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72" r:id="rId3"/>
    <p:sldId id="257" r:id="rId4"/>
    <p:sldId id="258" r:id="rId5"/>
    <p:sldId id="259" r:id="rId6"/>
    <p:sldId id="260" r:id="rId7"/>
    <p:sldId id="261" r:id="rId8"/>
    <p:sldId id="262" r:id="rId9"/>
    <p:sldId id="273"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anose="020B0604020202020204" pitchFamily="2" charset="0"/>
      <p:regular r:id="rId25"/>
      <p:bold r:id="rId26"/>
      <p:italic r:id="rId27"/>
      <p:boldItalic r:id="rId28"/>
    </p:embeddedFont>
    <p:embeddedFont>
      <p:font typeface="Source Code Pro" panose="020B0509030403020204"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ba58bdfc6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ba58bdfc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9fcbc841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9fcbc84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9fcbc841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9fcbc841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9fcbc841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9fcbc841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19fcbc8413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19fcbc841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a081afab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a081afa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9fcbc841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9fcbc841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a081afab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a081afab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a081afab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a081afab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a081afa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a081afa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ba58bdfc6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ba58bdfc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a081afab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a081afab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ba58bdfc6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ba58bdfc6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ba58bdfc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ba58bdfc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ba58bdfc6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ba58bdfc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rpeggio" TargetMode="External"/><Relationship Id="rId13" Type="http://schemas.openxmlformats.org/officeDocument/2006/relationships/hyperlink" Target="https://en.wikipedia.org/wiki/Perfect_fourth" TargetMode="External"/><Relationship Id="rId3" Type="http://schemas.openxmlformats.org/officeDocument/2006/relationships/hyperlink" Target="https://en.wikipedia.org/wiki/Music" TargetMode="External"/><Relationship Id="rId7" Type="http://schemas.openxmlformats.org/officeDocument/2006/relationships/hyperlink" Target="https://en.wikipedia.org/wiki/Guitar" TargetMode="External"/><Relationship Id="rId12" Type="http://schemas.openxmlformats.org/officeDocument/2006/relationships/hyperlink" Target="https://en.wikipedia.org/wiki/Interval_(music)"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en.wikipedia.org/wiki/Musical_note" TargetMode="External"/><Relationship Id="rId11" Type="http://schemas.openxmlformats.org/officeDocument/2006/relationships/hyperlink" Target="https://en.wikipedia.org/wiki/Classical_guitar" TargetMode="External"/><Relationship Id="rId5" Type="http://schemas.openxmlformats.org/officeDocument/2006/relationships/hyperlink" Target="https://en.wikipedia.org/wiki/Set_(mathematics)" TargetMode="External"/><Relationship Id="rId15" Type="http://schemas.openxmlformats.org/officeDocument/2006/relationships/hyperlink" Target="https://en.wikipedia.org/wiki/Major_triad" TargetMode="External"/><Relationship Id="rId10" Type="http://schemas.openxmlformats.org/officeDocument/2006/relationships/hyperlink" Target="https://en.wikipedia.org/wiki/Guitar_tunings#Standard" TargetMode="External"/><Relationship Id="rId4" Type="http://schemas.openxmlformats.org/officeDocument/2006/relationships/hyperlink" Target="https://en.wikipedia.org/wiki/Chord_(music)" TargetMode="External"/><Relationship Id="rId9" Type="http://schemas.openxmlformats.org/officeDocument/2006/relationships/hyperlink" Target="https://en.wikipedia.org/wiki/Popular_music" TargetMode="External"/><Relationship Id="rId14" Type="http://schemas.openxmlformats.org/officeDocument/2006/relationships/hyperlink" Target="https://en.wikipedia.org/wiki/Major_thir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058550" y="459075"/>
            <a:ext cx="5188200" cy="7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910" b="1">
                <a:solidFill>
                  <a:srgbClr val="FF0000"/>
                </a:solidFill>
              </a:rPr>
              <a:t>INSTRUMENT LEARNING AND KNOWLEDGE BY STRUCTURAL VISUAL INTERFACE</a:t>
            </a:r>
            <a:endParaRPr sz="1910" b="1">
              <a:solidFill>
                <a:srgbClr val="FF0000"/>
              </a:solidFill>
            </a:endParaRPr>
          </a:p>
        </p:txBody>
      </p:sp>
      <p:sp>
        <p:nvSpPr>
          <p:cNvPr id="129" name="Google Shape;129;p13"/>
          <p:cNvSpPr txBox="1">
            <a:spLocks noGrp="1"/>
          </p:cNvSpPr>
          <p:nvPr>
            <p:ph type="subTitle" idx="1"/>
          </p:nvPr>
        </p:nvSpPr>
        <p:spPr>
          <a:xfrm>
            <a:off x="460938" y="1586838"/>
            <a:ext cx="8222100" cy="432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Java project(CSE 310)</a:t>
            </a:r>
            <a:endParaRPr/>
          </a:p>
        </p:txBody>
      </p:sp>
      <p:sp>
        <p:nvSpPr>
          <p:cNvPr id="130" name="Google Shape;130;p13"/>
          <p:cNvSpPr txBox="1">
            <a:spLocks noGrp="1"/>
          </p:cNvSpPr>
          <p:nvPr>
            <p:ph type="subTitle" idx="1"/>
          </p:nvPr>
        </p:nvSpPr>
        <p:spPr>
          <a:xfrm>
            <a:off x="828338" y="3697538"/>
            <a:ext cx="8222100" cy="4329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 sz="2382" b="1">
                <a:solidFill>
                  <a:srgbClr val="000000"/>
                </a:solidFill>
              </a:rPr>
              <a:t>NAME: ABHISHEK KUMAR SINGH</a:t>
            </a:r>
            <a:endParaRPr sz="2382" b="1" dirty="0">
              <a:solidFill>
                <a:srgbClr val="000000"/>
              </a:solidFill>
            </a:endParaRPr>
          </a:p>
          <a:p>
            <a:pPr marL="0" lvl="0" indent="0" algn="ctr" rtl="0">
              <a:lnSpc>
                <a:spcPct val="80000"/>
              </a:lnSpc>
              <a:spcBef>
                <a:spcPts val="0"/>
              </a:spcBef>
              <a:spcAft>
                <a:spcPts val="0"/>
              </a:spcAft>
              <a:buSzPts val="358"/>
              <a:buNone/>
            </a:pPr>
            <a:r>
              <a:rPr lang="en" sz="2382" b="1" dirty="0">
                <a:solidFill>
                  <a:srgbClr val="000000"/>
                </a:solidFill>
              </a:rPr>
              <a:t>ROLL NO. 42</a:t>
            </a:r>
            <a:endParaRPr sz="2382" b="1" dirty="0">
              <a:solidFill>
                <a:srgbClr val="000000"/>
              </a:solidFill>
            </a:endParaRPr>
          </a:p>
          <a:p>
            <a:pPr marL="0" lvl="0" indent="0" algn="ctr" rtl="0">
              <a:lnSpc>
                <a:spcPct val="80000"/>
              </a:lnSpc>
              <a:spcBef>
                <a:spcPts val="0"/>
              </a:spcBef>
              <a:spcAft>
                <a:spcPts val="0"/>
              </a:spcAft>
              <a:buSzPts val="358"/>
              <a:buNone/>
            </a:pPr>
            <a:r>
              <a:rPr lang="en" sz="2382" b="1" dirty="0">
                <a:solidFill>
                  <a:srgbClr val="000000"/>
                </a:solidFill>
              </a:rPr>
              <a:t>REG. NO. 12114530</a:t>
            </a:r>
            <a:endParaRPr sz="2382" b="1" dirty="0">
              <a:solidFill>
                <a:srgbClr val="000000"/>
              </a:solidFill>
            </a:endParaRPr>
          </a:p>
        </p:txBody>
      </p:sp>
      <p:pic>
        <p:nvPicPr>
          <p:cNvPr id="131" name="Google Shape;131;p13"/>
          <p:cNvPicPr preferRelativeResize="0"/>
          <p:nvPr/>
        </p:nvPicPr>
        <p:blipFill>
          <a:blip r:embed="rId3">
            <a:alphaModFix/>
          </a:blip>
          <a:stretch>
            <a:fillRect/>
          </a:stretch>
        </p:blipFill>
        <p:spPr>
          <a:xfrm>
            <a:off x="6654450" y="3469923"/>
            <a:ext cx="2315324" cy="1456150"/>
          </a:xfrm>
          <a:prstGeom prst="rect">
            <a:avLst/>
          </a:prstGeom>
          <a:noFill/>
          <a:ln>
            <a:noFill/>
          </a:ln>
        </p:spPr>
      </p:pic>
      <p:pic>
        <p:nvPicPr>
          <p:cNvPr id="132" name="Google Shape;132;p13"/>
          <p:cNvPicPr preferRelativeResize="0"/>
          <p:nvPr/>
        </p:nvPicPr>
        <p:blipFill>
          <a:blip r:embed="rId4">
            <a:alphaModFix/>
          </a:blip>
          <a:stretch>
            <a:fillRect/>
          </a:stretch>
        </p:blipFill>
        <p:spPr>
          <a:xfrm>
            <a:off x="2438930" y="2039700"/>
            <a:ext cx="4079570" cy="143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765250" y="259500"/>
            <a:ext cx="4411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Chords:</a:t>
            </a:r>
            <a:endParaRPr/>
          </a:p>
        </p:txBody>
      </p:sp>
      <p:pic>
        <p:nvPicPr>
          <p:cNvPr id="173" name="Google Shape;173;p20"/>
          <p:cNvPicPr preferRelativeResize="0"/>
          <p:nvPr/>
        </p:nvPicPr>
        <p:blipFill>
          <a:blip r:embed="rId3">
            <a:alphaModFix/>
          </a:blip>
          <a:stretch>
            <a:fillRect/>
          </a:stretch>
        </p:blipFill>
        <p:spPr>
          <a:xfrm>
            <a:off x="837375" y="1065800"/>
            <a:ext cx="7833526" cy="384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311700" y="135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FRAME 1:</a:t>
            </a:r>
            <a:endParaRPr/>
          </a:p>
        </p:txBody>
      </p:sp>
      <p:pic>
        <p:nvPicPr>
          <p:cNvPr id="179" name="Google Shape;179;p21"/>
          <p:cNvPicPr preferRelativeResize="0"/>
          <p:nvPr/>
        </p:nvPicPr>
        <p:blipFill>
          <a:blip r:embed="rId3">
            <a:alphaModFix/>
          </a:blip>
          <a:stretch>
            <a:fillRect/>
          </a:stretch>
        </p:blipFill>
        <p:spPr>
          <a:xfrm>
            <a:off x="815500" y="708500"/>
            <a:ext cx="2685387" cy="4130201"/>
          </a:xfrm>
          <a:prstGeom prst="rect">
            <a:avLst/>
          </a:prstGeom>
          <a:noFill/>
          <a:ln>
            <a:noFill/>
          </a:ln>
        </p:spPr>
      </p:pic>
      <p:sp>
        <p:nvSpPr>
          <p:cNvPr id="180" name="Google Shape;180;p21"/>
          <p:cNvSpPr txBox="1"/>
          <p:nvPr/>
        </p:nvSpPr>
        <p:spPr>
          <a:xfrm>
            <a:off x="4311200" y="1202850"/>
            <a:ext cx="3154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Source Code Pro"/>
                <a:ea typeface="Source Code Pro"/>
                <a:cs typeface="Source Code Pro"/>
                <a:sym typeface="Source Code Pro"/>
              </a:rPr>
              <a:t>FRAME 1:</a:t>
            </a:r>
            <a:endParaRPr sz="2200">
              <a:latin typeface="Source Code Pro"/>
              <a:ea typeface="Source Code Pro"/>
              <a:cs typeface="Source Code Pro"/>
              <a:sym typeface="Source Code Pro"/>
            </a:endParaRPr>
          </a:p>
          <a:p>
            <a:pPr marL="0" lvl="0" indent="0" algn="l" rtl="0">
              <a:spcBef>
                <a:spcPts val="0"/>
              </a:spcBef>
              <a:spcAft>
                <a:spcPts val="0"/>
              </a:spcAft>
              <a:buNone/>
            </a:pPr>
            <a:r>
              <a:rPr lang="en" sz="2200">
                <a:latin typeface="Source Code Pro"/>
                <a:ea typeface="Source Code Pro"/>
                <a:cs typeface="Source Code Pro"/>
                <a:sym typeface="Source Code Pro"/>
              </a:rPr>
              <a:t>GIVES TWO OPTIONS</a:t>
            </a:r>
            <a:endParaRPr sz="2200">
              <a:latin typeface="Source Code Pro"/>
              <a:ea typeface="Source Code Pro"/>
              <a:cs typeface="Source Code Pro"/>
              <a:sym typeface="Source Code Pro"/>
            </a:endParaRPr>
          </a:p>
          <a:p>
            <a:pPr marL="0" lvl="0" indent="0" algn="l" rtl="0">
              <a:spcBef>
                <a:spcPts val="0"/>
              </a:spcBef>
              <a:spcAft>
                <a:spcPts val="0"/>
              </a:spcAft>
              <a:buNone/>
            </a:pPr>
            <a:r>
              <a:rPr lang="en" sz="2200">
                <a:latin typeface="Source Code Pro"/>
                <a:ea typeface="Source Code Pro"/>
                <a:cs typeface="Source Code Pro"/>
                <a:sym typeface="Source Code Pro"/>
              </a:rPr>
              <a:t> </a:t>
            </a:r>
            <a:endParaRPr sz="2200">
              <a:latin typeface="Source Code Pro"/>
              <a:ea typeface="Source Code Pro"/>
              <a:cs typeface="Source Code Pro"/>
              <a:sym typeface="Source Code Pro"/>
            </a:endParaRPr>
          </a:p>
          <a:p>
            <a:pPr marL="0" lvl="0" indent="0" algn="l" rtl="0">
              <a:spcBef>
                <a:spcPts val="0"/>
              </a:spcBef>
              <a:spcAft>
                <a:spcPts val="0"/>
              </a:spcAft>
              <a:buNone/>
            </a:pPr>
            <a:r>
              <a:rPr lang="en" sz="2200">
                <a:latin typeface="Source Code Pro"/>
                <a:ea typeface="Source Code Pro"/>
                <a:cs typeface="Source Code Pro"/>
                <a:sym typeface="Source Code Pro"/>
              </a:rPr>
              <a:t>1.TO LEARN ABOUT GUITAR</a:t>
            </a:r>
            <a:endParaRPr sz="2200">
              <a:latin typeface="Source Code Pro"/>
              <a:ea typeface="Source Code Pro"/>
              <a:cs typeface="Source Code Pro"/>
              <a:sym typeface="Source Code Pro"/>
            </a:endParaRPr>
          </a:p>
          <a:p>
            <a:pPr marL="0" lvl="0" indent="0" algn="l" rtl="0">
              <a:spcBef>
                <a:spcPts val="0"/>
              </a:spcBef>
              <a:spcAft>
                <a:spcPts val="0"/>
              </a:spcAft>
              <a:buNone/>
            </a:pPr>
            <a:endParaRPr sz="2200">
              <a:latin typeface="Source Code Pro"/>
              <a:ea typeface="Source Code Pro"/>
              <a:cs typeface="Source Code Pro"/>
              <a:sym typeface="Source Code Pro"/>
            </a:endParaRPr>
          </a:p>
          <a:p>
            <a:pPr marL="0" lvl="0" indent="0" algn="l" rtl="0">
              <a:spcBef>
                <a:spcPts val="0"/>
              </a:spcBef>
              <a:spcAft>
                <a:spcPts val="0"/>
              </a:spcAft>
              <a:buNone/>
            </a:pPr>
            <a:r>
              <a:rPr lang="en" sz="2200">
                <a:latin typeface="Source Code Pro"/>
                <a:ea typeface="Source Code Pro"/>
                <a:cs typeface="Source Code Pro"/>
                <a:sym typeface="Source Code Pro"/>
              </a:rPr>
              <a:t>2.TO LEARN ABOUT CHORDS</a:t>
            </a:r>
            <a:endParaRPr sz="22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311700" y="139500"/>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FARME 2:</a:t>
            </a:r>
            <a:endParaRPr/>
          </a:p>
        </p:txBody>
      </p:sp>
      <p:sp>
        <p:nvSpPr>
          <p:cNvPr id="186" name="Google Shape;186;p22"/>
          <p:cNvSpPr txBox="1">
            <a:spLocks noGrp="1"/>
          </p:cNvSpPr>
          <p:nvPr>
            <p:ph type="body" idx="1"/>
          </p:nvPr>
        </p:nvSpPr>
        <p:spPr>
          <a:xfrm>
            <a:off x="3970650" y="1262725"/>
            <a:ext cx="33471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FRAME 2:</a:t>
            </a:r>
            <a:endParaRPr/>
          </a:p>
          <a:p>
            <a:pPr marL="0" lvl="0" indent="0" algn="l" rtl="0">
              <a:spcBef>
                <a:spcPts val="1200"/>
              </a:spcBef>
              <a:spcAft>
                <a:spcPts val="0"/>
              </a:spcAft>
              <a:buNone/>
            </a:pPr>
            <a:r>
              <a:rPr lang="en"/>
              <a:t>IT ALSO GIVE TWO OPTIONS:</a:t>
            </a:r>
            <a:endParaRPr/>
          </a:p>
          <a:p>
            <a:pPr marL="457200" lvl="0" indent="-311150" algn="l" rtl="0">
              <a:spcBef>
                <a:spcPts val="1200"/>
              </a:spcBef>
              <a:spcAft>
                <a:spcPts val="0"/>
              </a:spcAft>
              <a:buSzPts val="1300"/>
              <a:buAutoNum type="arabicPeriod"/>
            </a:pPr>
            <a:r>
              <a:rPr lang="en"/>
              <a:t>TO LEARN G-MAJOR CHORD.</a:t>
            </a:r>
            <a:endParaRPr/>
          </a:p>
          <a:p>
            <a:pPr marL="457200" lvl="0" indent="-311150" algn="l" rtl="0">
              <a:spcBef>
                <a:spcPts val="0"/>
              </a:spcBef>
              <a:spcAft>
                <a:spcPts val="0"/>
              </a:spcAft>
              <a:buSzPts val="1300"/>
              <a:buAutoNum type="arabicPeriod"/>
            </a:pPr>
            <a:r>
              <a:rPr lang="en"/>
              <a:t>TO LEARN ABOUT C-MAJOR CHORD. </a:t>
            </a:r>
            <a:endParaRPr/>
          </a:p>
        </p:txBody>
      </p:sp>
      <p:pic>
        <p:nvPicPr>
          <p:cNvPr id="187" name="Google Shape;187;p22"/>
          <p:cNvPicPr preferRelativeResize="0"/>
          <p:nvPr/>
        </p:nvPicPr>
        <p:blipFill>
          <a:blip r:embed="rId3">
            <a:alphaModFix/>
          </a:blip>
          <a:stretch>
            <a:fillRect/>
          </a:stretch>
        </p:blipFill>
        <p:spPr>
          <a:xfrm>
            <a:off x="716900" y="765475"/>
            <a:ext cx="2440347" cy="373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272525" y="236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FRAME 3.</a:t>
            </a:r>
            <a:endParaRPr/>
          </a:p>
        </p:txBody>
      </p:sp>
      <p:sp>
        <p:nvSpPr>
          <p:cNvPr id="193" name="Google Shape;193;p23"/>
          <p:cNvSpPr txBox="1">
            <a:spLocks noGrp="1"/>
          </p:cNvSpPr>
          <p:nvPr>
            <p:ph type="body" idx="1"/>
          </p:nvPr>
        </p:nvSpPr>
        <p:spPr>
          <a:xfrm>
            <a:off x="6623100" y="1083500"/>
            <a:ext cx="22092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FRAME WILL BE OPENED WHEN YOU PRESS BUTTON ABOUT GUITAR.</a:t>
            </a:r>
            <a:endParaRPr/>
          </a:p>
          <a:p>
            <a:pPr marL="0" lvl="0" indent="0" algn="l" rtl="0">
              <a:spcBef>
                <a:spcPts val="1200"/>
              </a:spcBef>
              <a:spcAft>
                <a:spcPts val="1200"/>
              </a:spcAft>
              <a:buNone/>
            </a:pPr>
            <a:r>
              <a:rPr lang="en"/>
              <a:t>IT WILL GIVE INFORMATION ABOUT GUITAR WORKING</a:t>
            </a:r>
            <a:endParaRPr/>
          </a:p>
        </p:txBody>
      </p:sp>
      <p:pic>
        <p:nvPicPr>
          <p:cNvPr id="194" name="Google Shape;194;p23"/>
          <p:cNvPicPr preferRelativeResize="0"/>
          <p:nvPr/>
        </p:nvPicPr>
        <p:blipFill>
          <a:blip r:embed="rId3">
            <a:alphaModFix/>
          </a:blip>
          <a:stretch>
            <a:fillRect/>
          </a:stretch>
        </p:blipFill>
        <p:spPr>
          <a:xfrm>
            <a:off x="401300" y="911563"/>
            <a:ext cx="6024624" cy="3443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G-MAJOR CHORD FRAME:</a:t>
            </a:r>
            <a:endParaRPr/>
          </a:p>
        </p:txBody>
      </p:sp>
      <p:sp>
        <p:nvSpPr>
          <p:cNvPr id="200" name="Google Shape;200;p24"/>
          <p:cNvSpPr txBox="1">
            <a:spLocks noGrp="1"/>
          </p:cNvSpPr>
          <p:nvPr>
            <p:ph type="body" idx="1"/>
          </p:nvPr>
        </p:nvSpPr>
        <p:spPr>
          <a:xfrm>
            <a:off x="6184000" y="1468825"/>
            <a:ext cx="26484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WILL BE OPEN WHEN YOU CLICK ON G-MAJOR BUTTON.</a:t>
            </a:r>
            <a:endParaRPr/>
          </a:p>
          <a:p>
            <a:pPr marL="0" lvl="0" indent="0" algn="l" rtl="0">
              <a:spcBef>
                <a:spcPts val="1200"/>
              </a:spcBef>
              <a:spcAft>
                <a:spcPts val="1200"/>
              </a:spcAft>
              <a:buNone/>
            </a:pPr>
            <a:r>
              <a:rPr lang="en"/>
              <a:t>THIS WILL SHOW THE INFORMATION ABOUT THE G-MAJOR CHORD.</a:t>
            </a:r>
            <a:endParaRPr/>
          </a:p>
        </p:txBody>
      </p:sp>
      <p:pic>
        <p:nvPicPr>
          <p:cNvPr id="201" name="Google Shape;201;p24"/>
          <p:cNvPicPr preferRelativeResize="0"/>
          <p:nvPr/>
        </p:nvPicPr>
        <p:blipFill>
          <a:blip r:embed="rId3">
            <a:alphaModFix/>
          </a:blip>
          <a:stretch>
            <a:fillRect/>
          </a:stretch>
        </p:blipFill>
        <p:spPr>
          <a:xfrm>
            <a:off x="311700" y="1468825"/>
            <a:ext cx="5737848" cy="3174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353200" y="334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C-MAJOR</a:t>
            </a:r>
            <a:endParaRPr/>
          </a:p>
        </p:txBody>
      </p:sp>
      <p:sp>
        <p:nvSpPr>
          <p:cNvPr id="207" name="Google Shape;207;p25"/>
          <p:cNvSpPr txBox="1">
            <a:spLocks noGrp="1"/>
          </p:cNvSpPr>
          <p:nvPr>
            <p:ph type="body" idx="1"/>
          </p:nvPr>
        </p:nvSpPr>
        <p:spPr>
          <a:xfrm>
            <a:off x="6040500" y="973975"/>
            <a:ext cx="27918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WILL SHOW INFORMATION ABOUT C-MAJOR CHORD.</a:t>
            </a:r>
            <a:endParaRPr/>
          </a:p>
          <a:p>
            <a:pPr marL="0" lvl="0" indent="0" algn="l" rtl="0">
              <a:spcBef>
                <a:spcPts val="1200"/>
              </a:spcBef>
              <a:spcAft>
                <a:spcPts val="0"/>
              </a:spcAft>
              <a:buNone/>
            </a:pPr>
            <a:r>
              <a:rPr lang="en"/>
              <a:t>THIS WILL OPEN WHEN YOU CLICK ON C-MAJOR BUTTON.</a:t>
            </a:r>
            <a:endParaRPr/>
          </a:p>
          <a:p>
            <a:pPr marL="0" lvl="0" indent="0" algn="l" rtl="0">
              <a:spcBef>
                <a:spcPts val="1200"/>
              </a:spcBef>
              <a:spcAft>
                <a:spcPts val="1200"/>
              </a:spcAft>
              <a:buNone/>
            </a:pPr>
            <a:r>
              <a:rPr lang="en"/>
              <a:t>IT CONTAIN BACK BUTTON TO GO BACK TAB.</a:t>
            </a:r>
            <a:endParaRPr/>
          </a:p>
        </p:txBody>
      </p:sp>
      <p:pic>
        <p:nvPicPr>
          <p:cNvPr id="208" name="Google Shape;208;p25"/>
          <p:cNvPicPr preferRelativeResize="0"/>
          <p:nvPr/>
        </p:nvPicPr>
        <p:blipFill>
          <a:blip r:embed="rId3">
            <a:alphaModFix/>
          </a:blip>
          <a:stretch>
            <a:fillRect/>
          </a:stretch>
        </p:blipFill>
        <p:spPr>
          <a:xfrm>
            <a:off x="444911" y="1021804"/>
            <a:ext cx="5518014" cy="309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693700" y="6574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Conclusion:</a:t>
            </a:r>
            <a:endParaRPr/>
          </a:p>
        </p:txBody>
      </p:sp>
      <p:sp>
        <p:nvSpPr>
          <p:cNvPr id="214" name="Google Shape;214;p26"/>
          <p:cNvSpPr txBox="1">
            <a:spLocks noGrp="1"/>
          </p:cNvSpPr>
          <p:nvPr>
            <p:ph type="body" idx="1"/>
          </p:nvPr>
        </p:nvSpPr>
        <p:spPr>
          <a:xfrm>
            <a:off x="613050" y="1766700"/>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sz="2425"/>
              <a:t>Learning by visuals increases learning speed.This software can help students to learn and take knowledge about guitar and its basics.</a:t>
            </a:r>
            <a:endParaRPr sz="24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a:t>
            </a:r>
            <a:endParaRPr/>
          </a:p>
        </p:txBody>
      </p:sp>
      <p:sp>
        <p:nvSpPr>
          <p:cNvPr id="220" name="Google Shape;220;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Adding more media files like sound of chord.</a:t>
            </a:r>
            <a:endParaRPr sz="1800"/>
          </a:p>
          <a:p>
            <a:pPr marL="457200" lvl="0" indent="-342900" algn="l" rtl="0">
              <a:spcBef>
                <a:spcPts val="0"/>
              </a:spcBef>
              <a:spcAft>
                <a:spcPts val="0"/>
              </a:spcAft>
              <a:buSzPts val="1800"/>
              <a:buChar char="●"/>
            </a:pPr>
            <a:r>
              <a:rPr lang="en" sz="1800"/>
              <a:t>Adding more chords.</a:t>
            </a:r>
            <a:endParaRPr sz="1800"/>
          </a:p>
          <a:p>
            <a:pPr marL="457200" lvl="0" indent="-342900" algn="l" rtl="0">
              <a:spcBef>
                <a:spcPts val="0"/>
              </a:spcBef>
              <a:spcAft>
                <a:spcPts val="0"/>
              </a:spcAft>
              <a:buSzPts val="1800"/>
              <a:buChar char="●"/>
            </a:pPr>
            <a:r>
              <a:rPr lang="en" sz="1800"/>
              <a:t>Adding machine learning models for sound check.</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2387300" y="1894025"/>
            <a:ext cx="41193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1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7F96-FA7C-C0A0-86C5-EAFF2728E45C}"/>
              </a:ext>
            </a:extLst>
          </p:cNvPr>
          <p:cNvSpPr>
            <a:spLocks noGrp="1"/>
          </p:cNvSpPr>
          <p:nvPr>
            <p:ph type="title"/>
          </p:nvPr>
        </p:nvSpPr>
        <p:spPr>
          <a:xfrm>
            <a:off x="3766500" y="1593700"/>
            <a:ext cx="5377500" cy="1646100"/>
          </a:xfrm>
        </p:spPr>
        <p:txBody>
          <a:bodyPr/>
          <a:lstStyle/>
          <a:p>
            <a:r>
              <a:rPr lang="en-US" dirty="0"/>
              <a:t>Guitar learning software</a:t>
            </a:r>
            <a:br>
              <a:rPr lang="en-US" dirty="0"/>
            </a:br>
            <a:endParaRPr lang="en-IN" dirty="0"/>
          </a:p>
        </p:txBody>
      </p:sp>
      <p:pic>
        <p:nvPicPr>
          <p:cNvPr id="3" name="Picture 2">
            <a:extLst>
              <a:ext uri="{FF2B5EF4-FFF2-40B4-BE49-F238E27FC236}">
                <a16:creationId xmlns:a16="http://schemas.microsoft.com/office/drawing/2014/main" id="{7207CCC6-80CD-13DB-DADB-B6D2A0C6EBBB}"/>
              </a:ext>
            </a:extLst>
          </p:cNvPr>
          <p:cNvPicPr>
            <a:picLocks noChangeAspect="1"/>
          </p:cNvPicPr>
          <p:nvPr/>
        </p:nvPicPr>
        <p:blipFill>
          <a:blip r:embed="rId2"/>
          <a:stretch>
            <a:fillRect/>
          </a:stretch>
        </p:blipFill>
        <p:spPr>
          <a:xfrm>
            <a:off x="797325" y="60273"/>
            <a:ext cx="3041704" cy="4979411"/>
          </a:xfrm>
          <a:prstGeom prst="rect">
            <a:avLst/>
          </a:prstGeom>
        </p:spPr>
      </p:pic>
    </p:spTree>
    <p:extLst>
      <p:ext uri="{BB962C8B-B14F-4D97-AF65-F5344CB8AC3E}">
        <p14:creationId xmlns:p14="http://schemas.microsoft.com/office/powerpoint/2010/main" val="410799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2529326" y="317404"/>
            <a:ext cx="3957900" cy="81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MUSIC SKILLS:</a:t>
            </a:r>
            <a:endParaRPr/>
          </a:p>
        </p:txBody>
      </p:sp>
      <p:sp>
        <p:nvSpPr>
          <p:cNvPr id="138" name="Google Shape;138;p14"/>
          <p:cNvSpPr txBox="1">
            <a:spLocks noGrp="1"/>
          </p:cNvSpPr>
          <p:nvPr>
            <p:ph type="subTitle" idx="1"/>
          </p:nvPr>
        </p:nvSpPr>
        <p:spPr>
          <a:xfrm>
            <a:off x="432150" y="966850"/>
            <a:ext cx="8279700" cy="522600"/>
          </a:xfrm>
          <a:prstGeom prst="rect">
            <a:avLst/>
          </a:prstGeom>
        </p:spPr>
        <p:txBody>
          <a:bodyPr spcFirstLastPara="1" wrap="square" lIns="91425" tIns="91425" rIns="91425" bIns="91425" anchor="t" anchorCtr="0">
            <a:noAutofit/>
          </a:bodyPr>
          <a:lstStyle/>
          <a:p>
            <a:pPr marL="0" lvl="0" indent="0" algn="l" rtl="0">
              <a:lnSpc>
                <a:spcPct val="95000"/>
              </a:lnSpc>
              <a:spcBef>
                <a:spcPts val="1800"/>
              </a:spcBef>
              <a:spcAft>
                <a:spcPts val="0"/>
              </a:spcAft>
              <a:buSzPts val="275"/>
              <a:buNone/>
            </a:pPr>
            <a:r>
              <a:rPr lang="en" sz="1325" b="1">
                <a:solidFill>
                  <a:srgbClr val="000000"/>
                </a:solidFill>
                <a:latin typeface="Arial"/>
                <a:ea typeface="Arial"/>
                <a:cs typeface="Arial"/>
                <a:sym typeface="Arial"/>
              </a:rPr>
              <a:t>Brain growth</a:t>
            </a:r>
            <a:endParaRPr sz="1325" b="1">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175">
                <a:solidFill>
                  <a:srgbClr val="000000"/>
                </a:solidFill>
                <a:latin typeface="Arial"/>
                <a:ea typeface="Arial"/>
                <a:cs typeface="Arial"/>
                <a:sym typeface="Arial"/>
              </a:rPr>
              <a:t>Studies in neuroscience show that music can enhance brain function in children. Musical activities (such as playing an instrument, singing or just listening to music) stimulate the brain, and this brain workout leads to improved brain structure with the formation of new neural connections.</a:t>
            </a:r>
            <a:endParaRPr sz="1175">
              <a:solidFill>
                <a:srgbClr val="000000"/>
              </a:solidFill>
              <a:latin typeface="Arial"/>
              <a:ea typeface="Arial"/>
              <a:cs typeface="Arial"/>
              <a:sym typeface="Arial"/>
            </a:endParaRPr>
          </a:p>
          <a:p>
            <a:pPr marL="0" lvl="0" indent="0" algn="l" rtl="0">
              <a:lnSpc>
                <a:spcPct val="95000"/>
              </a:lnSpc>
              <a:spcBef>
                <a:spcPts val="1800"/>
              </a:spcBef>
              <a:spcAft>
                <a:spcPts val="0"/>
              </a:spcAft>
              <a:buSzPts val="275"/>
              <a:buNone/>
            </a:pPr>
            <a:r>
              <a:rPr lang="en" sz="1325" b="1">
                <a:solidFill>
                  <a:srgbClr val="000000"/>
                </a:solidFill>
                <a:latin typeface="Arial"/>
                <a:ea typeface="Arial"/>
                <a:cs typeface="Arial"/>
                <a:sym typeface="Arial"/>
              </a:rPr>
              <a:t>Language skills</a:t>
            </a:r>
            <a:endParaRPr sz="1325" b="1">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175">
                <a:solidFill>
                  <a:srgbClr val="000000"/>
                </a:solidFill>
                <a:latin typeface="Arial"/>
                <a:ea typeface="Arial"/>
                <a:cs typeface="Arial"/>
                <a:sym typeface="Arial"/>
              </a:rPr>
              <a:t>Studies also show that young children who participate in music classes have improved speech development and learn to read more easily. Learning music helps to develop the left side of the brain (related to language and reasoning), assists with sound recognition, and teaches rhythm and rhyme. Songs can also help children remember information (just think of the Alphabet song!).</a:t>
            </a:r>
            <a:endParaRPr sz="1175">
              <a:solidFill>
                <a:srgbClr val="000000"/>
              </a:solidFill>
              <a:latin typeface="Arial"/>
              <a:ea typeface="Arial"/>
              <a:cs typeface="Arial"/>
              <a:sym typeface="Arial"/>
            </a:endParaRPr>
          </a:p>
          <a:p>
            <a:pPr marL="0" lvl="0" indent="0" algn="l" rtl="0">
              <a:lnSpc>
                <a:spcPct val="95000"/>
              </a:lnSpc>
              <a:spcBef>
                <a:spcPts val="1800"/>
              </a:spcBef>
              <a:spcAft>
                <a:spcPts val="0"/>
              </a:spcAft>
              <a:buSzPts val="275"/>
              <a:buNone/>
            </a:pPr>
            <a:r>
              <a:rPr lang="en" sz="1325" b="1">
                <a:solidFill>
                  <a:srgbClr val="000000"/>
                </a:solidFill>
                <a:latin typeface="Arial"/>
                <a:ea typeface="Arial"/>
                <a:cs typeface="Arial"/>
                <a:sym typeface="Arial"/>
              </a:rPr>
              <a:t>Maths skills</a:t>
            </a:r>
            <a:endParaRPr sz="1325" b="1">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175">
                <a:solidFill>
                  <a:srgbClr val="000000"/>
                </a:solidFill>
                <a:latin typeface="Arial"/>
                <a:ea typeface="Arial"/>
                <a:cs typeface="Arial"/>
                <a:sym typeface="Arial"/>
              </a:rPr>
              <a:t>Music can help with the development of maths skills. By listening to musical beats your child can learn basic fractions, pattern-recognition and problem solving. Children who study music also have improved spatial intelligence and ability to form mental pictures of objects – skills that are important for more advanced mathematics.</a:t>
            </a:r>
            <a:endParaRPr sz="1175">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endParaRPr sz="1175">
              <a:solidFill>
                <a:srgbClr val="000000"/>
              </a:solidFill>
              <a:latin typeface="Arial"/>
              <a:ea typeface="Arial"/>
              <a:cs typeface="Arial"/>
              <a:sym typeface="Arial"/>
            </a:endParaRPr>
          </a:p>
          <a:p>
            <a:pPr marL="0" lvl="0" indent="0" algn="ctr" rtl="0">
              <a:lnSpc>
                <a:spcPct val="80000"/>
              </a:lnSpc>
              <a:spcBef>
                <a:spcPts val="1200"/>
              </a:spcBef>
              <a:spcAft>
                <a:spcPts val="0"/>
              </a:spcAft>
              <a:buSzPts val="275"/>
              <a:buNone/>
            </a:pP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subTitle" idx="1"/>
          </p:nvPr>
        </p:nvSpPr>
        <p:spPr>
          <a:xfrm>
            <a:off x="890950" y="518825"/>
            <a:ext cx="6207000" cy="522600"/>
          </a:xfrm>
          <a:prstGeom prst="rect">
            <a:avLst/>
          </a:prstGeom>
        </p:spPr>
        <p:txBody>
          <a:bodyPr spcFirstLastPara="1" wrap="square" lIns="91425" tIns="91425" rIns="91425" bIns="91425" anchor="t" anchorCtr="0">
            <a:noAutofit/>
          </a:bodyPr>
          <a:lstStyle/>
          <a:p>
            <a:pPr marL="0" lvl="0" indent="0" algn="l" rtl="0">
              <a:lnSpc>
                <a:spcPct val="75000"/>
              </a:lnSpc>
              <a:spcBef>
                <a:spcPts val="1800"/>
              </a:spcBef>
              <a:spcAft>
                <a:spcPts val="0"/>
              </a:spcAft>
              <a:buClr>
                <a:srgbClr val="000000"/>
              </a:buClr>
              <a:buSzPts val="275"/>
              <a:buFont typeface="Arial"/>
              <a:buNone/>
            </a:pPr>
            <a:r>
              <a:rPr lang="en" sz="1131" b="1">
                <a:solidFill>
                  <a:srgbClr val="000000"/>
                </a:solidFill>
                <a:latin typeface="Arial"/>
                <a:ea typeface="Arial"/>
                <a:cs typeface="Arial"/>
                <a:sym typeface="Arial"/>
              </a:rPr>
              <a:t>Memory, attention and concentration</a:t>
            </a:r>
            <a:endParaRPr sz="1131" b="1">
              <a:solidFill>
                <a:srgbClr val="000000"/>
              </a:solidFill>
              <a:latin typeface="Arial"/>
              <a:ea typeface="Arial"/>
              <a:cs typeface="Arial"/>
              <a:sym typeface="Arial"/>
            </a:endParaRPr>
          </a:p>
          <a:p>
            <a:pPr marL="0" lvl="0" indent="0" algn="l" rtl="0">
              <a:lnSpc>
                <a:spcPct val="75000"/>
              </a:lnSpc>
              <a:spcBef>
                <a:spcPts val="1200"/>
              </a:spcBef>
              <a:spcAft>
                <a:spcPts val="0"/>
              </a:spcAft>
              <a:buSzPts val="275"/>
              <a:buNone/>
            </a:pPr>
            <a:r>
              <a:rPr lang="en" sz="1093">
                <a:solidFill>
                  <a:srgbClr val="000000"/>
                </a:solidFill>
                <a:latin typeface="Arial"/>
                <a:ea typeface="Arial"/>
                <a:cs typeface="Arial"/>
                <a:sym typeface="Arial"/>
              </a:rPr>
              <a:t>Recent studies have shown that people who are musically trained have better working memory skills, helping them to remember things even while their minds are busy with other matters – important aspects of mental arithmetic and reading comprehension. Learning music also requires significant levels of concentration, training children to focus their attention for sustained periods.</a:t>
            </a:r>
            <a:endParaRPr sz="1093">
              <a:solidFill>
                <a:srgbClr val="000000"/>
              </a:solidFill>
              <a:latin typeface="Arial"/>
              <a:ea typeface="Arial"/>
              <a:cs typeface="Arial"/>
              <a:sym typeface="Arial"/>
            </a:endParaRPr>
          </a:p>
          <a:p>
            <a:pPr marL="0" lvl="0" indent="0" algn="l" rtl="0">
              <a:lnSpc>
                <a:spcPct val="115000"/>
              </a:lnSpc>
              <a:spcBef>
                <a:spcPts val="1800"/>
              </a:spcBef>
              <a:spcAft>
                <a:spcPts val="0"/>
              </a:spcAft>
              <a:buNone/>
            </a:pPr>
            <a:r>
              <a:rPr lang="en" sz="1700" b="1">
                <a:solidFill>
                  <a:srgbClr val="000000"/>
                </a:solidFill>
                <a:latin typeface="Arial"/>
                <a:ea typeface="Arial"/>
                <a:cs typeface="Arial"/>
                <a:sym typeface="Arial"/>
              </a:rPr>
              <a:t>Achievement and discipline</a:t>
            </a:r>
            <a:endParaRPr sz="17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Learning music teaches children to work towards short-term goals, develop routine and practice self-discipline.  Setting aside regular time for practice develops commitment and patience. Mastering a new piece of music leads to a sense of pride and achievement, and helps children to learn the value of self-discipline.</a:t>
            </a:r>
            <a:endParaRPr sz="1100">
              <a:solidFill>
                <a:srgbClr val="000000"/>
              </a:solidFill>
              <a:latin typeface="Arial"/>
              <a:ea typeface="Arial"/>
              <a:cs typeface="Arial"/>
              <a:sym typeface="Arial"/>
            </a:endParaRPr>
          </a:p>
          <a:p>
            <a:pPr marL="0" lvl="0" indent="0" algn="l" rtl="0">
              <a:lnSpc>
                <a:spcPct val="115000"/>
              </a:lnSpc>
              <a:spcBef>
                <a:spcPts val="1800"/>
              </a:spcBef>
              <a:spcAft>
                <a:spcPts val="0"/>
              </a:spcAft>
              <a:buNone/>
            </a:pPr>
            <a:r>
              <a:rPr lang="en" sz="1700" b="1">
                <a:solidFill>
                  <a:srgbClr val="000000"/>
                </a:solidFill>
                <a:latin typeface="Arial"/>
                <a:ea typeface="Arial"/>
                <a:cs typeface="Arial"/>
                <a:sym typeface="Arial"/>
              </a:rPr>
              <a:t>Social skills</a:t>
            </a:r>
            <a:endParaRPr sz="17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Making music with other people (like in a band or choir) improves children’s social and emotional skills.  They learn to work together as a team and develop their sense of empathy with others. Researchers have found that when children play music together – from simple rhythms to larger group performances – they are better able to tune into other people’s emotions.</a:t>
            </a:r>
            <a:endParaRPr sz="1100">
              <a:solidFill>
                <a:srgbClr val="000000"/>
              </a:solidFill>
              <a:latin typeface="Arial"/>
              <a:ea typeface="Arial"/>
              <a:cs typeface="Arial"/>
              <a:sym typeface="Arial"/>
            </a:endParaRPr>
          </a:p>
          <a:p>
            <a:pPr marL="0" lvl="0" indent="0" algn="l" rtl="0">
              <a:lnSpc>
                <a:spcPct val="75000"/>
              </a:lnSpc>
              <a:spcBef>
                <a:spcPts val="1200"/>
              </a:spcBef>
              <a:spcAft>
                <a:spcPts val="0"/>
              </a:spcAft>
              <a:buClr>
                <a:srgbClr val="000000"/>
              </a:buClr>
              <a:buSzPts val="275"/>
              <a:buFont typeface="Arial"/>
              <a:buNone/>
            </a:pPr>
            <a:endParaRPr sz="1093">
              <a:solidFill>
                <a:srgbClr val="000000"/>
              </a:solidFill>
              <a:latin typeface="Arial"/>
              <a:ea typeface="Arial"/>
              <a:cs typeface="Arial"/>
              <a:sym typeface="Arial"/>
            </a:endParaRPr>
          </a:p>
          <a:p>
            <a:pPr marL="0" lvl="0" indent="0" algn="ctr" rtl="0">
              <a:lnSpc>
                <a:spcPct val="80000"/>
              </a:lnSpc>
              <a:spcBef>
                <a:spcPts val="1200"/>
              </a:spcBef>
              <a:spcAft>
                <a:spcPts val="0"/>
              </a:spcAft>
              <a:buSzPts val="275"/>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953550" y="9800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visual learning will help students.</a:t>
            </a:r>
            <a:endParaRPr/>
          </a:p>
        </p:txBody>
      </p:sp>
      <p:sp>
        <p:nvSpPr>
          <p:cNvPr id="149" name="Google Shape;149;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Various concepts have been introduced to improve students’ analytical thinking skills based on problem based</a:t>
            </a:r>
            <a:endParaRPr sz="1600"/>
          </a:p>
          <a:p>
            <a:pPr marL="457200" lvl="0" indent="-330200" algn="l" rtl="0">
              <a:spcBef>
                <a:spcPts val="0"/>
              </a:spcBef>
              <a:spcAft>
                <a:spcPts val="0"/>
              </a:spcAft>
              <a:buSzPts val="1600"/>
              <a:buChar char="●"/>
            </a:pPr>
            <a:r>
              <a:rPr lang="en" sz="1600"/>
              <a:t>This project introduces a concept to increase student’s analytical thinking skills based on a visual learning.</a:t>
            </a:r>
            <a:endParaRPr sz="1600"/>
          </a:p>
          <a:p>
            <a:pPr marL="457200" lvl="0" indent="-330200" algn="l" rtl="0">
              <a:spcBef>
                <a:spcPts val="0"/>
              </a:spcBef>
              <a:spcAft>
                <a:spcPts val="0"/>
              </a:spcAft>
              <a:buSzPts val="1600"/>
              <a:buChar char="●"/>
            </a:pPr>
            <a:r>
              <a:rPr lang="en" sz="1600"/>
              <a:t>visual learning strategy. Such a strategy has three fundamental components: a teacher, a student, and a learning process.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Use of this software:</a:t>
            </a:r>
            <a:endParaRPr sz="3200"/>
          </a:p>
        </p:txBody>
      </p:sp>
      <p:sp>
        <p:nvSpPr>
          <p:cNvPr id="155" name="Google Shape;155;p17"/>
          <p:cNvSpPr txBox="1">
            <a:spLocks noGrp="1"/>
          </p:cNvSpPr>
          <p:nvPr>
            <p:ph type="body" idx="1"/>
          </p:nvPr>
        </p:nvSpPr>
        <p:spPr>
          <a:xfrm>
            <a:off x="783300" y="1721900"/>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 sz="2200" dirty="0"/>
              <a:t>This is a software which will help in learning guitar.it has structures of chords and basic information about guitar learning.</a:t>
            </a:r>
            <a:endParaRPr sz="2200" dirty="0"/>
          </a:p>
          <a:p>
            <a:pPr marL="457200" lvl="0" indent="-342900" algn="l" rtl="0">
              <a:spcBef>
                <a:spcPts val="0"/>
              </a:spcBef>
              <a:spcAft>
                <a:spcPts val="0"/>
              </a:spcAft>
              <a:buClr>
                <a:srgbClr val="000000"/>
              </a:buClr>
              <a:buSzPts val="1800"/>
              <a:buFont typeface="Arial"/>
              <a:buChar char="●"/>
            </a:pPr>
            <a:r>
              <a:rPr lang="en" sz="2200" dirty="0"/>
              <a:t>It's very user friendly to use.</a:t>
            </a:r>
            <a:endParaRPr sz="2200" dirty="0"/>
          </a:p>
          <a:p>
            <a:pPr marL="457200" lvl="0" indent="-323850" algn="l" rtl="0">
              <a:spcBef>
                <a:spcPts val="0"/>
              </a:spcBef>
              <a:spcAft>
                <a:spcPts val="0"/>
              </a:spcAft>
              <a:buClr>
                <a:srgbClr val="000000"/>
              </a:buClr>
              <a:buSzPts val="1500"/>
              <a:buFont typeface="Arial"/>
              <a:buChar char="●"/>
            </a:pPr>
            <a:r>
              <a:rPr lang="en" sz="2200" dirty="0"/>
              <a:t>Visual images will help in learning the chords.</a:t>
            </a:r>
            <a:endParaRPr sz="2200" dirty="0"/>
          </a:p>
          <a:p>
            <a:pPr marL="0" lvl="0" indent="0" algn="l" rtl="0">
              <a:spcBef>
                <a:spcPts val="0"/>
              </a:spcBef>
              <a:spcAft>
                <a:spcPts val="0"/>
              </a:spcAft>
              <a:buNone/>
            </a:pPr>
            <a:endParaRPr sz="2200" dirty="0"/>
          </a:p>
          <a:p>
            <a:pPr marL="0" lvl="0" indent="0" algn="l" rtl="0">
              <a:spcBef>
                <a:spcPts val="0"/>
              </a:spcBef>
              <a:spcAft>
                <a:spcPts val="1200"/>
              </a:spcAft>
              <a:buNone/>
            </a:pP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this software:</a:t>
            </a:r>
            <a:endParaRPr/>
          </a:p>
        </p:txBody>
      </p:sp>
      <p:sp>
        <p:nvSpPr>
          <p:cNvPr id="161" name="Google Shape;161;p18"/>
          <p:cNvSpPr txBox="1">
            <a:spLocks noGrp="1"/>
          </p:cNvSpPr>
          <p:nvPr>
            <p:ph type="body" idx="1"/>
          </p:nvPr>
        </p:nvSpPr>
        <p:spPr>
          <a:xfrm>
            <a:off x="765375" y="1542700"/>
            <a:ext cx="7505700" cy="24480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To make software which will help students to learn guitar by visual.</a:t>
            </a:r>
            <a:endParaRPr sz="2100"/>
          </a:p>
          <a:p>
            <a:pPr marL="0" lvl="0" indent="0" algn="l" rtl="0">
              <a:spcBef>
                <a:spcPts val="1200"/>
              </a:spcBef>
              <a:spcAft>
                <a:spcPts val="0"/>
              </a:spcAft>
              <a:buNone/>
            </a:pPr>
            <a:r>
              <a:rPr lang="en" sz="2100"/>
              <a:t> ●    It will help in learning guitar chords.</a:t>
            </a:r>
            <a:endParaRPr sz="2100"/>
          </a:p>
          <a:p>
            <a:pPr marL="0" lvl="0" indent="0" algn="l" rtl="0">
              <a:spcBef>
                <a:spcPts val="1200"/>
              </a:spcBef>
              <a:spcAft>
                <a:spcPts val="1200"/>
              </a:spcAft>
              <a:buNone/>
            </a:pPr>
            <a:r>
              <a:rPr lang="en" sz="2100"/>
              <a:t> ●    It will give students information about guitar</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541350" y="4065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guitar chords</a:t>
            </a:r>
            <a:endParaRPr/>
          </a:p>
        </p:txBody>
      </p:sp>
      <p:sp>
        <p:nvSpPr>
          <p:cNvPr id="167" name="Google Shape;167;p19"/>
          <p:cNvSpPr txBox="1">
            <a:spLocks noGrp="1"/>
          </p:cNvSpPr>
          <p:nvPr>
            <p:ph type="body" idx="1"/>
          </p:nvPr>
        </p:nvSpPr>
        <p:spPr>
          <a:xfrm>
            <a:off x="541350" y="1238025"/>
            <a:ext cx="7927800" cy="3145800"/>
          </a:xfrm>
          <a:prstGeom prst="rect">
            <a:avLst/>
          </a:prstGeom>
        </p:spPr>
        <p:txBody>
          <a:bodyPr spcFirstLastPara="1" wrap="square" lIns="91425" tIns="91425" rIns="91425" bIns="91425" anchor="t" anchorCtr="0">
            <a:normAutofit fontScale="70000" lnSpcReduction="20000"/>
          </a:bodyPr>
          <a:lstStyle/>
          <a:p>
            <a:pPr marL="457200" lvl="0" indent="-372914" algn="l" rtl="0">
              <a:spcBef>
                <a:spcPts val="0"/>
              </a:spcBef>
              <a:spcAft>
                <a:spcPts val="0"/>
              </a:spcAft>
              <a:buSzPct val="127486"/>
              <a:buChar char="●"/>
            </a:pPr>
            <a:r>
              <a:rPr lang="en" sz="2546">
                <a:latin typeface="Arial"/>
                <a:ea typeface="Arial"/>
                <a:cs typeface="Arial"/>
                <a:sym typeface="Arial"/>
              </a:rPr>
              <a:t>in</a:t>
            </a:r>
            <a:r>
              <a:rPr lang="en" sz="2546">
                <a:uFill>
                  <a:noFill/>
                </a:uFill>
                <a:latin typeface="Arial"/>
                <a:ea typeface="Arial"/>
                <a:cs typeface="Arial"/>
                <a:sym typeface="Arial"/>
                <a:hlinkClick r:id="rId3"/>
              </a:rPr>
              <a:t> </a:t>
            </a:r>
            <a:r>
              <a:rPr lang="en" sz="2546" u="sng">
                <a:solidFill>
                  <a:schemeClr val="hlink"/>
                </a:solidFill>
                <a:latin typeface="Arial"/>
                <a:ea typeface="Arial"/>
                <a:cs typeface="Arial"/>
                <a:sym typeface="Arial"/>
                <a:hlinkClick r:id="rId3"/>
              </a:rPr>
              <a:t>music</a:t>
            </a:r>
            <a:r>
              <a:rPr lang="en" sz="2546">
                <a:latin typeface="Arial"/>
                <a:ea typeface="Arial"/>
                <a:cs typeface="Arial"/>
                <a:sym typeface="Arial"/>
              </a:rPr>
              <a:t>, a </a:t>
            </a:r>
            <a:r>
              <a:rPr lang="en" sz="2546" b="1">
                <a:latin typeface="Arial"/>
                <a:ea typeface="Arial"/>
                <a:cs typeface="Arial"/>
                <a:sym typeface="Arial"/>
              </a:rPr>
              <a:t>guitar</a:t>
            </a:r>
            <a:r>
              <a:rPr lang="en" sz="2546" b="1">
                <a:uFill>
                  <a:noFill/>
                </a:uFill>
                <a:latin typeface="Arial"/>
                <a:ea typeface="Arial"/>
                <a:cs typeface="Arial"/>
                <a:sym typeface="Arial"/>
                <a:hlinkClick r:id="rId4"/>
              </a:rPr>
              <a:t> </a:t>
            </a:r>
            <a:r>
              <a:rPr lang="en" sz="2546" b="1" u="sng">
                <a:solidFill>
                  <a:schemeClr val="hlink"/>
                </a:solidFill>
                <a:latin typeface="Arial"/>
                <a:ea typeface="Arial"/>
                <a:cs typeface="Arial"/>
                <a:sym typeface="Arial"/>
                <a:hlinkClick r:id="rId4"/>
              </a:rPr>
              <a:t>chord</a:t>
            </a:r>
            <a:r>
              <a:rPr lang="en" sz="2546">
                <a:latin typeface="Arial"/>
                <a:ea typeface="Arial"/>
                <a:cs typeface="Arial"/>
                <a:sym typeface="Arial"/>
              </a:rPr>
              <a:t> is a</a:t>
            </a:r>
            <a:r>
              <a:rPr lang="en" sz="2546">
                <a:uFill>
                  <a:noFill/>
                </a:uFill>
                <a:latin typeface="Arial"/>
                <a:ea typeface="Arial"/>
                <a:cs typeface="Arial"/>
                <a:sym typeface="Arial"/>
                <a:hlinkClick r:id="rId5"/>
              </a:rPr>
              <a:t> </a:t>
            </a:r>
            <a:r>
              <a:rPr lang="en" sz="2546" u="sng">
                <a:solidFill>
                  <a:schemeClr val="hlink"/>
                </a:solidFill>
                <a:latin typeface="Arial"/>
                <a:ea typeface="Arial"/>
                <a:cs typeface="Arial"/>
                <a:sym typeface="Arial"/>
                <a:hlinkClick r:id="rId5"/>
              </a:rPr>
              <a:t>set</a:t>
            </a:r>
            <a:r>
              <a:rPr lang="en" sz="2546">
                <a:latin typeface="Arial"/>
                <a:ea typeface="Arial"/>
                <a:cs typeface="Arial"/>
                <a:sym typeface="Arial"/>
              </a:rPr>
              <a:t> of</a:t>
            </a:r>
            <a:r>
              <a:rPr lang="en" sz="2546">
                <a:uFill>
                  <a:noFill/>
                </a:uFill>
                <a:latin typeface="Arial"/>
                <a:ea typeface="Arial"/>
                <a:cs typeface="Arial"/>
                <a:sym typeface="Arial"/>
                <a:hlinkClick r:id="rId6"/>
              </a:rPr>
              <a:t> </a:t>
            </a:r>
            <a:r>
              <a:rPr lang="en" sz="2546" u="sng">
                <a:solidFill>
                  <a:schemeClr val="hlink"/>
                </a:solidFill>
                <a:latin typeface="Arial"/>
                <a:ea typeface="Arial"/>
                <a:cs typeface="Arial"/>
                <a:sym typeface="Arial"/>
                <a:hlinkClick r:id="rId6"/>
              </a:rPr>
              <a:t>notes</a:t>
            </a:r>
            <a:r>
              <a:rPr lang="en" sz="2546">
                <a:latin typeface="Arial"/>
                <a:ea typeface="Arial"/>
                <a:cs typeface="Arial"/>
                <a:sym typeface="Arial"/>
              </a:rPr>
              <a:t> played on a</a:t>
            </a:r>
            <a:r>
              <a:rPr lang="en" sz="2546">
                <a:uFill>
                  <a:noFill/>
                </a:uFill>
                <a:latin typeface="Arial"/>
                <a:ea typeface="Arial"/>
                <a:cs typeface="Arial"/>
                <a:sym typeface="Arial"/>
                <a:hlinkClick r:id="rId7"/>
              </a:rPr>
              <a:t> </a:t>
            </a:r>
            <a:r>
              <a:rPr lang="en" sz="2546" u="sng">
                <a:solidFill>
                  <a:schemeClr val="hlink"/>
                </a:solidFill>
                <a:latin typeface="Arial"/>
                <a:ea typeface="Arial"/>
                <a:cs typeface="Arial"/>
                <a:sym typeface="Arial"/>
                <a:hlinkClick r:id="rId7"/>
              </a:rPr>
              <a:t>guitar</a:t>
            </a:r>
            <a:r>
              <a:rPr lang="en" sz="2546">
                <a:latin typeface="Arial"/>
                <a:ea typeface="Arial"/>
                <a:cs typeface="Arial"/>
                <a:sym typeface="Arial"/>
              </a:rPr>
              <a:t>. A chord's notes are often played simultaneously, but they can be played sequentially in an</a:t>
            </a:r>
            <a:r>
              <a:rPr lang="en" sz="2546">
                <a:uFill>
                  <a:noFill/>
                </a:uFill>
                <a:latin typeface="Arial"/>
                <a:ea typeface="Arial"/>
                <a:cs typeface="Arial"/>
                <a:sym typeface="Arial"/>
                <a:hlinkClick r:id="rId8"/>
              </a:rPr>
              <a:t> </a:t>
            </a:r>
            <a:r>
              <a:rPr lang="en" sz="2546" u="sng">
                <a:solidFill>
                  <a:schemeClr val="hlink"/>
                </a:solidFill>
                <a:latin typeface="Arial"/>
                <a:ea typeface="Arial"/>
                <a:cs typeface="Arial"/>
                <a:sym typeface="Arial"/>
                <a:hlinkClick r:id="rId8"/>
              </a:rPr>
              <a:t>arpeggio</a:t>
            </a:r>
            <a:r>
              <a:rPr lang="en" sz="2546">
                <a:latin typeface="Arial"/>
                <a:ea typeface="Arial"/>
                <a:cs typeface="Arial"/>
                <a:sym typeface="Arial"/>
              </a:rPr>
              <a:t>. </a:t>
            </a:r>
            <a:endParaRPr sz="2546">
              <a:latin typeface="Arial"/>
              <a:ea typeface="Arial"/>
              <a:cs typeface="Arial"/>
              <a:sym typeface="Arial"/>
            </a:endParaRPr>
          </a:p>
          <a:p>
            <a:pPr marL="457200" lvl="0" indent="-372914" algn="l" rtl="0">
              <a:spcBef>
                <a:spcPts val="0"/>
              </a:spcBef>
              <a:spcAft>
                <a:spcPts val="0"/>
              </a:spcAft>
              <a:buSzPct val="127486"/>
              <a:buChar char="●"/>
            </a:pPr>
            <a:r>
              <a:rPr lang="en" sz="2546">
                <a:latin typeface="Arial"/>
                <a:ea typeface="Arial"/>
                <a:cs typeface="Arial"/>
                <a:sym typeface="Arial"/>
              </a:rPr>
              <a:t>The implementation of guitar chords depends on the guitar tuning. Most guitars used in</a:t>
            </a:r>
            <a:r>
              <a:rPr lang="en" sz="2546">
                <a:uFill>
                  <a:noFill/>
                </a:uFill>
                <a:latin typeface="Arial"/>
                <a:ea typeface="Arial"/>
                <a:cs typeface="Arial"/>
                <a:sym typeface="Arial"/>
                <a:hlinkClick r:id="rId9"/>
              </a:rPr>
              <a:t> </a:t>
            </a:r>
            <a:r>
              <a:rPr lang="en" sz="2546" u="sng">
                <a:solidFill>
                  <a:schemeClr val="hlink"/>
                </a:solidFill>
                <a:latin typeface="Arial"/>
                <a:ea typeface="Arial"/>
                <a:cs typeface="Arial"/>
                <a:sym typeface="Arial"/>
                <a:hlinkClick r:id="rId9"/>
              </a:rPr>
              <a:t>popular music</a:t>
            </a:r>
            <a:r>
              <a:rPr lang="en" sz="2546">
                <a:latin typeface="Arial"/>
                <a:ea typeface="Arial"/>
                <a:cs typeface="Arial"/>
                <a:sym typeface="Arial"/>
              </a:rPr>
              <a:t> have six strings with the</a:t>
            </a:r>
            <a:r>
              <a:rPr lang="en" sz="2546">
                <a:uFill>
                  <a:noFill/>
                </a:uFill>
                <a:latin typeface="Arial"/>
                <a:ea typeface="Arial"/>
                <a:cs typeface="Arial"/>
                <a:sym typeface="Arial"/>
                <a:hlinkClick r:id="rId10"/>
              </a:rPr>
              <a:t> </a:t>
            </a:r>
            <a:r>
              <a:rPr lang="en" sz="2546" u="sng">
                <a:solidFill>
                  <a:schemeClr val="hlink"/>
                </a:solidFill>
                <a:latin typeface="Arial"/>
                <a:ea typeface="Arial"/>
                <a:cs typeface="Arial"/>
                <a:sym typeface="Arial"/>
                <a:hlinkClick r:id="rId10"/>
              </a:rPr>
              <a:t>"standard" tuning</a:t>
            </a:r>
            <a:r>
              <a:rPr lang="en" sz="2546">
                <a:latin typeface="Arial"/>
                <a:ea typeface="Arial"/>
                <a:cs typeface="Arial"/>
                <a:sym typeface="Arial"/>
              </a:rPr>
              <a:t> of the</a:t>
            </a:r>
            <a:r>
              <a:rPr lang="en" sz="2546">
                <a:uFill>
                  <a:noFill/>
                </a:uFill>
                <a:latin typeface="Arial"/>
                <a:ea typeface="Arial"/>
                <a:cs typeface="Arial"/>
                <a:sym typeface="Arial"/>
                <a:hlinkClick r:id="rId11"/>
              </a:rPr>
              <a:t> </a:t>
            </a:r>
            <a:r>
              <a:rPr lang="en" sz="2546" u="sng">
                <a:solidFill>
                  <a:schemeClr val="hlink"/>
                </a:solidFill>
                <a:latin typeface="Arial"/>
                <a:ea typeface="Arial"/>
                <a:cs typeface="Arial"/>
                <a:sym typeface="Arial"/>
                <a:hlinkClick r:id="rId11"/>
              </a:rPr>
              <a:t>Spanish classical guitar</a:t>
            </a:r>
            <a:r>
              <a:rPr lang="en" sz="2546">
                <a:latin typeface="Arial"/>
                <a:ea typeface="Arial"/>
                <a:cs typeface="Arial"/>
                <a:sym typeface="Arial"/>
              </a:rPr>
              <a:t>, namely E–A–D–G–B–E' (from the lowest pitched string to the highest); in standard tuning.</a:t>
            </a:r>
            <a:endParaRPr sz="2546">
              <a:latin typeface="Arial"/>
              <a:ea typeface="Arial"/>
              <a:cs typeface="Arial"/>
              <a:sym typeface="Arial"/>
            </a:endParaRPr>
          </a:p>
          <a:p>
            <a:pPr marL="457200" lvl="0" indent="-330835" algn="l" rtl="0">
              <a:spcBef>
                <a:spcPts val="0"/>
              </a:spcBef>
              <a:spcAft>
                <a:spcPts val="0"/>
              </a:spcAft>
              <a:buSzPct val="90313"/>
              <a:buChar char="●"/>
            </a:pPr>
            <a:r>
              <a:rPr lang="en" sz="2546">
                <a:latin typeface="Arial"/>
                <a:ea typeface="Arial"/>
                <a:cs typeface="Arial"/>
                <a:sym typeface="Arial"/>
              </a:rPr>
              <a:t> the</a:t>
            </a:r>
            <a:r>
              <a:rPr lang="en" sz="2546">
                <a:uFill>
                  <a:noFill/>
                </a:uFill>
                <a:latin typeface="Arial"/>
                <a:ea typeface="Arial"/>
                <a:cs typeface="Arial"/>
                <a:sym typeface="Arial"/>
                <a:hlinkClick r:id="rId12"/>
              </a:rPr>
              <a:t> </a:t>
            </a:r>
            <a:r>
              <a:rPr lang="en" sz="2546" u="sng">
                <a:solidFill>
                  <a:schemeClr val="hlink"/>
                </a:solidFill>
                <a:latin typeface="Arial"/>
                <a:ea typeface="Arial"/>
                <a:cs typeface="Arial"/>
                <a:sym typeface="Arial"/>
                <a:hlinkClick r:id="rId12"/>
              </a:rPr>
              <a:t>intervals</a:t>
            </a:r>
            <a:r>
              <a:rPr lang="en" sz="2546">
                <a:latin typeface="Arial"/>
                <a:ea typeface="Arial"/>
                <a:cs typeface="Arial"/>
                <a:sym typeface="Arial"/>
              </a:rPr>
              <a:t> present among adjacent strings are</a:t>
            </a:r>
            <a:r>
              <a:rPr lang="en" sz="2546">
                <a:uFill>
                  <a:noFill/>
                </a:uFill>
                <a:latin typeface="Arial"/>
                <a:ea typeface="Arial"/>
                <a:cs typeface="Arial"/>
                <a:sym typeface="Arial"/>
                <a:hlinkClick r:id="rId13"/>
              </a:rPr>
              <a:t> </a:t>
            </a:r>
            <a:r>
              <a:rPr lang="en" sz="2546" u="sng">
                <a:solidFill>
                  <a:schemeClr val="hlink"/>
                </a:solidFill>
                <a:latin typeface="Arial"/>
                <a:ea typeface="Arial"/>
                <a:cs typeface="Arial"/>
                <a:sym typeface="Arial"/>
                <a:hlinkClick r:id="rId13"/>
              </a:rPr>
              <a:t>perfect fourths</a:t>
            </a:r>
            <a:r>
              <a:rPr lang="en" sz="2546">
                <a:latin typeface="Arial"/>
                <a:ea typeface="Arial"/>
                <a:cs typeface="Arial"/>
                <a:sym typeface="Arial"/>
              </a:rPr>
              <a:t> except for the</a:t>
            </a:r>
            <a:r>
              <a:rPr lang="en" sz="2546">
                <a:uFill>
                  <a:noFill/>
                </a:uFill>
                <a:latin typeface="Arial"/>
                <a:ea typeface="Arial"/>
                <a:cs typeface="Arial"/>
                <a:sym typeface="Arial"/>
                <a:hlinkClick r:id="rId14"/>
              </a:rPr>
              <a:t> </a:t>
            </a:r>
            <a:r>
              <a:rPr lang="en" sz="2546" u="sng">
                <a:solidFill>
                  <a:schemeClr val="hlink"/>
                </a:solidFill>
                <a:latin typeface="Arial"/>
                <a:ea typeface="Arial"/>
                <a:cs typeface="Arial"/>
                <a:sym typeface="Arial"/>
                <a:hlinkClick r:id="rId14"/>
              </a:rPr>
              <a:t>major third</a:t>
            </a:r>
            <a:r>
              <a:rPr lang="en" sz="2546">
                <a:latin typeface="Arial"/>
                <a:ea typeface="Arial"/>
                <a:cs typeface="Arial"/>
                <a:sym typeface="Arial"/>
              </a:rPr>
              <a:t> (G,B). Standard tuning requires four chord-shapes for the</a:t>
            </a:r>
            <a:r>
              <a:rPr lang="en" sz="2546">
                <a:uFill>
                  <a:noFill/>
                </a:uFill>
                <a:latin typeface="Arial"/>
                <a:ea typeface="Arial"/>
                <a:cs typeface="Arial"/>
                <a:sym typeface="Arial"/>
                <a:hlinkClick r:id="rId15"/>
              </a:rPr>
              <a:t> </a:t>
            </a:r>
            <a:r>
              <a:rPr lang="en" sz="2546" u="sng">
                <a:solidFill>
                  <a:schemeClr val="hlink"/>
                </a:solidFill>
                <a:latin typeface="Arial"/>
                <a:ea typeface="Arial"/>
                <a:cs typeface="Arial"/>
                <a:sym typeface="Arial"/>
                <a:hlinkClick r:id="rId15"/>
              </a:rPr>
              <a:t>major triads</a:t>
            </a:r>
            <a:r>
              <a:rPr lang="en" sz="2546">
                <a:latin typeface="Arial"/>
                <a:ea typeface="Arial"/>
                <a:cs typeface="Arial"/>
                <a:sym typeface="Arial"/>
              </a:rPr>
              <a:t>.</a:t>
            </a:r>
            <a:r>
              <a:rPr lang="en" sz="1600">
                <a:latin typeface="Arial"/>
                <a:ea typeface="Arial"/>
                <a:cs typeface="Arial"/>
                <a:sym typeface="Arial"/>
              </a:rPr>
              <a:t>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EB4A5C-0EF1-7E92-3184-DFA93C132754}"/>
              </a:ext>
            </a:extLst>
          </p:cNvPr>
          <p:cNvPicPr>
            <a:picLocks noChangeAspect="1"/>
          </p:cNvPicPr>
          <p:nvPr/>
        </p:nvPicPr>
        <p:blipFill>
          <a:blip r:embed="rId2"/>
          <a:stretch>
            <a:fillRect/>
          </a:stretch>
        </p:blipFill>
        <p:spPr>
          <a:xfrm rot="3875533">
            <a:off x="2142534" y="-479350"/>
            <a:ext cx="3410398" cy="5582980"/>
          </a:xfrm>
          <a:prstGeom prst="rect">
            <a:avLst/>
          </a:prstGeom>
        </p:spPr>
      </p:pic>
      <p:cxnSp>
        <p:nvCxnSpPr>
          <p:cNvPr id="6" name="Straight Arrow Connector 5">
            <a:extLst>
              <a:ext uri="{FF2B5EF4-FFF2-40B4-BE49-F238E27FC236}">
                <a16:creationId xmlns:a16="http://schemas.microsoft.com/office/drawing/2014/main" id="{9B3F85FF-4D34-D3A7-1581-8A031C341739}"/>
              </a:ext>
            </a:extLst>
          </p:cNvPr>
          <p:cNvCxnSpPr/>
          <p:nvPr/>
        </p:nvCxnSpPr>
        <p:spPr>
          <a:xfrm>
            <a:off x="5284800" y="2642400"/>
            <a:ext cx="806400" cy="10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16511AE-CB19-0132-0FCE-46880E63431E}"/>
              </a:ext>
            </a:extLst>
          </p:cNvPr>
          <p:cNvCxnSpPr/>
          <p:nvPr/>
        </p:nvCxnSpPr>
        <p:spPr>
          <a:xfrm>
            <a:off x="2548800" y="3283200"/>
            <a:ext cx="0" cy="84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3AD5189-B3DA-BE39-6D4D-43D14A1F5D61}"/>
              </a:ext>
            </a:extLst>
          </p:cNvPr>
          <p:cNvCxnSpPr/>
          <p:nvPr/>
        </p:nvCxnSpPr>
        <p:spPr>
          <a:xfrm flipV="1">
            <a:off x="4903200" y="1303200"/>
            <a:ext cx="0" cy="115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077F82-4FE6-8BA6-D756-257FBB327F5B}"/>
              </a:ext>
            </a:extLst>
          </p:cNvPr>
          <p:cNvSpPr txBox="1"/>
          <p:nvPr/>
        </p:nvSpPr>
        <p:spPr>
          <a:xfrm>
            <a:off x="4572000" y="954393"/>
            <a:ext cx="1605598" cy="307777"/>
          </a:xfrm>
          <a:prstGeom prst="rect">
            <a:avLst/>
          </a:prstGeom>
          <a:noFill/>
        </p:spPr>
        <p:txBody>
          <a:bodyPr wrap="square" rtlCol="0">
            <a:spAutoFit/>
          </a:bodyPr>
          <a:lstStyle/>
          <a:p>
            <a:r>
              <a:rPr lang="en-US" dirty="0"/>
              <a:t>Strings</a:t>
            </a:r>
            <a:endParaRPr lang="en-IN" dirty="0"/>
          </a:p>
        </p:txBody>
      </p:sp>
      <p:sp>
        <p:nvSpPr>
          <p:cNvPr id="12" name="TextBox 11">
            <a:extLst>
              <a:ext uri="{FF2B5EF4-FFF2-40B4-BE49-F238E27FC236}">
                <a16:creationId xmlns:a16="http://schemas.microsoft.com/office/drawing/2014/main" id="{7F282303-F8B6-FF16-E189-28AA2630536D}"/>
              </a:ext>
            </a:extLst>
          </p:cNvPr>
          <p:cNvSpPr txBox="1"/>
          <p:nvPr/>
        </p:nvSpPr>
        <p:spPr>
          <a:xfrm>
            <a:off x="6177598" y="3650399"/>
            <a:ext cx="1964914" cy="307777"/>
          </a:xfrm>
          <a:prstGeom prst="rect">
            <a:avLst/>
          </a:prstGeom>
          <a:noFill/>
        </p:spPr>
        <p:txBody>
          <a:bodyPr wrap="square" rtlCol="0">
            <a:spAutoFit/>
          </a:bodyPr>
          <a:lstStyle/>
          <a:p>
            <a:r>
              <a:rPr lang="en-US" dirty="0"/>
              <a:t>Fretboard and frets</a:t>
            </a:r>
            <a:endParaRPr lang="en-IN" dirty="0"/>
          </a:p>
        </p:txBody>
      </p:sp>
      <p:sp>
        <p:nvSpPr>
          <p:cNvPr id="13" name="TextBox 12">
            <a:extLst>
              <a:ext uri="{FF2B5EF4-FFF2-40B4-BE49-F238E27FC236}">
                <a16:creationId xmlns:a16="http://schemas.microsoft.com/office/drawing/2014/main" id="{A399A13C-9FB6-4AA2-82D0-A7EAED9E88DA}"/>
              </a:ext>
            </a:extLst>
          </p:cNvPr>
          <p:cNvSpPr txBox="1"/>
          <p:nvPr/>
        </p:nvSpPr>
        <p:spPr>
          <a:xfrm>
            <a:off x="2217600" y="4183200"/>
            <a:ext cx="1339193" cy="307777"/>
          </a:xfrm>
          <a:prstGeom prst="rect">
            <a:avLst/>
          </a:prstGeom>
          <a:noFill/>
        </p:spPr>
        <p:txBody>
          <a:bodyPr wrap="square" rtlCol="0">
            <a:spAutoFit/>
          </a:bodyPr>
          <a:lstStyle/>
          <a:p>
            <a:r>
              <a:rPr lang="en-US" dirty="0"/>
              <a:t>G. Body</a:t>
            </a:r>
            <a:endParaRPr lang="en-IN" dirty="0"/>
          </a:p>
        </p:txBody>
      </p:sp>
    </p:spTree>
    <p:extLst>
      <p:ext uri="{BB962C8B-B14F-4D97-AF65-F5344CB8AC3E}">
        <p14:creationId xmlns:p14="http://schemas.microsoft.com/office/powerpoint/2010/main" val="999899950"/>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848</Words>
  <Application>Microsoft Office PowerPoint</Application>
  <PresentationFormat>On-screen Show (16:9)</PresentationFormat>
  <Paragraphs>69</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Source Code Pro</vt:lpstr>
      <vt:lpstr>Nunito</vt:lpstr>
      <vt:lpstr>Arial</vt:lpstr>
      <vt:lpstr>Shift</vt:lpstr>
      <vt:lpstr>INSTRUMENT LEARNING AND KNOWLEDGE BY STRUCTURAL VISUAL INTERFACE</vt:lpstr>
      <vt:lpstr>Guitar learning software </vt:lpstr>
      <vt:lpstr>MUSIC SKILLS:</vt:lpstr>
      <vt:lpstr>PowerPoint Presentation</vt:lpstr>
      <vt:lpstr>How visual learning will help students.</vt:lpstr>
      <vt:lpstr>Use of this software:</vt:lpstr>
      <vt:lpstr>Why this software:</vt:lpstr>
      <vt:lpstr>What is guitar chords</vt:lpstr>
      <vt:lpstr>PowerPoint Presentation</vt:lpstr>
      <vt:lpstr>Chords:</vt:lpstr>
      <vt:lpstr>FRAME 1:</vt:lpstr>
      <vt:lpstr>FARME 2:</vt:lpstr>
      <vt:lpstr>FRAME 3.</vt:lpstr>
      <vt:lpstr>G-MAJOR CHORD FRAME:</vt:lpstr>
      <vt:lpstr>C-MAJOR</vt:lpstr>
      <vt:lpstr> 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 LEARNING AND KNOWLEDGE BY STRUCTURAL VISUAL INTERFACE</dc:title>
  <cp:lastModifiedBy>abhishek singh</cp:lastModifiedBy>
  <cp:revision>4</cp:revision>
  <dcterms:modified xsi:type="dcterms:W3CDTF">2023-04-27T10:47:07Z</dcterms:modified>
</cp:coreProperties>
</file>