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  <p:sldId id="268" r:id="rId14"/>
    <p:sldId id="269" r:id="rId15"/>
    <p:sldId id="270" r:id="rId16"/>
    <p:sldId id="271" r:id="rId17"/>
    <p:sldId id="273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3450" autoAdjust="0"/>
  </p:normalViewPr>
  <p:slideViewPr>
    <p:cSldViewPr snapToGrid="0">
      <p:cViewPr varScale="1">
        <p:scale>
          <a:sx n="100" d="100"/>
          <a:sy n="100" d="100"/>
        </p:scale>
        <p:origin x="10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D814A-0FCB-4D0C-9DB5-11F8197B603B}" type="datetimeFigureOut">
              <a:rPr lang="en-US" smtClean="0"/>
              <a:t>5/11/23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23CFA1-AB17-4288-93D6-CF494F4B2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46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2A174-2231-C3B8-C4AC-3A062E8061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6380FB-FF0A-6453-4AC7-06CBB0A147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2793C-7605-B51A-8EE0-60B45D873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C038-8746-408A-9774-54710A20B3AA}" type="datetime1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CF0F3-A612-ADF7-7779-01812EBB2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F068A-DD62-4FD8-118C-5526E09E2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4494-B8F3-4A70-8604-412321168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6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C5DDA-9268-8F91-6953-1E4A5DE37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A32158-7703-718E-FD1F-35F9FC45DE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BCD39-6C86-A3A1-4585-914872AA9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21A7A-F699-451E-9130-58EEBA04679E}" type="datetime1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33F66-53F0-F68A-838A-034C99F6C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519E8-55AB-0974-F319-70D9476CD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4494-B8F3-4A70-8604-412321168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22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FA8034-3643-D7B4-1C4A-09A844FDC6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278A17-6103-148B-1603-862C0BADE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1827E-0703-19D4-3F8F-ECDA179E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A4AA-D330-4E3C-A9E4-0CE8E3C2E4F2}" type="datetime1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201A0-1E33-5022-A621-F32B1EE04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168DF-3894-CC26-CB82-B189B94B8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4494-B8F3-4A70-8604-412321168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59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12235-C301-4B88-F2DA-A46CD637E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6C1E0-16A0-75A0-7642-93EDD6C1B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5F58A-F2A0-0275-F9C5-267EE6FAC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CB6DE-E9C1-400C-8586-6392F0F1E2F7}" type="datetime1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252E0-E62A-61A3-BFDA-DB094DA4A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AD512-4BF6-0B61-CE87-76001AA12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4494-B8F3-4A70-8604-412321168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93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52285-FB45-AA0D-7D42-B3344A7A6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559DA-55AD-C304-7E3F-123CB9C98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C2C40-AE1B-8C63-055D-485483C22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8DD4-1026-4D1C-818C-33C34959749F}" type="datetime1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342C5-123C-B5FD-8C58-B399BE4F8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F0480-2C8F-845D-5C6D-BDE113CA9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4494-B8F3-4A70-8604-412321168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1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C2A59-2F46-97DE-FFCC-D706B434D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3A1FA-BAB1-86B0-AE3B-4D70925987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85E6E4-5916-9D17-121D-D53D7136E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6E3C8-A683-4043-A26C-6DDA4A3F1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B1A11-7655-42BD-8BB2-4D026424FC1B}" type="datetime1">
              <a:rPr lang="en-US" smtClean="0"/>
              <a:t>5/11/23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60532D-1087-FBDF-323C-E2B6B699F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2AB92-A095-B8D0-5913-43D2B0E71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4494-B8F3-4A70-8604-412321168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763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E23EC-E83D-14BF-07CA-98A1041FF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7D9C9F-97AA-46AC-0809-B2CEF585E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531B4A-E69C-2BFD-79A8-5F7ED5704D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C18EB9-721C-5445-6F28-20773C3ACF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5C114A-C2E6-5D27-DF0A-D9403372E4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682E09-EC59-64C1-D49A-D3612D56B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1D5D-BBD7-4E93-B660-E0B2C88D2E71}" type="datetime1">
              <a:rPr lang="en-US" smtClean="0"/>
              <a:t>5/11/23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FF4652-6EAD-A5EB-963F-71B0F1DA0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FD7FDB-0A3D-A0DE-C3F4-1C8ECAE58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4494-B8F3-4A70-8604-412321168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2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00C0D-210B-327C-C445-F1A6503EA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845F7A-E820-886B-E285-B7D3CFC21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0C02-9D3A-4214-83FF-88E0F61C1FDB}" type="datetime1">
              <a:rPr lang="en-US" smtClean="0"/>
              <a:t>5/11/23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AEA0D8-6348-6F87-F525-2F48BBB29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BA5521-5EA2-742C-E947-8D4C418D0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4494-B8F3-4A70-8604-412321168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54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ABB750-7185-BA1F-9520-BF5F12A36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4AF1B-282F-49B8-BE61-EF9F97A58DD1}" type="datetime1">
              <a:rPr lang="en-US" smtClean="0"/>
              <a:t>5/11/23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18A1EE-14A7-C1B5-6FF0-3E16E2550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C17D1B-DC3A-D459-397E-2EFE8D14D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4494-B8F3-4A70-8604-412321168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355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DBBDD-372B-7930-4DF6-3EE25966E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678E9-A098-8E5C-F37F-428B5BE29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A7EEA7-D34B-67B7-2C7B-D6341BFF8B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DB400-C299-A534-3C78-AF18F7E23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4B716-F3CF-42F0-BA6D-90549D141229}" type="datetime1">
              <a:rPr lang="en-US" smtClean="0"/>
              <a:t>5/11/23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54533-221C-E000-CE83-D291DE64D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46DD3-5975-73DA-9184-B37D41C93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4494-B8F3-4A70-8604-412321168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77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19B93-C5D7-641D-0AC9-1514B5A90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AA5E12-6845-9F70-DD1B-11F7C27DFD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A1B26B-84D6-62AA-F33F-915E3F3049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1DBF56-2CBE-7B18-263D-BE6B54817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940D9-1D1F-475D-834E-E01C55112F71}" type="datetime1">
              <a:rPr lang="en-US" smtClean="0"/>
              <a:t>5/11/23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B03B5D-2D63-8177-CAE2-92ED51DE0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CEDB23-C437-752F-544C-D86ADAF34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4494-B8F3-4A70-8604-412321168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29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0A56D8-395F-4429-304B-1B07580F8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38E4B-42F1-AF8C-5E75-3B739BFF7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6E9F8-D093-F5AB-32C2-D0A9E49373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2B428-ED8F-4D1E-B30A-108641BF777D}" type="datetime1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EDF82-927D-C877-A584-CEAE011274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0DF54-C17C-EE24-985A-345E8C7F2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F4494-B8F3-4A70-8604-412321168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79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56EA9-656F-47A8-870A-A0B1790BA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57163"/>
            <a:ext cx="9144000" cy="2387600"/>
          </a:xfrm>
        </p:spPr>
        <p:txBody>
          <a:bodyPr/>
          <a:lstStyle/>
          <a:p>
            <a:r>
              <a:rPr lang="en-US" b="1" dirty="0"/>
              <a:t>HANDOFF IN TELECOMMUNICATIONS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8E5D59-BD10-93D4-6436-A90442701F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65120" y="3429000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                     </a:t>
            </a:r>
            <a:endParaRPr lang="en-US" sz="3300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E3434FE-7674-3AB9-FAFC-58FA6BF1E4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560959"/>
              </p:ext>
            </p:extLst>
          </p:nvPr>
        </p:nvGraphicFramePr>
        <p:xfrm>
          <a:off x="2865120" y="3403725"/>
          <a:ext cx="6693217" cy="1866456"/>
        </p:xfrm>
        <a:graphic>
          <a:graphicData uri="http://schemas.openxmlformats.org/drawingml/2006/table">
            <a:tbl>
              <a:tblPr firstRow="1" firstCol="1" bandRow="1"/>
              <a:tblGrid>
                <a:gridCol w="3674041">
                  <a:extLst>
                    <a:ext uri="{9D8B030D-6E8A-4147-A177-3AD203B41FA5}">
                      <a16:colId xmlns:a16="http://schemas.microsoft.com/office/drawing/2014/main" val="3559315837"/>
                    </a:ext>
                  </a:extLst>
                </a:gridCol>
                <a:gridCol w="3019176">
                  <a:extLst>
                    <a:ext uri="{9D8B030D-6E8A-4147-A177-3AD203B41FA5}">
                      <a16:colId xmlns:a16="http://schemas.microsoft.com/office/drawing/2014/main" val="3378945675"/>
                    </a:ext>
                  </a:extLst>
                </a:gridCol>
              </a:tblGrid>
              <a:tr h="50792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Sai Harsha Vardhan Reddy Kolan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qg2321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432047"/>
                  </a:ext>
                </a:extLst>
              </a:tr>
              <a:tr h="36869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Sahithi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Priya Rathod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Kandanelly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it7005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5095760"/>
                  </a:ext>
                </a:extLst>
              </a:tr>
              <a:tr h="31827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Abhishek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Malla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vb7520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289934"/>
                  </a:ext>
                </a:extLst>
              </a:tr>
              <a:tr h="31827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Sri Sai Rahul Varma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Mudunuri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xi4181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7052237"/>
                  </a:ext>
                </a:extLst>
              </a:tr>
              <a:tr h="31827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Venkat Ram Reddy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Thodeti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yb3152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9508024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2ABC7E3-E9C7-50D6-E9AA-9C0B2EA0FA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844076"/>
              </p:ext>
            </p:extLst>
          </p:nvPr>
        </p:nvGraphicFramePr>
        <p:xfrm>
          <a:off x="5552439" y="2832765"/>
          <a:ext cx="10871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120">
                  <a:extLst>
                    <a:ext uri="{9D8B030D-6E8A-4147-A177-3AD203B41FA5}">
                      <a16:colId xmlns:a16="http://schemas.microsoft.com/office/drawing/2014/main" val="768748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Group-8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59369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EF7D3B-879D-5240-3B97-AC20469DD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4494-B8F3-4A70-8604-4123211683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753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B0880-87FC-5498-5A6C-EC0445AD5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Logit- Model Coefficients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7B7F3FCC-D2F6-10D5-A1F9-D2C1CAC090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8259275" cy="132556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D4B6F-64E8-B238-1B57-FD551561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4494-B8F3-4A70-8604-4123211683FE}" type="slidenum">
              <a:rPr lang="en-US" smtClean="0"/>
              <a:t>10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35851-09E3-F3FD-63BB-CE371C5CCCE5}"/>
              </a:ext>
            </a:extLst>
          </p:cNvPr>
          <p:cNvSpPr txBox="1">
            <a:spLocks/>
          </p:cNvSpPr>
          <p:nvPr/>
        </p:nvSpPr>
        <p:spPr>
          <a:xfrm>
            <a:off x="838200" y="30162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New-Data</a:t>
            </a:r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D9AA4868-34E8-4541-2AFD-7AD9203D11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4040136"/>
            <a:ext cx="6249167" cy="148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41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84F43-2ADB-1906-EBC8-9AD2C900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Odds Prediction for New-Data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3A4294E-D121-B811-1D38-80A0FFE865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1100" y="1690687"/>
            <a:ext cx="6400799" cy="159818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C3C80A-71CD-5810-C7CE-49FAE30CF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4494-B8F3-4A70-8604-4123211683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454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B804A-C2FB-9735-EE1C-109D7A7EF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Confusion Matrix-Logit Model</a:t>
            </a:r>
          </a:p>
        </p:txBody>
      </p:sp>
      <p:pic>
        <p:nvPicPr>
          <p:cNvPr id="6" name="Content Placeholder 5" descr="Text, letter&#10;&#10;Description automatically generated">
            <a:extLst>
              <a:ext uri="{FF2B5EF4-FFF2-40B4-BE49-F238E27FC236}">
                <a16:creationId xmlns:a16="http://schemas.microsoft.com/office/drawing/2014/main" id="{858B71CF-E182-D5D1-CAC5-FC10A44451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28" y="2222500"/>
            <a:ext cx="9383114" cy="31115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FF7B24-DC74-89F0-A61B-E93E29FB0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4494-B8F3-4A70-8604-4123211683F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72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E00AB-BCCE-DC17-535F-B440BDACA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Classification Trees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2ED2033-E136-93D2-A757-C245A1DE7A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409585"/>
            <a:ext cx="10776233" cy="531188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33FDF2-4CBC-AFA6-C00F-5A6C06791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4494-B8F3-4A70-8604-4123211683F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69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061F1-EADD-B7B8-D062-A25BFF1A3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Confusion Matrix-Classification Tree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4CB12A8-ADA3-939F-5200-E8F37D88F5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8067" y="1690688"/>
            <a:ext cx="9940098" cy="283051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5501D9-8523-B2A3-6508-632D958A1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4494-B8F3-4A70-8604-4123211683F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92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829F8-4664-30CF-0A7C-063D9821D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Confusion Matrix-Random Forests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992D5E5-4943-BC2B-F976-138D74CA61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7683" y="1690688"/>
            <a:ext cx="8786760" cy="303371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43DABD-952B-2D34-58BA-958FC3E31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4494-B8F3-4A70-8604-4123211683F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69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FAE8E-1641-E42E-8810-E8C6C22FE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Comparison of the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B58F18-55DA-A92F-A0BC-26C104CAB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4494-B8F3-4A70-8604-4123211683FE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86B6570B-A4AD-A467-A634-1C11F099D6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2809619"/>
              </p:ext>
            </p:extLst>
          </p:nvPr>
        </p:nvGraphicFramePr>
        <p:xfrm>
          <a:off x="2184400" y="1780540"/>
          <a:ext cx="8140700" cy="372491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311400">
                  <a:extLst>
                    <a:ext uri="{9D8B030D-6E8A-4147-A177-3AD203B41FA5}">
                      <a16:colId xmlns:a16="http://schemas.microsoft.com/office/drawing/2014/main" val="1936926647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831812537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2535774078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1211402897"/>
                    </a:ext>
                  </a:extLst>
                </a:gridCol>
              </a:tblGrid>
              <a:tr h="94996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ACCURACY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SENSITIVITY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SPECFICITY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111660"/>
                  </a:ext>
                </a:extLst>
              </a:tr>
              <a:tr h="88519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Logit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0.8600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0.8462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0.8744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489323"/>
                  </a:ext>
                </a:extLst>
              </a:tr>
              <a:tr h="88519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Classification-tree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0.8175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0.8105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0.824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686593"/>
                  </a:ext>
                </a:extLst>
              </a:tr>
              <a:tr h="88519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Random-Forests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0.8875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0.8505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0.9247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045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7774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9136F-F979-2810-9D6F-306C889AB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after a Handoff Decision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83955-3C7B-6EB2-B843-DF6F2FFF5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a device requires a handoff[1] it will choose the network with: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High signal strength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High Bandwidth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High Network coverage area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Low Power-consumption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Low Signal-to-Noise ratio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C9E65B-2D3C-38C3-A336-097D3872E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4494-B8F3-4A70-8604-4123211683F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782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83CD8-3F61-E428-0448-5C74D88E2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7EC26-1F03-A48C-7935-6A6C527D6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Random-forests turns out to be the best-model for our dataset.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However, many models as well as many other parameters are considered in making a handoff decision in real world scenario. </a:t>
            </a:r>
          </a:p>
          <a:p>
            <a:r>
              <a:rPr lang="en-US" dirty="0">
                <a:latin typeface="Arial" panose="020B0604020202020204" pitchFamily="34" charset="0"/>
              </a:rPr>
              <a:t>T</a:t>
            </a:r>
            <a:r>
              <a:rPr lang="en-US" dirty="0">
                <a:effectLst/>
                <a:latin typeface="Arial" panose="020B0604020202020204" pitchFamily="34" charset="0"/>
              </a:rPr>
              <a:t>he methodology shown in our project is the basic logic behind the complex procedures used by the telecommunication firms in making a handoff decision.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890BAA-4E25-96E2-68DD-C28CDF646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4494-B8F3-4A70-8604-4123211683F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23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38062-F2DA-F492-F173-8046E54C9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</a:t>
            </a:r>
            <a:r>
              <a:rPr lang="en-US" i="1" dirty="0"/>
              <a:t> </a:t>
            </a:r>
            <a:r>
              <a:rPr lang="en-US" b="1" i="1" dirty="0"/>
              <a:t>HANDOFF?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0E342-9290-A561-403A-A7D90A502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85" y="1811338"/>
            <a:ext cx="10515600" cy="4351338"/>
          </a:xfrm>
        </p:spPr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Handoff is the process of shifting the mobile connection connected to one core network to another core network.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EA741-C918-C080-FC62-1FF86966D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4494-B8F3-4A70-8604-4123211683FE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 descr="Registration Process - Javatpoint">
            <a:extLst>
              <a:ext uri="{FF2B5EF4-FFF2-40B4-BE49-F238E27FC236}">
                <a16:creationId xmlns:a16="http://schemas.microsoft.com/office/drawing/2014/main" id="{2E8016F0-7AB3-3642-BAC7-093E7CD33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743" y="2982686"/>
            <a:ext cx="5382303" cy="298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017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B1E24-A1F9-BF29-B183-16D60C9ED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When does a Handoff takes place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93FE0-2E1F-13A7-B6AB-9D94B1E41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effectLst/>
                <a:latin typeface="Arial" panose="020B0604020202020204" pitchFamily="34" charset="0"/>
              </a:rPr>
              <a:t>• When the mobile phone moves from one network coverage area to another area.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When the tower reaches its maximum limit of connected devices.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Handoffs may also occur when there is an interference of calls using the same frequency for communication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3DD13A-814E-4B1B-97C3-8646DBCFA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4494-B8F3-4A70-8604-4123211683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66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92EC9-7165-76B8-1750-09275DC69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identify </a:t>
            </a:r>
            <a:r>
              <a:rPr lang="en-US" b="1" i="1" dirty="0"/>
              <a:t>Handoff?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39A46-4953-3886-F3CE-9A14DD5D9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</a:t>
            </a:r>
            <a:r>
              <a:rPr lang="en-US" dirty="0">
                <a:effectLst/>
                <a:latin typeface="Arial" panose="020B0604020202020204" pitchFamily="34" charset="0"/>
              </a:rPr>
              <a:t>achine learning algorithms identify the patterns(explained in before slide) and make a handoff decision.</a:t>
            </a:r>
          </a:p>
          <a:p>
            <a:r>
              <a:rPr lang="en-US" dirty="0">
                <a:latin typeface="Arial" panose="020B0604020202020204" pitchFamily="34" charset="0"/>
              </a:rPr>
              <a:t>What factors does a ML model use to classify whether a handoff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</a:rPr>
              <a:t>Should take place or not?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392D83-2988-2F19-85B8-36CDFBCB4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4494-B8F3-4A70-8604-4123211683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57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EA633-C961-0B8B-820E-82960F052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Factors which influence a </a:t>
            </a:r>
            <a:r>
              <a:rPr lang="en-US" b="1" i="1" dirty="0"/>
              <a:t>Handoff decision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61EC4-AB4C-BA73-44AB-772984008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many factors that influence a handoff process. The most important factors are: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effectLst/>
                <a:latin typeface="Arial" panose="020B0604020202020204" pitchFamily="34" charset="0"/>
              </a:rPr>
              <a:t>Received signal strength</a:t>
            </a: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effectLst/>
                <a:latin typeface="Arial" panose="020B0604020202020204" pitchFamily="34" charset="0"/>
              </a:rPr>
              <a:t>Bandwidth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effectLst/>
                <a:latin typeface="Arial" panose="020B0604020202020204" pitchFamily="34" charset="0"/>
              </a:rPr>
              <a:t>Network Coverage area</a:t>
            </a: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effectLst/>
                <a:latin typeface="Arial" panose="020B0604020202020204" pitchFamily="34" charset="0"/>
              </a:rPr>
              <a:t>Power Consumption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effectLst/>
                <a:latin typeface="Arial" panose="020B0604020202020204" pitchFamily="34" charset="0"/>
              </a:rPr>
              <a:t>Signal to Noise Ratio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56F004-6682-6DF0-369D-F528F4AA1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4494-B8F3-4A70-8604-4123211683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36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0424B-A983-DBE0-C7D5-69F11FF99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Description of dataset</a:t>
            </a:r>
            <a:endParaRPr lang="en-US" dirty="0"/>
          </a:p>
        </p:txBody>
      </p:sp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48606490-CF5E-2FC2-F650-C911DD1FF9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274" y="1690688"/>
            <a:ext cx="8293517" cy="394811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632B36-F0D5-D631-B02F-6937BD1E7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4494-B8F3-4A70-8604-4123211683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86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0D5F2-136E-7BF7-360F-95564822F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Explanation of columns: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86635-EA7E-4F77-E844-85B0E1EE2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5424"/>
            <a:ext cx="10515600" cy="4714875"/>
          </a:xfrm>
        </p:spPr>
        <p:txBody>
          <a:bodyPr>
            <a:noAutofit/>
          </a:bodyPr>
          <a:lstStyle/>
          <a:p>
            <a:r>
              <a:rPr lang="en-US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Received signal strength (RSS): 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It’s the signal strength received by the mobile phone from the core network (cellular tower). The range of RSS is -100db to -20 db.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Bandwidth (BW): 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Bandwidth is the range of frequencies which is used in transmitting the signal from cellular tower to mobile phone. The range of bandwidth: 1Kbps to 20MHz.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Network Coverage area (NWCOV): 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It’s the geographical area within which the tower can send its signals. The range of Network Coverage area is 0-72kms.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Power Consumption (Powe </a:t>
            </a:r>
            <a:r>
              <a:rPr lang="en-US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cins</a:t>
            </a:r>
            <a:r>
              <a:rPr lang="en-US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It’s the power consumed by the core network to send the signal to the mobile phone. The range of power consumption is 0-2 Watts.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F87EE7-6E09-8799-7B5E-F5B227AB6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4494-B8F3-4A70-8604-4123211683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8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F9996-CB3A-0737-62B3-87486EA9C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Explanation of Columns: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A0214-D5FD-B640-A091-047464F3C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Signal to Noise Ratio (SNR): 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It’s the ratio between amplitude of received signal and the noise of the signal. The range of SNR is 25db to 50db.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Handoff: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It indicates whether the mobile phone should change its connection to the new tower or should remain connected to the same tower. 0 indicates handoff should not take place while 1 indicates handoff should take place.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EC9EC-AF21-BA1C-E78A-99C26EF8F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4494-B8F3-4A70-8604-4123211683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44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FE8E5-E56C-CA99-8678-6F4F49E31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C57BE-D3C0-EF32-BB45-3FDC9C1CF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see three methods for a handoff decision making: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Logit-model.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Classification Tree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Random-Forests</a:t>
            </a:r>
          </a:p>
          <a:p>
            <a:r>
              <a:rPr lang="en-US" dirty="0"/>
              <a:t>The dataset has 1000 samples out of which  600 are divided for training and 400 for validation.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1CF584-3D6A-2637-95F9-57E490DD3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4494-B8F3-4A70-8604-4123211683F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920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1192</TotalTime>
  <Words>588</Words>
  <Application>Microsoft Macintosh PowerPoint</Application>
  <PresentationFormat>Widescreen</PresentationFormat>
  <Paragraphs>97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HANDOFF IN TELECOMMUNICATIONS</vt:lpstr>
      <vt:lpstr>What is a HANDOFF?</vt:lpstr>
      <vt:lpstr>When does a Handoff takes place</vt:lpstr>
      <vt:lpstr>How to identify Handoff?</vt:lpstr>
      <vt:lpstr>Factors which influence a Handoff decision</vt:lpstr>
      <vt:lpstr>Description of dataset</vt:lpstr>
      <vt:lpstr>Explanation of columns:</vt:lpstr>
      <vt:lpstr>Explanation of Columns:</vt:lpstr>
      <vt:lpstr>Methodology</vt:lpstr>
      <vt:lpstr>Logit- Model Coefficients</vt:lpstr>
      <vt:lpstr>Odds Prediction for New-Data</vt:lpstr>
      <vt:lpstr>Confusion Matrix-Logit Model</vt:lpstr>
      <vt:lpstr>Classification Trees</vt:lpstr>
      <vt:lpstr>Confusion Matrix-Classification Tree</vt:lpstr>
      <vt:lpstr>Confusion Matrix-Random Forests</vt:lpstr>
      <vt:lpstr>Comparison of the Models</vt:lpstr>
      <vt:lpstr>What after a Handoff Decision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HANDOFF IN TELECOMMUNICATIONS</dc:title>
  <dc:creator>SAI HARSHA VARDHAN REDDY KOLAN</dc:creator>
  <cp:lastModifiedBy>sahithi kandanelly</cp:lastModifiedBy>
  <cp:revision>3</cp:revision>
  <dcterms:created xsi:type="dcterms:W3CDTF">2023-05-08T04:16:39Z</dcterms:created>
  <dcterms:modified xsi:type="dcterms:W3CDTF">2023-05-12T21:36:14Z</dcterms:modified>
</cp:coreProperties>
</file>