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4" r:id="rId1"/>
  </p:sldMasterIdLst>
  <p:notesMasterIdLst>
    <p:notesMasterId r:id="rId26"/>
  </p:notesMasterIdLst>
  <p:sldIdLst>
    <p:sldId id="256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77" r:id="rId21"/>
    <p:sldId id="278" r:id="rId22"/>
    <p:sldId id="280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2436-BDF3-4792-8337-AFA16C835559}" type="datetimeFigureOut">
              <a:rPr lang="en-IN" smtClean="0"/>
              <a:t>10-08-2017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6E1E7-199C-4F1F-802A-6F14E4C2B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6E1E7-199C-4F1F-802A-6F14E4C2BA7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5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2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6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37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3417-174D-D448-B289-A4CE1D909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2" y="0"/>
            <a:ext cx="8689976" cy="25092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Computer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 and 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communication networks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DECA-1250-FC41-BFB2-01840076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51" y="4626428"/>
            <a:ext cx="4861663" cy="155665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Dr. A Krishna Chaitanya,</a:t>
            </a:r>
          </a:p>
          <a:p>
            <a:r>
              <a:rPr lang="en-IN" sz="2400" dirty="0">
                <a:solidFill>
                  <a:srgbClr val="00B050"/>
                </a:solidFill>
              </a:rPr>
              <a:t>IIIT </a:t>
            </a:r>
            <a:r>
              <a:rPr lang="en-IN" sz="2400" dirty="0" err="1">
                <a:solidFill>
                  <a:srgbClr val="00B050"/>
                </a:solidFill>
              </a:rPr>
              <a:t>sri</a:t>
            </a:r>
            <a:r>
              <a:rPr lang="en-IN" sz="2400" dirty="0">
                <a:solidFill>
                  <a:srgbClr val="00B050"/>
                </a:solidFill>
              </a:rPr>
              <a:t> city,</a:t>
            </a:r>
          </a:p>
          <a:p>
            <a:r>
              <a:rPr lang="en-IN" sz="2400" dirty="0">
                <a:solidFill>
                  <a:srgbClr val="00B050"/>
                </a:solidFill>
              </a:rPr>
              <a:t>Monsoon, 2017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2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3DD8-4E47-4452-8F7D-3DA5C86C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provides access to a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C6897-E9C9-4C6B-A01E-7D60F636C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Suppose, you have a computer to be connected to internet</a:t>
            </a:r>
          </a:p>
          <a:p>
            <a:r>
              <a:rPr lang="en-IN" dirty="0">
                <a:solidFill>
                  <a:srgbClr val="0070C0"/>
                </a:solidFill>
              </a:rPr>
              <a:t>You have connect to a switch that is connected to internet and forwards your data into the network.</a:t>
            </a:r>
          </a:p>
          <a:p>
            <a:r>
              <a:rPr lang="en-IN" dirty="0">
                <a:solidFill>
                  <a:srgbClr val="0070C0"/>
                </a:solidFill>
              </a:rPr>
              <a:t>It is the </a:t>
            </a:r>
            <a:r>
              <a:rPr lang="en-IN" dirty="0">
                <a:solidFill>
                  <a:srgbClr val="FF0000"/>
                </a:solidFill>
              </a:rPr>
              <a:t>internet service provider (ISP)</a:t>
            </a:r>
            <a:r>
              <a:rPr lang="en-IN" dirty="0">
                <a:solidFill>
                  <a:srgbClr val="0070C0"/>
                </a:solidFill>
              </a:rPr>
              <a:t> that connects your computer to his switch that is already connected to internet.</a:t>
            </a:r>
          </a:p>
          <a:p>
            <a:r>
              <a:rPr lang="en-IN" dirty="0">
                <a:solidFill>
                  <a:srgbClr val="0070C0"/>
                </a:solidFill>
              </a:rPr>
              <a:t>Examples of ISPs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BSNL, Airtel, Reliance, etc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IIIT Sri City</a:t>
            </a:r>
          </a:p>
          <a:p>
            <a:pPr lvl="1"/>
            <a:r>
              <a:rPr lang="en-IN" dirty="0" err="1">
                <a:solidFill>
                  <a:srgbClr val="0070C0"/>
                </a:solidFill>
              </a:rPr>
              <a:t>Lepakshi</a:t>
            </a:r>
            <a:r>
              <a:rPr lang="en-IN" dirty="0">
                <a:solidFill>
                  <a:srgbClr val="0070C0"/>
                </a:solidFill>
              </a:rPr>
              <a:t> communications (Creekside, </a:t>
            </a:r>
            <a:r>
              <a:rPr lang="en-IN" dirty="0" err="1">
                <a:solidFill>
                  <a:srgbClr val="0070C0"/>
                </a:solidFill>
              </a:rPr>
              <a:t>Sullurpeta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9BF2D-B7DF-44D6-BE38-312FAA108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0035" y="2227263"/>
            <a:ext cx="2978222" cy="4053794"/>
          </a:xfrm>
        </p:spPr>
      </p:pic>
    </p:spTree>
    <p:extLst>
      <p:ext uri="{BB962C8B-B14F-4D97-AF65-F5344CB8AC3E}">
        <p14:creationId xmlns:p14="http://schemas.microsoft.com/office/powerpoint/2010/main" val="29979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4BCDE-6A71-444F-8ADD-E5D5037D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edge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37A73F-CD61-4CD6-AEAC-633512F7E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22E3F-A46B-41F7-A144-5CCDDDB6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ACCess</a:t>
            </a:r>
            <a:r>
              <a:rPr lang="en-IN" dirty="0"/>
              <a:t>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9C5D3-7681-441E-86F8-D8810B8A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physical links that connect an end system to the first router on a path from the end system to any other end system.</a:t>
            </a:r>
          </a:p>
          <a:p>
            <a:r>
              <a:rPr lang="en-IN" dirty="0">
                <a:solidFill>
                  <a:srgbClr val="0070C0"/>
                </a:solidFill>
              </a:rPr>
              <a:t>Types of connections: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Dial-Up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Digital Subscriber Line (DSL)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Cable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Hybrid </a:t>
            </a:r>
            <a:r>
              <a:rPr lang="en-IN" dirty="0" err="1">
                <a:solidFill>
                  <a:srgbClr val="0070C0"/>
                </a:solidFill>
              </a:rPr>
              <a:t>Fiber</a:t>
            </a:r>
            <a:r>
              <a:rPr lang="en-IN" dirty="0">
                <a:solidFill>
                  <a:srgbClr val="0070C0"/>
                </a:solidFill>
              </a:rPr>
              <a:t> Coax (HFC)</a:t>
            </a:r>
          </a:p>
          <a:p>
            <a:pPr lvl="1"/>
            <a:r>
              <a:rPr lang="en-IN" dirty="0" err="1">
                <a:solidFill>
                  <a:srgbClr val="0070C0"/>
                </a:solidFill>
              </a:rPr>
              <a:t>Fiber</a:t>
            </a:r>
            <a:r>
              <a:rPr lang="en-IN" dirty="0">
                <a:solidFill>
                  <a:srgbClr val="0070C0"/>
                </a:solidFill>
              </a:rPr>
              <a:t>-To-The-Home (FTTH)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Ethernet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Wireless Fidelity (</a:t>
            </a:r>
            <a:r>
              <a:rPr lang="en-IN" dirty="0" err="1">
                <a:solidFill>
                  <a:srgbClr val="0070C0"/>
                </a:solidFill>
              </a:rPr>
              <a:t>WiFi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05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AA60-FDD7-46CC-B2FB-6723DA8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Dial-up access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CC31-5A25-4A4A-9EA3-F62FBDDE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Uses home </a:t>
            </a:r>
            <a:r>
              <a:rPr lang="en-IN" dirty="0">
                <a:solidFill>
                  <a:srgbClr val="FF0000"/>
                </a:solidFill>
              </a:rPr>
              <a:t>land line cable</a:t>
            </a:r>
          </a:p>
          <a:p>
            <a:r>
              <a:rPr lang="en-IN" dirty="0">
                <a:solidFill>
                  <a:srgbClr val="0070C0"/>
                </a:solidFill>
              </a:rPr>
              <a:t>Software dials an ISP’s phone number and makes a connection with the ISP</a:t>
            </a:r>
          </a:p>
          <a:p>
            <a:r>
              <a:rPr lang="en-IN" dirty="0">
                <a:solidFill>
                  <a:srgbClr val="FF0000"/>
                </a:solidFill>
              </a:rPr>
              <a:t>Dial-Up modem</a:t>
            </a:r>
            <a:r>
              <a:rPr lang="en-IN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Converts the digital output from PC to a suitable form for transmission over the telephone line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Converts the </a:t>
            </a:r>
            <a:r>
              <a:rPr lang="en-IN" dirty="0" err="1">
                <a:solidFill>
                  <a:srgbClr val="0070C0"/>
                </a:solidFill>
              </a:rPr>
              <a:t>analog</a:t>
            </a:r>
            <a:r>
              <a:rPr lang="en-IN" dirty="0">
                <a:solidFill>
                  <a:srgbClr val="0070C0"/>
                </a:solidFill>
              </a:rPr>
              <a:t> signal on the telephone line into digital form for input to the PC</a:t>
            </a:r>
          </a:p>
          <a:p>
            <a:r>
              <a:rPr lang="en-IN" dirty="0">
                <a:solidFill>
                  <a:srgbClr val="0070C0"/>
                </a:solidFill>
              </a:rPr>
              <a:t>Modem at ISP with similar functionalities</a:t>
            </a:r>
          </a:p>
          <a:p>
            <a:r>
              <a:rPr lang="en-IN" dirty="0">
                <a:solidFill>
                  <a:srgbClr val="FF0000"/>
                </a:solidFill>
              </a:rPr>
              <a:t>Low speed (56 kbps) and can not make phone calls when connected to internet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4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FDFC-0DD2-45B3-BAC9-6450FC6B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subscriber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12C8E-A6B6-450B-95B0-D85CE3C67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71057"/>
            <a:ext cx="9633857" cy="37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C7C-8911-43C6-863F-AECEF5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Cable  and Hybrid </a:t>
            </a:r>
            <a:r>
              <a:rPr lang="en-IN" dirty="0" err="1"/>
              <a:t>fiber</a:t>
            </a:r>
            <a:r>
              <a:rPr lang="en-IN" dirty="0"/>
              <a:t> coax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0529-BB35-44C3-AA7D-8D75DEB3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77104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Makes use of cable television infrastructure</a:t>
            </a:r>
          </a:p>
          <a:p>
            <a:r>
              <a:rPr lang="en-IN" dirty="0">
                <a:solidFill>
                  <a:srgbClr val="0070C0"/>
                </a:solidFill>
              </a:rPr>
              <a:t>Cable TV operator is an ISP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F58C9-EB32-4BD3-ABA5-888B0BCB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3178629"/>
            <a:ext cx="7304313" cy="3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A11A5-B9D6-4267-855E-A15292A5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BFD15-888D-4C23-9CC8-8E7713228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0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0509C-147D-4FAA-92C1-11C613DC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are the end systems connected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78AEB-E249-4ED4-875C-86E7DE1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Circuit switching</a:t>
            </a:r>
          </a:p>
          <a:p>
            <a:pPr lvl="1"/>
            <a:r>
              <a:rPr lang="en-IN" sz="2400" dirty="0">
                <a:solidFill>
                  <a:srgbClr val="0070C0"/>
                </a:solidFill>
              </a:rPr>
              <a:t>A </a:t>
            </a:r>
            <a:r>
              <a:rPr lang="en-IN" sz="2400" dirty="0">
                <a:solidFill>
                  <a:srgbClr val="00B050"/>
                </a:solidFill>
              </a:rPr>
              <a:t>dedicated path</a:t>
            </a:r>
            <a:r>
              <a:rPr lang="en-IN" sz="2400" dirty="0">
                <a:solidFill>
                  <a:srgbClr val="0070C0"/>
                </a:solidFill>
              </a:rPr>
              <a:t> from source to destination</a:t>
            </a:r>
          </a:p>
          <a:p>
            <a:pPr lvl="1"/>
            <a:r>
              <a:rPr lang="en-IN" sz="2400" dirty="0">
                <a:solidFill>
                  <a:srgbClr val="0070C0"/>
                </a:solidFill>
              </a:rPr>
              <a:t>Resources on the path are reserved for the source-destination pair</a:t>
            </a:r>
          </a:p>
          <a:p>
            <a:r>
              <a:rPr lang="en-IN" sz="2600" dirty="0">
                <a:solidFill>
                  <a:srgbClr val="FF0000"/>
                </a:solidFill>
              </a:rPr>
              <a:t>Packet switching</a:t>
            </a:r>
          </a:p>
          <a:p>
            <a:pPr lvl="1"/>
            <a:r>
              <a:rPr lang="en-IN" sz="2400" dirty="0">
                <a:solidFill>
                  <a:srgbClr val="0070C0"/>
                </a:solidFill>
              </a:rPr>
              <a:t>No dedicated path from source to destination</a:t>
            </a:r>
          </a:p>
          <a:p>
            <a:pPr lvl="1"/>
            <a:r>
              <a:rPr lang="en-IN" sz="2400" dirty="0">
                <a:solidFill>
                  <a:srgbClr val="00B050"/>
                </a:solidFill>
              </a:rPr>
              <a:t>A switch/router forwards packets</a:t>
            </a:r>
            <a:r>
              <a:rPr lang="en-IN" sz="2400" dirty="0">
                <a:solidFill>
                  <a:srgbClr val="0070C0"/>
                </a:solidFill>
              </a:rPr>
              <a:t> to another router / destination on the path.</a:t>
            </a:r>
          </a:p>
        </p:txBody>
      </p:sp>
    </p:spTree>
    <p:extLst>
      <p:ext uri="{BB962C8B-B14F-4D97-AF65-F5344CB8AC3E}">
        <p14:creationId xmlns:p14="http://schemas.microsoft.com/office/powerpoint/2010/main" val="408940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E8D2-B124-4517-98D1-CBB1B631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BEBE-74AA-4F37-8F16-50E85349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23664" cy="3633047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The network establishes a connection from source to its destination. This connection is called </a:t>
            </a:r>
            <a:r>
              <a:rPr lang="en-IN" sz="2400" dirty="0">
                <a:solidFill>
                  <a:srgbClr val="FF0000"/>
                </a:solidFill>
              </a:rPr>
              <a:t>circuit.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Resources such as bandwidth, buffers on the circuit are blocked for the duration of communication.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Telephone network is a circuit switching network.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Links are finite, so very few users can be supported simultaneously.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71F17-7E78-43CB-966A-CA920FB16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5666" y="2525486"/>
            <a:ext cx="4338972" cy="36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E96C-AE93-4A3C-A2F4-83FE909B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switching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6A436-EED5-49DA-BCB7-16EB92770A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518966"/>
            <a:ext cx="5422900" cy="30503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4BBCCC-D196-4AD6-8977-3717D3D04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6486" y="2416624"/>
            <a:ext cx="4620069" cy="3320148"/>
          </a:xfrm>
        </p:spPr>
      </p:pic>
    </p:spTree>
    <p:extLst>
      <p:ext uri="{BB962C8B-B14F-4D97-AF65-F5344CB8AC3E}">
        <p14:creationId xmlns:p14="http://schemas.microsoft.com/office/powerpoint/2010/main" val="249897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74EF-24A6-4FAF-BD34-F185B0E3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08" y="171124"/>
            <a:ext cx="9548949" cy="257207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7B6E-41A4-4148-B9AF-EE005A3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9343" y="2743201"/>
            <a:ext cx="6225440" cy="13681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Basic terminology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Types of network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architecture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7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6629-D7FD-4F80-8BF3-49134CC0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Multiplexing in circuit switching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FA3380-E68B-4BFF-9447-8A0C8222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86" y="2368194"/>
            <a:ext cx="6629399" cy="40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2131-120B-4F5D-BD15-FCC7EF14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CF164-4264-4DFE-95FE-13CD33B40E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500" y="2616906"/>
            <a:ext cx="4495950" cy="28545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33E4D-A381-4AC2-BF3D-7FB7071EF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171" y="3173122"/>
            <a:ext cx="4959804" cy="16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CB5B18-A035-409E-8188-42587792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multiplexing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20BAAD-0733-41B8-8484-A9D6C89D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Suppose users share a </a:t>
            </a:r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dirty="0">
                <a:solidFill>
                  <a:srgbClr val="0070C0"/>
                </a:solidFill>
              </a:rPr>
              <a:t>Mbps link. </a:t>
            </a:r>
          </a:p>
          <a:p>
            <a:r>
              <a:rPr lang="en-IN" sz="2000" dirty="0">
                <a:solidFill>
                  <a:srgbClr val="0070C0"/>
                </a:solidFill>
              </a:rPr>
              <a:t>A user can be active or inactive. User will generate 100Kbps when active and we assume that a user is active for 10% of the time.</a:t>
            </a:r>
          </a:p>
          <a:p>
            <a:r>
              <a:rPr lang="en-IN" sz="2000" dirty="0">
                <a:solidFill>
                  <a:srgbClr val="0070C0"/>
                </a:solidFill>
              </a:rPr>
              <a:t>Circuit switching : 100Kbps must be reserved for each user all the time, can support 10 users simultaneously!</a:t>
            </a:r>
          </a:p>
          <a:p>
            <a:r>
              <a:rPr lang="en-IN" sz="2000" dirty="0">
                <a:solidFill>
                  <a:srgbClr val="0070C0"/>
                </a:solidFill>
              </a:rPr>
              <a:t>Circuit switching with TDM: </a:t>
            </a:r>
          </a:p>
          <a:p>
            <a:pPr lvl="1"/>
            <a:r>
              <a:rPr lang="en-IN" sz="1800" dirty="0">
                <a:solidFill>
                  <a:srgbClr val="0070C0"/>
                </a:solidFill>
              </a:rPr>
              <a:t>Say, one-second frame is divided into 10 frames each of 100ms. </a:t>
            </a:r>
          </a:p>
          <a:p>
            <a:pPr lvl="1"/>
            <a:r>
              <a:rPr lang="en-IN" sz="1800" dirty="0">
                <a:solidFill>
                  <a:srgbClr val="FF0000"/>
                </a:solidFill>
              </a:rPr>
              <a:t>Only 10 simultaneous connections are supported!!!</a:t>
            </a:r>
          </a:p>
        </p:txBody>
      </p:sp>
    </p:spTree>
    <p:extLst>
      <p:ext uri="{BB962C8B-B14F-4D97-AF65-F5344CB8AC3E}">
        <p14:creationId xmlns:p14="http://schemas.microsoft.com/office/powerpoint/2010/main" val="12831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4C46-C1D4-4023-980C-8EC516F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A5A7-5A17-4174-85E0-1FFA5A32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FF0000"/>
                </a:solidFill>
              </a:rPr>
              <a:t>Packet switching: </a:t>
            </a:r>
            <a:r>
              <a:rPr lang="en-IN" dirty="0"/>
              <a:t> </a:t>
            </a:r>
            <a:r>
              <a:rPr lang="en-IN" sz="2000" dirty="0">
                <a:solidFill>
                  <a:srgbClr val="0070C0"/>
                </a:solidFill>
              </a:rPr>
              <a:t>Let there be 35 users in the system. What is the probability that </a:t>
            </a:r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IN" sz="2000" dirty="0">
                <a:solidFill>
                  <a:srgbClr val="0070C0"/>
                </a:solidFill>
              </a:rPr>
              <a:t> or more users are active simultaneously? </a:t>
            </a:r>
          </a:p>
          <a:p>
            <a:pPr lvl="1"/>
            <a:r>
              <a:rPr lang="en-IN" sz="1800" dirty="0">
                <a:solidFill>
                  <a:srgbClr val="0070C0"/>
                </a:solidFill>
              </a:rPr>
              <a:t> </a:t>
            </a:r>
            <a:r>
              <a:rPr lang="en-IN" sz="1800" dirty="0">
                <a:solidFill>
                  <a:srgbClr val="00B050"/>
                </a:solidFill>
              </a:rPr>
              <a:t>Approximately 0.0004</a:t>
            </a:r>
          </a:p>
          <a:p>
            <a:r>
              <a:rPr lang="en-IN" sz="2000" dirty="0">
                <a:solidFill>
                  <a:srgbClr val="0070C0"/>
                </a:solidFill>
              </a:rPr>
              <a:t>As the probability of more than 10 users being active simultaneously is small,</a:t>
            </a:r>
            <a:r>
              <a:rPr lang="en-IN" sz="2000" dirty="0">
                <a:solidFill>
                  <a:srgbClr val="00B050"/>
                </a:solidFill>
              </a:rPr>
              <a:t> Packet switching can support 35 users!</a:t>
            </a:r>
          </a:p>
          <a:p>
            <a:r>
              <a:rPr lang="en-IN" sz="2000" dirty="0">
                <a:solidFill>
                  <a:srgbClr val="0070C0"/>
                </a:solidFill>
              </a:rPr>
              <a:t>Packet switching allocate links on demand</a:t>
            </a:r>
          </a:p>
          <a:p>
            <a:r>
              <a:rPr lang="en-IN" sz="2000" dirty="0">
                <a:solidFill>
                  <a:srgbClr val="0070C0"/>
                </a:solidFill>
              </a:rPr>
              <a:t>On demand allocation of resources is referred to as </a:t>
            </a:r>
            <a:r>
              <a:rPr lang="en-IN" sz="2000" dirty="0">
                <a:solidFill>
                  <a:srgbClr val="FF0000"/>
                </a:solidFill>
              </a:rPr>
              <a:t>Statistical multiplexing</a:t>
            </a:r>
            <a:r>
              <a:rPr lang="en-IN" sz="20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4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D8FA-AE69-4701-870D-B89AD5FF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switching   </a:t>
            </a:r>
            <a:r>
              <a:rPr lang="en-IN" dirty="0">
                <a:solidFill>
                  <a:srgbClr val="FF0000"/>
                </a:solidFill>
              </a:rPr>
              <a:t>vs</a:t>
            </a:r>
            <a:r>
              <a:rPr lang="en-IN" dirty="0"/>
              <a:t>    Packet switching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1B70-6FDF-4AEA-8F70-00DD13459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Circuit switching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2065C-EB2A-4320-B78C-725D179BD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Waste of bandwidth in </a:t>
            </a:r>
            <a:r>
              <a:rPr lang="en-IN" sz="2000" dirty="0">
                <a:solidFill>
                  <a:srgbClr val="FF0000"/>
                </a:solidFill>
              </a:rPr>
              <a:t>silent periods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Expensive</a:t>
            </a:r>
          </a:p>
          <a:p>
            <a:r>
              <a:rPr lang="en-IN" sz="2000" dirty="0">
                <a:solidFill>
                  <a:srgbClr val="0070C0"/>
                </a:solidFill>
              </a:rPr>
              <a:t>Supports less number of connections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Suitable for real-time services (video conferencing, etc)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14669-5E8A-4E08-B9EB-5E1C811A7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Packet switching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B98136-2970-458F-8937-89C44818AE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Effective use of bandwidth</a:t>
            </a:r>
          </a:p>
          <a:p>
            <a:r>
              <a:rPr lang="en-IN" sz="2000" dirty="0">
                <a:solidFill>
                  <a:srgbClr val="00B050"/>
                </a:solidFill>
              </a:rPr>
              <a:t>Cheaper than circuit switched network</a:t>
            </a:r>
          </a:p>
          <a:p>
            <a:r>
              <a:rPr lang="en-IN" sz="2000" dirty="0">
                <a:solidFill>
                  <a:srgbClr val="00B050"/>
                </a:solidFill>
              </a:rPr>
              <a:t>Supports more simultaneous connections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Queuing delays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Packet loss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Not suitable for delay constrained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15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B782-40E1-4A09-8D1A-D7DAE459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8BB-5391-4790-8BEB-D6411BA46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895807" cy="4053054"/>
          </a:xfrm>
        </p:spPr>
        <p:txBody>
          <a:bodyPr>
            <a:normAutofit/>
          </a:bodyPr>
          <a:lstStyle/>
          <a:p>
            <a:r>
              <a:rPr lang="en-IN" sz="2400" cap="none" dirty="0">
                <a:solidFill>
                  <a:srgbClr val="0070C0"/>
                </a:solidFill>
              </a:rPr>
              <a:t>A network</a:t>
            </a:r>
            <a:r>
              <a:rPr lang="en-IN" sz="2400" i="1" cap="none" dirty="0">
                <a:solidFill>
                  <a:srgbClr val="0070C0"/>
                </a:solidFill>
              </a:rPr>
              <a:t> </a:t>
            </a:r>
            <a:r>
              <a:rPr lang="en-IN" sz="2400" cap="none" dirty="0">
                <a:solidFill>
                  <a:srgbClr val="0070C0"/>
                </a:solidFill>
              </a:rPr>
              <a:t>is an interconnection of devices. </a:t>
            </a:r>
          </a:p>
          <a:p>
            <a:r>
              <a:rPr lang="en-IN" sz="2400" cap="none" dirty="0">
                <a:solidFill>
                  <a:srgbClr val="0070C0"/>
                </a:solidFill>
              </a:rPr>
              <a:t>The computers/laptops connected to the network are known as </a:t>
            </a:r>
            <a:r>
              <a:rPr lang="en-IN" sz="2400" cap="none" dirty="0">
                <a:solidFill>
                  <a:srgbClr val="FF0000"/>
                </a:solidFill>
              </a:rPr>
              <a:t>end systems</a:t>
            </a:r>
            <a:r>
              <a:rPr lang="en-IN" sz="2400" cap="none" dirty="0">
                <a:solidFill>
                  <a:srgbClr val="0070C0"/>
                </a:solidFill>
              </a:rPr>
              <a:t> or </a:t>
            </a:r>
            <a:r>
              <a:rPr lang="en-IN" sz="2400" cap="none" dirty="0">
                <a:solidFill>
                  <a:srgbClr val="FF0000"/>
                </a:solidFill>
              </a:rPr>
              <a:t>hosts</a:t>
            </a:r>
            <a:r>
              <a:rPr lang="en-IN" sz="2400" cap="none" dirty="0">
                <a:solidFill>
                  <a:srgbClr val="0070C0"/>
                </a:solidFill>
              </a:rPr>
              <a:t>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The digital data is fragmented into </a:t>
            </a:r>
            <a:r>
              <a:rPr lang="en-IN" sz="2400" dirty="0">
                <a:solidFill>
                  <a:srgbClr val="FF0000"/>
                </a:solidFill>
              </a:rPr>
              <a:t>packets</a:t>
            </a:r>
            <a:r>
              <a:rPr lang="en-IN" sz="2400" dirty="0">
                <a:solidFill>
                  <a:srgbClr val="0070C0"/>
                </a:solidFill>
              </a:rPr>
              <a:t>.</a:t>
            </a:r>
            <a:endParaRPr lang="en-IN" sz="2400" cap="none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A0A05-3623-43E1-93DA-9057E0DCA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0257" y="2228003"/>
            <a:ext cx="3381901" cy="4053794"/>
          </a:xfrm>
        </p:spPr>
      </p:pic>
    </p:spTree>
    <p:extLst>
      <p:ext uri="{BB962C8B-B14F-4D97-AF65-F5344CB8AC3E}">
        <p14:creationId xmlns:p14="http://schemas.microsoft.com/office/powerpoint/2010/main" val="376760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0248-492D-40E2-930B-84F3EC0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12A1-AD28-4F82-ABF8-89240298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Communication link :  </a:t>
            </a:r>
            <a:r>
              <a:rPr lang="en-IN" sz="2400" dirty="0">
                <a:solidFill>
                  <a:srgbClr val="0070C0"/>
                </a:solidFill>
              </a:rPr>
              <a:t>A communication link is a physical medium that enable the end systems to exchange data.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Switch :  </a:t>
            </a:r>
            <a:r>
              <a:rPr lang="en-IN" sz="2400" dirty="0">
                <a:solidFill>
                  <a:srgbClr val="0070C0"/>
                </a:solidFill>
              </a:rPr>
              <a:t>A switch contains incoming links and outgoing links. Switch forwards a packet arriving on an incoming link to one of the outgoing links.   </a:t>
            </a:r>
            <a:endParaRPr lang="en-IN" sz="2400" dirty="0">
              <a:solidFill>
                <a:srgbClr val="FF0000"/>
              </a:solidFill>
            </a:endParaRPr>
          </a:p>
          <a:p>
            <a:pPr lvl="1"/>
            <a:r>
              <a:rPr lang="en-IN" sz="2400" dirty="0">
                <a:solidFill>
                  <a:srgbClr val="0070C0"/>
                </a:solidFill>
              </a:rPr>
              <a:t>Routers</a:t>
            </a:r>
          </a:p>
          <a:p>
            <a:pPr lvl="1"/>
            <a:r>
              <a:rPr lang="en-IN" sz="2400" dirty="0">
                <a:solidFill>
                  <a:srgbClr val="0070C0"/>
                </a:solidFill>
              </a:rPr>
              <a:t>Link-layer switches</a:t>
            </a:r>
          </a:p>
        </p:txBody>
      </p:sp>
    </p:spTree>
    <p:extLst>
      <p:ext uri="{BB962C8B-B14F-4D97-AF65-F5344CB8AC3E}">
        <p14:creationId xmlns:p14="http://schemas.microsoft.com/office/powerpoint/2010/main" val="35759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7358-DF84-46DB-A99F-276ADF4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B6A7-7E93-4F44-9374-7B79F39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The communication link often referred to as communication media is of two types</a:t>
            </a:r>
          </a:p>
          <a:p>
            <a:pPr lvl="1"/>
            <a:r>
              <a:rPr lang="en-IN" sz="2200" dirty="0">
                <a:solidFill>
                  <a:srgbClr val="0070C0"/>
                </a:solidFill>
              </a:rPr>
              <a:t>Guided</a:t>
            </a:r>
          </a:p>
          <a:p>
            <a:pPr lvl="1"/>
            <a:r>
              <a:rPr lang="en-IN" sz="2200" dirty="0">
                <a:solidFill>
                  <a:srgbClr val="0070C0"/>
                </a:solidFill>
              </a:rPr>
              <a:t>Unguided</a:t>
            </a:r>
          </a:p>
          <a:p>
            <a:r>
              <a:rPr lang="en-IN" sz="2400" dirty="0">
                <a:solidFill>
                  <a:srgbClr val="0070C0"/>
                </a:solidFill>
              </a:rPr>
              <a:t>Examples of guided media : </a:t>
            </a:r>
          </a:p>
          <a:p>
            <a:pPr lvl="1"/>
            <a:r>
              <a:rPr lang="en-IN" sz="2200" dirty="0">
                <a:solidFill>
                  <a:srgbClr val="0070C0"/>
                </a:solidFill>
              </a:rPr>
              <a:t>Coaxial cable</a:t>
            </a:r>
          </a:p>
          <a:p>
            <a:pPr lvl="1"/>
            <a:r>
              <a:rPr lang="en-IN" sz="2200" dirty="0">
                <a:solidFill>
                  <a:srgbClr val="0070C0"/>
                </a:solidFill>
              </a:rPr>
              <a:t> Twisted pair</a:t>
            </a:r>
          </a:p>
          <a:p>
            <a:pPr lvl="1"/>
            <a:r>
              <a:rPr lang="en-IN" sz="2200" dirty="0">
                <a:solidFill>
                  <a:srgbClr val="0070C0"/>
                </a:solidFill>
              </a:rPr>
              <a:t>Optical </a:t>
            </a:r>
            <a:r>
              <a:rPr lang="en-IN" sz="2200" dirty="0" err="1">
                <a:solidFill>
                  <a:srgbClr val="0070C0"/>
                </a:solidFill>
              </a:rPr>
              <a:t>fiber</a:t>
            </a:r>
            <a:endParaRPr lang="en-IN" sz="22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If the communication link is an unguided media, the signals are transmitted and received wirelessly. </a:t>
            </a:r>
          </a:p>
        </p:txBody>
      </p:sp>
    </p:spTree>
    <p:extLst>
      <p:ext uri="{BB962C8B-B14F-4D97-AF65-F5344CB8AC3E}">
        <p14:creationId xmlns:p14="http://schemas.microsoft.com/office/powerpoint/2010/main" val="12783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FEB4-7113-4AEA-9E0C-2E97DA6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0BCD-629B-484D-8AB9-589E3CF4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A5259-FD9D-47FA-8004-5AE30946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1" y="2088063"/>
            <a:ext cx="4452256" cy="251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F762-59AF-4B40-A61E-4A37DD03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44" y="4604657"/>
            <a:ext cx="3940629" cy="2168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153D0-9B26-4C33-BFE5-45B8E3A5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6" y="2275113"/>
            <a:ext cx="4855029" cy="40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2ACD05-B116-4DE0-B336-AE8E844E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Analogy to postal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9659C-D392-4B74-84BA-C1FF594F6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rgbClr val="FF0000"/>
                </a:solidFill>
              </a:rPr>
              <a:t>Envelop (packet)</a:t>
            </a:r>
            <a:r>
              <a:rPr lang="en-IN" dirty="0">
                <a:solidFill>
                  <a:srgbClr val="0070C0"/>
                </a:solidFill>
              </a:rPr>
              <a:t> contains message and destination address</a:t>
            </a:r>
          </a:p>
          <a:p>
            <a:r>
              <a:rPr lang="en-IN" dirty="0">
                <a:solidFill>
                  <a:srgbClr val="0070C0"/>
                </a:solidFill>
              </a:rPr>
              <a:t>You will drop the envelop at a </a:t>
            </a:r>
            <a:r>
              <a:rPr lang="en-IN" dirty="0">
                <a:solidFill>
                  <a:srgbClr val="FF0000"/>
                </a:solidFill>
              </a:rPr>
              <a:t>local post office</a:t>
            </a:r>
          </a:p>
          <a:p>
            <a:r>
              <a:rPr lang="en-IN" dirty="0">
                <a:solidFill>
                  <a:srgbClr val="0070C0"/>
                </a:solidFill>
              </a:rPr>
              <a:t>The local post office will forward the envelop to a </a:t>
            </a:r>
            <a:r>
              <a:rPr lang="en-IN" dirty="0">
                <a:solidFill>
                  <a:srgbClr val="FF0000"/>
                </a:solidFill>
              </a:rPr>
              <a:t>head post office (switch)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r>
              <a:rPr lang="en-IN" dirty="0">
                <a:solidFill>
                  <a:srgbClr val="0070C0"/>
                </a:solidFill>
              </a:rPr>
              <a:t>The head post office will find a </a:t>
            </a:r>
            <a:r>
              <a:rPr lang="en-IN" dirty="0">
                <a:solidFill>
                  <a:srgbClr val="FF0000"/>
                </a:solidFill>
              </a:rPr>
              <a:t>route</a:t>
            </a:r>
            <a:r>
              <a:rPr lang="en-IN" dirty="0">
                <a:solidFill>
                  <a:srgbClr val="0070C0"/>
                </a:solidFill>
              </a:rPr>
              <a:t> to the destination and forwards the envelop to next post office in the route.</a:t>
            </a:r>
          </a:p>
          <a:p>
            <a:r>
              <a:rPr lang="en-IN" dirty="0">
                <a:solidFill>
                  <a:srgbClr val="0070C0"/>
                </a:solidFill>
              </a:rPr>
              <a:t>It will reach a local post office closest to the destination</a:t>
            </a:r>
          </a:p>
          <a:p>
            <a:r>
              <a:rPr lang="en-IN" dirty="0">
                <a:solidFill>
                  <a:srgbClr val="0070C0"/>
                </a:solidFill>
              </a:rPr>
              <a:t>The envelop gets delivered by the local post office of the destination.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0B7A0F-1FA5-4049-BDAA-851FA7BBF1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8371" y="2227263"/>
            <a:ext cx="3385458" cy="4086451"/>
          </a:xfrm>
        </p:spPr>
      </p:pic>
    </p:spTree>
    <p:extLst>
      <p:ext uri="{BB962C8B-B14F-4D97-AF65-F5344CB8AC3E}">
        <p14:creationId xmlns:p14="http://schemas.microsoft.com/office/powerpoint/2010/main" val="261820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5FBD-4002-40AF-9C0C-1EB4CDC9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C332C-329A-4FDA-AFC1-9C284E8F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A protocol is a </a:t>
            </a:r>
            <a:r>
              <a:rPr lang="en-IN" dirty="0">
                <a:solidFill>
                  <a:srgbClr val="FF0000"/>
                </a:solidFill>
              </a:rPr>
              <a:t>set of rules</a:t>
            </a:r>
            <a:r>
              <a:rPr lang="en-IN" dirty="0">
                <a:solidFill>
                  <a:srgbClr val="0070C0"/>
                </a:solidFill>
              </a:rPr>
              <a:t> between the communicating parties on how communication should start and proceed.</a:t>
            </a:r>
          </a:p>
          <a:p>
            <a:r>
              <a:rPr lang="en-IN" dirty="0">
                <a:solidFill>
                  <a:srgbClr val="0070C0"/>
                </a:solidFill>
              </a:rPr>
              <a:t>For example, you have been to a restaurant.  We do not directly walk into the kitchen for food!</a:t>
            </a:r>
          </a:p>
          <a:p>
            <a:r>
              <a:rPr lang="en-IN" dirty="0">
                <a:solidFill>
                  <a:srgbClr val="0070C0"/>
                </a:solidFill>
              </a:rPr>
              <a:t>Typically, we follow a procedure to get the desired food: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Ask for the menu		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Browse through the menu and decide the items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Call waiter and order your favourite dish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Wait for food to be prepared and get served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Once food is served, eat  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Pay the bill (Do not forget !!!)</a:t>
            </a:r>
          </a:p>
        </p:txBody>
      </p:sp>
    </p:spTree>
    <p:extLst>
      <p:ext uri="{BB962C8B-B14F-4D97-AF65-F5344CB8AC3E}">
        <p14:creationId xmlns:p14="http://schemas.microsoft.com/office/powerpoint/2010/main" val="21893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B941-8267-4759-B1DC-5661A2A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B431-EC10-4166-BCFB-49A097D3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70C0"/>
                </a:solidFill>
              </a:rPr>
              <a:t>Similar to protocols in our daily life, communication in computer networks happen under some protocols.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For example, there are some set of rules (protocol) to 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establish a connection between two computers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forward the packets from one router to another router 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</a:rPr>
              <a:t>modify the header of a packet at various layers in the network.</a:t>
            </a:r>
          </a:p>
          <a:p>
            <a:r>
              <a:rPr lang="en-IN" sz="2400" dirty="0" err="1">
                <a:solidFill>
                  <a:srgbClr val="0070C0"/>
                </a:solidFill>
              </a:rPr>
              <a:t>HyperText</a:t>
            </a:r>
            <a:r>
              <a:rPr lang="en-IN" sz="2400" dirty="0">
                <a:solidFill>
                  <a:srgbClr val="0070C0"/>
                </a:solidFill>
              </a:rPr>
              <a:t> Transfer Protocol (HTTP), Transmission Control Protocol (TCP), Internet Protocol (IP) are some examples of protocols.</a:t>
            </a:r>
          </a:p>
        </p:txBody>
      </p:sp>
    </p:spTree>
    <p:extLst>
      <p:ext uri="{BB962C8B-B14F-4D97-AF65-F5344CB8AC3E}">
        <p14:creationId xmlns:p14="http://schemas.microsoft.com/office/powerpoint/2010/main" val="40227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1216</TotalTime>
  <Words>943</Words>
  <Application>Microsoft Office PowerPoint</Application>
  <PresentationFormat>Widescreen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Wingdings</vt:lpstr>
      <vt:lpstr>Wingdings 2</vt:lpstr>
      <vt:lpstr>Dividend</vt:lpstr>
      <vt:lpstr>Computer  and  communication networks </vt:lpstr>
      <vt:lpstr>Introduction</vt:lpstr>
      <vt:lpstr>What is A Network?</vt:lpstr>
      <vt:lpstr>Components of a network</vt:lpstr>
      <vt:lpstr>Communication link</vt:lpstr>
      <vt:lpstr>Guided media</vt:lpstr>
      <vt:lpstr>Analogy to postal networks</vt:lpstr>
      <vt:lpstr>Protocol</vt:lpstr>
      <vt:lpstr>Protocols in Networks</vt:lpstr>
      <vt:lpstr>Who provides access to a network</vt:lpstr>
      <vt:lpstr>Network edge</vt:lpstr>
      <vt:lpstr>ACCess networks</vt:lpstr>
      <vt:lpstr>Dial-up access network</vt:lpstr>
      <vt:lpstr>Digital subscriber line</vt:lpstr>
      <vt:lpstr>Cable  and Hybrid fiber coax</vt:lpstr>
      <vt:lpstr>Network core</vt:lpstr>
      <vt:lpstr>How are the end systems connected</vt:lpstr>
      <vt:lpstr>Circuit switching</vt:lpstr>
      <vt:lpstr>Circuit switching</vt:lpstr>
      <vt:lpstr>Multiplexing in circuit switching</vt:lpstr>
      <vt:lpstr>Packet switching</vt:lpstr>
      <vt:lpstr>Statistical multiplexing</vt:lpstr>
      <vt:lpstr>Statistical multiplexing</vt:lpstr>
      <vt:lpstr>Circuit switching   vs    Packet switching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and  communication networks</dc:title>
  <dc:creator>Krishna Chaitanya</dc:creator>
  <cp:lastModifiedBy>ak.chaitanya.ak@gmail.com</cp:lastModifiedBy>
  <cp:revision>88</cp:revision>
  <dcterms:modified xsi:type="dcterms:W3CDTF">2017-08-10T10:07:56Z</dcterms:modified>
</cp:coreProperties>
</file>