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Modha" userId="159ae3dadb4e2e49" providerId="LiveId" clId="{268A10BB-0034-4063-849D-DB91F31F52B1}"/>
    <pc:docChg chg="undo custSel delSld modSld">
      <pc:chgData name="Abhishek Modha" userId="159ae3dadb4e2e49" providerId="LiveId" clId="{268A10BB-0034-4063-849D-DB91F31F52B1}" dt="2025-06-14T08:48:05.725" v="23" actId="47"/>
      <pc:docMkLst>
        <pc:docMk/>
      </pc:docMkLst>
      <pc:sldChg chg="addSp modSp mod">
        <pc:chgData name="Abhishek Modha" userId="159ae3dadb4e2e49" providerId="LiveId" clId="{268A10BB-0034-4063-849D-DB91F31F52B1}" dt="2025-06-14T08:47:58.801" v="22" actId="1076"/>
        <pc:sldMkLst>
          <pc:docMk/>
          <pc:sldMk cId="3188041933" sldId="257"/>
        </pc:sldMkLst>
        <pc:spChg chg="mod">
          <ac:chgData name="Abhishek Modha" userId="159ae3dadb4e2e49" providerId="LiveId" clId="{268A10BB-0034-4063-849D-DB91F31F52B1}" dt="2025-06-14T08:47:56.484" v="21" actId="1076"/>
          <ac:spMkLst>
            <pc:docMk/>
            <pc:sldMk cId="3188041933" sldId="257"/>
            <ac:spMk id="2" creationId="{5006E622-0CCC-B945-ED0C-D1F0A8B4A971}"/>
          </ac:spMkLst>
        </pc:spChg>
        <pc:picChg chg="add mod">
          <ac:chgData name="Abhishek Modha" userId="159ae3dadb4e2e49" providerId="LiveId" clId="{268A10BB-0034-4063-849D-DB91F31F52B1}" dt="2025-06-14T08:47:46.939" v="20" actId="1076"/>
          <ac:picMkLst>
            <pc:docMk/>
            <pc:sldMk cId="3188041933" sldId="257"/>
            <ac:picMk id="4" creationId="{43F27795-0BBF-A954-132C-A8A945D1C9D1}"/>
          </ac:picMkLst>
        </pc:picChg>
        <pc:picChg chg="mod">
          <ac:chgData name="Abhishek Modha" userId="159ae3dadb4e2e49" providerId="LiveId" clId="{268A10BB-0034-4063-849D-DB91F31F52B1}" dt="2025-06-14T08:47:58.801" v="22" actId="1076"/>
          <ac:picMkLst>
            <pc:docMk/>
            <pc:sldMk cId="3188041933" sldId="257"/>
            <ac:picMk id="13" creationId="{A4602909-985A-09E2-D889-5CDA8C632B7B}"/>
          </ac:picMkLst>
        </pc:picChg>
      </pc:sldChg>
      <pc:sldChg chg="addSp delSp modSp mod">
        <pc:chgData name="Abhishek Modha" userId="159ae3dadb4e2e49" providerId="LiveId" clId="{268A10BB-0034-4063-849D-DB91F31F52B1}" dt="2025-06-13T17:08:10.728" v="7" actId="2711"/>
        <pc:sldMkLst>
          <pc:docMk/>
          <pc:sldMk cId="1244345897" sldId="259"/>
        </pc:sldMkLst>
        <pc:spChg chg="add del mod">
          <ac:chgData name="Abhishek Modha" userId="159ae3dadb4e2e49" providerId="LiveId" clId="{268A10BB-0034-4063-849D-DB91F31F52B1}" dt="2025-06-13T17:06:46.623" v="4" actId="478"/>
          <ac:spMkLst>
            <pc:docMk/>
            <pc:sldMk cId="1244345897" sldId="259"/>
            <ac:spMk id="4" creationId="{1F6FEFD0-63D0-88A6-349E-FD4DF06859A3}"/>
          </ac:spMkLst>
        </pc:spChg>
        <pc:spChg chg="mod">
          <ac:chgData name="Abhishek Modha" userId="159ae3dadb4e2e49" providerId="LiveId" clId="{268A10BB-0034-4063-849D-DB91F31F52B1}" dt="2025-06-13T17:08:10.728" v="7" actId="2711"/>
          <ac:spMkLst>
            <pc:docMk/>
            <pc:sldMk cId="1244345897" sldId="259"/>
            <ac:spMk id="12" creationId="{4BBA1847-C9AF-E89D-8F80-F1D76647F426}"/>
          </ac:spMkLst>
        </pc:spChg>
      </pc:sldChg>
      <pc:sldChg chg="del">
        <pc:chgData name="Abhishek Modha" userId="159ae3dadb4e2e49" providerId="LiveId" clId="{268A10BB-0034-4063-849D-DB91F31F52B1}" dt="2025-06-14T08:48:05.725" v="23" actId="47"/>
        <pc:sldMkLst>
          <pc:docMk/>
          <pc:sldMk cId="2875343628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4DFF-D9BB-0718-CC5A-AE548FCE2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62E95-D083-5758-1511-8A33751AE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BAF17-2690-B988-F213-AE5CD71C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57E-DF87-4528-A9D2-F26545ADA6A9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9D6B7-B516-97E9-C8C1-DF37C75B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48703-9978-F317-2118-E60D56FA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73E5-01BA-4B5A-928D-A53CEC7110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26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7E6C-1CD4-5A72-3C9B-B42B01D8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9B620-41CC-E1B9-F05A-909797CB0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E4C30-69A9-E77F-20D7-9E240384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57E-DF87-4528-A9D2-F26545ADA6A9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4B8D0-09D3-554B-9957-3A8C1B89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659AF-027E-AC2E-6328-CB3DABC4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73E5-01BA-4B5A-928D-A53CEC7110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701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FEF52-5DBA-4017-07ED-B107A58F3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A016B-DEF6-55D5-44D2-C46324A9A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75988-3E31-862C-3079-AEC19D894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57E-DF87-4528-A9D2-F26545ADA6A9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7284-6302-8C4A-8CAE-6DE418C0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9C86A-64E5-C7FD-A9B5-23EE19EE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73E5-01BA-4B5A-928D-A53CEC7110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08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1B7C-6EE2-066A-3D3F-12B9932B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ECD3B-6445-D6A6-69C2-A15B09454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FD1CD-2F87-9B6F-0802-6DF6953F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57E-DF87-4528-A9D2-F26545ADA6A9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6317D-2EA0-3D5B-CDB1-C75AF6BD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0F860-330F-13FD-6909-68DF1AB3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73E5-01BA-4B5A-928D-A53CEC7110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34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A083-151D-EFE5-0537-B598C7E2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058A6-23D3-F5BF-A7CB-6961D5390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14CC-9E25-B74A-3270-3E164733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57E-DF87-4528-A9D2-F26545ADA6A9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BA0B5-9BD5-758B-7A39-F85A6B47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BE1FF-3DE7-C0CD-3BC0-6AF03F33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73E5-01BA-4B5A-928D-A53CEC7110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876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E408-031D-E241-DCFC-AF9C6A10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641D5-5B9D-E19E-A817-AB09F3F9D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C43CF-125F-66A4-9BA9-772FB7F1A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846FF-DA33-5E3E-9206-31E4CB49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57E-DF87-4528-A9D2-F26545ADA6A9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635D6-17A4-6EB4-396B-D2260FF5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3162B-A7C2-5575-F921-5F3E8B0B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73E5-01BA-4B5A-928D-A53CEC7110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5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5950-81C7-2540-5943-50EF9441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B2C28-D517-BAC3-CDFE-BF9E25A10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4AB87-F5DC-297B-5BDB-DFF55DA0B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08989-CC49-72B9-D6C5-E6E624E50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881D6-4522-D11D-5010-A273D3B21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ECB63-7316-00BC-75C8-FC1C62E3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57E-DF87-4528-A9D2-F26545ADA6A9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6CC81-B7D0-4480-49A9-120848EF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53871-AC2B-E605-E504-38E85081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73E5-01BA-4B5A-928D-A53CEC7110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18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C987-8F57-E5CC-3404-D9492FC4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1A904-2FE3-D0E4-1938-19C17686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57E-DF87-4528-A9D2-F26545ADA6A9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44E30-55D2-2CD9-9D47-3F2A9B3C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42C92-D8EB-C32D-B281-582216C5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73E5-01BA-4B5A-928D-A53CEC7110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56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945AF-235D-2F92-D774-42E32647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57E-DF87-4528-A9D2-F26545ADA6A9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A7923-A8F8-A404-9BA2-F6A2056D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0E7D2-FED7-E7A5-8001-4A3B3A73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73E5-01BA-4B5A-928D-A53CEC7110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31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2D98-64EC-DDDD-828B-14CDC7A9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09F6E-BCB2-B63A-7C07-5BF36720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4A2AA-8B4F-F5DF-57BC-3C5B1A4C3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CE4B3-47CF-12FB-17E5-D7E5FEE3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57E-DF87-4528-A9D2-F26545ADA6A9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B928F-FF04-06ED-2A72-68ABC877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C48B1-54DD-7732-B0B8-18345F1E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73E5-01BA-4B5A-928D-A53CEC7110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01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6584-2E44-1B9A-BF18-98E245C1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08B96-1082-4A55-F7F1-39CDC3563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73E86-00CE-AB99-40E2-7FF4CA0DC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EB169-68FC-ADD9-8ABA-7393DB06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157E-DF87-4528-A9D2-F26545ADA6A9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6DC72-9DF8-F0C8-CE4D-E80B659A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39BE8-9DB5-CC45-CD0B-89887434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73E5-01BA-4B5A-928D-A53CEC7110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418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97A9A-C31E-07CA-13B6-DFFC657C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3529F-D865-FF24-4665-13103ED62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4231-A951-176E-BC24-5FA148DBF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FC157E-DF87-4528-A9D2-F26545ADA6A9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62056-44F5-2632-B292-22120CDA5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CB6B-1C9E-419E-A2BF-67A530D45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B673E5-01BA-4B5A-928D-A53CEC7110C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5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4BFF-B797-14D4-E834-64DAE9E61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364" y="1282958"/>
            <a:ext cx="9144000" cy="2387600"/>
          </a:xfrm>
        </p:spPr>
        <p:txBody>
          <a:bodyPr/>
          <a:lstStyle/>
          <a:p>
            <a:r>
              <a:rPr lang="en-CA" dirty="0"/>
              <a:t>DCF Valuation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A805A-A72A-C713-B856-5F72EF521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0364" y="4136993"/>
            <a:ext cx="9144000" cy="1655762"/>
          </a:xfrm>
        </p:spPr>
        <p:txBody>
          <a:bodyPr/>
          <a:lstStyle/>
          <a:p>
            <a:r>
              <a:rPr lang="en-CA" b="1" dirty="0"/>
              <a:t>By Abhishek Modha</a:t>
            </a:r>
          </a:p>
          <a:p>
            <a:r>
              <a:rPr lang="en-CA" sz="2000" dirty="0"/>
              <a:t>June 2025</a:t>
            </a:r>
          </a:p>
        </p:txBody>
      </p:sp>
      <p:pic>
        <p:nvPicPr>
          <p:cNvPr id="5" name="Picture 4" descr="A logo of a solar company">
            <a:extLst>
              <a:ext uri="{FF2B5EF4-FFF2-40B4-BE49-F238E27FC236}">
                <a16:creationId xmlns:a16="http://schemas.microsoft.com/office/drawing/2014/main" id="{D7960622-E1B6-4E39-7854-F50104515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274" y="207297"/>
            <a:ext cx="2492829" cy="256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7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1D0C-3C4E-584A-8C6F-072B7E9A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838" y="113866"/>
            <a:ext cx="3589020" cy="1325563"/>
          </a:xfrm>
        </p:spPr>
        <p:txBody>
          <a:bodyPr>
            <a:normAutofit/>
          </a:bodyPr>
          <a:lstStyle/>
          <a:p>
            <a:r>
              <a:rPr lang="en-CA" sz="2000" b="1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Business Model Highlights</a:t>
            </a:r>
            <a:br>
              <a:rPr lang="en-CA" sz="2000" b="1" dirty="0"/>
            </a:br>
            <a:r>
              <a:rPr lang="en-CA" sz="2000" b="1" dirty="0"/>
              <a:t> </a:t>
            </a:r>
            <a:endParaRPr lang="en-CA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B3996C-3E9C-D35F-ADA7-CD8C2A2F33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57818" y="845948"/>
            <a:ext cx="4472622" cy="484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200" b="1" dirty="0">
                <a:latin typeface="Arial" panose="020B0604020202020204" pitchFamily="34" charset="0"/>
                <a:cs typeface="Arial" panose="020B0604020202020204" pitchFamily="34" charset="0"/>
              </a:rPr>
              <a:t>Sector</a:t>
            </a: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: Renewable Energy (Solar)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200" b="1" dirty="0">
                <a:latin typeface="Arial" panose="020B0604020202020204" pitchFamily="34" charset="0"/>
                <a:cs typeface="Arial" panose="020B0604020202020204" pitchFamily="34" charset="0"/>
              </a:rPr>
              <a:t>Core Business</a:t>
            </a: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Solar module &amp; cell manufacturing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EPC services (design, install, maintain)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Smart inverters (VAMA series)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200" b="1" dirty="0">
                <a:latin typeface="Arial" panose="020B0604020202020204" pitchFamily="34" charset="0"/>
                <a:cs typeface="Arial" panose="020B0604020202020204" pitchFamily="34" charset="0"/>
              </a:rPr>
              <a:t>Tech Edge</a:t>
            </a: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AI-powered manufacturing &amp;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200" b="1" dirty="0">
                <a:latin typeface="Arial" panose="020B0604020202020204" pitchFamily="34" charset="0"/>
                <a:cs typeface="Arial" panose="020B0604020202020204" pitchFamily="34" charset="0"/>
              </a:rPr>
              <a:t>Revenue Streams</a:t>
            </a: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Module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EPC contracts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Inverter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Financing via YES Bank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200" b="1" dirty="0">
                <a:latin typeface="Arial" panose="020B0604020202020204" pitchFamily="34" charset="0"/>
                <a:cs typeface="Arial" panose="020B0604020202020204" pitchFamily="34" charset="0"/>
              </a:rPr>
              <a:t>Markets</a:t>
            </a: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India + exports to 20+ countries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200" b="1" dirty="0">
                <a:latin typeface="Arial" panose="020B0604020202020204" pitchFamily="34" charset="0"/>
                <a:cs typeface="Arial" panose="020B0604020202020204" pitchFamily="34" charset="0"/>
              </a:rPr>
              <a:t>Growth Plan</a:t>
            </a: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Expanding to 14 GW modules &amp; 4 GW cells by FY27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IPO by 2026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Entry into green hydrogen &amp; aluminium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91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D0B3-98DC-CD0B-991B-DDE70D80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032" y="334645"/>
            <a:ext cx="1866900" cy="838835"/>
          </a:xfrm>
        </p:spPr>
        <p:txBody>
          <a:bodyPr>
            <a:normAutofit/>
          </a:bodyPr>
          <a:lstStyle/>
          <a:p>
            <a:r>
              <a:rPr lang="en-CA" sz="1800" b="1" dirty="0">
                <a:highlight>
                  <a:srgbClr val="C0C0C0"/>
                </a:highlight>
              </a:rPr>
              <a:t>Assumptions</a:t>
            </a:r>
          </a:p>
        </p:txBody>
      </p:sp>
      <p:pic>
        <p:nvPicPr>
          <p:cNvPr id="5" name="Content Placeholder 4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A6951766-10D7-A5C2-5CE8-593ED1DA4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32" y="949252"/>
            <a:ext cx="2915057" cy="2800741"/>
          </a:xfr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BBA1847-C9AF-E89D-8F80-F1D76647F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7409" y="502976"/>
            <a:ext cx="4653711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WACC: 12%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Reflects the capital-intensive nature of solar manufacturing. Goldi Solar is rapidly expanding module &amp; cell capacity (up to 14 GW), requiring heavy capex and long-term financing. Higher WACC captures project and funding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Beta: 1.1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Assumes moderate correlation with market movements. While Goldi is private, this is aligned with publicly listed solar manufacturers with similar operating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Risk-Free Rate: 7%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Based on Indian 10-year government bond yields, representing a stable benchmark for long-term infrastructure-backed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Market Risk Premium: 6%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Accounts for equity investor expectations in emerging markets like India, where volatility and inflation premiums are higher.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Terminal Growth Rate: 3%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conservative assumption given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Goldi’s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strong expansion roadmap. It aligns with India’s long-term inflation + real GDP growth, balancing optimism with prudence.</a:t>
            </a:r>
          </a:p>
        </p:txBody>
      </p:sp>
    </p:spTree>
    <p:extLst>
      <p:ext uri="{BB962C8B-B14F-4D97-AF65-F5344CB8AC3E}">
        <p14:creationId xmlns:p14="http://schemas.microsoft.com/office/powerpoint/2010/main" val="124434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E622-0CCC-B945-ED0C-D1F0A8B4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305" y="-119366"/>
            <a:ext cx="3093720" cy="1325563"/>
          </a:xfrm>
        </p:spPr>
        <p:txBody>
          <a:bodyPr>
            <a:normAutofit/>
          </a:bodyPr>
          <a:lstStyle/>
          <a:p>
            <a:r>
              <a:rPr lang="en-CA" sz="2400" dirty="0">
                <a:highlight>
                  <a:srgbClr val="C0C0C0"/>
                </a:highlight>
              </a:rPr>
              <a:t>FCF(Free Cash Flow)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4602909-985A-09E2-D889-5CDA8C632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8" y="1518405"/>
            <a:ext cx="6842125" cy="852237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29AFE0-ADC7-B2B3-BB45-8D3382EFD4F3}"/>
              </a:ext>
            </a:extLst>
          </p:cNvPr>
          <p:cNvSpPr txBox="1"/>
          <p:nvPr/>
        </p:nvSpPr>
        <p:spPr>
          <a:xfrm>
            <a:off x="442595" y="2253114"/>
            <a:ext cx="755142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4" name="Picture 3" descr="A table with numbers and a red and green rectangle">
            <a:extLst>
              <a:ext uri="{FF2B5EF4-FFF2-40B4-BE49-F238E27FC236}">
                <a16:creationId xmlns:a16="http://schemas.microsoft.com/office/drawing/2014/main" id="{43F27795-0BBF-A954-132C-A8A945D1C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247" y="2894101"/>
            <a:ext cx="5763429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4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256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DCF Valuation Model </vt:lpstr>
      <vt:lpstr>Business Model Highlights  </vt:lpstr>
      <vt:lpstr>Assumptions</vt:lpstr>
      <vt:lpstr>FCF(Free Cash Flow)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Modha</dc:creator>
  <cp:lastModifiedBy>Abhishek Modha</cp:lastModifiedBy>
  <cp:revision>1</cp:revision>
  <dcterms:created xsi:type="dcterms:W3CDTF">2025-06-09T07:04:24Z</dcterms:created>
  <dcterms:modified xsi:type="dcterms:W3CDTF">2025-06-14T08:48:14Z</dcterms:modified>
</cp:coreProperties>
</file>