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6"/>
  </p:notesMasterIdLst>
  <p:sldIdLst>
    <p:sldId id="256" r:id="rId2"/>
    <p:sldId id="266" r:id="rId3"/>
    <p:sldId id="258" r:id="rId4"/>
    <p:sldId id="259" r:id="rId5"/>
    <p:sldId id="260" r:id="rId6"/>
    <p:sldId id="272" r:id="rId7"/>
    <p:sldId id="267" r:id="rId8"/>
    <p:sldId id="268" r:id="rId9"/>
    <p:sldId id="261" r:id="rId10"/>
    <p:sldId id="262" r:id="rId11"/>
    <p:sldId id="263" r:id="rId12"/>
    <p:sldId id="264" r:id="rId13"/>
    <p:sldId id="269"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C4304B-A3F7-4766-B4D0-933E2B0A5EA8}">
          <p14:sldIdLst>
            <p14:sldId id="256"/>
            <p14:sldId id="266"/>
            <p14:sldId id="258"/>
            <p14:sldId id="259"/>
            <p14:sldId id="260"/>
            <p14:sldId id="272"/>
            <p14:sldId id="267"/>
            <p14:sldId id="268"/>
            <p14:sldId id="261"/>
          </p14:sldIdLst>
        </p14:section>
        <p14:section name="Untitled Section" id="{3AFE8F40-C585-4F49-8BD1-72F87D5D5C07}">
          <p14:sldIdLst>
            <p14:sldId id="262"/>
            <p14:sldId id="263"/>
            <p14:sldId id="264"/>
            <p14:sldId id="269"/>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73" d="100"/>
          <a:sy n="73" d="100"/>
        </p:scale>
        <p:origin x="11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A5216-BB4E-4ABC-970B-D5CCAF6D94DD}"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13709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1430796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4448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3953132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220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3105121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94E7E-2B5C-495B-8F8C-D70CAD028A2D}"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57802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ED2E1-F621-4D4D-A244-1ABE363098E1}"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70385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A51BD-B6C5-43E3-AC66-7158B05FEC5D}"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08628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43763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9ED23-0B03-446C-8F88-DCD1E39A7EE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07302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A83A8-ED07-428E-A2A3-DEEF28B83342}" type="datetime1">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72006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A3AF9-67C0-441E-8480-1C08520EAA57}" type="datetime1">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37627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79E66-A4D9-4211-8241-8DE469807BE6}" type="datetime1">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10431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8890ACA-495D-4EE6-B581-CC188B8318E3}"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82626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50259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9AC898-A770-4670-9AAA-D1C716A92642}" type="datetime1">
              <a:rPr lang="en-US" smtClean="0"/>
              <a:t>11/2/2023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0CFE371-8602-434E-A03A-183DD7E4EEA9}" type="slidenum">
              <a:rPr lang="en-US" smtClean="0"/>
              <a:t>‹#›</a:t>
            </a:fld>
            <a:endParaRPr lang="en-US"/>
          </a:p>
        </p:txBody>
      </p:sp>
    </p:spTree>
    <p:extLst>
      <p:ext uri="{BB962C8B-B14F-4D97-AF65-F5344CB8AC3E}">
        <p14:creationId xmlns:p14="http://schemas.microsoft.com/office/powerpoint/2010/main" val="39213837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understanding-and-implementing-faster-r-cnn-a-step-by-step-guide-11acfff216b0" TargetMode="External"/><Relationship Id="rId2" Type="http://schemas.openxmlformats.org/officeDocument/2006/relationships/hyperlink" Target="https://www.neuralception.com/objectdetection-fasterrcn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447800"/>
            <a:ext cx="6019800" cy="4267200"/>
          </a:xfrm>
        </p:spPr>
        <p:txBody>
          <a:bodyPr/>
          <a:lstStyle/>
          <a:p>
            <a:pPr algn="ctr"/>
            <a:r>
              <a:rPr lang="en-US" dirty="0">
                <a:latin typeface="Times New Roman" panose="02020603050405020304" pitchFamily="18" charset="0"/>
                <a:cs typeface="Times New Roman" panose="02020603050405020304" pitchFamily="18" charset="0"/>
              </a:rPr>
              <a:t>CAMERA BASED INTERACTIVE FUNCTIONS USING HAND GESTURES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Results (3-4 slides)</a:t>
            </a:r>
          </a:p>
        </p:txBody>
      </p:sp>
      <p:sp>
        <p:nvSpPr>
          <p:cNvPr id="3" name="Content Placeholder 2"/>
          <p:cNvSpPr>
            <a:spLocks noGrp="1"/>
          </p:cNvSpPr>
          <p:nvPr>
            <p:ph idx="1"/>
          </p:nvPr>
        </p:nvSpPr>
        <p:spPr/>
        <p:txBody>
          <a:bodyPr>
            <a:normAutofit/>
          </a:bodyPr>
          <a:lstStyle/>
          <a:p>
            <a:pPr marL="514350" indent="-514350" algn="just"/>
            <a:endParaRPr lang="en-US" dirty="0"/>
          </a:p>
          <a:p>
            <a:pPr marL="514350" indent="-514350" algn="just"/>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10</a:t>
            </a:fld>
            <a:endParaRPr lang="en-US"/>
          </a:p>
        </p:txBody>
      </p:sp>
    </p:spTree>
    <p:extLst>
      <p:ext uri="{BB962C8B-B14F-4D97-AF65-F5344CB8AC3E}">
        <p14:creationId xmlns:p14="http://schemas.microsoft.com/office/powerpoint/2010/main" val="311845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Summary</a:t>
            </a:r>
            <a:r>
              <a:rPr lang="en-US" dirty="0"/>
              <a:t> </a:t>
            </a:r>
          </a:p>
        </p:txBody>
      </p:sp>
      <p:sp>
        <p:nvSpPr>
          <p:cNvPr id="3" name="Content Placeholder 2"/>
          <p:cNvSpPr>
            <a:spLocks noGrp="1"/>
          </p:cNvSpPr>
          <p:nvPr>
            <p:ph idx="1"/>
          </p:nvPr>
        </p:nvSpPr>
        <p:spPr>
          <a:xfrm>
            <a:off x="457200" y="1577788"/>
            <a:ext cx="8153400" cy="4975412"/>
          </a:xfrm>
        </p:spPr>
        <p:txBody>
          <a:bodyPr>
            <a:normAutofit/>
          </a:bodyPr>
          <a:lstStyle/>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 The project aims to develop a machine-learning model that uses image processing to recognize hand movements from webcam footage, achieving an accuracy of up to 90%. This technology facilitates communication for both deaf and dumb individuals by converting recognized hand gestures into text, allowing them to engage in conversations with hearing individuals.</a:t>
            </a: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 The system functions by taking input from a captured image, processing it through feature extraction and categorization to transform hand motions into static text. This text output enables people with hearing or hearing impairments to communicate effectively with one another.</a:t>
            </a: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3. By leveraging image recognition and machine learning, the project addresses the communication gap between hearing and hearing-impaired individuals, providing a valuable tool for inclusive and accessible interactions.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11</a:t>
            </a:fld>
            <a:endParaRPr lang="en-US"/>
          </a:p>
        </p:txBody>
      </p:sp>
    </p:spTree>
    <p:extLst>
      <p:ext uri="{BB962C8B-B14F-4D97-AF65-F5344CB8AC3E}">
        <p14:creationId xmlns:p14="http://schemas.microsoft.com/office/powerpoint/2010/main" val="311845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Future Work (0-1 slides)</a:t>
            </a:r>
          </a:p>
        </p:txBody>
      </p:sp>
      <p:sp>
        <p:nvSpPr>
          <p:cNvPr id="3" name="Content Placeholder 2"/>
          <p:cNvSpPr>
            <a:spLocks noGrp="1"/>
          </p:cNvSpPr>
          <p:nvPr>
            <p:ph idx="1"/>
          </p:nvPr>
        </p:nvSpPr>
        <p:spPr>
          <a:xfrm>
            <a:off x="381000" y="1648753"/>
            <a:ext cx="8229600" cy="4392610"/>
          </a:xfrm>
        </p:spPr>
        <p:txBody>
          <a:bodyPr>
            <a:normAutofit fontScale="92500" lnSpcReduction="10000"/>
          </a:bodyPr>
          <a:lstStyle/>
          <a:p>
            <a:pPr marL="514350" indent="-514350" algn="just"/>
            <a:r>
              <a:rPr lang="en-US" sz="1900" dirty="0" smtClean="0">
                <a:solidFill>
                  <a:schemeClr val="tx1"/>
                </a:solidFill>
                <a:latin typeface="Times New Roman" panose="02020603050405020304" pitchFamily="18" charset="0"/>
                <a:ea typeface="Segoe UI Symbol" panose="020B0502040204020203" pitchFamily="34" charset="0"/>
                <a:cs typeface="Times New Roman" panose="02020603050405020304" pitchFamily="18" charset="0"/>
              </a:rPr>
              <a:t>In our pursuit of enhancing accessibility and inclusivity, we are committed to a future project that focuses on converting sign languages into real-time sentences displayed on the screen during video calls. This innovative technology will enable more effective communication between deaf and dumb individuals and the broader community during digital conversations. Our primary objective is to develop a system that can capture sign language gestures in real-time and transform them into easily comprehensible text, fostering seamless communication. This advancement will not only break down communication barriers but also significantly improve the quality of life for those with hearing and speech impairments, ensuring they can participate in video calls with the same ease as hearing individuals. We aim to integrate this system with popular video call platforms, make it highly accurate in recognizing various sign languages and gestures, and engage with the deaf and dumb community to incorporate their feedback and needs. Our vision is to make this technology scalable, affordable, and ethically sound, contributing to a more inclusive and equitable digital landscape.</a:t>
            </a:r>
            <a:endParaRPr lang="en-US" sz="1900" dirty="0">
              <a:solidFill>
                <a:schemeClr val="tx1"/>
              </a:solidFill>
              <a:latin typeface="Times New Roman" panose="02020603050405020304" pitchFamily="18" charset="0"/>
              <a:ea typeface="Segoe UI Symbol" panose="020B0502040204020203" pitchFamily="34" charset="0"/>
              <a:cs typeface="Times New Roman" panose="02020603050405020304" pitchFamily="18" charset="0"/>
            </a:endParaRPr>
          </a:p>
          <a:p>
            <a:pPr marL="514350" indent="-514350"/>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12</a:t>
            </a:fld>
            <a:endParaRPr lang="en-US"/>
          </a:p>
        </p:txBody>
      </p:sp>
    </p:spTree>
    <p:extLst>
      <p:ext uri="{BB962C8B-B14F-4D97-AF65-F5344CB8AC3E}">
        <p14:creationId xmlns:p14="http://schemas.microsoft.com/office/powerpoint/2010/main" val="311845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References      </a:t>
            </a:r>
            <a:r>
              <a:rPr lang="en-US" dirty="0"/>
              <a:t>  </a:t>
            </a:r>
          </a:p>
        </p:txBody>
      </p:sp>
      <p:sp>
        <p:nvSpPr>
          <p:cNvPr id="3" name="Content Placeholder 2"/>
          <p:cNvSpPr>
            <a:spLocks noGrp="1"/>
          </p:cNvSpPr>
          <p:nvPr>
            <p:ph idx="1"/>
          </p:nvPr>
        </p:nvSpPr>
        <p:spPr>
          <a:xfrm>
            <a:off x="609598" y="1524000"/>
            <a:ext cx="8001001" cy="5181600"/>
          </a:xfrm>
        </p:spPr>
        <p:txBody>
          <a:bodyPr>
            <a:normAutofit fontScale="62500" lnSpcReduction="20000"/>
          </a:bodyPr>
          <a:lstStyle/>
          <a:p>
            <a:pPr marL="0" indent="0">
              <a:buNone/>
            </a:pPr>
            <a:r>
              <a:rPr lang="en-US" sz="2900" dirty="0">
                <a:solidFill>
                  <a:schemeClr val="tx1"/>
                </a:solidFill>
                <a:latin typeface="Times New Roman" panose="02020603050405020304" pitchFamily="18" charset="0"/>
                <a:cs typeface="Times New Roman" panose="02020603050405020304" pitchFamily="18" charset="0"/>
              </a:rPr>
              <a:t>Reference to a Journal publication:  </a:t>
            </a:r>
          </a:p>
          <a:p>
            <a:pPr marL="514350" indent="-514350"/>
            <a:r>
              <a:rPr lang="en-US" sz="2600" dirty="0">
                <a:solidFill>
                  <a:schemeClr val="tx1"/>
                </a:solidFill>
                <a:latin typeface="Times New Roman" panose="02020603050405020304" pitchFamily="18" charset="0"/>
                <a:cs typeface="Times New Roman" panose="02020603050405020304" pitchFamily="18" charset="0"/>
              </a:rPr>
              <a:t>Hand Gesture Recognition And Voice Conversion For Deaf And Dumb Mr. Dr N.V Ganapathi Raju , A. </a:t>
            </a:r>
            <a:r>
              <a:rPr lang="en-US" sz="2600" dirty="0" err="1">
                <a:solidFill>
                  <a:schemeClr val="tx1"/>
                </a:solidFill>
                <a:latin typeface="Times New Roman" panose="02020603050405020304" pitchFamily="18" charset="0"/>
                <a:cs typeface="Times New Roman" panose="02020603050405020304" pitchFamily="18" charset="0"/>
              </a:rPr>
              <a:t>Rajender</a:t>
            </a:r>
            <a:r>
              <a:rPr lang="en-US" sz="2600" dirty="0">
                <a:solidFill>
                  <a:schemeClr val="tx1"/>
                </a:solidFill>
                <a:latin typeface="Times New Roman" panose="02020603050405020304" pitchFamily="18" charset="0"/>
                <a:cs typeface="Times New Roman" panose="02020603050405020304" pitchFamily="18" charset="0"/>
              </a:rPr>
              <a:t> Reddy , P. Sai </a:t>
            </a:r>
            <a:r>
              <a:rPr lang="en-US" sz="2600" dirty="0" err="1">
                <a:solidFill>
                  <a:schemeClr val="tx1"/>
                </a:solidFill>
                <a:latin typeface="Times New Roman" panose="02020603050405020304" pitchFamily="18" charset="0"/>
                <a:cs typeface="Times New Roman" panose="02020603050405020304" pitchFamily="18" charset="0"/>
              </a:rPr>
              <a:t>Pranith</a:t>
            </a:r>
            <a:r>
              <a:rPr lang="en-US" sz="2600" dirty="0">
                <a:solidFill>
                  <a:schemeClr val="tx1"/>
                </a:solidFill>
                <a:latin typeface="Times New Roman" panose="02020603050405020304" pitchFamily="18" charset="0"/>
                <a:cs typeface="Times New Roman" panose="02020603050405020304" pitchFamily="18" charset="0"/>
              </a:rPr>
              <a:t> , L. Sai Nikhil , Sarwar Pasha , P. Vishwanath Bhat , 2022.</a:t>
            </a:r>
          </a:p>
          <a:p>
            <a:pPr marL="514350" indent="-514350"/>
            <a:r>
              <a:rPr lang="en-US" sz="2600" dirty="0">
                <a:solidFill>
                  <a:schemeClr val="tx1"/>
                </a:solidFill>
                <a:latin typeface="Times New Roman" panose="02020603050405020304" pitchFamily="18" charset="0"/>
                <a:cs typeface="Times New Roman" panose="02020603050405020304" pitchFamily="18" charset="0"/>
              </a:rPr>
              <a:t>Vishal, D., Aishwarya, H.M., </a:t>
            </a:r>
            <a:r>
              <a:rPr lang="en-US" sz="2600" dirty="0" err="1">
                <a:solidFill>
                  <a:schemeClr val="tx1"/>
                </a:solidFill>
                <a:latin typeface="Times New Roman" panose="02020603050405020304" pitchFamily="18" charset="0"/>
                <a:cs typeface="Times New Roman" panose="02020603050405020304" pitchFamily="18" charset="0"/>
              </a:rPr>
              <a:t>Nishkala</a:t>
            </a:r>
            <a:r>
              <a:rPr lang="en-US" sz="2600" dirty="0">
                <a:solidFill>
                  <a:schemeClr val="tx1"/>
                </a:solidFill>
                <a:latin typeface="Times New Roman" panose="02020603050405020304" pitchFamily="18" charset="0"/>
                <a:cs typeface="Times New Roman" panose="02020603050405020304" pitchFamily="18" charset="0"/>
              </a:rPr>
              <a:t>, K., </a:t>
            </a:r>
            <a:r>
              <a:rPr lang="en-US" sz="2600" dirty="0" err="1">
                <a:solidFill>
                  <a:schemeClr val="tx1"/>
                </a:solidFill>
                <a:latin typeface="Times New Roman" panose="02020603050405020304" pitchFamily="18" charset="0"/>
                <a:cs typeface="Times New Roman" panose="02020603050405020304" pitchFamily="18" charset="0"/>
              </a:rPr>
              <a:t>Royan</a:t>
            </a:r>
            <a:r>
              <a:rPr lang="en-US" sz="2600" dirty="0">
                <a:solidFill>
                  <a:schemeClr val="tx1"/>
                </a:solidFill>
                <a:latin typeface="Times New Roman" panose="02020603050405020304" pitchFamily="18" charset="0"/>
                <a:cs typeface="Times New Roman" panose="02020603050405020304" pitchFamily="18" charset="0"/>
              </a:rPr>
              <a:t>, B.T. &amp; Ramesh, T.K., 2017, December. Sign Language to Speech Conversion. In 2017 IEEE International Conference on Computational Intelligence &amp; Computing Research (ICCIC)(pp. 1-4). IEEE.</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Reference to a Conference publication:</a:t>
            </a:r>
          </a:p>
          <a:p>
            <a:pPr marL="514350" indent="-514350"/>
            <a:r>
              <a:rPr lang="en-US" sz="2600" dirty="0">
                <a:solidFill>
                  <a:schemeClr val="tx1"/>
                </a:solidFill>
                <a:latin typeface="Times New Roman" panose="02020603050405020304" pitchFamily="18" charset="0"/>
                <a:cs typeface="Times New Roman" panose="02020603050405020304" pitchFamily="18" charset="0"/>
              </a:rPr>
              <a:t>Hand sign recognition from depth images with multi-scale density features for deaf mute persons Taniya </a:t>
            </a:r>
            <a:r>
              <a:rPr lang="en-US" sz="2600" dirty="0" err="1">
                <a:solidFill>
                  <a:schemeClr val="tx1"/>
                </a:solidFill>
                <a:latin typeface="Times New Roman" panose="02020603050405020304" pitchFamily="18" charset="0"/>
                <a:cs typeface="Times New Roman" panose="02020603050405020304" pitchFamily="18" charset="0"/>
              </a:rPr>
              <a:t>Sahanaa</a:t>
            </a:r>
            <a:r>
              <a:rPr lang="en-US" sz="2600" dirty="0">
                <a:solidFill>
                  <a:schemeClr val="tx1"/>
                </a:solidFill>
                <a:latin typeface="Times New Roman" panose="02020603050405020304" pitchFamily="18" charset="0"/>
                <a:cs typeface="Times New Roman" panose="02020603050405020304" pitchFamily="18" charset="0"/>
              </a:rPr>
              <a:t> , </a:t>
            </a:r>
            <a:r>
              <a:rPr lang="en-US" sz="2600" dirty="0" err="1">
                <a:solidFill>
                  <a:schemeClr val="tx1"/>
                </a:solidFill>
                <a:latin typeface="Times New Roman" panose="02020603050405020304" pitchFamily="18" charset="0"/>
                <a:cs typeface="Times New Roman" panose="02020603050405020304" pitchFamily="18" charset="0"/>
              </a:rPr>
              <a:t>Soumi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Paulb</a:t>
            </a:r>
            <a:r>
              <a:rPr lang="en-US" sz="2600" dirty="0">
                <a:solidFill>
                  <a:schemeClr val="tx1"/>
                </a:solidFill>
                <a:latin typeface="Times New Roman" panose="02020603050405020304" pitchFamily="18" charset="0"/>
                <a:cs typeface="Times New Roman" panose="02020603050405020304" pitchFamily="18" charset="0"/>
              </a:rPr>
              <a:t>,  Subhadip </a:t>
            </a:r>
            <a:r>
              <a:rPr lang="en-US" sz="2600" dirty="0" err="1">
                <a:solidFill>
                  <a:schemeClr val="tx1"/>
                </a:solidFill>
                <a:latin typeface="Times New Roman" panose="02020603050405020304" pitchFamily="18" charset="0"/>
                <a:cs typeface="Times New Roman" panose="02020603050405020304" pitchFamily="18" charset="0"/>
              </a:rPr>
              <a:t>Basub</a:t>
            </a:r>
            <a:r>
              <a:rPr lang="en-US" sz="2600" dirty="0">
                <a:solidFill>
                  <a:schemeClr val="tx1"/>
                </a:solidFill>
                <a:latin typeface="Times New Roman" panose="02020603050405020304" pitchFamily="18" charset="0"/>
                <a:cs typeface="Times New Roman" panose="02020603050405020304" pitchFamily="18" charset="0"/>
              </a:rPr>
              <a:t> , </a:t>
            </a:r>
            <a:r>
              <a:rPr lang="en-US" sz="2600" dirty="0" err="1">
                <a:solidFill>
                  <a:schemeClr val="tx1"/>
                </a:solidFill>
                <a:latin typeface="Times New Roman" panose="02020603050405020304" pitchFamily="18" charset="0"/>
                <a:cs typeface="Times New Roman" panose="02020603050405020304" pitchFamily="18" charset="0"/>
              </a:rPr>
              <a:t>Ayatullah</a:t>
            </a:r>
            <a:r>
              <a:rPr lang="en-US" sz="2600" dirty="0">
                <a:solidFill>
                  <a:schemeClr val="tx1"/>
                </a:solidFill>
                <a:latin typeface="Times New Roman" panose="02020603050405020304" pitchFamily="18" charset="0"/>
                <a:cs typeface="Times New Roman" panose="02020603050405020304" pitchFamily="18" charset="0"/>
              </a:rPr>
              <a:t> Faruk </a:t>
            </a:r>
            <a:r>
              <a:rPr lang="en-US" sz="2600" dirty="0" err="1">
                <a:solidFill>
                  <a:schemeClr val="tx1"/>
                </a:solidFill>
                <a:latin typeface="Times New Roman" panose="02020603050405020304" pitchFamily="18" charset="0"/>
                <a:cs typeface="Times New Roman" panose="02020603050405020304" pitchFamily="18" charset="0"/>
              </a:rPr>
              <a:t>Mollaha</a:t>
            </a:r>
            <a:r>
              <a:rPr lang="en-US" sz="2600" dirty="0">
                <a:solidFill>
                  <a:schemeClr val="tx1"/>
                </a:solidFill>
                <a:latin typeface="Times New Roman" panose="02020603050405020304" pitchFamily="18" charset="0"/>
                <a:cs typeface="Times New Roman" panose="02020603050405020304" pitchFamily="18" charset="0"/>
              </a:rPr>
              <a:t>  , 2019.  </a:t>
            </a:r>
          </a:p>
          <a:p>
            <a:pPr marL="514350" indent="-514350"/>
            <a:r>
              <a:rPr lang="en-US" sz="2600" dirty="0">
                <a:solidFill>
                  <a:schemeClr val="tx1"/>
                </a:solidFill>
                <a:latin typeface="Times New Roman" panose="02020603050405020304" pitchFamily="18" charset="0"/>
                <a:cs typeface="Times New Roman" panose="02020603050405020304" pitchFamily="18" charset="0"/>
              </a:rPr>
              <a:t>Paul, </a:t>
            </a:r>
            <a:r>
              <a:rPr lang="en-US" sz="2600" dirty="0" err="1">
                <a:solidFill>
                  <a:schemeClr val="tx1"/>
                </a:solidFill>
                <a:latin typeface="Times New Roman" panose="02020603050405020304" pitchFamily="18" charset="0"/>
                <a:cs typeface="Times New Roman" panose="02020603050405020304" pitchFamily="18" charset="0"/>
              </a:rPr>
              <a:t>Soumi</a:t>
            </a:r>
            <a:r>
              <a:rPr lang="en-US" sz="2600" dirty="0">
                <a:solidFill>
                  <a:schemeClr val="tx1"/>
                </a:solidFill>
                <a:latin typeface="Times New Roman" panose="02020603050405020304" pitchFamily="18" charset="0"/>
                <a:cs typeface="Times New Roman" panose="02020603050405020304" pitchFamily="18" charset="0"/>
              </a:rPr>
              <a:t>, Bhattacharyya, Arpan, </a:t>
            </a:r>
            <a:r>
              <a:rPr lang="en-US" sz="2600" dirty="0" err="1">
                <a:solidFill>
                  <a:schemeClr val="tx1"/>
                </a:solidFill>
                <a:latin typeface="Times New Roman" panose="02020603050405020304" pitchFamily="18" charset="0"/>
                <a:cs typeface="Times New Roman" panose="02020603050405020304" pitchFamily="18" charset="0"/>
              </a:rPr>
              <a:t>Mollah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Ayatullah</a:t>
            </a:r>
            <a:r>
              <a:rPr lang="en-US" sz="2600" dirty="0">
                <a:solidFill>
                  <a:schemeClr val="tx1"/>
                </a:solidFill>
                <a:latin typeface="Times New Roman" panose="02020603050405020304" pitchFamily="18" charset="0"/>
                <a:cs typeface="Times New Roman" panose="02020603050405020304" pitchFamily="18" charset="0"/>
              </a:rPr>
              <a:t> Faruk, </a:t>
            </a:r>
            <a:r>
              <a:rPr lang="en-US" sz="2600" dirty="0" err="1">
                <a:solidFill>
                  <a:schemeClr val="tx1"/>
                </a:solidFill>
                <a:latin typeface="Times New Roman" panose="02020603050405020304" pitchFamily="18" charset="0"/>
                <a:cs typeface="Times New Roman" panose="02020603050405020304" pitchFamily="18" charset="0"/>
              </a:rPr>
              <a:t>Basu</a:t>
            </a:r>
            <a:r>
              <a:rPr lang="en-US" sz="2600" dirty="0">
                <a:solidFill>
                  <a:schemeClr val="tx1"/>
                </a:solidFill>
                <a:latin typeface="Times New Roman" panose="02020603050405020304" pitchFamily="18" charset="0"/>
                <a:cs typeface="Times New Roman" panose="02020603050405020304" pitchFamily="18" charset="0"/>
              </a:rPr>
              <a:t>, Subhadip and </a:t>
            </a:r>
            <a:r>
              <a:rPr lang="en-US" sz="2600" dirty="0" err="1">
                <a:solidFill>
                  <a:schemeClr val="tx1"/>
                </a:solidFill>
                <a:latin typeface="Times New Roman" panose="02020603050405020304" pitchFamily="18" charset="0"/>
                <a:cs typeface="Times New Roman" panose="02020603050405020304" pitchFamily="18" charset="0"/>
              </a:rPr>
              <a:t>Nasipuri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Mita</a:t>
            </a:r>
            <a:r>
              <a:rPr lang="en-US" sz="2600" dirty="0">
                <a:solidFill>
                  <a:schemeClr val="tx1"/>
                </a:solidFill>
                <a:latin typeface="Times New Roman" panose="02020603050405020304" pitchFamily="18" charset="0"/>
                <a:cs typeface="Times New Roman" panose="02020603050405020304" pitchFamily="18" charset="0"/>
              </a:rPr>
              <a:t>  “Hand Segmentation from Complex Background for Gesture Recognition”, International Conference on Emerging Technology in Modelling and Graphics , 2018</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Reference to </a:t>
            </a:r>
            <a:r>
              <a:rPr lang="en-US" sz="2900" dirty="0" smtClean="0">
                <a:solidFill>
                  <a:schemeClr val="tx1"/>
                </a:solidFill>
                <a:latin typeface="Times New Roman" panose="02020603050405020304" pitchFamily="18" charset="0"/>
                <a:cs typeface="Times New Roman" panose="02020603050405020304" pitchFamily="18" charset="0"/>
              </a:rPr>
              <a:t>a </a:t>
            </a:r>
            <a:r>
              <a:rPr lang="en-US" sz="2900" dirty="0">
                <a:solidFill>
                  <a:schemeClr val="tx1"/>
                </a:solidFill>
                <a:latin typeface="Times New Roman" panose="02020603050405020304" pitchFamily="18" charset="0"/>
                <a:cs typeface="Times New Roman" panose="02020603050405020304" pitchFamily="18" charset="0"/>
              </a:rPr>
              <a:t>book:</a:t>
            </a:r>
          </a:p>
          <a:p>
            <a:pPr marL="514350" indent="-514350"/>
            <a:r>
              <a:rPr lang="en-US" sz="2600" dirty="0">
                <a:solidFill>
                  <a:schemeClr val="tx1"/>
                </a:solidFill>
                <a:latin typeface="Times New Roman" panose="02020603050405020304" pitchFamily="18" charset="0"/>
                <a:cs typeface="Times New Roman" panose="02020603050405020304" pitchFamily="18" charset="0"/>
              </a:rPr>
              <a:t>C.U. Amrutha, Nithya Davis, K.S. </a:t>
            </a:r>
            <a:r>
              <a:rPr lang="en-US" sz="2600" dirty="0" err="1">
                <a:solidFill>
                  <a:schemeClr val="tx1"/>
                </a:solidFill>
                <a:latin typeface="Times New Roman" panose="02020603050405020304" pitchFamily="18" charset="0"/>
                <a:cs typeface="Times New Roman" panose="02020603050405020304" pitchFamily="18" charset="0"/>
              </a:rPr>
              <a:t>Samrutha</a:t>
            </a:r>
            <a:r>
              <a:rPr lang="en-US" sz="2600" dirty="0">
                <a:solidFill>
                  <a:schemeClr val="tx1"/>
                </a:solidFill>
                <a:latin typeface="Times New Roman" panose="02020603050405020304" pitchFamily="18" charset="0"/>
                <a:cs typeface="Times New Roman" panose="02020603050405020304" pitchFamily="18" charset="0"/>
              </a:rPr>
              <a:t>, N.S. Shilpa, Job </a:t>
            </a:r>
            <a:r>
              <a:rPr lang="en-US" sz="2600" dirty="0" err="1">
                <a:solidFill>
                  <a:schemeClr val="tx1"/>
                </a:solidFill>
                <a:latin typeface="Times New Roman" panose="02020603050405020304" pitchFamily="18" charset="0"/>
                <a:cs typeface="Times New Roman" panose="02020603050405020304" pitchFamily="18" charset="0"/>
              </a:rPr>
              <a:t>Chunkath</a:t>
            </a:r>
            <a:r>
              <a:rPr lang="en-US" sz="2600" dirty="0">
                <a:solidFill>
                  <a:schemeClr val="tx1"/>
                </a:solidFill>
                <a:latin typeface="Times New Roman" panose="02020603050405020304" pitchFamily="18" charset="0"/>
                <a:cs typeface="Times New Roman" panose="02020603050405020304" pitchFamily="18" charset="0"/>
              </a:rPr>
              <a:t>, Improving Language Acquisition in Sensory Deficit Individuals with Mobile </a:t>
            </a:r>
            <a:r>
              <a:rPr lang="en-US" sz="2600" dirty="0" err="1">
                <a:solidFill>
                  <a:schemeClr val="tx1"/>
                </a:solidFill>
                <a:latin typeface="Times New Roman" panose="02020603050405020304" pitchFamily="18" charset="0"/>
                <a:cs typeface="Times New Roman" panose="02020603050405020304" pitchFamily="18" charset="0"/>
              </a:rPr>
              <a:t>Application,Procedia</a:t>
            </a:r>
            <a:r>
              <a:rPr lang="en-US" sz="2600" dirty="0">
                <a:solidFill>
                  <a:schemeClr val="tx1"/>
                </a:solidFill>
                <a:latin typeface="Times New Roman" panose="02020603050405020304" pitchFamily="18" charset="0"/>
                <a:cs typeface="Times New Roman" panose="02020603050405020304" pitchFamily="18" charset="0"/>
              </a:rPr>
              <a:t> Technology, Volume 24, 2016.</a:t>
            </a:r>
          </a:p>
          <a:p>
            <a:pPr marL="0" indent="0">
              <a:buNone/>
            </a:pPr>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13</a:t>
            </a:fld>
            <a:endParaRPr lang="en-US"/>
          </a:p>
        </p:txBody>
      </p:sp>
    </p:spTree>
    <p:extLst>
      <p:ext uri="{BB962C8B-B14F-4D97-AF65-F5344CB8AC3E}">
        <p14:creationId xmlns:p14="http://schemas.microsoft.com/office/powerpoint/2010/main" val="365207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C133F-6722-4CE6-8114-64D37599E345}"/>
              </a:ext>
            </a:extLst>
          </p:cNvPr>
          <p:cNvSpPr>
            <a:spLocks noGrp="1"/>
          </p:cNvSpPr>
          <p:nvPr>
            <p:ph idx="1"/>
          </p:nvPr>
        </p:nvSpPr>
        <p:spPr>
          <a:xfrm>
            <a:off x="609599" y="1066800"/>
            <a:ext cx="6347714" cy="4974563"/>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Reference to Web Resources:</a:t>
            </a:r>
          </a:p>
          <a:p>
            <a:pPr marL="514350" indent="-514350"/>
            <a:r>
              <a:rPr lang="en-US" sz="1600" dirty="0">
                <a:solidFill>
                  <a:schemeClr val="tx1"/>
                </a:solidFill>
                <a:latin typeface="Times New Roman" panose="02020603050405020304" pitchFamily="18" charset="0"/>
                <a:cs typeface="Times New Roman" panose="02020603050405020304" pitchFamily="18" charset="0"/>
                <a:hlinkClick r:id="rId2"/>
              </a:rPr>
              <a:t>https://www.neuralception.com/objectdetection-fasterrcnn/</a:t>
            </a:r>
            <a:r>
              <a:rPr lang="en-US" sz="1600" dirty="0">
                <a:solidFill>
                  <a:schemeClr val="tx1"/>
                </a:solidFill>
                <a:latin typeface="Times New Roman" panose="02020603050405020304" pitchFamily="18" charset="0"/>
                <a:cs typeface="Times New Roman" panose="02020603050405020304" pitchFamily="18" charset="0"/>
              </a:rPr>
              <a:t> </a:t>
            </a:r>
          </a:p>
          <a:p>
            <a:pPr marL="514350" indent="-514350"/>
            <a:r>
              <a:rPr lang="en-US" sz="1600" dirty="0">
                <a:solidFill>
                  <a:schemeClr val="tx1"/>
                </a:solidFill>
                <a:latin typeface="Times New Roman" panose="02020603050405020304" pitchFamily="18" charset="0"/>
                <a:cs typeface="Times New Roman" panose="02020603050405020304" pitchFamily="18" charset="0"/>
                <a:hlinkClick r:id="rId3"/>
              </a:rPr>
              <a:t>https://</a:t>
            </a:r>
            <a:r>
              <a:rPr lang="en-US" sz="1600" dirty="0" smtClean="0">
                <a:solidFill>
                  <a:schemeClr val="tx1"/>
                </a:solidFill>
                <a:latin typeface="Times New Roman" panose="02020603050405020304" pitchFamily="18" charset="0"/>
                <a:cs typeface="Times New Roman" panose="02020603050405020304" pitchFamily="18" charset="0"/>
                <a:hlinkClick r:id="rId3"/>
              </a:rPr>
              <a:t>towardsdatascience.com/understanding-and-implementing-faster-r-cnn-a-step-by-step-guide-11acfff216b0</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8FCED1AD-B09D-42C0-9105-164869A03BE2}"/>
              </a:ext>
            </a:extLst>
          </p:cNvPr>
          <p:cNvSpPr>
            <a:spLocks noGrp="1"/>
          </p:cNvSpPr>
          <p:nvPr>
            <p:ph type="sldNum" sz="quarter" idx="12"/>
          </p:nvPr>
        </p:nvSpPr>
        <p:spPr/>
        <p:txBody>
          <a:bodyPr/>
          <a:lstStyle/>
          <a:p>
            <a:fld id="{00CFE371-8602-434E-A03A-183DD7E4EEA9}" type="slidenum">
              <a:rPr lang="en-US" smtClean="0"/>
              <a:t>14</a:t>
            </a:fld>
            <a:endParaRPr lang="en-US"/>
          </a:p>
        </p:txBody>
      </p:sp>
    </p:spTree>
    <p:extLst>
      <p:ext uri="{BB962C8B-B14F-4D97-AF65-F5344CB8AC3E}">
        <p14:creationId xmlns:p14="http://schemas.microsoft.com/office/powerpoint/2010/main" val="256616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DCAA6CC-F1BF-B49F-B403-1EF918EBA712}"/>
              </a:ext>
            </a:extLst>
          </p:cNvPr>
          <p:cNvGraphicFramePr>
            <a:graphicFrameLocks noGrp="1"/>
          </p:cNvGraphicFramePr>
          <p:nvPr>
            <p:extLst>
              <p:ext uri="{D42A27DB-BD31-4B8C-83A1-F6EECF244321}">
                <p14:modId xmlns:p14="http://schemas.microsoft.com/office/powerpoint/2010/main" val="3752485795"/>
              </p:ext>
            </p:extLst>
          </p:nvPr>
        </p:nvGraphicFramePr>
        <p:xfrm>
          <a:off x="115824" y="1371600"/>
          <a:ext cx="8799576" cy="1188720"/>
        </p:xfrm>
        <a:graphic>
          <a:graphicData uri="http://schemas.openxmlformats.org/drawingml/2006/table">
            <a:tbl>
              <a:tblPr firstRow="1" bandRow="1">
                <a:tableStyleId>{3B4B98B0-60AC-42C2-AFA5-B58CD77FA1E5}</a:tableStyleId>
              </a:tblPr>
              <a:tblGrid>
                <a:gridCol w="8799576">
                  <a:extLst>
                    <a:ext uri="{9D8B030D-6E8A-4147-A177-3AD203B41FA5}">
                      <a16:colId xmlns:a16="http://schemas.microsoft.com/office/drawing/2014/main" val="1630277202"/>
                    </a:ext>
                  </a:extLst>
                </a:gridCol>
              </a:tblGrid>
              <a:tr h="416560">
                <a:tc>
                  <a:txBody>
                    <a:bodyPr/>
                    <a:lstStyle/>
                    <a:p>
                      <a:pPr algn="ctr"/>
                      <a:r>
                        <a:rPr lang="en-US" sz="4800" cap="none" spc="0" dirty="0">
                          <a:ln w="9525">
                            <a:solidFill>
                              <a:schemeClr val="bg1"/>
                            </a:solidFill>
                            <a:prstDash val="solid"/>
                          </a:ln>
                          <a:effectLst/>
                          <a:latin typeface="Times New Roman" panose="02020603050405020304" pitchFamily="18" charset="0"/>
                          <a:cs typeface="Times New Roman" panose="02020603050405020304" pitchFamily="18" charset="0"/>
                        </a:rPr>
                        <a:t>TEAM-6</a:t>
                      </a:r>
                    </a:p>
                    <a:p>
                      <a:pPr algn="ctr"/>
                      <a:r>
                        <a:rPr lang="en-US" sz="2400" cap="none" spc="0" dirty="0">
                          <a:ln w="9525">
                            <a:solidFill>
                              <a:schemeClr val="bg1"/>
                            </a:solidFill>
                            <a:prstDash val="solid"/>
                          </a:ln>
                          <a:effectLst/>
                          <a:latin typeface="Times New Roman" panose="02020603050405020304" pitchFamily="18" charset="0"/>
                          <a:cs typeface="Times New Roman" panose="02020603050405020304" pitchFamily="18" charset="0"/>
                        </a:rPr>
                        <a:t> 18CSP77 – PROJECT WORK PHASE - I</a:t>
                      </a:r>
                      <a:endParaRPr lang="en-US" sz="2400" b="1" cap="none" spc="0" dirty="0">
                        <a:ln w="9525">
                          <a:solidFill>
                            <a:schemeClr val="bg1"/>
                          </a:solidFill>
                          <a:prstDash val="solid"/>
                        </a:ln>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5933508"/>
                  </a:ext>
                </a:extLst>
              </a:tr>
            </a:tbl>
          </a:graphicData>
        </a:graphic>
      </p:graphicFrame>
      <p:graphicFrame>
        <p:nvGraphicFramePr>
          <p:cNvPr id="9" name="Table 8">
            <a:extLst>
              <a:ext uri="{FF2B5EF4-FFF2-40B4-BE49-F238E27FC236}">
                <a16:creationId xmlns:a16="http://schemas.microsoft.com/office/drawing/2014/main" id="{56D10CC5-A92C-2433-8A69-4559B7A599F4}"/>
              </a:ext>
            </a:extLst>
          </p:cNvPr>
          <p:cNvGraphicFramePr>
            <a:graphicFrameLocks noGrp="1"/>
          </p:cNvGraphicFramePr>
          <p:nvPr>
            <p:extLst>
              <p:ext uri="{D42A27DB-BD31-4B8C-83A1-F6EECF244321}">
                <p14:modId xmlns:p14="http://schemas.microsoft.com/office/powerpoint/2010/main" val="1250165411"/>
              </p:ext>
            </p:extLst>
          </p:nvPr>
        </p:nvGraphicFramePr>
        <p:xfrm>
          <a:off x="4581144" y="3581400"/>
          <a:ext cx="4419600" cy="2819400"/>
        </p:xfrm>
        <a:graphic>
          <a:graphicData uri="http://schemas.openxmlformats.org/drawingml/2006/table">
            <a:tbl>
              <a:tblPr firstRow="1" bandRow="1">
                <a:tableStyleId>{D113A9D2-9D6B-4929-AA2D-F23B5EE8CBE7}</a:tableStyleId>
              </a:tblPr>
              <a:tblGrid>
                <a:gridCol w="1633330">
                  <a:extLst>
                    <a:ext uri="{9D8B030D-6E8A-4147-A177-3AD203B41FA5}">
                      <a16:colId xmlns:a16="http://schemas.microsoft.com/office/drawing/2014/main" val="3917596291"/>
                    </a:ext>
                  </a:extLst>
                </a:gridCol>
                <a:gridCol w="2786270">
                  <a:extLst>
                    <a:ext uri="{9D8B030D-6E8A-4147-A177-3AD203B41FA5}">
                      <a16:colId xmlns:a16="http://schemas.microsoft.com/office/drawing/2014/main" val="1191534395"/>
                    </a:ext>
                  </a:extLst>
                </a:gridCol>
              </a:tblGrid>
              <a:tr h="563880">
                <a:tc>
                  <a:txBody>
                    <a:bodyPr/>
                    <a:lstStyle/>
                    <a:p>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USN.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Name </a:t>
                      </a:r>
                    </a:p>
                  </a:txBody>
                  <a:tcPr/>
                </a:tc>
                <a:extLst>
                  <a:ext uri="{0D108BD9-81ED-4DB2-BD59-A6C34878D82A}">
                    <a16:rowId xmlns:a16="http://schemas.microsoft.com/office/drawing/2014/main" val="1406485301"/>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ABHISHEK N  NAIRY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1867498149"/>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1AM20IS023</a:t>
                      </a:r>
                    </a:p>
                  </a:txBody>
                  <a:tcPr/>
                </a:tc>
                <a:tc>
                  <a:txBody>
                    <a:bodyPr/>
                    <a:lstStyle/>
                    <a:p>
                      <a:r>
                        <a:rPr lang="en-IN" dirty="0">
                          <a:latin typeface="Times New Roman" panose="02020603050405020304" pitchFamily="18" charset="0"/>
                          <a:cs typeface="Times New Roman" panose="02020603050405020304" pitchFamily="18" charset="0"/>
                        </a:rPr>
                        <a:t>D N MEGHANA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4039777460"/>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1AM20IS058</a:t>
                      </a:r>
                    </a:p>
                  </a:txBody>
                  <a:tcPr/>
                </a:tc>
                <a:tc>
                  <a:txBody>
                    <a:bodyPr/>
                    <a:lstStyle/>
                    <a:p>
                      <a:r>
                        <a:rPr lang="en-IN" dirty="0">
                          <a:latin typeface="Times New Roman" panose="02020603050405020304" pitchFamily="18" charset="0"/>
                          <a:cs typeface="Times New Roman" panose="02020603050405020304" pitchFamily="18" charset="0"/>
                        </a:rPr>
                        <a:t>NAMRATHA P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4238924302"/>
                  </a:ext>
                </a:extLst>
              </a:tr>
              <a:tr h="563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1AM20IS083</a:t>
                      </a:r>
                    </a:p>
                  </a:txBody>
                  <a:tcPr/>
                </a:tc>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SANCHALI A</a:t>
                      </a:r>
                    </a:p>
                  </a:txBody>
                  <a:tcPr/>
                </a:tc>
                <a:extLst>
                  <a:ext uri="{0D108BD9-81ED-4DB2-BD59-A6C34878D82A}">
                    <a16:rowId xmlns:a16="http://schemas.microsoft.com/office/drawing/2014/main" val="556648649"/>
                  </a:ext>
                </a:extLst>
              </a:tr>
            </a:tbl>
          </a:graphicData>
        </a:graphic>
      </p:graphicFrame>
      <p:graphicFrame>
        <p:nvGraphicFramePr>
          <p:cNvPr id="10" name="Table 9">
            <a:extLst>
              <a:ext uri="{FF2B5EF4-FFF2-40B4-BE49-F238E27FC236}">
                <a16:creationId xmlns:a16="http://schemas.microsoft.com/office/drawing/2014/main" id="{F1D215C4-02D1-AAA5-030E-13CC64B6FF7E}"/>
              </a:ext>
            </a:extLst>
          </p:cNvPr>
          <p:cNvGraphicFramePr>
            <a:graphicFrameLocks noGrp="1"/>
          </p:cNvGraphicFramePr>
          <p:nvPr>
            <p:extLst>
              <p:ext uri="{D42A27DB-BD31-4B8C-83A1-F6EECF244321}">
                <p14:modId xmlns:p14="http://schemas.microsoft.com/office/powerpoint/2010/main" val="2318889779"/>
              </p:ext>
            </p:extLst>
          </p:nvPr>
        </p:nvGraphicFramePr>
        <p:xfrm>
          <a:off x="115824" y="4267200"/>
          <a:ext cx="4343400" cy="1323506"/>
        </p:xfrm>
        <a:graphic>
          <a:graphicData uri="http://schemas.openxmlformats.org/drawingml/2006/table">
            <a:tbl>
              <a:tblPr firstRow="1" bandRow="1">
                <a:tableStyleId>{D113A9D2-9D6B-4929-AA2D-F23B5EE8CBE7}</a:tableStyleId>
              </a:tblPr>
              <a:tblGrid>
                <a:gridCol w="1371599">
                  <a:extLst>
                    <a:ext uri="{9D8B030D-6E8A-4147-A177-3AD203B41FA5}">
                      <a16:colId xmlns:a16="http://schemas.microsoft.com/office/drawing/2014/main" val="4047419066"/>
                    </a:ext>
                  </a:extLst>
                </a:gridCol>
                <a:gridCol w="2971801">
                  <a:extLst>
                    <a:ext uri="{9D8B030D-6E8A-4147-A177-3AD203B41FA5}">
                      <a16:colId xmlns:a16="http://schemas.microsoft.com/office/drawing/2014/main" val="14039257"/>
                    </a:ext>
                  </a:extLst>
                </a:gridCol>
              </a:tblGrid>
              <a:tr h="835995">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Guide</a:t>
                      </a:r>
                    </a:p>
                  </a:txBody>
                  <a:tcPr/>
                </a:tc>
                <a:tc>
                  <a:txBody>
                    <a:bodyPr/>
                    <a:lstStyle/>
                    <a:p>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2963576440"/>
                  </a:ext>
                </a:extLst>
              </a:tr>
              <a:tr h="487511">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Co-Guide</a:t>
                      </a:r>
                    </a:p>
                  </a:txBody>
                  <a:tcPr/>
                </a:tc>
                <a:tc>
                  <a:txBody>
                    <a:bodyPr/>
                    <a:lstStyle/>
                    <a:p>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2289767659"/>
                  </a:ext>
                </a:extLst>
              </a:tr>
            </a:tbl>
          </a:graphicData>
        </a:graphic>
      </p:graphicFrame>
    </p:spTree>
    <p:extLst>
      <p:ext uri="{BB962C8B-B14F-4D97-AF65-F5344CB8AC3E}">
        <p14:creationId xmlns:p14="http://schemas.microsoft.com/office/powerpoint/2010/main" val="212044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normAutofit/>
          </a:bodyPr>
          <a:lstStyle/>
          <a:p>
            <a:pPr marL="514350" indent="-514350"/>
            <a:r>
              <a:rPr lang="en-US" dirty="0"/>
              <a:t>Motivation</a:t>
            </a:r>
          </a:p>
          <a:p>
            <a:pPr marL="514350" indent="-514350"/>
            <a:r>
              <a:rPr lang="en-US" dirty="0"/>
              <a:t>Background Information / Introduction</a:t>
            </a:r>
          </a:p>
          <a:p>
            <a:pPr marL="514350" indent="-514350"/>
            <a:r>
              <a:rPr lang="en-US" dirty="0"/>
              <a:t>Literature Survey / Related works</a:t>
            </a:r>
          </a:p>
          <a:p>
            <a:pPr marL="514350" indent="-514350"/>
            <a:r>
              <a:rPr lang="en-US" dirty="0"/>
              <a:t>Project Phases</a:t>
            </a:r>
          </a:p>
          <a:p>
            <a:pPr marL="514350" indent="-514350"/>
            <a:r>
              <a:rPr lang="en-US" dirty="0"/>
              <a:t>Proposed  Method</a:t>
            </a:r>
          </a:p>
          <a:p>
            <a:pPr marL="514350" indent="-514350"/>
            <a:r>
              <a:rPr lang="en-US" dirty="0"/>
              <a:t>Results </a:t>
            </a:r>
          </a:p>
          <a:p>
            <a:pPr marL="514350" indent="-514350"/>
            <a:r>
              <a:rPr lang="en-US" dirty="0"/>
              <a:t>Summary</a:t>
            </a:r>
          </a:p>
          <a:p>
            <a:pPr marL="514350" indent="-514350"/>
            <a:r>
              <a:rPr lang="en-US" dirty="0"/>
              <a:t>Future Work</a:t>
            </a:r>
          </a:p>
          <a:p>
            <a:pPr marL="514350" indent="-514350"/>
            <a:r>
              <a:rPr lang="en-US" dirty="0"/>
              <a:t>References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3</a:t>
            </a:fld>
            <a:endParaRPr lang="en-US"/>
          </a:p>
        </p:txBody>
      </p:sp>
    </p:spTree>
    <p:extLst>
      <p:ext uri="{BB962C8B-B14F-4D97-AF65-F5344CB8AC3E}">
        <p14:creationId xmlns:p14="http://schemas.microsoft.com/office/powerpoint/2010/main" val="31184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(2-3 slides)</a:t>
            </a:r>
          </a:p>
        </p:txBody>
      </p:sp>
      <p:sp>
        <p:nvSpPr>
          <p:cNvPr id="3" name="Content Placeholder 2"/>
          <p:cNvSpPr>
            <a:spLocks noGrp="1"/>
          </p:cNvSpPr>
          <p:nvPr>
            <p:ph idx="1"/>
          </p:nvPr>
        </p:nvSpPr>
        <p:spPr/>
        <p:txBody>
          <a:bodyPr>
            <a:normAutofit/>
          </a:bodyPr>
          <a:lstStyle/>
          <a:p>
            <a:pPr marL="0" indent="0" algn="just">
              <a:buNone/>
            </a:pPr>
            <a:endParaRPr lang="en-US"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4</a:t>
            </a:fld>
            <a:endParaRPr lang="en-US" dirty="0"/>
          </a:p>
        </p:txBody>
      </p:sp>
    </p:spTree>
    <p:extLst>
      <p:ext uri="{BB962C8B-B14F-4D97-AF65-F5344CB8AC3E}">
        <p14:creationId xmlns:p14="http://schemas.microsoft.com/office/powerpoint/2010/main" val="31184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Background Information</a:t>
            </a:r>
          </a:p>
        </p:txBody>
      </p:sp>
      <p:sp>
        <p:nvSpPr>
          <p:cNvPr id="3" name="Content Placeholder 2"/>
          <p:cNvSpPr>
            <a:spLocks noGrp="1"/>
          </p:cNvSpPr>
          <p:nvPr>
            <p:ph idx="1"/>
          </p:nvPr>
        </p:nvSpPr>
        <p:spPr>
          <a:xfrm>
            <a:off x="609598" y="1600200"/>
            <a:ext cx="8001002" cy="4806288"/>
          </a:xfrm>
        </p:spPr>
        <p:txBody>
          <a:bodyPr>
            <a:normAutofit fontScale="92500" lnSpcReduction="20000"/>
          </a:bodyPr>
          <a:lstStyle/>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Modern society is continuously discussing new technology that improves our way about life &amp; makes our lives easier.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There is a lot about research being done in several technology-related sectors, such as artificial intelligence, cellphones, &amp; others. New insights from this research made everyone's lives easier.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However, very </a:t>
            </a:r>
            <a:r>
              <a:rPr lang="en-US" sz="1900" dirty="0" smtClean="0">
                <a:solidFill>
                  <a:schemeClr val="tx1"/>
                </a:solidFill>
                <a:latin typeface="Times New Roman" panose="02020603050405020304" pitchFamily="18" charset="0"/>
                <a:cs typeface="Times New Roman" panose="02020603050405020304" pitchFamily="18" charset="0"/>
              </a:rPr>
              <a:t>little </a:t>
            </a:r>
            <a:r>
              <a:rPr lang="en-US" sz="1900" dirty="0">
                <a:solidFill>
                  <a:schemeClr val="tx1"/>
                </a:solidFill>
                <a:latin typeface="Times New Roman" panose="02020603050405020304" pitchFamily="18" charset="0"/>
                <a:cs typeface="Times New Roman" panose="02020603050405020304" pitchFamily="18" charset="0"/>
              </a:rPr>
              <a:t>research has been done on Deaf &amp; Dumb persons. This sector has gotten less attention than others.</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One about biggest difficulties for this exceptional person is communication gap between them &amp; average person. Deaf &amp; blind people frequently experience communication difficulties.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They are uneasy due to widespread discrimination &amp; strife in society. Due to their perceived inability to communicate, people who are deaf or dumb find it difficult to express their emotions. </a:t>
            </a:r>
            <a:r>
              <a:rPr lang="en-US" sz="1900" dirty="0">
                <a:solidFill>
                  <a:schemeClr val="tx1"/>
                </a:solidFill>
              </a:rPr>
              <a:t>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HGR (Hand Gesture Recognition) technology finds &amp; tracks hand motions about dumb &amp; deaf in order to maintain connection </a:t>
            </a:r>
            <a:r>
              <a:rPr lang="en-US" sz="1900" dirty="0" smtClean="0">
                <a:solidFill>
                  <a:schemeClr val="tx1"/>
                </a:solidFill>
                <a:latin typeface="Times New Roman" panose="02020603050405020304" pitchFamily="18" charset="0"/>
                <a:cs typeface="Times New Roman" panose="02020603050405020304" pitchFamily="18" charset="0"/>
              </a:rPr>
              <a:t>among </a:t>
            </a:r>
            <a:r>
              <a:rPr lang="en-US" sz="1900" dirty="0">
                <a:solidFill>
                  <a:schemeClr val="tx1"/>
                </a:solidFill>
                <a:latin typeface="Times New Roman" panose="02020603050405020304" pitchFamily="18" charset="0"/>
                <a:cs typeface="Times New Roman" panose="02020603050405020304" pitchFamily="18" charset="0"/>
              </a:rPr>
              <a:t>general public.</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Hand gesture detection is achievable among a web camera. After that, preprocessing is used to make photos standard size. </a:t>
            </a:r>
            <a:r>
              <a:rPr lang="en-US" dirty="0">
                <a:solidFill>
                  <a:schemeClr val="tx1"/>
                </a:solidFill>
                <a:latin typeface="Times New Roman" panose="02020603050405020304" pitchFamily="18" charset="0"/>
                <a:cs typeface="Times New Roman" panose="02020603050405020304" pitchFamily="18" charset="0"/>
              </a:rPr>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5</a:t>
            </a:fld>
            <a:endParaRPr lang="en-US"/>
          </a:p>
        </p:txBody>
      </p:sp>
    </p:spTree>
    <p:extLst>
      <p:ext uri="{BB962C8B-B14F-4D97-AF65-F5344CB8AC3E}">
        <p14:creationId xmlns:p14="http://schemas.microsoft.com/office/powerpoint/2010/main" val="311845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4C95-DD7A-42D7-A666-0E582BD7C65A}"/>
              </a:ext>
            </a:extLst>
          </p:cNvPr>
          <p:cNvSpPr>
            <a:spLocks noGrp="1"/>
          </p:cNvSpPr>
          <p:nvPr>
            <p:ph type="title"/>
          </p:nvPr>
        </p:nvSpPr>
        <p:spPr>
          <a:xfrm>
            <a:off x="609600" y="422275"/>
            <a:ext cx="6347713" cy="13208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D1150E-8FE3-4863-A38D-3FE438B332EF}"/>
              </a:ext>
            </a:extLst>
          </p:cNvPr>
          <p:cNvSpPr>
            <a:spLocks noGrp="1"/>
          </p:cNvSpPr>
          <p:nvPr>
            <p:ph idx="1"/>
          </p:nvPr>
        </p:nvSpPr>
        <p:spPr>
          <a:xfrm>
            <a:off x="533400" y="1295400"/>
            <a:ext cx="8077200" cy="4953000"/>
          </a:xfrm>
        </p:spPr>
        <p:txBody>
          <a:bodyPr/>
          <a:lstStyle/>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Sign language is most widely used form about communication for persons who cannot speak. It's a language where hand gestures are used to convey letters &amp; words.</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is a system that collects information using finger motions &amp; detects it among the help of a camera.</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Hand gesture detection is achievable among a web camera. photos are then resized via pre-processing to their original sizes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This project aims to develop a system that can convert hand gestures into text. Project's objective is to use database matching to convert photos to text &amp; place them into dataset.</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As part about detection process, hands are observed in motion. method generates text output, reducing communication gap between humans &amp; </a:t>
            </a:r>
            <a:r>
              <a:rPr lang="en-US" dirty="0" err="1" smtClean="0">
                <a:solidFill>
                  <a:schemeClr val="tx1"/>
                </a:solidFill>
                <a:latin typeface="Times New Roman" panose="02020603050405020304" pitchFamily="18" charset="0"/>
                <a:cs typeface="Times New Roman" panose="02020603050405020304" pitchFamily="18" charset="0"/>
              </a:rPr>
              <a:t>deafmutes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CD364D-EA7E-4CEC-A4E2-C8AA3DEBA35F}"/>
              </a:ext>
            </a:extLst>
          </p:cNvPr>
          <p:cNvSpPr>
            <a:spLocks noGrp="1"/>
          </p:cNvSpPr>
          <p:nvPr>
            <p:ph type="sldNum" sz="quarter" idx="12"/>
          </p:nvPr>
        </p:nvSpPr>
        <p:spPr/>
        <p:txBody>
          <a:bodyPr/>
          <a:lstStyle/>
          <a:p>
            <a:fld id="{00CFE371-8602-434E-A03A-183DD7E4EEA9}" type="slidenum">
              <a:rPr lang="en-US" smtClean="0"/>
              <a:t>6</a:t>
            </a:fld>
            <a:endParaRPr lang="en-US"/>
          </a:p>
        </p:txBody>
      </p:sp>
    </p:spTree>
    <p:extLst>
      <p:ext uri="{BB962C8B-B14F-4D97-AF65-F5344CB8AC3E}">
        <p14:creationId xmlns:p14="http://schemas.microsoft.com/office/powerpoint/2010/main" val="22979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Literature Survey/Related works (1-2 slide/s)</a:t>
            </a:r>
          </a:p>
        </p:txBody>
      </p:sp>
      <p:sp>
        <p:nvSpPr>
          <p:cNvPr id="3" name="Content Placeholder 2"/>
          <p:cNvSpPr>
            <a:spLocks noGrp="1"/>
          </p:cNvSpPr>
          <p:nvPr>
            <p:ph idx="1"/>
          </p:nvPr>
        </p:nvSpPr>
        <p:spPr/>
        <p:txBody>
          <a:bodyPr>
            <a:normAutofit/>
          </a:bodyPr>
          <a:lstStyle/>
          <a:p>
            <a:pPr marL="514350" indent="-514350"/>
            <a:r>
              <a:rPr lang="en-US" dirty="0"/>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7</a:t>
            </a:fld>
            <a:endParaRPr lang="en-US"/>
          </a:p>
        </p:txBody>
      </p:sp>
    </p:spTree>
    <p:extLst>
      <p:ext uri="{BB962C8B-B14F-4D97-AF65-F5344CB8AC3E}">
        <p14:creationId xmlns:p14="http://schemas.microsoft.com/office/powerpoint/2010/main" val="278023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Project Phases (1-2 slide/s)</a:t>
            </a:r>
          </a:p>
        </p:txBody>
      </p:sp>
      <p:sp>
        <p:nvSpPr>
          <p:cNvPr id="3" name="Content Placeholder 2"/>
          <p:cNvSpPr>
            <a:spLocks noGrp="1"/>
          </p:cNvSpPr>
          <p:nvPr>
            <p:ph idx="1"/>
          </p:nvPr>
        </p:nvSpPr>
        <p:spPr/>
        <p:txBody>
          <a:bodyPr>
            <a:normAutofit/>
          </a:bodyPr>
          <a:lstStyle/>
          <a:p>
            <a:pPr marL="514350" indent="-514350"/>
            <a:r>
              <a:rPr lang="en-US" dirty="0"/>
              <a:t>Project Flow / Data Flow / Architecture</a:t>
            </a:r>
          </a:p>
          <a:p>
            <a:pPr marL="514350" indent="-514350"/>
            <a:endParaRPr lang="en-US" dirty="0"/>
          </a:p>
          <a:p>
            <a:pPr marL="514350" indent="-514350"/>
            <a:r>
              <a:rPr lang="en-US" dirty="0"/>
              <a:t>Depict which parts of the Project will be completed in the which of the phases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8</a:t>
            </a:fld>
            <a:endParaRPr lang="en-US"/>
          </a:p>
        </p:txBody>
      </p:sp>
    </p:spTree>
    <p:extLst>
      <p:ext uri="{BB962C8B-B14F-4D97-AF65-F5344CB8AC3E}">
        <p14:creationId xmlns:p14="http://schemas.microsoft.com/office/powerpoint/2010/main" val="223898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Proposed Method (4-5 slides)</a:t>
            </a:r>
          </a:p>
        </p:txBody>
      </p:sp>
      <p:sp>
        <p:nvSpPr>
          <p:cNvPr id="3" name="Content Placeholder 2"/>
          <p:cNvSpPr>
            <a:spLocks noGrp="1"/>
          </p:cNvSpPr>
          <p:nvPr>
            <p:ph idx="1"/>
          </p:nvPr>
        </p:nvSpPr>
        <p:spPr/>
        <p:txBody>
          <a:bodyPr>
            <a:normAutofit/>
          </a:bodyPr>
          <a:lstStyle/>
          <a:p>
            <a:pPr marL="514350" indent="-514350" algn="just"/>
            <a:r>
              <a:rPr lang="en-US" dirty="0"/>
              <a:t>This is the main body of the talk</a:t>
            </a:r>
          </a:p>
          <a:p>
            <a:pPr marL="514350" indent="-514350" algn="just"/>
            <a:endParaRPr lang="en-US" dirty="0"/>
          </a:p>
          <a:p>
            <a:pPr marL="514350" indent="-514350" algn="just"/>
            <a:r>
              <a:rPr lang="en-US" dirty="0"/>
              <a:t>Present Algorithms / Methods involved in the project</a:t>
            </a:r>
          </a:p>
          <a:p>
            <a:pPr marL="514350" indent="-514350" algn="just"/>
            <a:endParaRPr lang="en-US" dirty="0"/>
          </a:p>
          <a:p>
            <a:pPr marL="514350" indent="-514350" algn="just"/>
            <a:r>
              <a:rPr lang="en-US" dirty="0"/>
              <a:t>Present formulas if any </a:t>
            </a:r>
          </a:p>
          <a:p>
            <a:pPr marL="514350" indent="-514350" algn="just"/>
            <a:endParaRPr lang="en-US" dirty="0"/>
          </a:p>
          <a:p>
            <a:pPr marL="514350" indent="-514350" algn="just"/>
            <a:r>
              <a:rPr lang="en-US" dirty="0"/>
              <a:t>Hand-solved working of the Algorithms or Methods (For SEM VII) / Software Implementation &amp; Code Snippets (For SEM VIII)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9</a:t>
            </a:fld>
            <a:endParaRPr lang="en-US"/>
          </a:p>
        </p:txBody>
      </p:sp>
    </p:spTree>
    <p:extLst>
      <p:ext uri="{BB962C8B-B14F-4D97-AF65-F5344CB8AC3E}">
        <p14:creationId xmlns:p14="http://schemas.microsoft.com/office/powerpoint/2010/main" val="3118459147"/>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233</TotalTime>
  <Words>843</Words>
  <Application>Microsoft Office PowerPoint</Application>
  <PresentationFormat>On-screen Show (4:3)</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Segoe UI Symbol</vt:lpstr>
      <vt:lpstr>Times New Roman</vt:lpstr>
      <vt:lpstr>Trebuchet MS</vt:lpstr>
      <vt:lpstr>Wingdings</vt:lpstr>
      <vt:lpstr>Wingdings 3</vt:lpstr>
      <vt:lpstr>Facet</vt:lpstr>
      <vt:lpstr>CAMERA BASED INTERACTIVE FUNCTIONS USING HAND GESTURES</vt:lpstr>
      <vt:lpstr>PowerPoint Presentation</vt:lpstr>
      <vt:lpstr>Outline</vt:lpstr>
      <vt:lpstr>Motivation (2-3 slides)</vt:lpstr>
      <vt:lpstr>Background Information</vt:lpstr>
      <vt:lpstr>Introduction</vt:lpstr>
      <vt:lpstr>Literature Survey/Related works (1-2 slide/s)</vt:lpstr>
      <vt:lpstr>Project Phases (1-2 slide/s)</vt:lpstr>
      <vt:lpstr>Proposed Method (4-5 slides)</vt:lpstr>
      <vt:lpstr>Results (3-4 slides)</vt:lpstr>
      <vt:lpstr>Summary </vt:lpstr>
      <vt:lpstr>Future Work (0-1 slides)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Dr. Terence Johnson</dc:creator>
  <cp:lastModifiedBy>hp</cp:lastModifiedBy>
  <cp:revision>32</cp:revision>
  <dcterms:created xsi:type="dcterms:W3CDTF">2015-11-18T04:42:35Z</dcterms:created>
  <dcterms:modified xsi:type="dcterms:W3CDTF">2023-11-02T18:38:48Z</dcterms:modified>
</cp:coreProperties>
</file>