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28"/>
  </p:notesMasterIdLst>
  <p:sldIdLst>
    <p:sldId id="256" r:id="rId2"/>
    <p:sldId id="266" r:id="rId3"/>
    <p:sldId id="258" r:id="rId4"/>
    <p:sldId id="259" r:id="rId5"/>
    <p:sldId id="276" r:id="rId6"/>
    <p:sldId id="277" r:id="rId7"/>
    <p:sldId id="260" r:id="rId8"/>
    <p:sldId id="272" r:id="rId9"/>
    <p:sldId id="267" r:id="rId10"/>
    <p:sldId id="278" r:id="rId11"/>
    <p:sldId id="279" r:id="rId12"/>
    <p:sldId id="283" r:id="rId13"/>
    <p:sldId id="284" r:id="rId14"/>
    <p:sldId id="285" r:id="rId15"/>
    <p:sldId id="286" r:id="rId16"/>
    <p:sldId id="287" r:id="rId17"/>
    <p:sldId id="280" r:id="rId18"/>
    <p:sldId id="281" r:id="rId19"/>
    <p:sldId id="282" r:id="rId20"/>
    <p:sldId id="262" r:id="rId21"/>
    <p:sldId id="274" r:id="rId22"/>
    <p:sldId id="275" r:id="rId23"/>
    <p:sldId id="263" r:id="rId24"/>
    <p:sldId id="264" r:id="rId25"/>
    <p:sldId id="269" r:id="rId26"/>
    <p:sldId id="27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D884E80-49DE-44AC-B274-0A44E2F201F0}">
          <p14:sldIdLst/>
        </p14:section>
        <p14:section name="Untitled Section" id="{541D99BA-1972-4997-8CFF-4B47DC0EBC49}">
          <p14:sldIdLst>
            <p14:sldId id="256"/>
            <p14:sldId id="266"/>
            <p14:sldId id="258"/>
            <p14:sldId id="259"/>
            <p14:sldId id="276"/>
            <p14:sldId id="277"/>
            <p14:sldId id="260"/>
            <p14:sldId id="272"/>
            <p14:sldId id="267"/>
            <p14:sldId id="278"/>
            <p14:sldId id="279"/>
            <p14:sldId id="283"/>
            <p14:sldId id="284"/>
            <p14:sldId id="285"/>
            <p14:sldId id="286"/>
            <p14:sldId id="287"/>
            <p14:sldId id="280"/>
            <p14:sldId id="281"/>
            <p14:sldId id="282"/>
          </p14:sldIdLst>
        </p14:section>
        <p14:section name="Untitled Section" id="{94161434-5C5E-4AD8-8C2A-42D30BDC33C3}">
          <p14:sldIdLst>
            <p14:sldId id="262"/>
            <p14:sldId id="274"/>
            <p14:sldId id="275"/>
            <p14:sldId id="263"/>
            <p14:sldId id="264"/>
            <p14:sldId id="269"/>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p:cViewPr varScale="1">
        <p:scale>
          <a:sx n="73" d="100"/>
          <a:sy n="73" d="100"/>
        </p:scale>
        <p:origin x="119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7DB-C048-47BA-91D8-A785A35B9C47}" type="datetimeFigureOut">
              <a:rPr lang="en-US" smtClean="0"/>
              <a:t>11/3/2023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1E0EE-0045-48B5-9915-60FD38A9E747}" type="slidenum">
              <a:rPr lang="en-US" smtClean="0"/>
              <a:t>‹#›</a:t>
            </a:fld>
            <a:endParaRPr lang="en-US"/>
          </a:p>
        </p:txBody>
      </p:sp>
    </p:spTree>
    <p:extLst>
      <p:ext uri="{BB962C8B-B14F-4D97-AF65-F5344CB8AC3E}">
        <p14:creationId xmlns:p14="http://schemas.microsoft.com/office/powerpoint/2010/main" val="782994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A5216-BB4E-4ABC-970B-D5CCAF6D94DD}"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13709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1430796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84448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139531327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4220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AC898-A770-4670-9AAA-D1C716A92642}"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31051219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94E7E-2B5C-495B-8F8C-D70CAD028A2D}"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57802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ED2E1-F621-4D4D-A244-1ABE363098E1}"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70385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A51BD-B6C5-43E3-AC66-7158B05FEC5D}"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408628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A184DB-835C-495D-884A-DAA788A95E42}"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437635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99ED23-0B03-446C-8F88-DCD1E39A7EEF}"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407302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A83A8-ED07-428E-A2A3-DEEF28B83342}" type="datetime1">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72006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5A3AF9-67C0-441E-8480-1C08520EAA57}" type="datetime1">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37627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79E66-A4D9-4211-8241-8DE469807BE6}" type="datetime1">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410431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8890ACA-495D-4EE6-B581-CC188B8318E3}"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182626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DC5D15-D71B-48AE-B62E-E470B23CE658}"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50259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9AC898-A770-4670-9AAA-D1C716A92642}" type="datetime1">
              <a:rPr lang="en-US" smtClean="0"/>
              <a:t>11/3/2023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0CFE371-8602-434E-A03A-183DD7E4EEA9}" type="slidenum">
              <a:rPr lang="en-US" smtClean="0"/>
              <a:t>‹#›</a:t>
            </a:fld>
            <a:endParaRPr lang="en-US"/>
          </a:p>
        </p:txBody>
      </p:sp>
    </p:spTree>
    <p:extLst>
      <p:ext uri="{BB962C8B-B14F-4D97-AF65-F5344CB8AC3E}">
        <p14:creationId xmlns:p14="http://schemas.microsoft.com/office/powerpoint/2010/main" val="392138371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owardsdatascience.com/understanding-and-implementing-faster-r-cnn-a-step-by-step-guide-11acfff216b0" TargetMode="External"/><Relationship Id="rId2" Type="http://schemas.openxmlformats.org/officeDocument/2006/relationships/hyperlink" Target="https://www.neuralception.com/objectdetection-fasterrcn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495" y="3276600"/>
            <a:ext cx="6347715" cy="1826581"/>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CAMERA BASED INTERACTIVE FUNCTIONS USING HAND GESTURES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0"/>
            <a:ext cx="1838386" cy="1683990"/>
          </a:xfrm>
          <a:prstGeom prst="rect">
            <a:avLst/>
          </a:prstGeom>
        </p:spPr>
      </p:pic>
      <p:sp>
        <p:nvSpPr>
          <p:cNvPr id="6" name="Text Placeholder 5"/>
          <p:cNvSpPr>
            <a:spLocks noGrp="1"/>
          </p:cNvSpPr>
          <p:nvPr>
            <p:ph type="body" idx="1"/>
          </p:nvPr>
        </p:nvSpPr>
        <p:spPr>
          <a:xfrm>
            <a:off x="609601" y="1683990"/>
            <a:ext cx="8001000" cy="1059210"/>
          </a:xfrm>
        </p:spPr>
        <p:txBody>
          <a:bodyPr>
            <a:normAutofit fontScale="85000" lnSpcReduction="20000"/>
          </a:bodyPr>
          <a:lstStyle/>
          <a:p>
            <a:r>
              <a:rPr lang="en-IN" sz="4400" b="1" dirty="0">
                <a:solidFill>
                  <a:schemeClr val="tx1"/>
                </a:solidFill>
                <a:latin typeface="Castellar" panose="020A0402060406010301" pitchFamily="18" charset="0"/>
                <a:cs typeface="Times New Roman" panose="02020603050405020304" pitchFamily="18" charset="0"/>
              </a:rPr>
              <a:t>AMC ENGINEERING COLLEGE</a:t>
            </a:r>
            <a:r>
              <a:rPr lang="en-IN" sz="4400">
                <a:solidFill>
                  <a:schemeClr val="tx1"/>
                </a:solidFill>
                <a:latin typeface="Times New Roman" panose="02020603050405020304" pitchFamily="18" charset="0"/>
                <a:cs typeface="Times New Roman" panose="02020603050405020304" pitchFamily="18" charset="0"/>
              </a:rPr>
              <a:t/>
            </a:r>
            <a:br>
              <a:rPr lang="en-IN" sz="4400">
                <a:solidFill>
                  <a:schemeClr val="tx1"/>
                </a:solidFill>
                <a:latin typeface="Times New Roman" panose="02020603050405020304" pitchFamily="18" charset="0"/>
                <a:cs typeface="Times New Roman" panose="02020603050405020304" pitchFamily="18" charset="0"/>
              </a:rPr>
            </a:br>
            <a:r>
              <a:rPr lang="en-IN" sz="4400" smtClean="0">
                <a:solidFill>
                  <a:schemeClr val="tx1"/>
                </a:solidFill>
                <a:latin typeface="Times New Roman" panose="02020603050405020304" pitchFamily="18" charset="0"/>
                <a:cs typeface="Times New Roman" panose="02020603050405020304" pitchFamily="18" charset="0"/>
              </a:rPr>
              <a:t>       </a:t>
            </a:r>
            <a:r>
              <a:rPr lang="en-IN" smtClean="0">
                <a:solidFill>
                  <a:schemeClr val="tx1"/>
                </a:solidFill>
                <a:latin typeface="Times New Roman" panose="02020603050405020304" pitchFamily="18" charset="0"/>
                <a:cs typeface="Times New Roman" panose="02020603050405020304" pitchFamily="18" charset="0"/>
              </a:rPr>
              <a:t>Department </a:t>
            </a:r>
            <a:r>
              <a:rPr lang="en-IN" dirty="0">
                <a:solidFill>
                  <a:schemeClr val="tx1"/>
                </a:solidFill>
                <a:latin typeface="Times New Roman" panose="02020603050405020304" pitchFamily="18" charset="0"/>
                <a:cs typeface="Times New Roman" panose="02020603050405020304" pitchFamily="18" charset="0"/>
              </a:rPr>
              <a:t>of Information Science </a:t>
            </a:r>
            <a:r>
              <a:rPr lang="en-IN">
                <a:solidFill>
                  <a:schemeClr val="tx1"/>
                </a:solidFill>
                <a:latin typeface="Times New Roman" panose="02020603050405020304" pitchFamily="18" charset="0"/>
                <a:cs typeface="Times New Roman" panose="02020603050405020304" pitchFamily="18" charset="0"/>
              </a:rPr>
              <a:t>and </a:t>
            </a:r>
            <a:r>
              <a:rPr lang="en-IN" smtClean="0">
                <a:solidFill>
                  <a:schemeClr val="tx1"/>
                </a:solidFill>
                <a:latin typeface="Times New Roman" panose="02020603050405020304" pitchFamily="18" charset="0"/>
                <a:cs typeface="Times New Roman" panose="02020603050405020304" pitchFamily="18" charset="0"/>
              </a:rPr>
              <a:t>Engineering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4" name="Slide Number Placeholder 3"/>
          <p:cNvSpPr>
            <a:spLocks noGrp="1"/>
          </p:cNvSpPr>
          <p:nvPr>
            <p:ph type="sldNum" sz="quarter" idx="12"/>
          </p:nvPr>
        </p:nvSpPr>
        <p:spPr/>
        <p:txBody>
          <a:bodyPr/>
          <a:lstStyle/>
          <a:p>
            <a:fld id="{00CFE371-8602-434E-A03A-183DD7E4EEA9}" type="slidenum">
              <a:rPr lang="en-US" smtClean="0"/>
              <a:t>10</a:t>
            </a:fld>
            <a:endParaRPr lang="en-US"/>
          </a:p>
        </p:txBody>
      </p:sp>
      <p:pic>
        <p:nvPicPr>
          <p:cNvPr id="5" name="table"/>
          <p:cNvPicPr>
            <a:picLocks noGrp="1" noChangeAspect="1"/>
          </p:cNvPicPr>
          <p:nvPr>
            <p:ph idx="1"/>
          </p:nvPr>
        </p:nvPicPr>
        <p:blipFill>
          <a:blip r:embed="rId2"/>
          <a:stretch>
            <a:fillRect/>
          </a:stretch>
        </p:blipFill>
        <p:spPr>
          <a:xfrm>
            <a:off x="381000" y="1524000"/>
            <a:ext cx="7492294" cy="4882488"/>
          </a:xfrm>
          <a:prstGeom prst="rect">
            <a:avLst/>
          </a:prstGeom>
        </p:spPr>
      </p:pic>
    </p:spTree>
    <p:extLst>
      <p:ext uri="{BB962C8B-B14F-4D97-AF65-F5344CB8AC3E}">
        <p14:creationId xmlns:p14="http://schemas.microsoft.com/office/powerpoint/2010/main" val="415287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Project Phases</a:t>
            </a:r>
          </a:p>
        </p:txBody>
      </p:sp>
      <p:pic>
        <p:nvPicPr>
          <p:cNvPr id="6" name="Content Placeholder 5">
            <a:extLst>
              <a:ext uri="{FF2B5EF4-FFF2-40B4-BE49-F238E27FC236}">
                <a16:creationId xmlns:a16="http://schemas.microsoft.com/office/drawing/2014/main" id="{A646DF0F-220F-1331-8A0E-2036AEF533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7927772" cy="4876799"/>
          </a:xfrm>
        </p:spPr>
      </p:pic>
    </p:spTree>
    <p:extLst>
      <p:ext uri="{BB962C8B-B14F-4D97-AF65-F5344CB8AC3E}">
        <p14:creationId xmlns:p14="http://schemas.microsoft.com/office/powerpoint/2010/main" val="247450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797CA9-4C7C-D4FF-C5E1-1983C5FAB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457200"/>
            <a:ext cx="6400800" cy="6129707"/>
          </a:xfrm>
        </p:spPr>
      </p:pic>
    </p:spTree>
    <p:extLst>
      <p:ext uri="{BB962C8B-B14F-4D97-AF65-F5344CB8AC3E}">
        <p14:creationId xmlns:p14="http://schemas.microsoft.com/office/powerpoint/2010/main" val="149012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495" y="193947"/>
            <a:ext cx="6450105" cy="720453"/>
          </a:xfrm>
        </p:spPr>
        <p:txBody>
          <a:bodyPr>
            <a:normAutofit/>
          </a:bodyPr>
          <a:lstStyle/>
          <a:p>
            <a:pPr marL="514350" indent="-514350"/>
            <a:r>
              <a:rPr lang="en-US" dirty="0"/>
              <a:t>Proposed Method</a:t>
            </a:r>
          </a:p>
        </p:txBody>
      </p:sp>
      <p:pic>
        <p:nvPicPr>
          <p:cNvPr id="6" name="Content Placeholder 5">
            <a:extLst>
              <a:ext uri="{FF2B5EF4-FFF2-40B4-BE49-F238E27FC236}">
                <a16:creationId xmlns:a16="http://schemas.microsoft.com/office/drawing/2014/main" id="{D595D3D4-3733-4DCC-C8EF-F38CD01B1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271451"/>
            <a:ext cx="7148355" cy="5016846"/>
          </a:xfrm>
        </p:spPr>
      </p:pic>
      <p:sp>
        <p:nvSpPr>
          <p:cNvPr id="5" name="Slide Number Placeholder 4"/>
          <p:cNvSpPr>
            <a:spLocks noGrp="1"/>
          </p:cNvSpPr>
          <p:nvPr>
            <p:ph type="sldNum" sz="quarter" idx="12"/>
          </p:nvPr>
        </p:nvSpPr>
        <p:spPr/>
        <p:txBody>
          <a:bodyPr/>
          <a:lstStyle/>
          <a:p>
            <a:fld id="{00CFE371-8602-434E-A03A-183DD7E4EEA9}" type="slidenum">
              <a:rPr lang="en-US" smtClean="0"/>
              <a:t>13</a:t>
            </a:fld>
            <a:endParaRPr lang="en-US"/>
          </a:p>
        </p:txBody>
      </p:sp>
      <p:sp>
        <p:nvSpPr>
          <p:cNvPr id="9" name="TextBox 8">
            <a:extLst>
              <a:ext uri="{FF2B5EF4-FFF2-40B4-BE49-F238E27FC236}">
                <a16:creationId xmlns:a16="http://schemas.microsoft.com/office/drawing/2014/main" id="{D5B0F26D-5F7B-8B6B-C841-DE40946EA990}"/>
              </a:ext>
            </a:extLst>
          </p:cNvPr>
          <p:cNvSpPr txBox="1"/>
          <p:nvPr/>
        </p:nvSpPr>
        <p:spPr>
          <a:xfrm>
            <a:off x="3398121" y="6288297"/>
            <a:ext cx="3276600" cy="369332"/>
          </a:xfrm>
          <a:prstGeom prst="rect">
            <a:avLst/>
          </a:prstGeom>
          <a:noFill/>
        </p:spPr>
        <p:txBody>
          <a:bodyPr wrap="square" rtlCol="0">
            <a:spAutoFit/>
          </a:bodyPr>
          <a:lstStyle/>
          <a:p>
            <a:r>
              <a:rPr lang="en-IN" dirty="0"/>
              <a:t>Faster R-CNN Architecture</a:t>
            </a:r>
          </a:p>
        </p:txBody>
      </p:sp>
    </p:spTree>
    <p:extLst>
      <p:ext uri="{BB962C8B-B14F-4D97-AF65-F5344CB8AC3E}">
        <p14:creationId xmlns:p14="http://schemas.microsoft.com/office/powerpoint/2010/main" val="156803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E6A86B-58DB-85D5-7848-D221272D0F41}"/>
              </a:ext>
            </a:extLst>
          </p:cNvPr>
          <p:cNvPicPr>
            <a:picLocks noGrp="1" noChangeAspect="1"/>
          </p:cNvPicPr>
          <p:nvPr>
            <p:ph idx="1"/>
          </p:nvPr>
        </p:nvPicPr>
        <p:blipFill>
          <a:blip r:embed="rId2"/>
          <a:stretch>
            <a:fillRect/>
          </a:stretch>
        </p:blipFill>
        <p:spPr>
          <a:xfrm>
            <a:off x="1313998" y="3284925"/>
            <a:ext cx="6348413" cy="2362948"/>
          </a:xfrm>
        </p:spPr>
      </p:pic>
      <p:sp>
        <p:nvSpPr>
          <p:cNvPr id="4" name="Slide Number Placeholder 3">
            <a:extLst>
              <a:ext uri="{FF2B5EF4-FFF2-40B4-BE49-F238E27FC236}">
                <a16:creationId xmlns:a16="http://schemas.microsoft.com/office/drawing/2014/main" id="{64F38CFF-6BF1-D346-0B1C-F7F4F860B102}"/>
              </a:ext>
            </a:extLst>
          </p:cNvPr>
          <p:cNvSpPr>
            <a:spLocks noGrp="1"/>
          </p:cNvSpPr>
          <p:nvPr>
            <p:ph type="sldNum" sz="quarter" idx="12"/>
          </p:nvPr>
        </p:nvSpPr>
        <p:spPr/>
        <p:txBody>
          <a:bodyPr/>
          <a:lstStyle/>
          <a:p>
            <a:fld id="{00CFE371-8602-434E-A03A-183DD7E4EEA9}" type="slidenum">
              <a:rPr lang="en-US" smtClean="0"/>
              <a:t>14</a:t>
            </a:fld>
            <a:endParaRPr lang="en-US"/>
          </a:p>
        </p:txBody>
      </p:sp>
      <p:pic>
        <p:nvPicPr>
          <p:cNvPr id="7" name="Picture 6">
            <a:extLst>
              <a:ext uri="{FF2B5EF4-FFF2-40B4-BE49-F238E27FC236}">
                <a16:creationId xmlns:a16="http://schemas.microsoft.com/office/drawing/2014/main" id="{E4F056AA-4CA7-2B19-36C3-B38603B1AEE7}"/>
              </a:ext>
            </a:extLst>
          </p:cNvPr>
          <p:cNvPicPr>
            <a:picLocks noChangeAspect="1"/>
          </p:cNvPicPr>
          <p:nvPr/>
        </p:nvPicPr>
        <p:blipFill>
          <a:blip r:embed="rId3"/>
          <a:stretch>
            <a:fillRect/>
          </a:stretch>
        </p:blipFill>
        <p:spPr>
          <a:xfrm>
            <a:off x="1240784" y="254172"/>
            <a:ext cx="6494842" cy="2362948"/>
          </a:xfrm>
          <a:prstGeom prst="rect">
            <a:avLst/>
          </a:prstGeom>
        </p:spPr>
      </p:pic>
      <p:sp>
        <p:nvSpPr>
          <p:cNvPr id="8" name="TextBox 7">
            <a:extLst>
              <a:ext uri="{FF2B5EF4-FFF2-40B4-BE49-F238E27FC236}">
                <a16:creationId xmlns:a16="http://schemas.microsoft.com/office/drawing/2014/main" id="{511E2A90-7FA0-3967-CFDC-12D2329371E4}"/>
              </a:ext>
            </a:extLst>
          </p:cNvPr>
          <p:cNvSpPr txBox="1"/>
          <p:nvPr/>
        </p:nvSpPr>
        <p:spPr>
          <a:xfrm>
            <a:off x="2555715" y="2781099"/>
            <a:ext cx="4114800" cy="369332"/>
          </a:xfrm>
          <a:prstGeom prst="rect">
            <a:avLst/>
          </a:prstGeom>
          <a:noFill/>
        </p:spPr>
        <p:txBody>
          <a:bodyPr wrap="square" rtlCol="0">
            <a:spAutoFit/>
          </a:bodyPr>
          <a:lstStyle/>
          <a:p>
            <a:r>
              <a:rPr lang="en-GB" b="0" dirty="0">
                <a:effectLst/>
                <a:latin typeface="Times New Roman" panose="02020603050405020304" pitchFamily="18" charset="0"/>
                <a:cs typeface="Times New Roman" panose="02020603050405020304" pitchFamily="18" charset="0"/>
              </a:rPr>
              <a:t>Fig: Anchor boxes on a feature map</a:t>
            </a:r>
            <a:r>
              <a:rPr lang="en-GB" b="0" i="1"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AF4BE78-AB4D-CD78-0209-C63BE4983706}"/>
              </a:ext>
            </a:extLst>
          </p:cNvPr>
          <p:cNvSpPr txBox="1"/>
          <p:nvPr/>
        </p:nvSpPr>
        <p:spPr>
          <a:xfrm>
            <a:off x="1627762" y="5817201"/>
            <a:ext cx="572088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a:t>
            </a:r>
            <a:r>
              <a:rPr lang="en-GB" b="0" dirty="0">
                <a:effectLst/>
                <a:latin typeface="Times New Roman" panose="02020603050405020304" pitchFamily="18" charset="0"/>
                <a:cs typeface="Times New Roman" panose="02020603050405020304" pitchFamily="18" charset="0"/>
              </a:rPr>
              <a:t>Intersection over Union (</a:t>
            </a:r>
            <a:r>
              <a:rPr lang="en-GB" b="0" dirty="0" err="1">
                <a:effectLst/>
                <a:latin typeface="Times New Roman" panose="02020603050405020304" pitchFamily="18" charset="0"/>
                <a:cs typeface="Times New Roman" panose="02020603050405020304" pitchFamily="18" charset="0"/>
              </a:rPr>
              <a:t>IoU</a:t>
            </a:r>
            <a:r>
              <a:rPr lang="en-GB" b="0" dirty="0">
                <a:effectLst/>
                <a:latin typeface="Times New Roman" panose="02020603050405020304" pitchFamily="18" charset="0"/>
                <a:cs typeface="Times New Roman" panose="02020603050405020304" pitchFamily="18" charset="0"/>
              </a:rPr>
              <a:t>) of each combination of anchor boxes.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76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D3DF-C0F2-128D-6885-F2CED20BF20F}"/>
              </a:ext>
            </a:extLst>
          </p:cNvPr>
          <p:cNvSpPr>
            <a:spLocks noGrp="1"/>
          </p:cNvSpPr>
          <p:nvPr>
            <p:ph type="title"/>
          </p:nvPr>
        </p:nvSpPr>
        <p:spPr>
          <a:xfrm>
            <a:off x="609599" y="244475"/>
            <a:ext cx="7696201" cy="685800"/>
          </a:xfrm>
        </p:spPr>
        <p:txBody>
          <a:bodyPr/>
          <a:lstStyle/>
          <a:p>
            <a:r>
              <a:rPr lang="en-IN" dirty="0"/>
              <a:t>Algorithm: Faster R-CNN</a:t>
            </a:r>
          </a:p>
        </p:txBody>
      </p:sp>
      <p:sp>
        <p:nvSpPr>
          <p:cNvPr id="3" name="Content Placeholder 2">
            <a:extLst>
              <a:ext uri="{FF2B5EF4-FFF2-40B4-BE49-F238E27FC236}">
                <a16:creationId xmlns:a16="http://schemas.microsoft.com/office/drawing/2014/main" id="{55D4CEE2-8FDD-E978-E90F-EB86D28100D7}"/>
              </a:ext>
            </a:extLst>
          </p:cNvPr>
          <p:cNvSpPr>
            <a:spLocks noGrp="1"/>
          </p:cNvSpPr>
          <p:nvPr>
            <p:ph idx="1"/>
          </p:nvPr>
        </p:nvSpPr>
        <p:spPr>
          <a:xfrm>
            <a:off x="304800" y="1203325"/>
            <a:ext cx="7086600" cy="5410200"/>
          </a:xfrm>
        </p:spPr>
        <p:txBody>
          <a:bodyPr/>
          <a:lstStyle/>
          <a:p>
            <a:pPr marL="0" indent="0">
              <a:buNone/>
            </a:pPr>
            <a:r>
              <a:rPr lang="en-GB" dirty="0">
                <a:solidFill>
                  <a:schemeClr val="tx1"/>
                </a:solidFill>
                <a:latin typeface="Times New Roman" panose="02020603050405020304" pitchFamily="18" charset="0"/>
                <a:cs typeface="Times New Roman" panose="02020603050405020304" pitchFamily="18" charset="0"/>
              </a:rPr>
              <a:t>Faster R-CNN short for “Faster Region-Convolutional Neural Network” is a state-of-the-art object detection architecture of the R-CNN family, introduced by </a:t>
            </a:r>
            <a:r>
              <a:rPr lang="en-GB" dirty="0" err="1">
                <a:solidFill>
                  <a:schemeClr val="tx1"/>
                </a:solidFill>
                <a:latin typeface="Times New Roman" panose="02020603050405020304" pitchFamily="18" charset="0"/>
                <a:cs typeface="Times New Roman" panose="02020603050405020304" pitchFamily="18" charset="0"/>
              </a:rPr>
              <a:t>Shaoqing</a:t>
            </a:r>
            <a:r>
              <a:rPr lang="en-GB" dirty="0">
                <a:solidFill>
                  <a:schemeClr val="tx1"/>
                </a:solidFill>
                <a:latin typeface="Times New Roman" panose="02020603050405020304" pitchFamily="18" charset="0"/>
                <a:cs typeface="Times New Roman" panose="02020603050405020304" pitchFamily="18" charset="0"/>
              </a:rPr>
              <a:t> Ren, </a:t>
            </a:r>
            <a:r>
              <a:rPr lang="en-GB" dirty="0" err="1">
                <a:solidFill>
                  <a:schemeClr val="tx1"/>
                </a:solidFill>
                <a:latin typeface="Times New Roman" panose="02020603050405020304" pitchFamily="18" charset="0"/>
                <a:cs typeface="Times New Roman" panose="02020603050405020304" pitchFamily="18" charset="0"/>
              </a:rPr>
              <a:t>Kaiming</a:t>
            </a:r>
            <a:r>
              <a:rPr lang="en-GB" dirty="0">
                <a:solidFill>
                  <a:schemeClr val="tx1"/>
                </a:solidFill>
                <a:latin typeface="Times New Roman" panose="02020603050405020304" pitchFamily="18" charset="0"/>
                <a:cs typeface="Times New Roman" panose="02020603050405020304" pitchFamily="18" charset="0"/>
              </a:rPr>
              <a:t> He, Ross B. </a:t>
            </a:r>
            <a:r>
              <a:rPr lang="en-GB" dirty="0" err="1">
                <a:solidFill>
                  <a:schemeClr val="tx1"/>
                </a:solidFill>
                <a:latin typeface="Times New Roman" panose="02020603050405020304" pitchFamily="18" charset="0"/>
                <a:cs typeface="Times New Roman" panose="02020603050405020304" pitchFamily="18" charset="0"/>
              </a:rPr>
              <a:t>Girshick</a:t>
            </a:r>
            <a:r>
              <a:rPr lang="en-GB" dirty="0">
                <a:solidFill>
                  <a:schemeClr val="tx1"/>
                </a:solidFill>
                <a:latin typeface="Times New Roman" panose="02020603050405020304" pitchFamily="18" charset="0"/>
                <a:cs typeface="Times New Roman" panose="02020603050405020304" pitchFamily="18" charset="0"/>
              </a:rPr>
              <a:t>, and Jian Sun in 2015. The primary goal of the Faster R-CNN network is to develop a unified architecture that not only detects objects within an image but also locates the objects precisely in the image. It combines the benefits of deep learning, convolutional neural networks (CNNs), and region proposal networks(RPNs) into a cohesive network, which significantly improves the speed and accuracy of the model.</a:t>
            </a:r>
          </a:p>
          <a:p>
            <a:pPr marL="0" indent="0">
              <a:buNone/>
            </a:pPr>
            <a:endParaRPr lang="en-GB" dirty="0">
              <a:solidFill>
                <a:schemeClr val="tx1"/>
              </a:solidFill>
              <a:latin typeface="Times New Roman" panose="02020603050405020304" pitchFamily="18" charset="0"/>
              <a:cs typeface="Times New Roman" panose="02020603050405020304" pitchFamily="18" charset="0"/>
            </a:endParaRPr>
          </a:p>
          <a:p>
            <a:pPr marL="0" indent="0">
              <a:buNone/>
            </a:pPr>
            <a:r>
              <a:rPr lang="en-GB" dirty="0">
                <a:solidFill>
                  <a:schemeClr val="tx1"/>
                </a:solidFill>
                <a:latin typeface="Times New Roman" panose="02020603050405020304" pitchFamily="18" charset="0"/>
                <a:cs typeface="Times New Roman" panose="02020603050405020304" pitchFamily="18" charset="0"/>
              </a:rPr>
              <a:t>Faster R-CNN architecture consists of two components</a:t>
            </a:r>
          </a:p>
          <a:p>
            <a:pPr marL="0" indent="0">
              <a:buNone/>
            </a:pPr>
            <a:r>
              <a:rPr lang="en-GB" dirty="0">
                <a:solidFill>
                  <a:schemeClr val="tx1"/>
                </a:solidFill>
                <a:latin typeface="Times New Roman" panose="02020603050405020304" pitchFamily="18" charset="0"/>
                <a:cs typeface="Times New Roman" panose="02020603050405020304" pitchFamily="18" charset="0"/>
              </a:rPr>
              <a:t>Region Proposal Network (RPN)</a:t>
            </a:r>
          </a:p>
          <a:p>
            <a:pPr marL="0" indent="0">
              <a:buNone/>
            </a:pPr>
            <a:r>
              <a:rPr lang="en-GB" dirty="0">
                <a:solidFill>
                  <a:schemeClr val="tx1"/>
                </a:solidFill>
                <a:latin typeface="Times New Roman" panose="02020603050405020304" pitchFamily="18" charset="0"/>
                <a:cs typeface="Times New Roman" panose="02020603050405020304" pitchFamily="18" charset="0"/>
              </a:rPr>
              <a:t>Fast R-CNN detector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BCEF6C-660E-5F27-00A2-3642E3063BD8}"/>
              </a:ext>
            </a:extLst>
          </p:cNvPr>
          <p:cNvSpPr>
            <a:spLocks noGrp="1"/>
          </p:cNvSpPr>
          <p:nvPr>
            <p:ph type="sldNum" sz="quarter" idx="12"/>
          </p:nvPr>
        </p:nvSpPr>
        <p:spPr/>
        <p:txBody>
          <a:bodyPr/>
          <a:lstStyle/>
          <a:p>
            <a:fld id="{00CFE371-8602-434E-A03A-183DD7E4EEA9}" type="slidenum">
              <a:rPr lang="en-US" smtClean="0"/>
              <a:t>15</a:t>
            </a:fld>
            <a:endParaRPr lang="en-US"/>
          </a:p>
        </p:txBody>
      </p:sp>
    </p:spTree>
    <p:extLst>
      <p:ext uri="{BB962C8B-B14F-4D97-AF65-F5344CB8AC3E}">
        <p14:creationId xmlns:p14="http://schemas.microsoft.com/office/powerpoint/2010/main" val="251259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BA60-433A-75E6-0787-6EB0CB1CCDDE}"/>
              </a:ext>
            </a:extLst>
          </p:cNvPr>
          <p:cNvSpPr>
            <a:spLocks noGrp="1"/>
          </p:cNvSpPr>
          <p:nvPr>
            <p:ph type="title"/>
          </p:nvPr>
        </p:nvSpPr>
        <p:spPr>
          <a:xfrm>
            <a:off x="457200" y="167545"/>
            <a:ext cx="7747155" cy="685800"/>
          </a:xfrm>
        </p:spPr>
        <p:txBody>
          <a:bodyPr>
            <a:normAutofit fontScale="90000"/>
          </a:bodyPr>
          <a:lstStyle/>
          <a:p>
            <a:r>
              <a:rPr lang="en-GB" dirty="0"/>
              <a:t>Module 1: Region Proposal Network</a:t>
            </a:r>
            <a:br>
              <a:rPr lang="en-GB" dirty="0"/>
            </a:br>
            <a:endParaRPr lang="en-IN" dirty="0"/>
          </a:p>
        </p:txBody>
      </p:sp>
      <p:sp>
        <p:nvSpPr>
          <p:cNvPr id="3" name="Content Placeholder 2">
            <a:extLst>
              <a:ext uri="{FF2B5EF4-FFF2-40B4-BE49-F238E27FC236}">
                <a16:creationId xmlns:a16="http://schemas.microsoft.com/office/drawing/2014/main" id="{6FA70FAC-FA4C-DD47-9F62-A91701AF9CB2}"/>
              </a:ext>
            </a:extLst>
          </p:cNvPr>
          <p:cNvSpPr>
            <a:spLocks noGrp="1"/>
          </p:cNvSpPr>
          <p:nvPr>
            <p:ph idx="1"/>
          </p:nvPr>
        </p:nvSpPr>
        <p:spPr>
          <a:xfrm>
            <a:off x="457200" y="884721"/>
            <a:ext cx="8229600" cy="5521767"/>
          </a:xfrm>
        </p:spPr>
        <p:txBody>
          <a:bodyPr>
            <a:normAutofit/>
          </a:bodyPr>
          <a:lstStyle/>
          <a:p>
            <a:pPr marL="0" indent="0" algn="just">
              <a:buNone/>
            </a:pPr>
            <a:r>
              <a:rPr lang="en-GB" dirty="0">
                <a:solidFill>
                  <a:schemeClr val="tx1"/>
                </a:solidFill>
                <a:latin typeface="Times New Roman" panose="02020603050405020304" pitchFamily="18" charset="0"/>
                <a:cs typeface="Times New Roman" panose="02020603050405020304" pitchFamily="18" charset="0"/>
              </a:rPr>
              <a:t>The Region Proposal Network (RPN) takes an image of any size as input and returns a map of convolutional features and regions of the image, which most likely contain objects (figure 20). The introduction of the RPN is one of the major changes to Faster R-CNN compared to its predecessor, </a:t>
            </a:r>
            <a:r>
              <a:rPr lang="en-GB" dirty="0" smtClean="0">
                <a:solidFill>
                  <a:schemeClr val="tx1"/>
                </a:solidFill>
                <a:latin typeface="Times New Roman" panose="02020603050405020304" pitchFamily="18" charset="0"/>
                <a:cs typeface="Times New Roman" panose="02020603050405020304" pitchFamily="18" charset="0"/>
              </a:rPr>
              <a:t>Fast-RCNN , </a:t>
            </a:r>
            <a:r>
              <a:rPr lang="en-GB" dirty="0">
                <a:solidFill>
                  <a:schemeClr val="tx1"/>
                </a:solidFill>
                <a:latin typeface="Times New Roman" panose="02020603050405020304" pitchFamily="18" charset="0"/>
                <a:cs typeface="Times New Roman" panose="02020603050405020304" pitchFamily="18" charset="0"/>
              </a:rPr>
              <a:t>to tackle a computational bottleneck in its regions proposal algorithm </a:t>
            </a:r>
            <a:r>
              <a:rPr lang="en-GB" dirty="0" smtClean="0">
                <a:solidFill>
                  <a:schemeClr val="tx1"/>
                </a:solidFill>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rPr>
              <a:t>While it is called a neural network, it should really be thought of as two neural networks, one to extract features and the other to calculate how likely a region of an image contains an object, plus a post-processing step to remove proposals that do not contain objects.</a:t>
            </a:r>
          </a:p>
          <a:p>
            <a:pPr marL="0" indent="0" algn="just">
              <a:buNone/>
            </a:pPr>
            <a:r>
              <a:rPr lang="en-GB" b="1" dirty="0">
                <a:solidFill>
                  <a:schemeClr val="tx1"/>
                </a:solidFill>
                <a:latin typeface="Times New Roman" panose="02020603050405020304" pitchFamily="18" charset="0"/>
                <a:cs typeface="Times New Roman" panose="02020603050405020304" pitchFamily="18" charset="0"/>
              </a:rPr>
              <a:t>Base network - FCN for feature extraction</a:t>
            </a:r>
          </a:p>
          <a:p>
            <a:pPr marL="0" indent="0" algn="just">
              <a:buNone/>
            </a:pPr>
            <a:r>
              <a:rPr lang="en-GB" dirty="0">
                <a:solidFill>
                  <a:schemeClr val="tx1"/>
                </a:solidFill>
                <a:latin typeface="Times New Roman" panose="02020603050405020304" pitchFamily="18" charset="0"/>
                <a:cs typeface="Times New Roman" panose="02020603050405020304" pitchFamily="18" charset="0"/>
              </a:rPr>
              <a:t>To create the region proposals, the first step is to use a fully convolutional network (FCN) </a:t>
            </a:r>
            <a:r>
              <a:rPr lang="en-GB" dirty="0" smtClean="0">
                <a:solidFill>
                  <a:schemeClr val="tx1"/>
                </a:solidFill>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rPr>
              <a:t>to extract features from the image. An FCN is a convolutional neural network without the fully connected layers and the </a:t>
            </a:r>
            <a:r>
              <a:rPr lang="en-GB" dirty="0" err="1">
                <a:solidFill>
                  <a:schemeClr val="tx1"/>
                </a:solidFill>
                <a:latin typeface="Times New Roman" panose="02020603050405020304" pitchFamily="18" charset="0"/>
                <a:cs typeface="Times New Roman" panose="02020603050405020304" pitchFamily="18" charset="0"/>
              </a:rPr>
              <a:t>softmax</a:t>
            </a:r>
            <a:r>
              <a:rPr lang="en-GB" dirty="0">
                <a:solidFill>
                  <a:schemeClr val="tx1"/>
                </a:solidFill>
                <a:latin typeface="Times New Roman" panose="02020603050405020304" pitchFamily="18" charset="0"/>
                <a:cs typeface="Times New Roman" panose="02020603050405020304" pitchFamily="18" charset="0"/>
              </a:rPr>
              <a:t> layer, which are used in convolutional neural networks for classification (see the section </a:t>
            </a:r>
            <a:r>
              <a:rPr lang="en-GB" dirty="0" err="1">
                <a:solidFill>
                  <a:schemeClr val="tx1"/>
                </a:solidFill>
                <a:latin typeface="Times New Roman" panose="02020603050405020304" pitchFamily="18" charset="0"/>
                <a:cs typeface="Times New Roman" panose="02020603050405020304" pitchFamily="18" charset="0"/>
              </a:rPr>
              <a:t>ConvNet</a:t>
            </a:r>
            <a:r>
              <a:rPr lang="en-GB" dirty="0">
                <a:solidFill>
                  <a:schemeClr val="tx1"/>
                </a:solidFill>
                <a:latin typeface="Times New Roman" panose="02020603050405020304" pitchFamily="18" charset="0"/>
                <a:cs typeface="Times New Roman" panose="02020603050405020304" pitchFamily="18" charset="0"/>
              </a:rPr>
              <a:t> Basics). This stops the network at the feature extraction step, creating a feature map similar to the original image except that instead of colour channels, it has feature channels. This feature map has dimensions </a:t>
            </a:r>
            <a:r>
              <a:rPr lang="en-GB" dirty="0" err="1">
                <a:solidFill>
                  <a:schemeClr val="tx1"/>
                </a:solidFill>
                <a:latin typeface="Times New Roman" panose="02020603050405020304" pitchFamily="18" charset="0"/>
                <a:cs typeface="Times New Roman" panose="02020603050405020304" pitchFamily="18" charset="0"/>
              </a:rPr>
              <a:t>WxHxConvDepth</a:t>
            </a:r>
            <a:r>
              <a:rPr lang="en-GB" dirty="0">
                <a:solidFill>
                  <a:schemeClr val="tx1"/>
                </a:solidFill>
                <a:latin typeface="Times New Roman" panose="02020603050405020304" pitchFamily="18" charset="0"/>
                <a:cs typeface="Times New Roman" panose="02020603050405020304" pitchFamily="18" charset="0"/>
              </a:rPr>
              <a:t> (width, height and number of filters) which are fed into the RPN head to compute the </a:t>
            </a:r>
            <a:r>
              <a:rPr lang="en-GB" dirty="0" err="1">
                <a:solidFill>
                  <a:schemeClr val="tx1"/>
                </a:solidFill>
                <a:latin typeface="Times New Roman" panose="02020603050405020304" pitchFamily="18" charset="0"/>
                <a:cs typeface="Times New Roman" panose="02020603050405020304" pitchFamily="18" charset="0"/>
              </a:rPr>
              <a:t>objectness</a:t>
            </a:r>
            <a:r>
              <a:rPr lang="en-GB" dirty="0">
                <a:solidFill>
                  <a:schemeClr val="tx1"/>
                </a:solidFill>
                <a:latin typeface="Times New Roman" panose="02020603050405020304" pitchFamily="18" charset="0"/>
                <a:cs typeface="Times New Roman" panose="02020603050405020304" pitchFamily="18" charset="0"/>
              </a:rPr>
              <a:t> score. The original paper used a modified version of the VGG-16, which we explained in the previous section.</a:t>
            </a:r>
          </a:p>
          <a:p>
            <a:pPr marL="0" indent="0">
              <a:buNone/>
            </a:pP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71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34CE99-EA15-2A65-56C5-7F37D6881619}"/>
              </a:ext>
            </a:extLst>
          </p:cNvPr>
          <p:cNvSpPr>
            <a:spLocks noGrp="1"/>
          </p:cNvSpPr>
          <p:nvPr>
            <p:ph idx="1"/>
          </p:nvPr>
        </p:nvSpPr>
        <p:spPr>
          <a:xfrm>
            <a:off x="381000" y="685800"/>
            <a:ext cx="8229600" cy="6839975"/>
          </a:xfrm>
        </p:spPr>
        <p:txBody>
          <a:bodyPr>
            <a:noAutofit/>
          </a:bodyPr>
          <a:lstStyle/>
          <a:p>
            <a:pPr marL="0" indent="0">
              <a:buNone/>
            </a:pPr>
            <a:r>
              <a:rPr lang="en-GB" b="1" dirty="0">
                <a:solidFill>
                  <a:schemeClr val="tx1"/>
                </a:solidFill>
                <a:latin typeface="Times New Roman" panose="02020603050405020304" pitchFamily="18" charset="0"/>
                <a:cs typeface="Times New Roman" panose="02020603050405020304" pitchFamily="18" charset="0"/>
              </a:rPr>
              <a:t>Anchor boxes for regions of interest</a:t>
            </a:r>
          </a:p>
          <a:p>
            <a:pPr marL="0" indent="0" algn="just">
              <a:buNone/>
            </a:pPr>
            <a:r>
              <a:rPr lang="en-GB" dirty="0">
                <a:solidFill>
                  <a:schemeClr val="tx1"/>
                </a:solidFill>
                <a:latin typeface="Times New Roman" panose="02020603050405020304" pitchFamily="18" charset="0"/>
                <a:cs typeface="Times New Roman" panose="02020603050405020304" pitchFamily="18" charset="0"/>
              </a:rPr>
              <a:t>Now that we have the feature map we need to find a way to tell the RPN head where to look for objects. This is where anchor boxes come into play. Anchor boxes are bounding boxes which are placed over the whole feature map and serve as locations at which the RPN is going to search for objects.</a:t>
            </a:r>
          </a:p>
          <a:p>
            <a:pPr marL="0" indent="0" algn="just">
              <a:buNone/>
            </a:pPr>
            <a:r>
              <a:rPr lang="en-GB" dirty="0">
                <a:solidFill>
                  <a:schemeClr val="tx1"/>
                </a:solidFill>
                <a:latin typeface="Times New Roman" panose="02020603050405020304" pitchFamily="18" charset="0"/>
                <a:cs typeface="Times New Roman" panose="02020603050405020304" pitchFamily="18" charset="0"/>
              </a:rPr>
              <a:t>To place those anchor boxes, the feature map is divided into a regular grid first, see figure 18. Next, we place a number of anchor boxes, centred on the centre of the cell, into each of these grid cells. It is up to us how many of those anchor boxes we choose and of what size and aspect ratio they are. These parameters should be tailored according to the objects which we aim to detect. In figure 19 we show two aspect ratios and three boxes as an example. For pedestrian detection for example, we would take boxes with width&lt;height only.</a:t>
            </a:r>
            <a:endParaRPr lang="en-IN"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GB" dirty="0">
                <a:solidFill>
                  <a:schemeClr val="tx1"/>
                </a:solidFill>
                <a:latin typeface="Times New Roman" panose="02020603050405020304" pitchFamily="18" charset="0"/>
                <a:cs typeface="Times New Roman" panose="02020603050405020304" pitchFamily="18" charset="0"/>
              </a:rPr>
              <a:t>Using anchor boxes is one key ingredient in what makes Faster R-CNN faster than Fast R-CNN. Earlier versions of the R-CNN family used region proposals based on segmentation with the selective search algorithm instead [25]. While this is an intuitive way to get region proposals, it is computationally expensive. Selective search takes about 2s to generate about 2000 proposals for an image of size 227x227</a:t>
            </a:r>
          </a:p>
        </p:txBody>
      </p:sp>
    </p:spTree>
    <p:extLst>
      <p:ext uri="{BB962C8B-B14F-4D97-AF65-F5344CB8AC3E}">
        <p14:creationId xmlns:p14="http://schemas.microsoft.com/office/powerpoint/2010/main" val="388902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9AFB-946C-8F87-7EBC-4DF6C8D29ADD}"/>
              </a:ext>
            </a:extLst>
          </p:cNvPr>
          <p:cNvSpPr>
            <a:spLocks noGrp="1"/>
          </p:cNvSpPr>
          <p:nvPr>
            <p:ph type="title"/>
          </p:nvPr>
        </p:nvSpPr>
        <p:spPr>
          <a:xfrm>
            <a:off x="609599" y="609600"/>
            <a:ext cx="6347713" cy="762000"/>
          </a:xfrm>
        </p:spPr>
        <p:txBody>
          <a:bodyPr/>
          <a:lstStyle/>
          <a:p>
            <a:r>
              <a:rPr lang="en-IN" dirty="0"/>
              <a:t>Module 2: Fast R-CNN	 </a:t>
            </a:r>
          </a:p>
        </p:txBody>
      </p:sp>
      <p:sp>
        <p:nvSpPr>
          <p:cNvPr id="3" name="Content Placeholder 2">
            <a:extLst>
              <a:ext uri="{FF2B5EF4-FFF2-40B4-BE49-F238E27FC236}">
                <a16:creationId xmlns:a16="http://schemas.microsoft.com/office/drawing/2014/main" id="{ADC08CBC-FD29-AD56-7C71-F996D0772BC8}"/>
              </a:ext>
            </a:extLst>
          </p:cNvPr>
          <p:cNvSpPr>
            <a:spLocks noGrp="1"/>
          </p:cNvSpPr>
          <p:nvPr>
            <p:ph idx="1"/>
          </p:nvPr>
        </p:nvSpPr>
        <p:spPr>
          <a:xfrm>
            <a:off x="685800" y="1488613"/>
            <a:ext cx="7924800" cy="4683587"/>
          </a:xfrm>
        </p:spPr>
        <p:txBody>
          <a:bodyPr>
            <a:normAutofit/>
          </a:bodyPr>
          <a:lstStyle/>
          <a:p>
            <a:pPr marL="0" indent="0" algn="just">
              <a:buNone/>
            </a:pPr>
            <a:r>
              <a:rPr lang="en-GB" b="1" i="0" dirty="0">
                <a:solidFill>
                  <a:schemeClr val="tx1"/>
                </a:solidFill>
                <a:effectLst/>
                <a:latin typeface="Times New Roman" panose="02020603050405020304" pitchFamily="18" charset="0"/>
                <a:cs typeface="Times New Roman" panose="02020603050405020304" pitchFamily="18" charset="0"/>
              </a:rPr>
              <a:t>Region of Interest (</a:t>
            </a:r>
            <a:r>
              <a:rPr lang="en-GB" b="1" i="0" dirty="0" err="1">
                <a:solidFill>
                  <a:schemeClr val="tx1"/>
                </a:solidFill>
                <a:effectLst/>
                <a:latin typeface="Times New Roman" panose="02020603050405020304" pitchFamily="18" charset="0"/>
                <a:cs typeface="Times New Roman" panose="02020603050405020304" pitchFamily="18" charset="0"/>
              </a:rPr>
              <a:t>RoI</a:t>
            </a:r>
            <a:r>
              <a:rPr lang="en-GB" b="1" i="0" dirty="0">
                <a:solidFill>
                  <a:schemeClr val="tx1"/>
                </a:solidFill>
                <a:effectLst/>
                <a:latin typeface="Times New Roman" panose="02020603050405020304" pitchFamily="18" charset="0"/>
                <a:cs typeface="Times New Roman" panose="02020603050405020304" pitchFamily="18" charset="0"/>
              </a:rPr>
              <a:t>) Pooling: </a:t>
            </a:r>
            <a:r>
              <a:rPr lang="en-GB" b="0" i="0" dirty="0">
                <a:solidFill>
                  <a:schemeClr val="tx1"/>
                </a:solidFill>
                <a:effectLst/>
                <a:latin typeface="Times New Roman" panose="02020603050405020304" pitchFamily="18" charset="0"/>
                <a:cs typeface="Times New Roman" panose="02020603050405020304" pitchFamily="18" charset="0"/>
              </a:rPr>
              <a:t>The first step is to take the region proposals suggested by the RPN and apply </a:t>
            </a:r>
            <a:r>
              <a:rPr lang="en-GB" b="0" i="0" dirty="0" err="1">
                <a:solidFill>
                  <a:schemeClr val="tx1"/>
                </a:solidFill>
                <a:effectLst/>
                <a:latin typeface="Times New Roman" panose="02020603050405020304" pitchFamily="18" charset="0"/>
                <a:cs typeface="Times New Roman" panose="02020603050405020304" pitchFamily="18" charset="0"/>
              </a:rPr>
              <a:t>RoI</a:t>
            </a:r>
            <a:r>
              <a:rPr lang="en-GB" b="0" i="0" dirty="0">
                <a:solidFill>
                  <a:schemeClr val="tx1"/>
                </a:solidFill>
                <a:effectLst/>
                <a:latin typeface="Times New Roman" panose="02020603050405020304" pitchFamily="18" charset="0"/>
                <a:cs typeface="Times New Roman" panose="02020603050405020304" pitchFamily="18" charset="0"/>
              </a:rPr>
              <a:t> pooling. Region of Interest pooling is used to transform the RPN’s variable-sized region proposals into fixed-size feature maps that may be fed into the network’s subsequent layers. </a:t>
            </a:r>
            <a:r>
              <a:rPr lang="en-GB" b="0" i="0" dirty="0" err="1">
                <a:solidFill>
                  <a:schemeClr val="tx1"/>
                </a:solidFill>
                <a:effectLst/>
                <a:latin typeface="Times New Roman" panose="02020603050405020304" pitchFamily="18" charset="0"/>
                <a:cs typeface="Times New Roman" panose="02020603050405020304" pitchFamily="18" charset="0"/>
              </a:rPr>
              <a:t>RoI</a:t>
            </a:r>
            <a:r>
              <a:rPr lang="en-GB" b="0" i="0" dirty="0">
                <a:solidFill>
                  <a:schemeClr val="tx1"/>
                </a:solidFill>
                <a:effectLst/>
                <a:latin typeface="Times New Roman" panose="02020603050405020304" pitchFamily="18" charset="0"/>
                <a:cs typeface="Times New Roman" panose="02020603050405020304" pitchFamily="18" charset="0"/>
              </a:rPr>
              <a:t> pooling divides each region proposal into a grid of equal-sized cells then applying max pooling within each cell. This procedure generates a fixed-size feature map for each region proposal, which can be further processed by the network.</a:t>
            </a:r>
          </a:p>
          <a:p>
            <a:pPr marL="0" indent="0" algn="just" fontAlgn="base">
              <a:buNone/>
            </a:pPr>
            <a:r>
              <a:rPr lang="en-GB" b="1" i="0" dirty="0">
                <a:solidFill>
                  <a:schemeClr val="tx1"/>
                </a:solidFill>
                <a:effectLst/>
                <a:latin typeface="Times New Roman" panose="02020603050405020304" pitchFamily="18" charset="0"/>
                <a:cs typeface="Times New Roman" panose="02020603050405020304" pitchFamily="18" charset="0"/>
              </a:rPr>
              <a:t>Feature Extraction:</a:t>
            </a:r>
            <a:r>
              <a:rPr lang="en-GB" b="0" i="0" dirty="0">
                <a:solidFill>
                  <a:schemeClr val="tx1"/>
                </a:solidFill>
                <a:effectLst/>
                <a:latin typeface="Times New Roman" panose="02020603050405020304" pitchFamily="18" charset="0"/>
                <a:cs typeface="Times New Roman" panose="02020603050405020304" pitchFamily="18" charset="0"/>
              </a:rPr>
              <a:t> The </a:t>
            </a:r>
            <a:r>
              <a:rPr lang="en-GB" b="0" i="0" dirty="0" err="1">
                <a:solidFill>
                  <a:schemeClr val="tx1"/>
                </a:solidFill>
                <a:effectLst/>
                <a:latin typeface="Times New Roman" panose="02020603050405020304" pitchFamily="18" charset="0"/>
                <a:cs typeface="Times New Roman" panose="02020603050405020304" pitchFamily="18" charset="0"/>
              </a:rPr>
              <a:t>RoI</a:t>
            </a:r>
            <a:r>
              <a:rPr lang="en-GB" b="0" i="0" dirty="0">
                <a:solidFill>
                  <a:schemeClr val="tx1"/>
                </a:solidFill>
                <a:effectLst/>
                <a:latin typeface="Times New Roman" panose="02020603050405020304" pitchFamily="18" charset="0"/>
                <a:cs typeface="Times New Roman" panose="02020603050405020304" pitchFamily="18" charset="0"/>
              </a:rPr>
              <a:t>-pooled feature maps are fed into the CNN backbone (the same one used in the RPN for feature extraction) to extract meaningful features that capture object-specific information. It draws hierarchical features from region proposals. These features retain spatial information while abstracting away low-level details, allowing the network to understand the proposed regions’ content.</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95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0C591-37A8-188E-2079-A79CFDF547CC}"/>
              </a:ext>
            </a:extLst>
          </p:cNvPr>
          <p:cNvSpPr>
            <a:spLocks noGrp="1"/>
          </p:cNvSpPr>
          <p:nvPr>
            <p:ph idx="1"/>
          </p:nvPr>
        </p:nvSpPr>
        <p:spPr>
          <a:xfrm>
            <a:off x="762000" y="1295400"/>
            <a:ext cx="7848600" cy="6248400"/>
          </a:xfrm>
        </p:spPr>
        <p:txBody>
          <a:bodyPr/>
          <a:lstStyle/>
          <a:p>
            <a:pPr marL="0" indent="0" algn="just" fontAlgn="base">
              <a:buNone/>
            </a:pPr>
            <a:r>
              <a:rPr lang="en-GB" b="1" i="0" dirty="0">
                <a:solidFill>
                  <a:schemeClr val="tx1"/>
                </a:solidFill>
                <a:effectLst/>
                <a:latin typeface="Times New Roman" panose="02020603050405020304" pitchFamily="18" charset="0"/>
                <a:cs typeface="Times New Roman" panose="02020603050405020304" pitchFamily="18" charset="0"/>
              </a:rPr>
              <a:t>Object Classification:</a:t>
            </a:r>
            <a:r>
              <a:rPr lang="en-GB" b="0" i="0" dirty="0">
                <a:solidFill>
                  <a:schemeClr val="tx1"/>
                </a:solidFill>
                <a:effectLst/>
                <a:latin typeface="Times New Roman" panose="02020603050405020304" pitchFamily="18" charset="0"/>
                <a:cs typeface="Times New Roman" panose="02020603050405020304" pitchFamily="18" charset="0"/>
              </a:rPr>
              <a:t> The network predicts class probabilities for each region proposal, indicating the possibility that the proposal contains an object of a specific class. The </a:t>
            </a:r>
            <a:r>
              <a:rPr lang="en-GB" b="0" i="0" dirty="0" smtClean="0">
                <a:solidFill>
                  <a:schemeClr val="tx1"/>
                </a:solidFill>
                <a:effectLst/>
                <a:latin typeface="Times New Roman" panose="02020603050405020304" pitchFamily="18" charset="0"/>
                <a:cs typeface="Times New Roman" panose="02020603050405020304" pitchFamily="18" charset="0"/>
              </a:rPr>
              <a:t>classification </a:t>
            </a:r>
            <a:r>
              <a:rPr lang="en-GB" b="0" i="0" dirty="0">
                <a:solidFill>
                  <a:schemeClr val="tx1"/>
                </a:solidFill>
                <a:effectLst/>
                <a:latin typeface="Times New Roman" panose="02020603050405020304" pitchFamily="18" charset="0"/>
                <a:cs typeface="Times New Roman" panose="02020603050405020304" pitchFamily="18" charset="0"/>
              </a:rPr>
              <a:t>is carried out by combining the features retrieved from the region proposal with the shared weights of the CNN backbone.</a:t>
            </a:r>
          </a:p>
          <a:p>
            <a:pPr marL="0" indent="0" algn="just" fontAlgn="base">
              <a:buNone/>
            </a:pPr>
            <a:r>
              <a:rPr lang="en-GB" b="1" i="0" dirty="0">
                <a:solidFill>
                  <a:schemeClr val="tx1"/>
                </a:solidFill>
                <a:effectLst/>
                <a:latin typeface="Times New Roman" panose="02020603050405020304" pitchFamily="18" charset="0"/>
                <a:cs typeface="Times New Roman" panose="02020603050405020304" pitchFamily="18" charset="0"/>
              </a:rPr>
              <a:t>Bounding Box Regression: </a:t>
            </a:r>
            <a:r>
              <a:rPr lang="en-GB" b="0" i="0" dirty="0">
                <a:solidFill>
                  <a:schemeClr val="tx1"/>
                </a:solidFill>
                <a:effectLst/>
                <a:latin typeface="Times New Roman" panose="02020603050405020304" pitchFamily="18" charset="0"/>
                <a:cs typeface="Times New Roman" panose="02020603050405020304" pitchFamily="18" charset="0"/>
              </a:rPr>
              <a:t>In addition to class probabilities, The network predicts bounding box adjustments for each region proposal. These adjustments refine the position and size of the bounding box of the region proposal, making it more accurate and aligned with the actual object boundaries.</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8DD901-060E-9FE2-6983-E4DE4F76103A}"/>
              </a:ext>
            </a:extLst>
          </p:cNvPr>
          <p:cNvSpPr>
            <a:spLocks noGrp="1"/>
          </p:cNvSpPr>
          <p:nvPr>
            <p:ph type="sldNum" sz="quarter" idx="12"/>
          </p:nvPr>
        </p:nvSpPr>
        <p:spPr/>
        <p:txBody>
          <a:bodyPr/>
          <a:lstStyle/>
          <a:p>
            <a:fld id="{00CFE371-8602-434E-A03A-183DD7E4EEA9}" type="slidenum">
              <a:rPr lang="en-US" smtClean="0"/>
              <a:t>19</a:t>
            </a:fld>
            <a:endParaRPr lang="en-US"/>
          </a:p>
        </p:txBody>
      </p:sp>
    </p:spTree>
    <p:extLst>
      <p:ext uri="{BB962C8B-B14F-4D97-AF65-F5344CB8AC3E}">
        <p14:creationId xmlns:p14="http://schemas.microsoft.com/office/powerpoint/2010/main" val="203055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DCAA6CC-F1BF-B49F-B403-1EF918EBA712}"/>
              </a:ext>
            </a:extLst>
          </p:cNvPr>
          <p:cNvGraphicFramePr>
            <a:graphicFrameLocks noGrp="1"/>
          </p:cNvGraphicFramePr>
          <p:nvPr>
            <p:extLst>
              <p:ext uri="{D42A27DB-BD31-4B8C-83A1-F6EECF244321}">
                <p14:modId xmlns:p14="http://schemas.microsoft.com/office/powerpoint/2010/main" val="3752485795"/>
              </p:ext>
            </p:extLst>
          </p:nvPr>
        </p:nvGraphicFramePr>
        <p:xfrm>
          <a:off x="115824" y="1371600"/>
          <a:ext cx="8799576" cy="1188720"/>
        </p:xfrm>
        <a:graphic>
          <a:graphicData uri="http://schemas.openxmlformats.org/drawingml/2006/table">
            <a:tbl>
              <a:tblPr firstRow="1" bandRow="1">
                <a:tableStyleId>{3B4B98B0-60AC-42C2-AFA5-B58CD77FA1E5}</a:tableStyleId>
              </a:tblPr>
              <a:tblGrid>
                <a:gridCol w="8799576">
                  <a:extLst>
                    <a:ext uri="{9D8B030D-6E8A-4147-A177-3AD203B41FA5}">
                      <a16:colId xmlns:a16="http://schemas.microsoft.com/office/drawing/2014/main" val="1630277202"/>
                    </a:ext>
                  </a:extLst>
                </a:gridCol>
              </a:tblGrid>
              <a:tr h="416560">
                <a:tc>
                  <a:txBody>
                    <a:bodyPr/>
                    <a:lstStyle/>
                    <a:p>
                      <a:pPr algn="ctr"/>
                      <a:r>
                        <a:rPr lang="en-US" sz="4800" cap="none" spc="0" dirty="0">
                          <a:ln w="9525">
                            <a:solidFill>
                              <a:schemeClr val="bg1"/>
                            </a:solidFill>
                            <a:prstDash val="solid"/>
                          </a:ln>
                          <a:effectLst/>
                          <a:latin typeface="Times New Roman" panose="02020603050405020304" pitchFamily="18" charset="0"/>
                          <a:cs typeface="Times New Roman" panose="02020603050405020304" pitchFamily="18" charset="0"/>
                        </a:rPr>
                        <a:t>TEAM-6</a:t>
                      </a:r>
                    </a:p>
                    <a:p>
                      <a:pPr algn="ctr"/>
                      <a:r>
                        <a:rPr lang="en-US" sz="2400" cap="none" spc="0" dirty="0">
                          <a:ln w="9525">
                            <a:solidFill>
                              <a:schemeClr val="bg1"/>
                            </a:solidFill>
                            <a:prstDash val="solid"/>
                          </a:ln>
                          <a:effectLst/>
                          <a:latin typeface="Times New Roman" panose="02020603050405020304" pitchFamily="18" charset="0"/>
                          <a:cs typeface="Times New Roman" panose="02020603050405020304" pitchFamily="18" charset="0"/>
                        </a:rPr>
                        <a:t> 18CSP77 – PROJECT WORK PHASE - I</a:t>
                      </a:r>
                      <a:endParaRPr lang="en-US" sz="2400" b="1" cap="none" spc="0" dirty="0">
                        <a:ln w="9525">
                          <a:solidFill>
                            <a:schemeClr val="bg1"/>
                          </a:solidFill>
                          <a:prstDash val="solid"/>
                        </a:ln>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5933508"/>
                  </a:ext>
                </a:extLst>
              </a:tr>
            </a:tbl>
          </a:graphicData>
        </a:graphic>
      </p:graphicFrame>
      <p:graphicFrame>
        <p:nvGraphicFramePr>
          <p:cNvPr id="9" name="Table 8">
            <a:extLst>
              <a:ext uri="{FF2B5EF4-FFF2-40B4-BE49-F238E27FC236}">
                <a16:creationId xmlns:a16="http://schemas.microsoft.com/office/drawing/2014/main" id="{56D10CC5-A92C-2433-8A69-4559B7A599F4}"/>
              </a:ext>
            </a:extLst>
          </p:cNvPr>
          <p:cNvGraphicFramePr>
            <a:graphicFrameLocks noGrp="1"/>
          </p:cNvGraphicFramePr>
          <p:nvPr>
            <p:extLst>
              <p:ext uri="{D42A27DB-BD31-4B8C-83A1-F6EECF244321}">
                <p14:modId xmlns:p14="http://schemas.microsoft.com/office/powerpoint/2010/main" val="1250165411"/>
              </p:ext>
            </p:extLst>
          </p:nvPr>
        </p:nvGraphicFramePr>
        <p:xfrm>
          <a:off x="4581144" y="3581400"/>
          <a:ext cx="4419600" cy="2819400"/>
        </p:xfrm>
        <a:graphic>
          <a:graphicData uri="http://schemas.openxmlformats.org/drawingml/2006/table">
            <a:tbl>
              <a:tblPr firstRow="1" bandRow="1">
                <a:tableStyleId>{D113A9D2-9D6B-4929-AA2D-F23B5EE8CBE7}</a:tableStyleId>
              </a:tblPr>
              <a:tblGrid>
                <a:gridCol w="1633330">
                  <a:extLst>
                    <a:ext uri="{9D8B030D-6E8A-4147-A177-3AD203B41FA5}">
                      <a16:colId xmlns:a16="http://schemas.microsoft.com/office/drawing/2014/main" val="3917596291"/>
                    </a:ext>
                  </a:extLst>
                </a:gridCol>
                <a:gridCol w="2786270">
                  <a:extLst>
                    <a:ext uri="{9D8B030D-6E8A-4147-A177-3AD203B41FA5}">
                      <a16:colId xmlns:a16="http://schemas.microsoft.com/office/drawing/2014/main" val="1191534395"/>
                    </a:ext>
                  </a:extLst>
                </a:gridCol>
              </a:tblGrid>
              <a:tr h="563880">
                <a:tc>
                  <a:txBody>
                    <a:bodyPr/>
                    <a:lstStyle/>
                    <a:p>
                      <a:r>
                        <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USN. </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Name </a:t>
                      </a:r>
                    </a:p>
                  </a:txBody>
                  <a:tcPr/>
                </a:tc>
                <a:extLst>
                  <a:ext uri="{0D108BD9-81ED-4DB2-BD59-A6C34878D82A}">
                    <a16:rowId xmlns:a16="http://schemas.microsoft.com/office/drawing/2014/main" val="1406485301"/>
                  </a:ext>
                </a:extLst>
              </a:tr>
              <a:tr h="563880">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1AM20IS004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ABHISHEK N  NAIRY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1867498149"/>
                  </a:ext>
                </a:extLst>
              </a:tr>
              <a:tr h="563880">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1AM20IS023</a:t>
                      </a:r>
                    </a:p>
                  </a:txBody>
                  <a:tcPr/>
                </a:tc>
                <a:tc>
                  <a:txBody>
                    <a:bodyPr/>
                    <a:lstStyle/>
                    <a:p>
                      <a:r>
                        <a:rPr lang="en-IN" dirty="0">
                          <a:latin typeface="Times New Roman" panose="02020603050405020304" pitchFamily="18" charset="0"/>
                          <a:cs typeface="Times New Roman" panose="02020603050405020304" pitchFamily="18" charset="0"/>
                        </a:rPr>
                        <a:t>D N MEGHANA </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4039777460"/>
                  </a:ext>
                </a:extLst>
              </a:tr>
              <a:tr h="563880">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1AM20IS058</a:t>
                      </a:r>
                    </a:p>
                  </a:txBody>
                  <a:tcPr/>
                </a:tc>
                <a:tc>
                  <a:txBody>
                    <a:bodyPr/>
                    <a:lstStyle/>
                    <a:p>
                      <a:r>
                        <a:rPr lang="en-IN" dirty="0">
                          <a:latin typeface="Times New Roman" panose="02020603050405020304" pitchFamily="18" charset="0"/>
                          <a:cs typeface="Times New Roman" panose="02020603050405020304" pitchFamily="18" charset="0"/>
                        </a:rPr>
                        <a:t>NAMRATHA P </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4238924302"/>
                  </a:ext>
                </a:extLst>
              </a:tr>
              <a:tr h="563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1AM20IS083</a:t>
                      </a:r>
                    </a:p>
                  </a:txBody>
                  <a:tcPr/>
                </a:tc>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SANCHALI A</a:t>
                      </a:r>
                    </a:p>
                  </a:txBody>
                  <a:tcPr/>
                </a:tc>
                <a:extLst>
                  <a:ext uri="{0D108BD9-81ED-4DB2-BD59-A6C34878D82A}">
                    <a16:rowId xmlns:a16="http://schemas.microsoft.com/office/drawing/2014/main" val="556648649"/>
                  </a:ext>
                </a:extLst>
              </a:tr>
            </a:tbl>
          </a:graphicData>
        </a:graphic>
      </p:graphicFrame>
      <p:graphicFrame>
        <p:nvGraphicFramePr>
          <p:cNvPr id="10" name="Table 9">
            <a:extLst>
              <a:ext uri="{FF2B5EF4-FFF2-40B4-BE49-F238E27FC236}">
                <a16:creationId xmlns:a16="http://schemas.microsoft.com/office/drawing/2014/main" id="{F1D215C4-02D1-AAA5-030E-13CC64B6FF7E}"/>
              </a:ext>
            </a:extLst>
          </p:cNvPr>
          <p:cNvGraphicFramePr>
            <a:graphicFrameLocks noGrp="1"/>
          </p:cNvGraphicFramePr>
          <p:nvPr>
            <p:extLst>
              <p:ext uri="{D42A27DB-BD31-4B8C-83A1-F6EECF244321}">
                <p14:modId xmlns:p14="http://schemas.microsoft.com/office/powerpoint/2010/main" val="2318889779"/>
              </p:ext>
            </p:extLst>
          </p:nvPr>
        </p:nvGraphicFramePr>
        <p:xfrm>
          <a:off x="115824" y="4267200"/>
          <a:ext cx="4343400" cy="1323506"/>
        </p:xfrm>
        <a:graphic>
          <a:graphicData uri="http://schemas.openxmlformats.org/drawingml/2006/table">
            <a:tbl>
              <a:tblPr firstRow="1" bandRow="1">
                <a:tableStyleId>{D113A9D2-9D6B-4929-AA2D-F23B5EE8CBE7}</a:tableStyleId>
              </a:tblPr>
              <a:tblGrid>
                <a:gridCol w="1371599">
                  <a:extLst>
                    <a:ext uri="{9D8B030D-6E8A-4147-A177-3AD203B41FA5}">
                      <a16:colId xmlns:a16="http://schemas.microsoft.com/office/drawing/2014/main" val="4047419066"/>
                    </a:ext>
                  </a:extLst>
                </a:gridCol>
                <a:gridCol w="2971801">
                  <a:extLst>
                    <a:ext uri="{9D8B030D-6E8A-4147-A177-3AD203B41FA5}">
                      <a16:colId xmlns:a16="http://schemas.microsoft.com/office/drawing/2014/main" val="14039257"/>
                    </a:ext>
                  </a:extLst>
                </a:gridCol>
              </a:tblGrid>
              <a:tr h="835995">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Guide</a:t>
                      </a:r>
                    </a:p>
                  </a:txBody>
                  <a:tcPr/>
                </a:tc>
                <a:tc>
                  <a:txBody>
                    <a:bodyPr/>
                    <a:lstStyle/>
                    <a:p>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2963576440"/>
                  </a:ext>
                </a:extLst>
              </a:tr>
              <a:tr h="487511">
                <a:tc>
                  <a:txBody>
                    <a:bodyPr/>
                    <a:lstStyle/>
                    <a:p>
                      <a:r>
                        <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Co-Guide</a:t>
                      </a:r>
                    </a:p>
                  </a:txBody>
                  <a:tcPr/>
                </a:tc>
                <a:tc>
                  <a:txBody>
                    <a:bodyPr/>
                    <a:lstStyle/>
                    <a:p>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tc>
                <a:extLst>
                  <a:ext uri="{0D108BD9-81ED-4DB2-BD59-A6C34878D82A}">
                    <a16:rowId xmlns:a16="http://schemas.microsoft.com/office/drawing/2014/main" val="2289767659"/>
                  </a:ext>
                </a:extLst>
              </a:tr>
            </a:tbl>
          </a:graphicData>
        </a:graphic>
      </p:graphicFrame>
    </p:spTree>
    <p:extLst>
      <p:ext uri="{BB962C8B-B14F-4D97-AF65-F5344CB8AC3E}">
        <p14:creationId xmlns:p14="http://schemas.microsoft.com/office/powerpoint/2010/main" val="212044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81000"/>
            <a:ext cx="6500112" cy="1549400"/>
          </a:xfrm>
        </p:spPr>
        <p:txBody>
          <a:bodyPr>
            <a:normAutofit/>
          </a:bodyPr>
          <a:lstStyle/>
          <a:p>
            <a:pPr marL="514350" indent="-514350"/>
            <a:r>
              <a:rPr lang="en-US" dirty="0"/>
              <a:t>Results </a:t>
            </a:r>
          </a:p>
        </p:txBody>
      </p:sp>
      <p:sp>
        <p:nvSpPr>
          <p:cNvPr id="3" name="Content Placeholder 2"/>
          <p:cNvSpPr>
            <a:spLocks noGrp="1"/>
          </p:cNvSpPr>
          <p:nvPr>
            <p:ph idx="1"/>
          </p:nvPr>
        </p:nvSpPr>
        <p:spPr>
          <a:xfrm>
            <a:off x="457201" y="2133600"/>
            <a:ext cx="6858001" cy="4316410"/>
          </a:xfrm>
        </p:spPr>
        <p:txBody>
          <a:bodyPr>
            <a:normAutofit fontScale="77500" lnSpcReduction="20000"/>
          </a:bodyPr>
          <a:lstStyle/>
          <a:p>
            <a:pPr marL="514350" indent="-514350" algn="just"/>
            <a:endParaRPr lang="en-US" dirty="0"/>
          </a:p>
          <a:p>
            <a:pPr marL="514350" indent="-514350" algn="just"/>
            <a:endParaRPr lang="en-US" dirty="0"/>
          </a:p>
          <a:p>
            <a:pPr marL="514350" indent="-514350" algn="just"/>
            <a:endParaRPr lang="en-US" dirty="0"/>
          </a:p>
          <a:p>
            <a:pPr marL="0" indent="0" algn="just">
              <a:buNone/>
            </a:pPr>
            <a:r>
              <a:rPr lang="en-US" dirty="0"/>
              <a:t>     </a:t>
            </a:r>
            <a:endParaRPr lang="en-US"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a:t>
            </a:r>
            <a:r>
              <a:rPr lang="en-US" sz="2100" dirty="0">
                <a:solidFill>
                  <a:schemeClr val="tx1"/>
                </a:solidFill>
                <a:latin typeface="Times New Roman" panose="02020603050405020304" pitchFamily="18" charset="0"/>
                <a:cs typeface="Times New Roman" panose="02020603050405020304" pitchFamily="18" charset="0"/>
              </a:rPr>
              <a:t>Figure 1 :Home screen</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     </a:t>
            </a:r>
          </a:p>
          <a:p>
            <a:pPr marL="0" indent="0" algn="just">
              <a:buNone/>
            </a:pPr>
            <a:r>
              <a:rPr lang="en-US" dirty="0"/>
              <a:t>            </a:t>
            </a:r>
            <a:r>
              <a:rPr lang="en-US" dirty="0" smtClean="0"/>
              <a:t>                                </a:t>
            </a:r>
          </a:p>
          <a:p>
            <a:pPr marL="0" indent="0" algn="just">
              <a:buNone/>
            </a:pPr>
            <a:r>
              <a:rPr lang="en-US" sz="2100" dirty="0">
                <a:solidFill>
                  <a:schemeClr val="tx1"/>
                </a:solidFill>
                <a:latin typeface="Times New Roman" panose="02020603050405020304" pitchFamily="18" charset="0"/>
                <a:cs typeface="Times New Roman" panose="02020603050405020304" pitchFamily="18" charset="0"/>
              </a:rPr>
              <a:t> </a:t>
            </a:r>
            <a:r>
              <a:rPr lang="en-US" sz="2100" dirty="0" smtClean="0">
                <a:solidFill>
                  <a:schemeClr val="tx1"/>
                </a:solidFill>
                <a:latin typeface="Times New Roman" panose="02020603050405020304" pitchFamily="18" charset="0"/>
                <a:cs typeface="Times New Roman" panose="02020603050405020304" pitchFamily="18" charset="0"/>
              </a:rPr>
              <a:t>                                                 </a:t>
            </a:r>
            <a:r>
              <a:rPr lang="en-US" sz="2100" dirty="0" smtClean="0">
                <a:solidFill>
                  <a:schemeClr val="tx1"/>
                </a:solidFill>
                <a:latin typeface="Times New Roman" panose="02020603050405020304" pitchFamily="18" charset="0"/>
                <a:cs typeface="Times New Roman" panose="02020603050405020304" pitchFamily="18" charset="0"/>
              </a:rPr>
              <a:t>Figure </a:t>
            </a:r>
            <a:r>
              <a:rPr lang="en-US" sz="2100" dirty="0">
                <a:solidFill>
                  <a:schemeClr val="tx1"/>
                </a:solidFill>
                <a:latin typeface="Times New Roman" panose="02020603050405020304" pitchFamily="18" charset="0"/>
                <a:cs typeface="Times New Roman" panose="02020603050405020304" pitchFamily="18" charset="0"/>
              </a:rPr>
              <a:t>2 :Upload hand gesture dataset</a:t>
            </a:r>
          </a:p>
        </p:txBody>
      </p:sp>
      <p:sp>
        <p:nvSpPr>
          <p:cNvPr id="4" name="AutoShape 2" descr="blob:https://web.whatsapp.com/643a5e45-87a4-4d37-9ff3-ed35511fc7b4">
            <a:extLst>
              <a:ext uri="{FF2B5EF4-FFF2-40B4-BE49-F238E27FC236}">
                <a16:creationId xmlns:a16="http://schemas.microsoft.com/office/drawing/2014/main" id="{2FE453F2-2028-4D52-B72D-07B2845F73C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DB1B716-18A7-4CDC-8BC6-C319ADCB869F}"/>
              </a:ext>
            </a:extLst>
          </p:cNvPr>
          <p:cNvPicPr>
            <a:picLocks noChangeAspect="1"/>
          </p:cNvPicPr>
          <p:nvPr/>
        </p:nvPicPr>
        <p:blipFill>
          <a:blip r:embed="rId2"/>
          <a:stretch>
            <a:fillRect/>
          </a:stretch>
        </p:blipFill>
        <p:spPr>
          <a:xfrm>
            <a:off x="2478426" y="867266"/>
            <a:ext cx="4187148" cy="2356458"/>
          </a:xfrm>
          <a:prstGeom prst="rect">
            <a:avLst/>
          </a:prstGeom>
        </p:spPr>
      </p:pic>
      <p:pic>
        <p:nvPicPr>
          <p:cNvPr id="7" name="Picture 6">
            <a:extLst>
              <a:ext uri="{FF2B5EF4-FFF2-40B4-BE49-F238E27FC236}">
                <a16:creationId xmlns:a16="http://schemas.microsoft.com/office/drawing/2014/main" id="{10EDC1A3-5BE9-4C93-9F23-BEB61C07329B}"/>
              </a:ext>
            </a:extLst>
          </p:cNvPr>
          <p:cNvPicPr>
            <a:picLocks noChangeAspect="1"/>
          </p:cNvPicPr>
          <p:nvPr/>
        </p:nvPicPr>
        <p:blipFill>
          <a:blip r:embed="rId3"/>
          <a:stretch>
            <a:fillRect/>
          </a:stretch>
        </p:blipFill>
        <p:spPr>
          <a:xfrm>
            <a:off x="2655794" y="3819312"/>
            <a:ext cx="3832412" cy="2105642"/>
          </a:xfrm>
          <a:prstGeom prst="rect">
            <a:avLst/>
          </a:prstGeom>
        </p:spPr>
      </p:pic>
    </p:spTree>
    <p:extLst>
      <p:ext uri="{BB962C8B-B14F-4D97-AF65-F5344CB8AC3E}">
        <p14:creationId xmlns:p14="http://schemas.microsoft.com/office/powerpoint/2010/main" val="311845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85C4-F3D0-4044-A663-E7FF1AE78749}"/>
              </a:ext>
            </a:extLst>
          </p:cNvPr>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Figure </a:t>
            </a:r>
            <a:r>
              <a:rPr lang="en-US" sz="1800" dirty="0">
                <a:solidFill>
                  <a:schemeClr val="tx1"/>
                </a:solidFill>
                <a:latin typeface="Times New Roman" panose="02020603050405020304" pitchFamily="18" charset="0"/>
                <a:cs typeface="Times New Roman" panose="02020603050405020304" pitchFamily="18" charset="0"/>
              </a:rPr>
              <a:t>3:Train faster R-CNN</a:t>
            </a:r>
          </a:p>
        </p:txBody>
      </p:sp>
      <p:pic>
        <p:nvPicPr>
          <p:cNvPr id="5" name="Content Placeholder 4">
            <a:extLst>
              <a:ext uri="{FF2B5EF4-FFF2-40B4-BE49-F238E27FC236}">
                <a16:creationId xmlns:a16="http://schemas.microsoft.com/office/drawing/2014/main" id="{68CBC820-A1AE-41FF-A3B8-75F0D9A861BB}"/>
              </a:ext>
            </a:extLst>
          </p:cNvPr>
          <p:cNvPicPr>
            <a:picLocks noGrp="1" noChangeAspect="1"/>
          </p:cNvPicPr>
          <p:nvPr>
            <p:ph idx="1"/>
          </p:nvPr>
        </p:nvPicPr>
        <p:blipFill>
          <a:blip r:embed="rId2"/>
          <a:stretch>
            <a:fillRect/>
          </a:stretch>
        </p:blipFill>
        <p:spPr>
          <a:xfrm>
            <a:off x="2514600" y="3662109"/>
            <a:ext cx="4342210" cy="2472537"/>
          </a:xfrm>
          <a:prstGeom prst="rect">
            <a:avLst/>
          </a:prstGeom>
        </p:spPr>
      </p:pic>
      <p:sp>
        <p:nvSpPr>
          <p:cNvPr id="4" name="Slide Number Placeholder 3">
            <a:extLst>
              <a:ext uri="{FF2B5EF4-FFF2-40B4-BE49-F238E27FC236}">
                <a16:creationId xmlns:a16="http://schemas.microsoft.com/office/drawing/2014/main" id="{D80A36A7-323D-4ED4-B61E-6B279380BF01}"/>
              </a:ext>
            </a:extLst>
          </p:cNvPr>
          <p:cNvSpPr>
            <a:spLocks noGrp="1"/>
          </p:cNvSpPr>
          <p:nvPr>
            <p:ph type="sldNum" sz="quarter" idx="12"/>
          </p:nvPr>
        </p:nvSpPr>
        <p:spPr/>
        <p:txBody>
          <a:bodyPr/>
          <a:lstStyle/>
          <a:p>
            <a:fld id="{00CFE371-8602-434E-A03A-183DD7E4EEA9}" type="slidenum">
              <a:rPr lang="en-US" smtClean="0"/>
              <a:t>21</a:t>
            </a:fld>
            <a:endParaRPr lang="en-US"/>
          </a:p>
        </p:txBody>
      </p:sp>
      <p:pic>
        <p:nvPicPr>
          <p:cNvPr id="6" name="Picture 5">
            <a:extLst>
              <a:ext uri="{FF2B5EF4-FFF2-40B4-BE49-F238E27FC236}">
                <a16:creationId xmlns:a16="http://schemas.microsoft.com/office/drawing/2014/main" id="{0607D056-EEA5-453C-BED1-DBB42C7FBE4C}"/>
              </a:ext>
            </a:extLst>
          </p:cNvPr>
          <p:cNvPicPr>
            <a:picLocks noChangeAspect="1"/>
          </p:cNvPicPr>
          <p:nvPr/>
        </p:nvPicPr>
        <p:blipFill>
          <a:blip r:embed="rId3"/>
          <a:stretch>
            <a:fillRect/>
          </a:stretch>
        </p:blipFill>
        <p:spPr>
          <a:xfrm>
            <a:off x="2514600" y="482273"/>
            <a:ext cx="4291013" cy="2414912"/>
          </a:xfrm>
          <a:prstGeom prst="rect">
            <a:avLst/>
          </a:prstGeom>
        </p:spPr>
      </p:pic>
      <p:sp>
        <p:nvSpPr>
          <p:cNvPr id="10" name="TextBox 9">
            <a:extLst>
              <a:ext uri="{FF2B5EF4-FFF2-40B4-BE49-F238E27FC236}">
                <a16:creationId xmlns:a16="http://schemas.microsoft.com/office/drawing/2014/main" id="{E494C508-633B-49E1-84F1-A4A372B8958B}"/>
              </a:ext>
            </a:extLst>
          </p:cNvPr>
          <p:cNvSpPr txBox="1"/>
          <p:nvPr/>
        </p:nvSpPr>
        <p:spPr>
          <a:xfrm>
            <a:off x="2262545" y="6209154"/>
            <a:ext cx="4846319" cy="646331"/>
          </a:xfrm>
          <a:prstGeom prst="rect">
            <a:avLst/>
          </a:prstGeom>
          <a:noFill/>
        </p:spPr>
        <p:txBody>
          <a:bodyPr wrap="square" rtlCol="0">
            <a:spAutoFit/>
          </a:bodyPr>
          <a:lstStyle/>
          <a:p>
            <a:pPr algn="ctr"/>
            <a:r>
              <a:rPr lang="en-US" dirty="0"/>
              <a:t> </a:t>
            </a:r>
            <a:r>
              <a:rPr lang="en-US" dirty="0">
                <a:latin typeface="Times New Roman" panose="02020603050405020304" pitchFamily="18" charset="0"/>
                <a:cs typeface="Times New Roman" panose="02020603050405020304" pitchFamily="18" charset="0"/>
              </a:rPr>
              <a:t>Figure 4:Sign language recognition from      webcam</a:t>
            </a:r>
          </a:p>
        </p:txBody>
      </p:sp>
    </p:spTree>
    <p:extLst>
      <p:ext uri="{BB962C8B-B14F-4D97-AF65-F5344CB8AC3E}">
        <p14:creationId xmlns:p14="http://schemas.microsoft.com/office/powerpoint/2010/main" val="1330320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BFFA6-BF75-4905-BCD5-C08135647149}"/>
              </a:ext>
            </a:extLst>
          </p:cNvPr>
          <p:cNvSpPr>
            <a:spLocks noGrp="1"/>
          </p:cNvSpPr>
          <p:nvPr>
            <p:ph idx="1"/>
          </p:nvPr>
        </p:nvSpPr>
        <p:spPr>
          <a:xfrm>
            <a:off x="533400" y="2133600"/>
            <a:ext cx="8001000" cy="5279363"/>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 1. Accurate Sign Language Understanding: We've created a system that's really good at understanding sign language gestures. It uses advanced technology like deep learning to recognize the gestures accurately and in real-time, making communication easier for the deaf community.</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2. Adaptable and Inclusive: Our system can handle different signing styles and regional variations. It's adaptable, which means it can work with various sign languages and for many different people. This adaptability makes it a versatile and inclusive tool.</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3. Ethical and Life-Enhancing: We've also made sure to follow ethical guidelines in our work. This technology can have a huge impact on society, improving communication for those with hearing and speech impairments. It makes their lives better by helping them interact with the hearing community more effectively.,</a:t>
            </a: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9600" y="381000"/>
            <a:ext cx="792480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Here, all you have to do is act out motion as it appears on screen above. If your hands are adjusted, forecast might be off; however, if your gesture is fixed, it will be on money. When project is run, modules listed below are executed for each forecast.• Webcam image extraction, binary or grayscale conversion, &amp; background removal.</a:t>
            </a:r>
          </a:p>
          <a:p>
            <a:endParaRPr lang="en-IN" dirty="0"/>
          </a:p>
        </p:txBody>
      </p:sp>
    </p:spTree>
    <p:extLst>
      <p:ext uri="{BB962C8B-B14F-4D97-AF65-F5344CB8AC3E}">
        <p14:creationId xmlns:p14="http://schemas.microsoft.com/office/powerpoint/2010/main" val="598470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b="1" dirty="0">
                <a:latin typeface="Times New Roman" panose="02020603050405020304" pitchFamily="18" charset="0"/>
                <a:cs typeface="Times New Roman" panose="02020603050405020304" pitchFamily="18" charset="0"/>
              </a:rPr>
              <a:t>Summary</a:t>
            </a:r>
            <a:r>
              <a:rPr lang="en-US" dirty="0"/>
              <a:t> </a:t>
            </a:r>
          </a:p>
        </p:txBody>
      </p:sp>
      <p:sp>
        <p:nvSpPr>
          <p:cNvPr id="3" name="Content Placeholder 2"/>
          <p:cNvSpPr>
            <a:spLocks noGrp="1"/>
          </p:cNvSpPr>
          <p:nvPr>
            <p:ph idx="1"/>
          </p:nvPr>
        </p:nvSpPr>
        <p:spPr>
          <a:xfrm>
            <a:off x="457200" y="1577788"/>
            <a:ext cx="8153400" cy="4975412"/>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1. The project aims to develop a machine-learning model that uses image processing to recognize hand movements from webcam footage, achieving an accuracy of up to 90%. This technology facilitates communication for both deaf and dumb individuals by converting recognized hand gestures into text, allowing them to engage in conversations with hearing individuals.</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2. The system functions by taking input from a captured image, processing it through feature extraction and categorization to transform hand motions into static text. This text output enables people with hearing or hearing impairments to communicate effectively with one another.</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3. By leveraging image recognition and machine learning, the project addresses the communication gap between hearing and hearing-impaired individuals, providing a valuable tool for inclusive and accessible interactions.  </a:t>
            </a:r>
            <a:r>
              <a:rPr lang="en-US" dirty="0"/>
              <a:t>     </a:t>
            </a:r>
          </a:p>
          <a:p>
            <a:endParaRPr lang="en-US" dirty="0"/>
          </a:p>
        </p:txBody>
      </p:sp>
    </p:spTree>
    <p:extLst>
      <p:ext uri="{BB962C8B-B14F-4D97-AF65-F5344CB8AC3E}">
        <p14:creationId xmlns:p14="http://schemas.microsoft.com/office/powerpoint/2010/main" val="311845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Future Work (0-1 slides)</a:t>
            </a:r>
          </a:p>
        </p:txBody>
      </p:sp>
      <p:sp>
        <p:nvSpPr>
          <p:cNvPr id="3" name="Content Placeholder 2"/>
          <p:cNvSpPr>
            <a:spLocks noGrp="1"/>
          </p:cNvSpPr>
          <p:nvPr>
            <p:ph idx="1"/>
          </p:nvPr>
        </p:nvSpPr>
        <p:spPr>
          <a:xfrm>
            <a:off x="381000" y="1648753"/>
            <a:ext cx="8229600" cy="4392610"/>
          </a:xfrm>
        </p:spPr>
        <p:txBody>
          <a:bodyPr>
            <a:normAutofit fontScale="92500" lnSpcReduction="10000"/>
          </a:bodyPr>
          <a:lstStyle/>
          <a:p>
            <a:pPr marL="514350" indent="-514350" algn="just"/>
            <a:r>
              <a:rPr lang="en-US" sz="1900" dirty="0">
                <a:solidFill>
                  <a:schemeClr val="tx1"/>
                </a:solidFill>
                <a:latin typeface="Times New Roman" panose="02020603050405020304" pitchFamily="18" charset="0"/>
                <a:ea typeface="Segoe UI Symbol" panose="020B0502040204020203" pitchFamily="34" charset="0"/>
                <a:cs typeface="Times New Roman" panose="02020603050405020304" pitchFamily="18" charset="0"/>
              </a:rPr>
              <a:t>In our pursuit of enhancing accessibility and inclusivity, we are committed to a future project that focuses on converting sign languages into real-time sentences displayed on the screen during video calls. This innovative technology will enable more effective communication between deaf and dumb individuals and the broader community during digital conversations. Our primary objective is to develop a system that can capture sign language gestures in real-time and transform them into easily comprehensible text, fostering seamless communication. This advancement will not only break down communication barriers but also significantly improve the quality of life for those with hearing and speech impairments, ensuring they can participate in video calls with the same ease as hearing individuals. We aim to integrate this system with popular video call platforms, make it highly accurate in recognizing various sign languages and gestures, and engage with the deaf and dumb community to incorporate their feedback and needs. Our vision is to make this technology scalable, affordable, and ethically sound, contributing to a more inclusive and equitable digital landscape.</a:t>
            </a:r>
          </a:p>
          <a:p>
            <a:pPr marL="514350" indent="-514350"/>
            <a:endParaRPr lang="en-US" dirty="0"/>
          </a:p>
        </p:txBody>
      </p:sp>
    </p:spTree>
    <p:extLst>
      <p:ext uri="{BB962C8B-B14F-4D97-AF65-F5344CB8AC3E}">
        <p14:creationId xmlns:p14="http://schemas.microsoft.com/office/powerpoint/2010/main" val="311845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b="1" dirty="0">
                <a:latin typeface="Times New Roman" panose="02020603050405020304" pitchFamily="18" charset="0"/>
                <a:cs typeface="Times New Roman" panose="02020603050405020304" pitchFamily="18" charset="0"/>
              </a:rPr>
              <a:t>References      </a:t>
            </a:r>
            <a:r>
              <a:rPr lang="en-US" dirty="0"/>
              <a:t>  </a:t>
            </a:r>
          </a:p>
        </p:txBody>
      </p:sp>
      <p:sp>
        <p:nvSpPr>
          <p:cNvPr id="3" name="Content Placeholder 2"/>
          <p:cNvSpPr>
            <a:spLocks noGrp="1"/>
          </p:cNvSpPr>
          <p:nvPr>
            <p:ph idx="1"/>
          </p:nvPr>
        </p:nvSpPr>
        <p:spPr>
          <a:xfrm>
            <a:off x="609598" y="1524000"/>
            <a:ext cx="8001001" cy="5181600"/>
          </a:xfrm>
        </p:spPr>
        <p:txBody>
          <a:bodyPr>
            <a:normAutofit fontScale="62500" lnSpcReduction="20000"/>
          </a:bodyPr>
          <a:lstStyle/>
          <a:p>
            <a:pPr marL="0" indent="0" algn="just">
              <a:buNone/>
            </a:pPr>
            <a:r>
              <a:rPr lang="en-US" sz="2900" dirty="0">
                <a:solidFill>
                  <a:schemeClr val="tx1"/>
                </a:solidFill>
                <a:latin typeface="Times New Roman" panose="02020603050405020304" pitchFamily="18" charset="0"/>
                <a:cs typeface="Times New Roman" panose="02020603050405020304" pitchFamily="18" charset="0"/>
              </a:rPr>
              <a:t>Reference to a Journal publication:  </a:t>
            </a:r>
          </a:p>
          <a:p>
            <a:pPr marL="514350" indent="-514350" algn="just"/>
            <a:r>
              <a:rPr lang="en-US" sz="2600" dirty="0">
                <a:solidFill>
                  <a:schemeClr val="tx1"/>
                </a:solidFill>
                <a:latin typeface="Times New Roman" panose="02020603050405020304" pitchFamily="18" charset="0"/>
                <a:cs typeface="Times New Roman" panose="02020603050405020304" pitchFamily="18" charset="0"/>
              </a:rPr>
              <a:t>Hand Gesture Recognition And Voice Conversion For Deaf And Dumb Mr. Dr N.V Ganapathi Raju , A. </a:t>
            </a:r>
            <a:r>
              <a:rPr lang="en-US" sz="2600" dirty="0" err="1">
                <a:solidFill>
                  <a:schemeClr val="tx1"/>
                </a:solidFill>
                <a:latin typeface="Times New Roman" panose="02020603050405020304" pitchFamily="18" charset="0"/>
                <a:cs typeface="Times New Roman" panose="02020603050405020304" pitchFamily="18" charset="0"/>
              </a:rPr>
              <a:t>Rajender</a:t>
            </a:r>
            <a:r>
              <a:rPr lang="en-US" sz="2600" dirty="0">
                <a:solidFill>
                  <a:schemeClr val="tx1"/>
                </a:solidFill>
                <a:latin typeface="Times New Roman" panose="02020603050405020304" pitchFamily="18" charset="0"/>
                <a:cs typeface="Times New Roman" panose="02020603050405020304" pitchFamily="18" charset="0"/>
              </a:rPr>
              <a:t> Reddy , P. Sai </a:t>
            </a:r>
            <a:r>
              <a:rPr lang="en-US" sz="2600" dirty="0" err="1">
                <a:solidFill>
                  <a:schemeClr val="tx1"/>
                </a:solidFill>
                <a:latin typeface="Times New Roman" panose="02020603050405020304" pitchFamily="18" charset="0"/>
                <a:cs typeface="Times New Roman" panose="02020603050405020304" pitchFamily="18" charset="0"/>
              </a:rPr>
              <a:t>Pranith</a:t>
            </a:r>
            <a:r>
              <a:rPr lang="en-US" sz="2600" dirty="0">
                <a:solidFill>
                  <a:schemeClr val="tx1"/>
                </a:solidFill>
                <a:latin typeface="Times New Roman" panose="02020603050405020304" pitchFamily="18" charset="0"/>
                <a:cs typeface="Times New Roman" panose="02020603050405020304" pitchFamily="18" charset="0"/>
              </a:rPr>
              <a:t> , L. Sai Nikhil , Sarwar Pasha , P. Vishwanath Bhat , 2022.</a:t>
            </a:r>
          </a:p>
          <a:p>
            <a:pPr marL="514350" indent="-514350" algn="just"/>
            <a:r>
              <a:rPr lang="en-US" sz="2600" dirty="0">
                <a:solidFill>
                  <a:schemeClr val="tx1"/>
                </a:solidFill>
                <a:latin typeface="Times New Roman" panose="02020603050405020304" pitchFamily="18" charset="0"/>
                <a:cs typeface="Times New Roman" panose="02020603050405020304" pitchFamily="18" charset="0"/>
              </a:rPr>
              <a:t>Vishal, D., Aishwarya, H.M., </a:t>
            </a:r>
            <a:r>
              <a:rPr lang="en-US" sz="2600" dirty="0" err="1">
                <a:solidFill>
                  <a:schemeClr val="tx1"/>
                </a:solidFill>
                <a:latin typeface="Times New Roman" panose="02020603050405020304" pitchFamily="18" charset="0"/>
                <a:cs typeface="Times New Roman" panose="02020603050405020304" pitchFamily="18" charset="0"/>
              </a:rPr>
              <a:t>Nishkala</a:t>
            </a:r>
            <a:r>
              <a:rPr lang="en-US" sz="2600" dirty="0">
                <a:solidFill>
                  <a:schemeClr val="tx1"/>
                </a:solidFill>
                <a:latin typeface="Times New Roman" panose="02020603050405020304" pitchFamily="18" charset="0"/>
                <a:cs typeface="Times New Roman" panose="02020603050405020304" pitchFamily="18" charset="0"/>
              </a:rPr>
              <a:t>, K., </a:t>
            </a:r>
            <a:r>
              <a:rPr lang="en-US" sz="2600" dirty="0" err="1">
                <a:solidFill>
                  <a:schemeClr val="tx1"/>
                </a:solidFill>
                <a:latin typeface="Times New Roman" panose="02020603050405020304" pitchFamily="18" charset="0"/>
                <a:cs typeface="Times New Roman" panose="02020603050405020304" pitchFamily="18" charset="0"/>
              </a:rPr>
              <a:t>Royan</a:t>
            </a:r>
            <a:r>
              <a:rPr lang="en-US" sz="2600" dirty="0">
                <a:solidFill>
                  <a:schemeClr val="tx1"/>
                </a:solidFill>
                <a:latin typeface="Times New Roman" panose="02020603050405020304" pitchFamily="18" charset="0"/>
                <a:cs typeface="Times New Roman" panose="02020603050405020304" pitchFamily="18" charset="0"/>
              </a:rPr>
              <a:t>, B.T. &amp; Ramesh, T.K., 2017, December. Sign Language to Speech Conversion. In 2017 IEEE International Conference on Computational Intelligence &amp; Computing Research (ICCIC)(pp. 1-4). IEEE.</a:t>
            </a:r>
          </a:p>
          <a:p>
            <a:pPr marL="0" indent="0" algn="just">
              <a:buNone/>
            </a:pPr>
            <a:r>
              <a:rPr lang="en-US" sz="2900" dirty="0">
                <a:solidFill>
                  <a:schemeClr val="tx1"/>
                </a:solidFill>
                <a:latin typeface="Times New Roman" panose="02020603050405020304" pitchFamily="18" charset="0"/>
                <a:cs typeface="Times New Roman" panose="02020603050405020304" pitchFamily="18" charset="0"/>
              </a:rPr>
              <a:t>Reference to a Conference publication:</a:t>
            </a:r>
          </a:p>
          <a:p>
            <a:pPr marL="514350" indent="-514350" algn="just"/>
            <a:r>
              <a:rPr lang="en-US" sz="2600" dirty="0">
                <a:solidFill>
                  <a:schemeClr val="tx1"/>
                </a:solidFill>
                <a:latin typeface="Times New Roman" panose="02020603050405020304" pitchFamily="18" charset="0"/>
                <a:cs typeface="Times New Roman" panose="02020603050405020304" pitchFamily="18" charset="0"/>
              </a:rPr>
              <a:t>Hand sign recognition from depth images with multi-scale density features for deaf mute persons Taniya </a:t>
            </a:r>
            <a:r>
              <a:rPr lang="en-US" sz="2600" dirty="0" err="1">
                <a:solidFill>
                  <a:schemeClr val="tx1"/>
                </a:solidFill>
                <a:latin typeface="Times New Roman" panose="02020603050405020304" pitchFamily="18" charset="0"/>
                <a:cs typeface="Times New Roman" panose="02020603050405020304" pitchFamily="18" charset="0"/>
              </a:rPr>
              <a:t>Sahanaa</a:t>
            </a:r>
            <a:r>
              <a:rPr lang="en-US" sz="2600" dirty="0">
                <a:solidFill>
                  <a:schemeClr val="tx1"/>
                </a:solidFill>
                <a:latin typeface="Times New Roman" panose="02020603050405020304" pitchFamily="18" charset="0"/>
                <a:cs typeface="Times New Roman" panose="02020603050405020304" pitchFamily="18" charset="0"/>
              </a:rPr>
              <a:t> , </a:t>
            </a:r>
            <a:r>
              <a:rPr lang="en-US" sz="2600" dirty="0" err="1">
                <a:solidFill>
                  <a:schemeClr val="tx1"/>
                </a:solidFill>
                <a:latin typeface="Times New Roman" panose="02020603050405020304" pitchFamily="18" charset="0"/>
                <a:cs typeface="Times New Roman" panose="02020603050405020304" pitchFamily="18" charset="0"/>
              </a:rPr>
              <a:t>Soumi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Paulb</a:t>
            </a:r>
            <a:r>
              <a:rPr lang="en-US" sz="2600" dirty="0">
                <a:solidFill>
                  <a:schemeClr val="tx1"/>
                </a:solidFill>
                <a:latin typeface="Times New Roman" panose="02020603050405020304" pitchFamily="18" charset="0"/>
                <a:cs typeface="Times New Roman" panose="02020603050405020304" pitchFamily="18" charset="0"/>
              </a:rPr>
              <a:t>,  Subhadip </a:t>
            </a:r>
            <a:r>
              <a:rPr lang="en-US" sz="2600" dirty="0" err="1">
                <a:solidFill>
                  <a:schemeClr val="tx1"/>
                </a:solidFill>
                <a:latin typeface="Times New Roman" panose="02020603050405020304" pitchFamily="18" charset="0"/>
                <a:cs typeface="Times New Roman" panose="02020603050405020304" pitchFamily="18" charset="0"/>
              </a:rPr>
              <a:t>Basub</a:t>
            </a:r>
            <a:r>
              <a:rPr lang="en-US" sz="2600" dirty="0">
                <a:solidFill>
                  <a:schemeClr val="tx1"/>
                </a:solidFill>
                <a:latin typeface="Times New Roman" panose="02020603050405020304" pitchFamily="18" charset="0"/>
                <a:cs typeface="Times New Roman" panose="02020603050405020304" pitchFamily="18" charset="0"/>
              </a:rPr>
              <a:t> , </a:t>
            </a:r>
            <a:r>
              <a:rPr lang="en-US" sz="2600" dirty="0" err="1">
                <a:solidFill>
                  <a:schemeClr val="tx1"/>
                </a:solidFill>
                <a:latin typeface="Times New Roman" panose="02020603050405020304" pitchFamily="18" charset="0"/>
                <a:cs typeface="Times New Roman" panose="02020603050405020304" pitchFamily="18" charset="0"/>
              </a:rPr>
              <a:t>Ayatullah</a:t>
            </a:r>
            <a:r>
              <a:rPr lang="en-US" sz="2600" dirty="0">
                <a:solidFill>
                  <a:schemeClr val="tx1"/>
                </a:solidFill>
                <a:latin typeface="Times New Roman" panose="02020603050405020304" pitchFamily="18" charset="0"/>
                <a:cs typeface="Times New Roman" panose="02020603050405020304" pitchFamily="18" charset="0"/>
              </a:rPr>
              <a:t> Faruk </a:t>
            </a:r>
            <a:r>
              <a:rPr lang="en-US" sz="2600" dirty="0" err="1">
                <a:solidFill>
                  <a:schemeClr val="tx1"/>
                </a:solidFill>
                <a:latin typeface="Times New Roman" panose="02020603050405020304" pitchFamily="18" charset="0"/>
                <a:cs typeface="Times New Roman" panose="02020603050405020304" pitchFamily="18" charset="0"/>
              </a:rPr>
              <a:t>Mollaha</a:t>
            </a:r>
            <a:r>
              <a:rPr lang="en-US" sz="2600" dirty="0">
                <a:solidFill>
                  <a:schemeClr val="tx1"/>
                </a:solidFill>
                <a:latin typeface="Times New Roman" panose="02020603050405020304" pitchFamily="18" charset="0"/>
                <a:cs typeface="Times New Roman" panose="02020603050405020304" pitchFamily="18" charset="0"/>
              </a:rPr>
              <a:t>  , 2019.  </a:t>
            </a:r>
          </a:p>
          <a:p>
            <a:pPr marL="514350" indent="-514350" algn="just"/>
            <a:r>
              <a:rPr lang="en-US" sz="2600" dirty="0">
                <a:solidFill>
                  <a:schemeClr val="tx1"/>
                </a:solidFill>
                <a:latin typeface="Times New Roman" panose="02020603050405020304" pitchFamily="18" charset="0"/>
                <a:cs typeface="Times New Roman" panose="02020603050405020304" pitchFamily="18" charset="0"/>
              </a:rPr>
              <a:t>Paul, </a:t>
            </a:r>
            <a:r>
              <a:rPr lang="en-US" sz="2600" dirty="0" err="1">
                <a:solidFill>
                  <a:schemeClr val="tx1"/>
                </a:solidFill>
                <a:latin typeface="Times New Roman" panose="02020603050405020304" pitchFamily="18" charset="0"/>
                <a:cs typeface="Times New Roman" panose="02020603050405020304" pitchFamily="18" charset="0"/>
              </a:rPr>
              <a:t>Soumi</a:t>
            </a:r>
            <a:r>
              <a:rPr lang="en-US" sz="2600" dirty="0">
                <a:solidFill>
                  <a:schemeClr val="tx1"/>
                </a:solidFill>
                <a:latin typeface="Times New Roman" panose="02020603050405020304" pitchFamily="18" charset="0"/>
                <a:cs typeface="Times New Roman" panose="02020603050405020304" pitchFamily="18" charset="0"/>
              </a:rPr>
              <a:t>, Bhattacharyya, Arpan, </a:t>
            </a:r>
            <a:r>
              <a:rPr lang="en-US" sz="2600" dirty="0" err="1">
                <a:solidFill>
                  <a:schemeClr val="tx1"/>
                </a:solidFill>
                <a:latin typeface="Times New Roman" panose="02020603050405020304" pitchFamily="18" charset="0"/>
                <a:cs typeface="Times New Roman" panose="02020603050405020304" pitchFamily="18" charset="0"/>
              </a:rPr>
              <a:t>Mollah</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Ayatullah</a:t>
            </a:r>
            <a:r>
              <a:rPr lang="en-US" sz="2600" dirty="0">
                <a:solidFill>
                  <a:schemeClr val="tx1"/>
                </a:solidFill>
                <a:latin typeface="Times New Roman" panose="02020603050405020304" pitchFamily="18" charset="0"/>
                <a:cs typeface="Times New Roman" panose="02020603050405020304" pitchFamily="18" charset="0"/>
              </a:rPr>
              <a:t> Faruk, </a:t>
            </a:r>
            <a:r>
              <a:rPr lang="en-US" sz="2600" dirty="0" err="1">
                <a:solidFill>
                  <a:schemeClr val="tx1"/>
                </a:solidFill>
                <a:latin typeface="Times New Roman" panose="02020603050405020304" pitchFamily="18" charset="0"/>
                <a:cs typeface="Times New Roman" panose="02020603050405020304" pitchFamily="18" charset="0"/>
              </a:rPr>
              <a:t>Basu</a:t>
            </a:r>
            <a:r>
              <a:rPr lang="en-US" sz="2600" dirty="0">
                <a:solidFill>
                  <a:schemeClr val="tx1"/>
                </a:solidFill>
                <a:latin typeface="Times New Roman" panose="02020603050405020304" pitchFamily="18" charset="0"/>
                <a:cs typeface="Times New Roman" panose="02020603050405020304" pitchFamily="18" charset="0"/>
              </a:rPr>
              <a:t>, Subhadip and </a:t>
            </a:r>
            <a:r>
              <a:rPr lang="en-US" sz="2600" dirty="0" err="1">
                <a:solidFill>
                  <a:schemeClr val="tx1"/>
                </a:solidFill>
                <a:latin typeface="Times New Roman" panose="02020603050405020304" pitchFamily="18" charset="0"/>
                <a:cs typeface="Times New Roman" panose="02020603050405020304" pitchFamily="18" charset="0"/>
              </a:rPr>
              <a:t>Nasipuri</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err="1">
                <a:solidFill>
                  <a:schemeClr val="tx1"/>
                </a:solidFill>
                <a:latin typeface="Times New Roman" panose="02020603050405020304" pitchFamily="18" charset="0"/>
                <a:cs typeface="Times New Roman" panose="02020603050405020304" pitchFamily="18" charset="0"/>
              </a:rPr>
              <a:t>Mita</a:t>
            </a:r>
            <a:r>
              <a:rPr lang="en-US" sz="2600" dirty="0">
                <a:solidFill>
                  <a:schemeClr val="tx1"/>
                </a:solidFill>
                <a:latin typeface="Times New Roman" panose="02020603050405020304" pitchFamily="18" charset="0"/>
                <a:cs typeface="Times New Roman" panose="02020603050405020304" pitchFamily="18" charset="0"/>
              </a:rPr>
              <a:t>  “Hand Segmentation from Complex Background for Gesture Recognition”, International Conference on Emerging Technology in Modelling and Graphics , 2018</a:t>
            </a:r>
          </a:p>
          <a:p>
            <a:pPr marL="0" indent="0" algn="just">
              <a:buNone/>
            </a:pPr>
            <a:r>
              <a:rPr lang="en-US" sz="2900" dirty="0">
                <a:solidFill>
                  <a:schemeClr val="tx1"/>
                </a:solidFill>
                <a:latin typeface="Times New Roman" panose="02020603050405020304" pitchFamily="18" charset="0"/>
                <a:cs typeface="Times New Roman" panose="02020603050405020304" pitchFamily="18" charset="0"/>
              </a:rPr>
              <a:t>Reference to a book:</a:t>
            </a:r>
          </a:p>
          <a:p>
            <a:pPr marL="514350" indent="-514350" algn="just"/>
            <a:r>
              <a:rPr lang="en-US" sz="2600" dirty="0">
                <a:solidFill>
                  <a:schemeClr val="tx1"/>
                </a:solidFill>
                <a:latin typeface="Times New Roman" panose="02020603050405020304" pitchFamily="18" charset="0"/>
                <a:cs typeface="Times New Roman" panose="02020603050405020304" pitchFamily="18" charset="0"/>
              </a:rPr>
              <a:t>C.U. Amrutha, Nithya Davis, K.S. </a:t>
            </a:r>
            <a:r>
              <a:rPr lang="en-US" sz="2600" dirty="0" err="1">
                <a:solidFill>
                  <a:schemeClr val="tx1"/>
                </a:solidFill>
                <a:latin typeface="Times New Roman" panose="02020603050405020304" pitchFamily="18" charset="0"/>
                <a:cs typeface="Times New Roman" panose="02020603050405020304" pitchFamily="18" charset="0"/>
              </a:rPr>
              <a:t>Samrutha</a:t>
            </a:r>
            <a:r>
              <a:rPr lang="en-US" sz="2600" dirty="0">
                <a:solidFill>
                  <a:schemeClr val="tx1"/>
                </a:solidFill>
                <a:latin typeface="Times New Roman" panose="02020603050405020304" pitchFamily="18" charset="0"/>
                <a:cs typeface="Times New Roman" panose="02020603050405020304" pitchFamily="18" charset="0"/>
              </a:rPr>
              <a:t>, N.S. Shilpa, Job </a:t>
            </a:r>
            <a:r>
              <a:rPr lang="en-US" sz="2600" dirty="0" err="1">
                <a:solidFill>
                  <a:schemeClr val="tx1"/>
                </a:solidFill>
                <a:latin typeface="Times New Roman" panose="02020603050405020304" pitchFamily="18" charset="0"/>
                <a:cs typeface="Times New Roman" panose="02020603050405020304" pitchFamily="18" charset="0"/>
              </a:rPr>
              <a:t>Chunkath</a:t>
            </a:r>
            <a:r>
              <a:rPr lang="en-US" sz="2600" dirty="0">
                <a:solidFill>
                  <a:schemeClr val="tx1"/>
                </a:solidFill>
                <a:latin typeface="Times New Roman" panose="02020603050405020304" pitchFamily="18" charset="0"/>
                <a:cs typeface="Times New Roman" panose="02020603050405020304" pitchFamily="18" charset="0"/>
              </a:rPr>
              <a:t>, Improving Language Acquisition in Sensory Deficit Individuals with Mobile </a:t>
            </a:r>
            <a:r>
              <a:rPr lang="en-US" sz="2600" dirty="0" err="1">
                <a:solidFill>
                  <a:schemeClr val="tx1"/>
                </a:solidFill>
                <a:latin typeface="Times New Roman" panose="02020603050405020304" pitchFamily="18" charset="0"/>
                <a:cs typeface="Times New Roman" panose="02020603050405020304" pitchFamily="18" charset="0"/>
              </a:rPr>
              <a:t>Application,Procedia</a:t>
            </a:r>
            <a:r>
              <a:rPr lang="en-US" sz="2600" dirty="0">
                <a:solidFill>
                  <a:schemeClr val="tx1"/>
                </a:solidFill>
                <a:latin typeface="Times New Roman" panose="02020603050405020304" pitchFamily="18" charset="0"/>
                <a:cs typeface="Times New Roman" panose="02020603050405020304" pitchFamily="18" charset="0"/>
              </a:rPr>
              <a:t> Technology, Volume 24, 2016.</a:t>
            </a:r>
          </a:p>
          <a:p>
            <a:pPr marL="0" indent="0">
              <a:buNone/>
            </a:pPr>
            <a:endParaRPr lang="en-US" dirty="0"/>
          </a:p>
        </p:txBody>
      </p:sp>
    </p:spTree>
    <p:extLst>
      <p:ext uri="{BB962C8B-B14F-4D97-AF65-F5344CB8AC3E}">
        <p14:creationId xmlns:p14="http://schemas.microsoft.com/office/powerpoint/2010/main" val="3652076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C133F-6722-4CE6-8114-64D37599E345}"/>
              </a:ext>
            </a:extLst>
          </p:cNvPr>
          <p:cNvSpPr>
            <a:spLocks noGrp="1"/>
          </p:cNvSpPr>
          <p:nvPr>
            <p:ph idx="1"/>
          </p:nvPr>
        </p:nvSpPr>
        <p:spPr>
          <a:xfrm>
            <a:off x="609599" y="1066800"/>
            <a:ext cx="6347714" cy="4974563"/>
          </a:xfrm>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Reference to Web Resources:</a:t>
            </a:r>
          </a:p>
          <a:p>
            <a:pPr marL="514350" indent="-514350"/>
            <a:r>
              <a:rPr lang="en-US" sz="1600" dirty="0">
                <a:solidFill>
                  <a:schemeClr val="tx1"/>
                </a:solidFill>
                <a:latin typeface="Times New Roman" panose="02020603050405020304" pitchFamily="18" charset="0"/>
                <a:cs typeface="Times New Roman" panose="02020603050405020304" pitchFamily="18" charset="0"/>
                <a:hlinkClick r:id="rId2"/>
              </a:rPr>
              <a:t>https://www.neuralception.com/objectdetection-fasterrcnn/</a:t>
            </a:r>
            <a:r>
              <a:rPr lang="en-US" sz="1600" dirty="0">
                <a:solidFill>
                  <a:schemeClr val="tx1"/>
                </a:solidFill>
                <a:latin typeface="Times New Roman" panose="02020603050405020304" pitchFamily="18" charset="0"/>
                <a:cs typeface="Times New Roman" panose="02020603050405020304" pitchFamily="18" charset="0"/>
              </a:rPr>
              <a:t> </a:t>
            </a:r>
          </a:p>
          <a:p>
            <a:pPr marL="514350" indent="-514350"/>
            <a:r>
              <a:rPr lang="en-US" sz="1600" dirty="0">
                <a:solidFill>
                  <a:schemeClr val="tx1"/>
                </a:solidFill>
                <a:latin typeface="Times New Roman" panose="02020603050405020304" pitchFamily="18" charset="0"/>
                <a:cs typeface="Times New Roman" panose="02020603050405020304" pitchFamily="18" charset="0"/>
                <a:hlinkClick r:id="rId3"/>
              </a:rPr>
              <a:t>https://towardsdatascience.com/understanding-and-implementing-faster-r-cnn-a-step-by-step-guide-11acfff216b0</a:t>
            </a:r>
            <a:r>
              <a:rPr lang="en-US" sz="16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56616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p:txBody>
          <a:bodyPr>
            <a:normAutofit/>
          </a:bodyPr>
          <a:lstStyle/>
          <a:p>
            <a:pPr marL="514350" indent="-514350"/>
            <a:r>
              <a:rPr lang="en-US" dirty="0"/>
              <a:t>Motivation</a:t>
            </a:r>
          </a:p>
          <a:p>
            <a:pPr marL="514350" indent="-514350"/>
            <a:r>
              <a:rPr lang="en-US" dirty="0"/>
              <a:t>Background Information / Introduction</a:t>
            </a:r>
          </a:p>
          <a:p>
            <a:pPr marL="514350" indent="-514350"/>
            <a:r>
              <a:rPr lang="en-US" dirty="0"/>
              <a:t>Literature Survey / Related works</a:t>
            </a:r>
          </a:p>
          <a:p>
            <a:pPr marL="514350" indent="-514350"/>
            <a:r>
              <a:rPr lang="en-US" dirty="0"/>
              <a:t>Project Phases</a:t>
            </a:r>
          </a:p>
          <a:p>
            <a:pPr marL="514350" indent="-514350"/>
            <a:r>
              <a:rPr lang="en-US" dirty="0"/>
              <a:t>Proposed  Method</a:t>
            </a:r>
          </a:p>
          <a:p>
            <a:pPr marL="514350" indent="-514350"/>
            <a:r>
              <a:rPr lang="en-US" dirty="0"/>
              <a:t>Results </a:t>
            </a:r>
          </a:p>
          <a:p>
            <a:pPr marL="514350" indent="-514350"/>
            <a:r>
              <a:rPr lang="en-US" dirty="0"/>
              <a:t>Summary</a:t>
            </a:r>
          </a:p>
          <a:p>
            <a:pPr marL="514350" indent="-514350"/>
            <a:r>
              <a:rPr lang="en-US" dirty="0"/>
              <a:t>Future Work</a:t>
            </a:r>
          </a:p>
          <a:p>
            <a:pPr marL="514350" indent="-514350"/>
            <a:r>
              <a:rPr lang="en-US" dirty="0"/>
              <a:t>References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3</a:t>
            </a:fld>
            <a:endParaRPr lang="en-US"/>
          </a:p>
        </p:txBody>
      </p:sp>
    </p:spTree>
    <p:extLst>
      <p:ext uri="{BB962C8B-B14F-4D97-AF65-F5344CB8AC3E}">
        <p14:creationId xmlns:p14="http://schemas.microsoft.com/office/powerpoint/2010/main" val="311845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pPr marL="0" indent="0" algn="just">
              <a:buNone/>
            </a:pPr>
            <a:endParaRPr lang="en-US" dirty="0"/>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4</a:t>
            </a:fld>
            <a:endParaRPr lang="en-US" dirty="0"/>
          </a:p>
        </p:txBody>
      </p:sp>
      <p:sp>
        <p:nvSpPr>
          <p:cNvPr id="4" name="TextBox 3"/>
          <p:cNvSpPr txBox="1"/>
          <p:nvPr/>
        </p:nvSpPr>
        <p:spPr>
          <a:xfrm>
            <a:off x="381000" y="1447800"/>
            <a:ext cx="8229600"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Developing a project focused on hand gesture recognition for sign language is a deeply motivating endeavor. At its core, it seeks to empower and connect the deaf and hard of hearing community, bridging communication gaps that have persisted for far too long.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enabling individuals to express themselves in sign language and have their words accurately translated into text or speech, this project promises to enhance their independence, education, and overall quality of life. It also plays a pivotal role in preserving the richness of sign languages and their cultural significance.</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Beyond its immediate impact, this project represents a technological challenge that fuels innovation in computer vision, machine learning, and artificial intelligence. As a developer or researcher, the opportunity to contribute to a more inclusive society and make a positive difference in the lives of countless individuals makes this project both inspiring and profoundly rewarding.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45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8" y="990600"/>
            <a:ext cx="6347713" cy="1320800"/>
          </a:xfrm>
        </p:spPr>
        <p:txBody>
          <a:bodyPr>
            <a:normAutofit/>
          </a:bodyPr>
          <a:lstStyle/>
          <a:p>
            <a:r>
              <a:rPr lang="en-IN" sz="2800" dirty="0"/>
              <a:t>Data Objectives:</a:t>
            </a:r>
          </a:p>
        </p:txBody>
      </p:sp>
      <p:sp>
        <p:nvSpPr>
          <p:cNvPr id="3" name="Content Placeholder 2"/>
          <p:cNvSpPr>
            <a:spLocks noGrp="1"/>
          </p:cNvSpPr>
          <p:nvPr>
            <p:ph idx="1"/>
          </p:nvPr>
        </p:nvSpPr>
        <p:spPr>
          <a:xfrm>
            <a:off x="457198" y="1812925"/>
            <a:ext cx="8153402" cy="4593563"/>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In our project, we have four key data objectives. First, we are collecting a diverse range of sign language gestures, encompassing various hand movements, signs, and expressions to create a robust database. Secondly, we're adding clear explanations to the collected data, specifying what each gesture means in text or speech and noting accompanying facial expressions. </a:t>
            </a:r>
          </a:p>
          <a:p>
            <a:pPr algn="just"/>
            <a:r>
              <a:rPr lang="en-US" dirty="0">
                <a:solidFill>
                  <a:schemeClr val="tx1"/>
                </a:solidFill>
                <a:latin typeface="Times New Roman" panose="02020603050405020304" pitchFamily="18" charset="0"/>
                <a:cs typeface="Times New Roman" panose="02020603050405020304" pitchFamily="18" charset="0"/>
              </a:rPr>
              <a:t>Furthermore, we're expanding our dataset by creating additional examples, which helps the computer learn more effectively. Most importantly, we ensure that we follow privacy rules and obtain proper consent from participants, respecting their privacy and rights throughout the project.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52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941" y="570248"/>
            <a:ext cx="6347713" cy="1320800"/>
          </a:xfrm>
        </p:spPr>
        <p:txBody>
          <a:bodyPr>
            <a:normAutofit/>
          </a:bodyPr>
          <a:lstStyle/>
          <a:p>
            <a:r>
              <a:rPr lang="en-IN" sz="2800" dirty="0"/>
              <a:t>Scientific Objectives:</a:t>
            </a:r>
          </a:p>
        </p:txBody>
      </p:sp>
      <p:sp>
        <p:nvSpPr>
          <p:cNvPr id="3" name="Content Placeholder 2"/>
          <p:cNvSpPr>
            <a:spLocks noGrp="1"/>
          </p:cNvSpPr>
          <p:nvPr>
            <p:ph idx="1"/>
          </p:nvPr>
        </p:nvSpPr>
        <p:spPr>
          <a:xfrm>
            <a:off x="457200" y="1295400"/>
            <a:ext cx="8153400" cy="474596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On the scientific front, we have a set of comprehensive objectives. First, we aim to teach computers to recognize and understand sign language gestures accurately, taking into consideration the differences in how people sign. Beyond just hand movements, we explore how computers can use information from faces, bodies, and hands together to improve sign language recognition. We're also working on systems that can translate sign language into written text or spoken language and vice versa, facilitating effective communication.</a:t>
            </a:r>
          </a:p>
          <a:p>
            <a:pPr algn="just"/>
            <a:r>
              <a:rPr lang="en-US" dirty="0">
                <a:solidFill>
                  <a:schemeClr val="tx1"/>
                </a:solidFill>
                <a:latin typeface="Times New Roman" panose="02020603050405020304" pitchFamily="18" charset="0"/>
                <a:cs typeface="Times New Roman" panose="02020603050405020304" pitchFamily="18" charset="0"/>
              </a:rPr>
              <a:t>It's crucial for us to ensure that our system operates in real-time, enabling its use in everyday scenarios like sign language interpreters or communication devices. Our technology is designed to understand various sign languages, not limited to one, for wider accessibility. Additionally, we measure our system's success using different metrics like accuracy and user experience. Above all, we maintain a strong commitment to fairness and ethics, considering the needs of the deaf community and other users, and continually improve the system based on valuable feedback from those who use it.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36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b="1" dirty="0">
                <a:latin typeface="Times New Roman" panose="02020603050405020304" pitchFamily="18" charset="0"/>
                <a:cs typeface="Times New Roman" panose="02020603050405020304" pitchFamily="18" charset="0"/>
              </a:rPr>
              <a:t>Background Information</a:t>
            </a:r>
          </a:p>
        </p:txBody>
      </p:sp>
      <p:sp>
        <p:nvSpPr>
          <p:cNvPr id="3" name="Content Placeholder 2"/>
          <p:cNvSpPr>
            <a:spLocks noGrp="1"/>
          </p:cNvSpPr>
          <p:nvPr>
            <p:ph idx="1"/>
          </p:nvPr>
        </p:nvSpPr>
        <p:spPr>
          <a:xfrm>
            <a:off x="609598" y="1600200"/>
            <a:ext cx="8001002" cy="4806288"/>
          </a:xfrm>
        </p:spPr>
        <p:txBody>
          <a:bodyPr>
            <a:normAutofit fontScale="92500" lnSpcReduction="20000"/>
          </a:bodyPr>
          <a:lstStyle/>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Modern society is continuously discussing new technology that improves our way about life &amp; makes our lives easier. </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There is a lot about research being done in several technology-related sectors, such as artificial intelligence, cellphones, &amp; others. New insights from this research made everyone's lives easier. </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However, very little research has been done on Deaf &amp; Dumb persons. This sector has gotten less attention than others.</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One about biggest difficulties for this exceptional person is communication gap between them &amp; average person. Deaf &amp; blind people frequently experience communication difficulties. </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They are uneasy due to widespread discrimination &amp; strife in society. Due to their perceived inability to communicate, people who are deaf or dumb find it difficult to express their emotions. </a:t>
            </a:r>
            <a:r>
              <a:rPr lang="en-US" sz="1900" dirty="0">
                <a:solidFill>
                  <a:schemeClr val="tx1"/>
                </a:solidFill>
              </a:rPr>
              <a:t>   </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HGR (Hand Gesture Recognition) technology finds &amp; tracks hand motions about dumb &amp; deaf in order to maintain connection among general public.</a:t>
            </a:r>
          </a:p>
          <a:p>
            <a:pPr algn="just">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Hand gesture detection is achievable among a web camera. After that, preprocessing is used to make photos standard size. </a:t>
            </a:r>
            <a:r>
              <a:rPr lang="en-US" dirty="0">
                <a:solidFill>
                  <a:schemeClr val="tx1"/>
                </a:solidFill>
                <a:latin typeface="Times New Roman" panose="02020603050405020304" pitchFamily="18" charset="0"/>
                <a:cs typeface="Times New Roman" panose="02020603050405020304" pitchFamily="18" charset="0"/>
              </a:rPr>
              <a:t>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7</a:t>
            </a:fld>
            <a:endParaRPr lang="en-US"/>
          </a:p>
        </p:txBody>
      </p:sp>
    </p:spTree>
    <p:extLst>
      <p:ext uri="{BB962C8B-B14F-4D97-AF65-F5344CB8AC3E}">
        <p14:creationId xmlns:p14="http://schemas.microsoft.com/office/powerpoint/2010/main" val="311845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4C95-DD7A-42D7-A666-0E582BD7C65A}"/>
              </a:ext>
            </a:extLst>
          </p:cNvPr>
          <p:cNvSpPr>
            <a:spLocks noGrp="1"/>
          </p:cNvSpPr>
          <p:nvPr>
            <p:ph type="title"/>
          </p:nvPr>
        </p:nvSpPr>
        <p:spPr>
          <a:xfrm>
            <a:off x="609600" y="422275"/>
            <a:ext cx="6347713" cy="1320800"/>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ED1150E-8FE3-4863-A38D-3FE438B332EF}"/>
              </a:ext>
            </a:extLst>
          </p:cNvPr>
          <p:cNvSpPr>
            <a:spLocks noGrp="1"/>
          </p:cNvSpPr>
          <p:nvPr>
            <p:ph idx="1"/>
          </p:nvPr>
        </p:nvSpPr>
        <p:spPr>
          <a:xfrm>
            <a:off x="533400" y="1295400"/>
            <a:ext cx="8077200" cy="4953000"/>
          </a:xfrm>
        </p:spPr>
        <p:txBody>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Sign language is most widely used form about communication for persons who cannot speak. It's a language where hand gestures are used to convey letters &amp; words.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It is a system that collects information using finger motions &amp; detects it among the help of a camera.</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Hand gesture detection is achievable among a web camera. photos are then resized via pre-processing to their original sizes</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This project aims to develop a system that can convert hand gestures into text. Project's objective is to use database matching to convert photos to text &amp; place them into dataset.</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As part about detection process, hands are observed in motion. method generates text output, reducing communication gap between humans &amp; </a:t>
            </a:r>
            <a:r>
              <a:rPr lang="en-US" dirty="0" err="1">
                <a:solidFill>
                  <a:schemeClr val="tx1"/>
                </a:solidFill>
                <a:latin typeface="Times New Roman" panose="02020603050405020304" pitchFamily="18" charset="0"/>
                <a:cs typeface="Times New Roman" panose="02020603050405020304" pitchFamily="18" charset="0"/>
              </a:rPr>
              <a:t>deafmutes</a:t>
            </a:r>
            <a:r>
              <a:rPr lang="en-US"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D7CD364D-EA7E-4CEC-A4E2-C8AA3DEBA35F}"/>
              </a:ext>
            </a:extLst>
          </p:cNvPr>
          <p:cNvSpPr>
            <a:spLocks noGrp="1"/>
          </p:cNvSpPr>
          <p:nvPr>
            <p:ph type="sldNum" sz="quarter" idx="12"/>
          </p:nvPr>
        </p:nvSpPr>
        <p:spPr/>
        <p:txBody>
          <a:bodyPr/>
          <a:lstStyle/>
          <a:p>
            <a:fld id="{00CFE371-8602-434E-A03A-183DD7E4EEA9}" type="slidenum">
              <a:rPr lang="en-US" smtClean="0"/>
              <a:t>8</a:t>
            </a:fld>
            <a:endParaRPr lang="en-US"/>
          </a:p>
        </p:txBody>
      </p:sp>
    </p:spTree>
    <p:extLst>
      <p:ext uri="{BB962C8B-B14F-4D97-AF65-F5344CB8AC3E}">
        <p14:creationId xmlns:p14="http://schemas.microsoft.com/office/powerpoint/2010/main" val="229790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Literature Survey</a:t>
            </a:r>
          </a:p>
        </p:txBody>
      </p:sp>
      <p:sp>
        <p:nvSpPr>
          <p:cNvPr id="3" name="Content Placeholder 2"/>
          <p:cNvSpPr>
            <a:spLocks noGrp="1"/>
          </p:cNvSpPr>
          <p:nvPr>
            <p:ph idx="1"/>
          </p:nvPr>
        </p:nvSpPr>
        <p:spPr/>
        <p:txBody>
          <a:bodyPr>
            <a:normAutofit/>
          </a:bodyPr>
          <a:lstStyle/>
          <a:p>
            <a:pPr marL="514350" indent="-514350"/>
            <a:r>
              <a:rPr lang="en-US" dirty="0"/>
              <a:t>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t>9</a:t>
            </a:fld>
            <a:endParaRPr lang="en-US"/>
          </a:p>
        </p:txBody>
      </p:sp>
      <p:pic>
        <p:nvPicPr>
          <p:cNvPr id="6" name="table"/>
          <p:cNvPicPr>
            <a:picLocks noChangeAspect="1"/>
          </p:cNvPicPr>
          <p:nvPr/>
        </p:nvPicPr>
        <p:blipFill>
          <a:blip r:embed="rId2"/>
          <a:stretch>
            <a:fillRect/>
          </a:stretch>
        </p:blipFill>
        <p:spPr>
          <a:xfrm>
            <a:off x="304800" y="1481322"/>
            <a:ext cx="8077200" cy="4880737"/>
          </a:xfrm>
          <a:prstGeom prst="rect">
            <a:avLst/>
          </a:prstGeom>
        </p:spPr>
      </p:pic>
    </p:spTree>
    <p:extLst>
      <p:ext uri="{BB962C8B-B14F-4D97-AF65-F5344CB8AC3E}">
        <p14:creationId xmlns:p14="http://schemas.microsoft.com/office/powerpoint/2010/main" val="2780237291"/>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287</TotalTime>
  <Words>2207</Words>
  <Application>Microsoft Office PowerPoint</Application>
  <PresentationFormat>On-screen Show (4:3)</PresentationFormat>
  <Paragraphs>132</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Castellar</vt:lpstr>
      <vt:lpstr>Segoe UI Symbol</vt:lpstr>
      <vt:lpstr>Times New Roman</vt:lpstr>
      <vt:lpstr>Trebuchet MS</vt:lpstr>
      <vt:lpstr>Wingdings</vt:lpstr>
      <vt:lpstr>Wingdings 3</vt:lpstr>
      <vt:lpstr>Facet</vt:lpstr>
      <vt:lpstr>CAMERA BASED INTERACTIVE FUNCTIONS USING HAND GESTURES</vt:lpstr>
      <vt:lpstr>PowerPoint Presentation</vt:lpstr>
      <vt:lpstr>Outline</vt:lpstr>
      <vt:lpstr>Motivation</vt:lpstr>
      <vt:lpstr>Data Objectives:</vt:lpstr>
      <vt:lpstr>Scientific Objectives:</vt:lpstr>
      <vt:lpstr>Background Information</vt:lpstr>
      <vt:lpstr>Introduction</vt:lpstr>
      <vt:lpstr>Literature Survey</vt:lpstr>
      <vt:lpstr>Literature Survey</vt:lpstr>
      <vt:lpstr>Project Phases</vt:lpstr>
      <vt:lpstr>PowerPoint Presentation</vt:lpstr>
      <vt:lpstr>Proposed Method</vt:lpstr>
      <vt:lpstr>PowerPoint Presentation</vt:lpstr>
      <vt:lpstr>Algorithm: Faster R-CNN</vt:lpstr>
      <vt:lpstr>Module 1: Region Proposal Network </vt:lpstr>
      <vt:lpstr>PowerPoint Presentation</vt:lpstr>
      <vt:lpstr>Module 2: Fast R-CNN  </vt:lpstr>
      <vt:lpstr>PowerPoint Presentation</vt:lpstr>
      <vt:lpstr>Results </vt:lpstr>
      <vt:lpstr>                                 Figure 3:Train faster R-CNN</vt:lpstr>
      <vt:lpstr>PowerPoint Presentation</vt:lpstr>
      <vt:lpstr>Summary </vt:lpstr>
      <vt:lpstr>Future Work (0-1 slides)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Dr. Terence Johnson</dc:creator>
  <cp:lastModifiedBy>hp</cp:lastModifiedBy>
  <cp:revision>42</cp:revision>
  <dcterms:created xsi:type="dcterms:W3CDTF">2015-11-18T04:42:35Z</dcterms:created>
  <dcterms:modified xsi:type="dcterms:W3CDTF">2023-11-03T01:27:10Z</dcterms:modified>
</cp:coreProperties>
</file>