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83" r:id="rId4"/>
    <p:sldId id="259" r:id="rId5"/>
    <p:sldId id="287" r:id="rId6"/>
    <p:sldId id="269" r:id="rId7"/>
    <p:sldId id="261" r:id="rId8"/>
    <p:sldId id="294" r:id="rId9"/>
    <p:sldId id="295" r:id="rId10"/>
    <p:sldId id="296" r:id="rId11"/>
    <p:sldId id="297" r:id="rId12"/>
    <p:sldId id="262" r:id="rId13"/>
    <p:sldId id="260" r:id="rId14"/>
    <p:sldId id="275" r:id="rId15"/>
    <p:sldId id="276" r:id="rId16"/>
    <p:sldId id="277" r:id="rId17"/>
    <p:sldId id="278" r:id="rId18"/>
    <p:sldId id="29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31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55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c29c241c4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c29c241c4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c29c241c4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c29c241c4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40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72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42" name="Google Shape;42;p3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46" name="Google Shape;46;p3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48" name="Google Shape;4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49" name="Google Shape;4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0" name="Google Shape;50;p3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" name="Google Shape;52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" name="Google Shape;53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4" name="Google Shape;54;p3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6" name="Google Shape;56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7" name="Google Shape;57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58" name="Google Shape;58;p3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0" name="Google Shape;60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1" name="Google Shape;61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2" name="Google Shape;62;p3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4" name="Google Shape;64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5" name="Google Shape;65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66" name="Google Shape;66;p3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67" name="Google Shape;67;p3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68" name="Google Shape;68;p3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69" name="Google Shape;69;p3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1334450" y="1974788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334450" y="2794315"/>
            <a:ext cx="6475200" cy="37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6103565" y="-253925"/>
            <a:ext cx="4240900" cy="3176500"/>
            <a:chOff x="4085850" y="470300"/>
            <a:chExt cx="4240900" cy="3176500"/>
          </a:xfrm>
        </p:grpSpPr>
        <p:sp>
          <p:nvSpPr>
            <p:cNvPr id="74" name="Google Shape;7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77" name="Google Shape;77;p4"/>
          <p:cNvGrpSpPr/>
          <p:nvPr/>
        </p:nvGrpSpPr>
        <p:grpSpPr>
          <a:xfrm rot="6700680">
            <a:off x="6137132" y="2639942"/>
            <a:ext cx="4241016" cy="3176587"/>
            <a:chOff x="4085850" y="470300"/>
            <a:chExt cx="4240900" cy="3176500"/>
          </a:xfrm>
        </p:grpSpPr>
        <p:sp>
          <p:nvSpPr>
            <p:cNvPr id="78" name="Google Shape;78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79" name="Google Shape;79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0" name="Google Shape;80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1" name="Google Shape;81;p4"/>
          <p:cNvGrpSpPr/>
          <p:nvPr/>
        </p:nvGrpSpPr>
        <p:grpSpPr>
          <a:xfrm rot="-528350">
            <a:off x="-227074" y="4231556"/>
            <a:ext cx="4241274" cy="3176780"/>
            <a:chOff x="4085850" y="470300"/>
            <a:chExt cx="4240900" cy="3176500"/>
          </a:xfrm>
        </p:grpSpPr>
        <p:sp>
          <p:nvSpPr>
            <p:cNvPr id="82" name="Google Shape;82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3" name="Google Shape;83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4" name="Google Shape;84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5" name="Google Shape;85;p4"/>
          <p:cNvGrpSpPr/>
          <p:nvPr/>
        </p:nvGrpSpPr>
        <p:grpSpPr>
          <a:xfrm rot="-6463698">
            <a:off x="-1378837" y="804943"/>
            <a:ext cx="4240850" cy="3176463"/>
            <a:chOff x="4085850" y="470300"/>
            <a:chExt cx="4240900" cy="3176500"/>
          </a:xfrm>
        </p:grpSpPr>
        <p:sp>
          <p:nvSpPr>
            <p:cNvPr id="86" name="Google Shape;86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87" name="Google Shape;87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88" name="Google Shape;88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89" name="Google Shape;89;p4"/>
          <p:cNvGrpSpPr/>
          <p:nvPr/>
        </p:nvGrpSpPr>
        <p:grpSpPr>
          <a:xfrm rot="3661699">
            <a:off x="-1305447" y="-1507046"/>
            <a:ext cx="4241098" cy="3176648"/>
            <a:chOff x="4085850" y="470300"/>
            <a:chExt cx="4240900" cy="3176500"/>
          </a:xfrm>
        </p:grpSpPr>
        <p:sp>
          <p:nvSpPr>
            <p:cNvPr id="90" name="Google Shape;90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1" name="Google Shape;91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2" name="Google Shape;92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93" name="Google Shape;93;p4"/>
          <p:cNvGrpSpPr/>
          <p:nvPr/>
        </p:nvGrpSpPr>
        <p:grpSpPr>
          <a:xfrm rot="2064881">
            <a:off x="3697718" y="4395234"/>
            <a:ext cx="4241061" cy="3176621"/>
            <a:chOff x="4085850" y="470300"/>
            <a:chExt cx="4240900" cy="3176500"/>
          </a:xfrm>
        </p:grpSpPr>
        <p:sp>
          <p:nvSpPr>
            <p:cNvPr id="94" name="Google Shape;94;p4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95" name="Google Shape;95;p4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96" name="Google Shape;96;p4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sp>
        <p:nvSpPr>
          <p:cNvPr id="97" name="Google Shape;97;p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4"/>
          <p:cNvSpPr/>
          <p:nvPr/>
        </p:nvSpPr>
        <p:spPr>
          <a:xfrm rot="10800000">
            <a:off x="3890825" y="0"/>
            <a:ext cx="1362300" cy="144750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49000">
                <a:srgbClr val="711662"/>
              </a:gs>
              <a:gs pos="50000">
                <a:schemeClr val="accent5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3593400" y="10816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“</a:t>
            </a:r>
            <a:endParaRPr sz="960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⩥"/>
              <a:defRPr sz="3000"/>
            </a:lvl1pPr>
            <a:lvl2pPr marL="914400" lvl="1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2pPr>
            <a:lvl3pPr marL="1371600" lvl="2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600"/>
              </a:spcBef>
              <a:spcAft>
                <a:spcPts val="6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-759397" y="-1429335"/>
            <a:ext cx="11252332" cy="8908295"/>
            <a:chOff x="-759397" y="-1429335"/>
            <a:chExt cx="11252332" cy="8908295"/>
          </a:xfrm>
        </p:grpSpPr>
        <p:grpSp>
          <p:nvGrpSpPr>
            <p:cNvPr id="103" name="Google Shape;103;p5"/>
            <p:cNvGrpSpPr/>
            <p:nvPr/>
          </p:nvGrpSpPr>
          <p:grpSpPr>
            <a:xfrm rot="6700721">
              <a:off x="7303640" y="3147701"/>
              <a:ext cx="3088249" cy="2313146"/>
              <a:chOff x="4085850" y="470300"/>
              <a:chExt cx="4240900" cy="3176500"/>
            </a:xfrm>
          </p:grpSpPr>
          <p:sp>
            <p:nvSpPr>
              <p:cNvPr id="104" name="Google Shape;10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5" name="Google Shape;10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06" name="Google Shape;10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07" name="Google Shape;107;p5"/>
            <p:cNvGrpSpPr/>
            <p:nvPr/>
          </p:nvGrpSpPr>
          <p:grpSpPr>
            <a:xfrm rot="-7744153">
              <a:off x="-192592" y="-13570"/>
              <a:ext cx="2104103" cy="1576006"/>
              <a:chOff x="4085850" y="470300"/>
              <a:chExt cx="4240900" cy="3176500"/>
            </a:xfrm>
          </p:grpSpPr>
          <p:sp>
            <p:nvSpPr>
              <p:cNvPr id="108" name="Google Shape;10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09" name="Google Shape;10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0" name="Google Shape;11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1" name="Google Shape;111;p5"/>
            <p:cNvGrpSpPr/>
            <p:nvPr/>
          </p:nvGrpSpPr>
          <p:grpSpPr>
            <a:xfrm>
              <a:off x="5722503" y="1415186"/>
              <a:ext cx="3088223" cy="2313127"/>
              <a:chOff x="4085850" y="470300"/>
              <a:chExt cx="4240900" cy="3176500"/>
            </a:xfrm>
          </p:grpSpPr>
          <p:sp>
            <p:nvSpPr>
              <p:cNvPr id="112" name="Google Shape;112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3" name="Google Shape;113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4" name="Google Shape;114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5" name="Google Shape;115;p5"/>
            <p:cNvGrpSpPr/>
            <p:nvPr/>
          </p:nvGrpSpPr>
          <p:grpSpPr>
            <a:xfrm rot="-10393052">
              <a:off x="6322227" y="-1255070"/>
              <a:ext cx="3088207" cy="2313115"/>
              <a:chOff x="4085850" y="470300"/>
              <a:chExt cx="4240900" cy="3176500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17" name="Google Shape;117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18" name="Google Shape;118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19" name="Google Shape;119;p5"/>
            <p:cNvGrpSpPr/>
            <p:nvPr/>
          </p:nvGrpSpPr>
          <p:grpSpPr>
            <a:xfrm rot="-3703752">
              <a:off x="8586740" y="1817588"/>
              <a:ext cx="1592892" cy="1193101"/>
              <a:chOff x="4085850" y="470300"/>
              <a:chExt cx="4240900" cy="3176500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3" name="Google Shape;123;p5"/>
            <p:cNvGrpSpPr/>
            <p:nvPr/>
          </p:nvGrpSpPr>
          <p:grpSpPr>
            <a:xfrm rot="3440141">
              <a:off x="5102524" y="4398441"/>
              <a:ext cx="3088057" cy="2313002"/>
              <a:chOff x="4085850" y="470300"/>
              <a:chExt cx="4240900" cy="31765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26" name="Google Shape;126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27" name="Google Shape;127;p5"/>
            <p:cNvGrpSpPr/>
            <p:nvPr/>
          </p:nvGrpSpPr>
          <p:grpSpPr>
            <a:xfrm rot="-307025">
              <a:off x="-709365" y="4578160"/>
              <a:ext cx="1592869" cy="1193084"/>
              <a:chOff x="4085850" y="470300"/>
              <a:chExt cx="4240900" cy="317650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⩥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 rot="10800000" flipH="1">
            <a:off x="-526415" y="-2164441"/>
            <a:ext cx="10822522" cy="9292210"/>
            <a:chOff x="-526415" y="-2012041"/>
            <a:chExt cx="10822522" cy="9292210"/>
          </a:xfrm>
        </p:grpSpPr>
        <p:grpSp>
          <p:nvGrpSpPr>
            <p:cNvPr id="204" name="Google Shape;204;p8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06" name="Google Shape;20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07" name="Google Shape;20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08" name="Google Shape;208;p8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0" name="Google Shape;21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1" name="Google Shape;21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2" name="Google Shape;212;p8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213" name="Google Shape;213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4" name="Google Shape;214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5" name="Google Shape;215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16" name="Google Shape;216;p8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8" name="Google Shape;218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19" name="Google Shape;219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0" name="Google Shape;220;p8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2" name="Google Shape;222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3" name="Google Shape;223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4" name="Google Shape;224;p8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26" name="Google Shape;226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7" name="Google Shape;227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28" name="Google Shape;228;p8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229" name="Google Shape;229;p8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30" name="Google Shape;230;p8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31" name="Google Shape;231;p8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ocode.xyz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eafletj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 txBox="1">
            <a:spLocks noGrp="1"/>
          </p:cNvSpPr>
          <p:nvPr>
            <p:ph type="ctrTitle"/>
          </p:nvPr>
        </p:nvSpPr>
        <p:spPr>
          <a:xfrm>
            <a:off x="1869218" y="1783107"/>
            <a:ext cx="5405563" cy="15772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Reverse </a:t>
            </a:r>
            <a:r>
              <a:rPr lang="en" sz="8800" dirty="0">
                <a:solidFill>
                  <a:schemeClr val="accent1"/>
                </a:solidFill>
              </a:rPr>
              <a:t>Geocoding</a:t>
            </a:r>
            <a:r>
              <a:rPr lang="en" sz="8800" dirty="0"/>
              <a:t> </a:t>
            </a:r>
            <a:endParaRPr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403030" y="927100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Conclusion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403030" y="1813942"/>
            <a:ext cx="5378770" cy="193349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dirty="0"/>
              <a:t>So here I conclude that</a:t>
            </a:r>
            <a:r>
              <a:rPr lang="en-US" dirty="0"/>
              <a:t> in future a lot of upcoming companies and startups will be using this technique to get the users exact location and perform any operation with that resulted location.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53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568960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References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00" y="1475049"/>
            <a:ext cx="647520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>
                <a:hlinkClick r:id="rId3"/>
              </a:rPr>
              <a:t>https://geocode.xyz/</a:t>
            </a:r>
            <a:r>
              <a:rPr lang="en-IN" dirty="0"/>
              <a:t>  [ Used for Conversion API]</a:t>
            </a:r>
            <a:endParaRPr dirty="0"/>
          </a:p>
          <a:p>
            <a:pPr lvl="0">
              <a:spcBef>
                <a:spcPts val="600"/>
              </a:spcBef>
            </a:pPr>
            <a:r>
              <a:rPr lang="en-IN" dirty="0">
                <a:hlinkClick r:id="rId4"/>
              </a:rPr>
              <a:t>https://leafletjs.com/</a:t>
            </a:r>
            <a:r>
              <a:rPr lang="en-IN" dirty="0"/>
              <a:t>  [Used for Displaying map]</a:t>
            </a:r>
          </a:p>
          <a:p>
            <a:pPr lvl="0">
              <a:spcBef>
                <a:spcPts val="600"/>
              </a:spcBef>
            </a:pPr>
            <a:r>
              <a:rPr lang="en-IN" dirty="0"/>
              <a:t>[Project Source Code Link]</a:t>
            </a:r>
          </a:p>
          <a:p>
            <a:pPr lvl="0">
              <a:spcBef>
                <a:spcPts val="600"/>
              </a:spcBef>
            </a:pPr>
            <a:r>
              <a:rPr lang="en-IN" dirty="0"/>
              <a:t>[See Live Project]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9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9"/>
          <p:cNvSpPr txBox="1">
            <a:spLocks noGrp="1"/>
          </p:cNvSpPr>
          <p:nvPr>
            <p:ph type="ctrTitle" idx="4294967295"/>
          </p:nvPr>
        </p:nvSpPr>
        <p:spPr>
          <a:xfrm>
            <a:off x="1735617" y="1949083"/>
            <a:ext cx="5672766" cy="1245334"/>
          </a:xfrm>
          <a:prstGeom prst="rect">
            <a:avLst/>
          </a:prstGeom>
          <a:effectLst>
            <a:outerShdw blurRad="242888" algn="bl" rotWithShape="0">
              <a:schemeClr val="lt1">
                <a:alpha val="73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Thank You!</a:t>
            </a:r>
            <a:endParaRPr sz="9600" dirty="0"/>
          </a:p>
        </p:txBody>
      </p:sp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 txBox="1">
            <a:spLocks noGrp="1"/>
          </p:cNvSpPr>
          <p:nvPr>
            <p:ph type="body" idx="1"/>
          </p:nvPr>
        </p:nvSpPr>
        <p:spPr>
          <a:xfrm>
            <a:off x="1991825" y="2161800"/>
            <a:ext cx="5160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402" name="Google Shape;402;p17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>
            <a:spLocks noGrp="1"/>
          </p:cNvSpPr>
          <p:nvPr>
            <p:ph type="body" idx="4294967295"/>
          </p:nvPr>
        </p:nvSpPr>
        <p:spPr>
          <a:xfrm>
            <a:off x="1334450" y="784050"/>
            <a:ext cx="2347500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Mobile</a:t>
            </a:r>
            <a:r>
              <a:rPr lang="en" sz="3600">
                <a:latin typeface="Bebas Neue"/>
                <a:ea typeface="Bebas Neue"/>
                <a:cs typeface="Bebas Neue"/>
                <a:sym typeface="Bebas Neue"/>
              </a:rPr>
              <a:t> project</a:t>
            </a:r>
            <a:endParaRPr sz="360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622" name="Google Shape;622;p32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623" name="Google Shape;623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624" name="Google Shape;62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57175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8" name="Google Shape;628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3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634" name="Google Shape;634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35" name="Google Shape;63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71463" algn="bl" rotWithShape="0">
                <a:schemeClr val="lt1">
                  <a:alpha val="64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3"/>
          <p:cNvSpPr txBox="1">
            <a:spLocks noGrp="1"/>
          </p:cNvSpPr>
          <p:nvPr>
            <p:ph type="body" idx="4294967295"/>
          </p:nvPr>
        </p:nvSpPr>
        <p:spPr>
          <a:xfrm>
            <a:off x="1334450" y="784050"/>
            <a:ext cx="2347500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Tablet</a:t>
            </a:r>
            <a:r>
              <a:rPr lang="en" sz="3600">
                <a:latin typeface="Bebas Neue"/>
                <a:ea typeface="Bebas Neue"/>
                <a:cs typeface="Bebas Neue"/>
                <a:sym typeface="Bebas Neue"/>
              </a:rPr>
              <a:t> project</a:t>
            </a:r>
            <a:endParaRPr sz="360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pic>
        <p:nvPicPr>
          <p:cNvPr id="640" name="Google Shape;6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646" name="Google Shape;646;p34"/>
          <p:cNvGrpSpPr/>
          <p:nvPr/>
        </p:nvGrpSpPr>
        <p:grpSpPr>
          <a:xfrm>
            <a:off x="4051349" y="1241129"/>
            <a:ext cx="4542205" cy="2661224"/>
            <a:chOff x="1177450" y="241631"/>
            <a:chExt cx="6173152" cy="3616776"/>
          </a:xfrm>
        </p:grpSpPr>
        <p:sp>
          <p:nvSpPr>
            <p:cNvPr id="647" name="Google Shape;64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75" dist="95250" dir="5400000" algn="bl" rotWithShape="0">
                <a:schemeClr val="lt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0216">
                <a:alpha val="418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34"/>
          <p:cNvSpPr txBox="1">
            <a:spLocks noGrp="1"/>
          </p:cNvSpPr>
          <p:nvPr>
            <p:ph type="body" idx="4294967295"/>
          </p:nvPr>
        </p:nvSpPr>
        <p:spPr>
          <a:xfrm>
            <a:off x="1334450" y="784050"/>
            <a:ext cx="2592900" cy="357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Desktop</a:t>
            </a:r>
            <a:r>
              <a:rPr lang="en" sz="3600">
                <a:latin typeface="Bebas Neue"/>
                <a:ea typeface="Bebas Neue"/>
                <a:cs typeface="Bebas Neue"/>
                <a:sym typeface="Bebas Neue"/>
              </a:rPr>
              <a:t> project</a:t>
            </a:r>
            <a:endParaRPr sz="3600">
              <a:latin typeface="Bebas Neue"/>
              <a:ea typeface="Bebas Neue"/>
              <a:cs typeface="Bebas Neue"/>
              <a:sym typeface="Bebas Neu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pic>
        <p:nvPicPr>
          <p:cNvPr id="652" name="Google Shape;652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5571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58" name="Google Shape;65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473663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thanks!</a:t>
            </a:r>
            <a:endParaRPr sz="12000"/>
          </a:p>
        </p:txBody>
      </p:sp>
      <p:sp>
        <p:nvSpPr>
          <p:cNvPr id="659" name="Google Shape;65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3113631"/>
            <a:ext cx="4108800" cy="55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660" name="Google Shape;660;p35"/>
          <p:cNvSpPr/>
          <p:nvPr/>
        </p:nvSpPr>
        <p:spPr>
          <a:xfrm>
            <a:off x="5481876" y="1103550"/>
            <a:ext cx="2569661" cy="233738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@username</a:t>
            </a:r>
            <a:br>
              <a:rPr lang="en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</a:br>
            <a:r>
              <a:rPr lang="en"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user@mail.me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8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/>
              <a:t>SlidesCarnival icons are editable shapes. </a:t>
            </a:r>
            <a:br>
              <a:rPr lang="en" sz="900" dirty="0"/>
            </a:br>
            <a:br>
              <a:rPr lang="en" sz="900" dirty="0"/>
            </a:br>
            <a:r>
              <a:rPr lang="en" sz="900" dirty="0"/>
              <a:t>This means that you can:</a:t>
            </a:r>
            <a:endParaRPr sz="900" dirty="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⩥"/>
            </a:pPr>
            <a:r>
              <a:rPr lang="en" sz="900" dirty="0"/>
              <a:t>Resize them without losing quality.</a:t>
            </a:r>
            <a:endParaRPr sz="900" dirty="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⩥"/>
            </a:pPr>
            <a:r>
              <a:rPr lang="en" sz="900" dirty="0"/>
              <a:t>Change fill color and opacity.</a:t>
            </a:r>
            <a:endParaRPr sz="900" dirty="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⩥"/>
            </a:pPr>
            <a:r>
              <a:rPr lang="en" sz="900" dirty="0"/>
              <a:t>Change line color, width and style.</a:t>
            </a:r>
            <a:endParaRPr sz="9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 dirty="0"/>
              <a:t>Isn’t that nice? :)</a:t>
            </a:r>
            <a:br>
              <a:rPr lang="en" sz="900" dirty="0"/>
            </a:br>
            <a:br>
              <a:rPr lang="en" sz="900" dirty="0"/>
            </a:br>
            <a:r>
              <a:rPr lang="en" sz="900" dirty="0"/>
              <a:t>Examples:</a:t>
            </a:r>
            <a:br>
              <a:rPr lang="en" sz="900" dirty="0"/>
            </a:br>
            <a:br>
              <a:rPr lang="en" sz="900" dirty="0"/>
            </a:br>
            <a:br>
              <a:rPr lang="en" sz="900" dirty="0"/>
            </a:br>
            <a:endParaRPr sz="900" dirty="0"/>
          </a:p>
        </p:txBody>
      </p:sp>
      <p:grpSp>
        <p:nvGrpSpPr>
          <p:cNvPr id="964" name="Google Shape;964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965" name="Google Shape;965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1" name="Google Shape;971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972" name="Google Shape;972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975" name="Google Shape;975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7" name="Google Shape;977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8" name="Google Shape;978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9" name="Google Shape;979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980" name="Google Shape;980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83" name="Google Shape;983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984" name="Google Shape;984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89" name="Google Shape;989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990" name="Google Shape;990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0" name="Google Shape;1010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011" name="Google Shape;1011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3" name="Google Shape;1013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014" name="Google Shape;1014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17" name="Google Shape;1017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018" name="Google Shape;1018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21" name="Google Shape;1021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022" name="Google Shape;1022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26" name="Google Shape;1026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7" name="Google Shape;1027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8" name="Google Shape;1028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30" name="Google Shape;1030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031" name="Google Shape;1031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3" name="Google Shape;1033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034" name="Google Shape;1034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6" name="Google Shape;1036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037" name="Google Shape;1037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39" name="Google Shape;1039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040" name="Google Shape;1040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043" name="Google Shape;1043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048" name="Google Shape;1048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0" name="Google Shape;1050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051" name="Google Shape;1051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54" name="Google Shape;1054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5" name="Google Shape;1055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056" name="Google Shape;1056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58" name="Google Shape;1058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059" name="Google Shape;1059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4" name="Google Shape;1064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065" name="Google Shape;1065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67" name="Google Shape;1067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068" name="Google Shape;1068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73" name="Google Shape;1073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074" name="Google Shape;1074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79" name="Google Shape;1079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080" name="Google Shape;1080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84" name="Google Shape;1084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85" name="Google Shape;1085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86" name="Google Shape;1086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87" name="Google Shape;1087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088" name="Google Shape;1088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091" name="Google Shape;1091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094" name="Google Shape;1094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96" name="Google Shape;1096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97" name="Google Shape;1097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098" name="Google Shape;1098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101" name="Google Shape;1101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06" name="Google Shape;1106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107" name="Google Shape;1107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09" name="Google Shape;1109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0" name="Google Shape;1110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11" name="Google Shape;1111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112" name="Google Shape;1112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115" name="Google Shape;1115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17" name="Google Shape;1117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18" name="Google Shape;1118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119" name="Google Shape;1119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122" name="Google Shape;1122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25" name="Google Shape;1125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26" name="Google Shape;1126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27" name="Google Shape;1127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128" name="Google Shape;1128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30" name="Google Shape;1130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131" name="Google Shape;1131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136" name="Google Shape;1136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140" name="Google Shape;1140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42" name="Google Shape;1142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143" name="Google Shape;1143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46" name="Google Shape;1146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147" name="Google Shape;1147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153" name="Google Shape;1153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55" name="Google Shape;1155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156" name="Google Shape;1156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61" name="Google Shape;1161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62" name="Google Shape;1162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163" name="Google Shape;1163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166" name="Google Shape;1166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70" name="Google Shape;1170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71" name="Google Shape;1171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172" name="Google Shape;1172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75" name="Google Shape;1175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176" name="Google Shape;1176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79" name="Google Shape;1179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80" name="Google Shape;1180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81" name="Google Shape;1181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82" name="Google Shape;1182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183" name="Google Shape;1183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86" name="Google Shape;1186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87" name="Google Shape;1187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188" name="Google Shape;1188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91" name="Google Shape;1191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92" name="Google Shape;1192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193" name="Google Shape;1193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98" name="Google Shape;1198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199" name="Google Shape;1199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203" name="Google Shape;1203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207" name="Google Shape;1207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12" name="Google Shape;1212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213" name="Google Shape;1213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18" name="Google Shape;1218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219" name="Google Shape;1219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21" name="Google Shape;1221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222" name="Google Shape;1222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28" name="Google Shape;1228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229" name="Google Shape;1229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230" name="Google Shape;1230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236" name="Google Shape;1236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238" name="Google Shape;1238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240" name="Google Shape;1240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3" name="Google Shape;1243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244" name="Google Shape;1244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248" name="Google Shape;1248;p48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604520" y="371276"/>
            <a:ext cx="4108800" cy="160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Hello!</a:t>
            </a:r>
            <a:endParaRPr sz="12000" dirty="0"/>
          </a:p>
        </p:txBody>
      </p:sp>
      <p:sp>
        <p:nvSpPr>
          <p:cNvPr id="389" name="Google Shape;389;p15"/>
          <p:cNvSpPr txBox="1">
            <a:spLocks noGrp="1"/>
          </p:cNvSpPr>
          <p:nvPr>
            <p:ph type="subTitle" idx="4294967295"/>
          </p:nvPr>
        </p:nvSpPr>
        <p:spPr>
          <a:xfrm>
            <a:off x="681990" y="1817153"/>
            <a:ext cx="7780020" cy="25471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3600" b="1" dirty="0"/>
              <a:t>I am </a:t>
            </a:r>
            <a:r>
              <a:rPr lang="en" sz="3600" b="1" dirty="0">
                <a:solidFill>
                  <a:schemeClr val="accent1"/>
                </a:solidFill>
              </a:rPr>
              <a:t>Abhishek Nayak</a:t>
            </a:r>
          </a:p>
          <a:p>
            <a:pPr marL="0" lvl="0" indent="0">
              <a:buNone/>
            </a:pPr>
            <a:r>
              <a:rPr lang="en" sz="3200" dirty="0"/>
              <a:t>Currently </a:t>
            </a:r>
            <a:r>
              <a:rPr lang="en-IN" sz="3200" dirty="0"/>
              <a:t>pursuing my graduation from</a:t>
            </a:r>
            <a:r>
              <a:rPr lang="en" sz="3200" dirty="0"/>
              <a:t> </a:t>
            </a:r>
            <a:r>
              <a:rPr lang="en-IN" sz="3200" b="1" dirty="0">
                <a:solidFill>
                  <a:schemeClr val="accent1"/>
                </a:solidFill>
              </a:rPr>
              <a:t>ABIT  Cuttack in B-Tech </a:t>
            </a:r>
            <a:r>
              <a:rPr lang="en-IN" sz="3200" dirty="0">
                <a:solidFill>
                  <a:schemeClr val="tx1"/>
                </a:solidFill>
              </a:rPr>
              <a:t>of</a:t>
            </a:r>
            <a:r>
              <a:rPr lang="en-IN" sz="3200" dirty="0"/>
              <a:t> Branch </a:t>
            </a:r>
            <a:r>
              <a:rPr lang="en-IN" sz="3200" b="1" dirty="0">
                <a:solidFill>
                  <a:schemeClr val="accent1"/>
                </a:solidFill>
              </a:rPr>
              <a:t>CSE</a:t>
            </a:r>
            <a:endParaRPr sz="32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Today </a:t>
            </a:r>
            <a:r>
              <a:rPr lang="en-IN" sz="3200" dirty="0"/>
              <a:t>the topic of my </a:t>
            </a:r>
            <a:r>
              <a:rPr lang="en" sz="3200" dirty="0"/>
              <a:t>presentation </a:t>
            </a:r>
            <a:r>
              <a:rPr lang="en-IN" sz="3200" dirty="0"/>
              <a:t>is all about </a:t>
            </a:r>
            <a:r>
              <a:rPr lang="en-IN" sz="3200" b="1" dirty="0">
                <a:solidFill>
                  <a:schemeClr val="accent1"/>
                </a:solidFill>
              </a:rPr>
              <a:t>Reverse Geocoding</a:t>
            </a:r>
            <a:r>
              <a:rPr lang="en-IN" sz="3200" dirty="0"/>
              <a:t>.</a:t>
            </a:r>
            <a:endParaRPr sz="3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dirty="0"/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>
            <a:spLocks noGrp="1"/>
          </p:cNvSpPr>
          <p:nvPr>
            <p:ph type="title"/>
          </p:nvPr>
        </p:nvSpPr>
        <p:spPr>
          <a:xfrm>
            <a:off x="1397478" y="589550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730" name="Google Shape;730;p4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0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3" name="Google Shape;733;p40"/>
          <p:cNvGrpSpPr/>
          <p:nvPr/>
        </p:nvGrpSpPr>
        <p:grpSpPr>
          <a:xfrm>
            <a:off x="464745" y="2921486"/>
            <a:ext cx="473400" cy="473400"/>
            <a:chOff x="1786339" y="1703401"/>
            <a:chExt cx="473400" cy="473400"/>
          </a:xfrm>
        </p:grpSpPr>
        <p:sp>
          <p:nvSpPr>
            <p:cNvPr id="734" name="Google Shape;7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1</a:t>
              </a:r>
              <a:endParaRPr sz="60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3783705" y="1855801"/>
            <a:ext cx="473400" cy="473400"/>
            <a:chOff x="3814414" y="1703401"/>
            <a:chExt cx="473400" cy="473400"/>
          </a:xfrm>
        </p:grpSpPr>
        <p:sp>
          <p:nvSpPr>
            <p:cNvPr id="737" name="Google Shape;7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4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39" name="Google Shape;739;p40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740" name="Google Shape;7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6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746" name="Google Shape;7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5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748" name="Google Shape;748;p40"/>
          <p:cNvGrpSpPr/>
          <p:nvPr/>
        </p:nvGrpSpPr>
        <p:grpSpPr>
          <a:xfrm>
            <a:off x="2824675" y="3728700"/>
            <a:ext cx="473400" cy="473400"/>
            <a:chOff x="2824664" y="3576300"/>
            <a:chExt cx="473400" cy="473400"/>
          </a:xfrm>
        </p:grpSpPr>
        <p:sp>
          <p:nvSpPr>
            <p:cNvPr id="749" name="Google Shape;7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3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sp>
        <p:nvSpPr>
          <p:cNvPr id="751" name="Google Shape;751;p40"/>
          <p:cNvSpPr txBox="1"/>
          <p:nvPr/>
        </p:nvSpPr>
        <p:spPr>
          <a:xfrm>
            <a:off x="58245" y="2753955"/>
            <a:ext cx="1286400" cy="23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Introduction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36" name="Google Shape;745;p40">
            <a:extLst>
              <a:ext uri="{FF2B5EF4-FFF2-40B4-BE49-F238E27FC236}">
                <a16:creationId xmlns:a16="http://schemas.microsoft.com/office/drawing/2014/main" id="{CB01CE54-FBC1-48AB-94E4-4ABC3475CDE1}"/>
              </a:ext>
            </a:extLst>
          </p:cNvPr>
          <p:cNvGrpSpPr/>
          <p:nvPr/>
        </p:nvGrpSpPr>
        <p:grpSpPr>
          <a:xfrm>
            <a:off x="6880835" y="3728700"/>
            <a:ext cx="473400" cy="473400"/>
            <a:chOff x="4852739" y="3576300"/>
            <a:chExt cx="473400" cy="473400"/>
          </a:xfrm>
        </p:grpSpPr>
        <p:sp>
          <p:nvSpPr>
            <p:cNvPr id="37" name="Google Shape;746;p40">
              <a:extLst>
                <a:ext uri="{FF2B5EF4-FFF2-40B4-BE49-F238E27FC236}">
                  <a16:creationId xmlns:a16="http://schemas.microsoft.com/office/drawing/2014/main" id="{D1B99A51-3EE1-4BF3-BBBB-01169E5172A7}"/>
                </a:ext>
              </a:extLst>
            </p:cNvPr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" name="Google Shape;747;p40">
              <a:extLst>
                <a:ext uri="{FF2B5EF4-FFF2-40B4-BE49-F238E27FC236}">
                  <a16:creationId xmlns:a16="http://schemas.microsoft.com/office/drawing/2014/main" id="{31B33175-EFBA-45A3-A630-53C22E7E1BA0}"/>
                </a:ext>
              </a:extLst>
            </p:cNvPr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7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43" name="Google Shape;736;p40">
            <a:extLst>
              <a:ext uri="{FF2B5EF4-FFF2-40B4-BE49-F238E27FC236}">
                <a16:creationId xmlns:a16="http://schemas.microsoft.com/office/drawing/2014/main" id="{3CBF4A07-D5D2-4B51-B801-4527AB9B65F9}"/>
              </a:ext>
            </a:extLst>
          </p:cNvPr>
          <p:cNvGrpSpPr/>
          <p:nvPr/>
        </p:nvGrpSpPr>
        <p:grpSpPr>
          <a:xfrm>
            <a:off x="1842986" y="1855801"/>
            <a:ext cx="473400" cy="473400"/>
            <a:chOff x="3814414" y="1703401"/>
            <a:chExt cx="473400" cy="473400"/>
          </a:xfrm>
        </p:grpSpPr>
        <p:sp>
          <p:nvSpPr>
            <p:cNvPr id="44" name="Google Shape;737;p40">
              <a:extLst>
                <a:ext uri="{FF2B5EF4-FFF2-40B4-BE49-F238E27FC236}">
                  <a16:creationId xmlns:a16="http://schemas.microsoft.com/office/drawing/2014/main" id="{03111E24-C7E2-40AA-937E-89F0CE32185E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45" name="Google Shape;738;p40">
              <a:extLst>
                <a:ext uri="{FF2B5EF4-FFF2-40B4-BE49-F238E27FC236}">
                  <a16:creationId xmlns:a16="http://schemas.microsoft.com/office/drawing/2014/main" id="{B62A5FCF-F1DE-45D1-B812-3C819D026007}"/>
                </a:ext>
              </a:extLst>
            </p:cNvPr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2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grpSp>
        <p:nvGrpSpPr>
          <p:cNvPr id="46" name="Google Shape;736;p40">
            <a:extLst>
              <a:ext uri="{FF2B5EF4-FFF2-40B4-BE49-F238E27FC236}">
                <a16:creationId xmlns:a16="http://schemas.microsoft.com/office/drawing/2014/main" id="{074440F9-543B-4E38-B933-5EF87FA08A7E}"/>
              </a:ext>
            </a:extLst>
          </p:cNvPr>
          <p:cNvGrpSpPr/>
          <p:nvPr/>
        </p:nvGrpSpPr>
        <p:grpSpPr>
          <a:xfrm>
            <a:off x="7830063" y="1925129"/>
            <a:ext cx="334744" cy="334744"/>
            <a:chOff x="3883742" y="1772729"/>
            <a:chExt cx="334744" cy="334744"/>
          </a:xfrm>
        </p:grpSpPr>
        <p:sp>
          <p:nvSpPr>
            <p:cNvPr id="47" name="Google Shape;737;p40">
              <a:extLst>
                <a:ext uri="{FF2B5EF4-FFF2-40B4-BE49-F238E27FC236}">
                  <a16:creationId xmlns:a16="http://schemas.microsoft.com/office/drawing/2014/main" id="{28B440DA-A16F-4FA5-BFA5-84737B7D169F}"/>
                </a:ext>
              </a:extLst>
            </p:cNvPr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48" name="Google Shape;738;p40">
              <a:extLst>
                <a:ext uri="{FF2B5EF4-FFF2-40B4-BE49-F238E27FC236}">
                  <a16:creationId xmlns:a16="http://schemas.microsoft.com/office/drawing/2014/main" id="{FAC2EB9E-AAE3-4801-941A-3209423C8FF4}"/>
                </a:ext>
              </a:extLst>
            </p:cNvPr>
            <p:cNvSpPr/>
            <p:nvPr/>
          </p:nvSpPr>
          <p:spPr>
            <a:xfrm>
              <a:off x="3997947" y="1892275"/>
              <a:ext cx="106334" cy="9565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8</a:t>
              </a:r>
              <a:endParaRPr sz="6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sp>
        <p:nvSpPr>
          <p:cNvPr id="49" name="Google Shape;751;p40">
            <a:extLst>
              <a:ext uri="{FF2B5EF4-FFF2-40B4-BE49-F238E27FC236}">
                <a16:creationId xmlns:a16="http://schemas.microsoft.com/office/drawing/2014/main" id="{2D2FC3E2-5ADA-4DC4-9338-8FA69186D99C}"/>
              </a:ext>
            </a:extLst>
          </p:cNvPr>
          <p:cNvSpPr txBox="1"/>
          <p:nvPr/>
        </p:nvSpPr>
        <p:spPr>
          <a:xfrm>
            <a:off x="1397853" y="1455426"/>
            <a:ext cx="1427197" cy="42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Steps to Fetch and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Display map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3" name="Google Shape;751;p40">
            <a:extLst>
              <a:ext uri="{FF2B5EF4-FFF2-40B4-BE49-F238E27FC236}">
                <a16:creationId xmlns:a16="http://schemas.microsoft.com/office/drawing/2014/main" id="{AC5847EF-ABBC-414E-8010-072ECC4DDE08}"/>
              </a:ext>
            </a:extLst>
          </p:cNvPr>
          <p:cNvSpPr txBox="1"/>
          <p:nvPr/>
        </p:nvSpPr>
        <p:spPr>
          <a:xfrm>
            <a:off x="2418175" y="4215204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Advantages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4" name="Google Shape;751;p40">
            <a:extLst>
              <a:ext uri="{FF2B5EF4-FFF2-40B4-BE49-F238E27FC236}">
                <a16:creationId xmlns:a16="http://schemas.microsoft.com/office/drawing/2014/main" id="{E8EF6288-AFE7-45B8-9C93-337B86FB2123}"/>
              </a:ext>
            </a:extLst>
          </p:cNvPr>
          <p:cNvSpPr txBox="1"/>
          <p:nvPr/>
        </p:nvSpPr>
        <p:spPr>
          <a:xfrm>
            <a:off x="4446239" y="4204880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Future Scope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5" name="Google Shape;751;p40">
            <a:extLst>
              <a:ext uri="{FF2B5EF4-FFF2-40B4-BE49-F238E27FC236}">
                <a16:creationId xmlns:a16="http://schemas.microsoft.com/office/drawing/2014/main" id="{C64321D3-C41E-455A-9598-C132722F420A}"/>
              </a:ext>
            </a:extLst>
          </p:cNvPr>
          <p:cNvSpPr txBox="1"/>
          <p:nvPr/>
        </p:nvSpPr>
        <p:spPr>
          <a:xfrm>
            <a:off x="6407285" y="4241228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References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6" name="Google Shape;751;p40">
            <a:extLst>
              <a:ext uri="{FF2B5EF4-FFF2-40B4-BE49-F238E27FC236}">
                <a16:creationId xmlns:a16="http://schemas.microsoft.com/office/drawing/2014/main" id="{30AD4561-0574-4BEC-BF03-5B9321A4D737}"/>
              </a:ext>
            </a:extLst>
          </p:cNvPr>
          <p:cNvSpPr txBox="1"/>
          <p:nvPr/>
        </p:nvSpPr>
        <p:spPr>
          <a:xfrm>
            <a:off x="5435989" y="1717510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Conclusion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7" name="Google Shape;751;p40">
            <a:extLst>
              <a:ext uri="{FF2B5EF4-FFF2-40B4-BE49-F238E27FC236}">
                <a16:creationId xmlns:a16="http://schemas.microsoft.com/office/drawing/2014/main" id="{1AE6855D-80F8-467B-A686-836E4944BB03}"/>
              </a:ext>
            </a:extLst>
          </p:cNvPr>
          <p:cNvSpPr txBox="1"/>
          <p:nvPr/>
        </p:nvSpPr>
        <p:spPr>
          <a:xfrm>
            <a:off x="3414492" y="1702294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Disadvantages 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8" name="Google Shape;751;p40">
            <a:extLst>
              <a:ext uri="{FF2B5EF4-FFF2-40B4-BE49-F238E27FC236}">
                <a16:creationId xmlns:a16="http://schemas.microsoft.com/office/drawing/2014/main" id="{7B8800D3-3151-4329-B49D-53B1ECB590F0}"/>
              </a:ext>
            </a:extLst>
          </p:cNvPr>
          <p:cNvSpPr txBox="1"/>
          <p:nvPr/>
        </p:nvSpPr>
        <p:spPr>
          <a:xfrm>
            <a:off x="7354235" y="1692169"/>
            <a:ext cx="1286400" cy="19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End</a:t>
            </a:r>
            <a:endParaRPr b="1" dirty="0">
              <a:solidFill>
                <a:schemeClr val="tx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ctrTitle"/>
          </p:nvPr>
        </p:nvSpPr>
        <p:spPr>
          <a:xfrm>
            <a:off x="1334400" y="327660"/>
            <a:ext cx="6475200" cy="79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Introduction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subTitle" idx="1"/>
          </p:nvPr>
        </p:nvSpPr>
        <p:spPr>
          <a:xfrm>
            <a:off x="1226532" y="1295408"/>
            <a:ext cx="7037791" cy="35204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Saira Semi Condensed"/>
              <a:buChar char="⩥"/>
            </a:pPr>
            <a:r>
              <a:rPr lang="en-US" sz="1800" b="1" dirty="0"/>
              <a:t>Geocoding</a:t>
            </a:r>
            <a:r>
              <a:rPr lang="en-US" sz="1800" dirty="0">
                <a:solidFill>
                  <a:schemeClr val="tx1"/>
                </a:solidFill>
              </a:rPr>
              <a:t> is the process of transforming a description of a location such as a pair of coordinates, an address, or a name of a place.</a:t>
            </a:r>
          </a:p>
          <a:p>
            <a:pPr>
              <a:buFont typeface="Saira Semi Condensed"/>
              <a:buChar char="⩥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Saira Semi Condensed"/>
              <a:buChar char="⩥"/>
            </a:pPr>
            <a:r>
              <a:rPr lang="en-US" sz="1800" dirty="0">
                <a:solidFill>
                  <a:schemeClr val="tx1"/>
                </a:solidFill>
              </a:rPr>
              <a:t>Geocoding are up of two types : </a:t>
            </a:r>
          </a:p>
          <a:p>
            <a:pPr marL="533400" lvl="1" indent="0"/>
            <a:r>
              <a:rPr lang="en-US" sz="1800" dirty="0">
                <a:solidFill>
                  <a:schemeClr val="tx1"/>
                </a:solidFill>
              </a:rPr>
              <a:t>1. Forward Geocoding</a:t>
            </a:r>
          </a:p>
          <a:p>
            <a:pPr marL="533400" lvl="1" indent="0"/>
            <a:r>
              <a:rPr lang="en-US" sz="1800" dirty="0">
                <a:solidFill>
                  <a:schemeClr val="tx1"/>
                </a:solidFill>
              </a:rPr>
              <a:t>2. Reverse Geocoding </a:t>
            </a:r>
          </a:p>
          <a:p>
            <a:pPr>
              <a:buFont typeface="Saira Semi Condensed"/>
              <a:buChar char="⩥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Font typeface="Saira Semi Condensed"/>
              <a:buChar char="⩥"/>
            </a:pPr>
            <a:r>
              <a:rPr lang="en-US" sz="1800" b="1" dirty="0"/>
              <a:t>Forward Geocoding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means you start with an address or location (such as India) and end up with latitude and longitude coordinates.</a:t>
            </a:r>
          </a:p>
          <a:p>
            <a:pPr marL="76200" indent="0"/>
            <a:r>
              <a:rPr lang="en-US" sz="1800" dirty="0">
                <a:solidFill>
                  <a:schemeClr val="tx1"/>
                </a:solidFill>
              </a:rPr>
              <a:t> </a:t>
            </a:r>
          </a:p>
          <a:p>
            <a:pPr>
              <a:buFont typeface="Saira Semi Condensed"/>
              <a:buChar char="⩥"/>
            </a:pPr>
            <a:r>
              <a:rPr lang="en-US" sz="1800" b="1" dirty="0"/>
              <a:t>Reverse Geocoding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is a process used to convert coordinates (latitude and longitude) to human-readable addresses.</a:t>
            </a:r>
          </a:p>
          <a:p>
            <a:pPr marL="76200" indent="0"/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marL="76200" lvl="0" indent="0"/>
            <a:endParaRPr lang="en-US" dirty="0"/>
          </a:p>
          <a:p>
            <a:pPr marL="0" lvl="0" indent="0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 marL="0" lvl="0" indent="0">
              <a:spcAft>
                <a:spcPts val="600"/>
              </a:spcAft>
            </a:pPr>
            <a:endParaRPr lang="en-IN" dirty="0">
              <a:solidFill>
                <a:schemeClr val="tx1"/>
              </a:solidFill>
            </a:endParaRPr>
          </a:p>
          <a:p>
            <a:pPr marL="0" lvl="0" indent="0">
              <a:spcAft>
                <a:spcPts val="600"/>
              </a:spcAft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4"/>
          <p:cNvSpPr txBox="1">
            <a:spLocks noGrp="1"/>
          </p:cNvSpPr>
          <p:nvPr>
            <p:ph type="title"/>
          </p:nvPr>
        </p:nvSpPr>
        <p:spPr>
          <a:xfrm>
            <a:off x="922810" y="561946"/>
            <a:ext cx="5773431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</a:t>
            </a:r>
            <a:r>
              <a:rPr lang="en-IN" dirty="0"/>
              <a:t>s to </a:t>
            </a:r>
            <a:r>
              <a:rPr lang="en-IN" dirty="0">
                <a:solidFill>
                  <a:schemeClr val="accent1"/>
                </a:solidFill>
              </a:rPr>
              <a:t>fetch</a:t>
            </a:r>
            <a:r>
              <a:rPr lang="en-IN" dirty="0"/>
              <a:t> and </a:t>
            </a:r>
            <a:r>
              <a:rPr lang="en-IN" dirty="0">
                <a:solidFill>
                  <a:schemeClr val="accent1"/>
                </a:solidFill>
              </a:rPr>
              <a:t>display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27" name="Google Shape;827;p4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828" name="Google Shape;828;p44"/>
          <p:cNvGrpSpPr/>
          <p:nvPr/>
        </p:nvGrpSpPr>
        <p:grpSpPr>
          <a:xfrm>
            <a:off x="1312492" y="1413043"/>
            <a:ext cx="3608215" cy="3243857"/>
            <a:chOff x="1312492" y="1413043"/>
            <a:chExt cx="3608215" cy="3243857"/>
          </a:xfrm>
        </p:grpSpPr>
        <p:sp>
          <p:nvSpPr>
            <p:cNvPr id="829" name="Google Shape;829;p44"/>
            <p:cNvSpPr/>
            <p:nvPr/>
          </p:nvSpPr>
          <p:spPr>
            <a:xfrm>
              <a:off x="2205747" y="3626620"/>
              <a:ext cx="1827373" cy="554243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CONVERT </a:t>
              </a:r>
              <a:r>
                <a:rPr lang="en-I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TO JSON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2431616" y="4115125"/>
              <a:ext cx="1377910" cy="541775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GET MAP 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1320433" y="1705597"/>
              <a:ext cx="3600274" cy="576911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</a:t>
              </a:r>
              <a:r>
                <a:rPr lang="en-I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ET COORDINATES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1763092" y="2665477"/>
              <a:ext cx="2714957" cy="564446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PASS </a:t>
              </a:r>
              <a:r>
                <a:rPr lang="e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TO API </a:t>
              </a:r>
              <a:r>
                <a:rPr lang="en-I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URL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1544035" y="2186038"/>
              <a:ext cx="3154201" cy="5712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TRANFORM I</a:t>
              </a:r>
              <a:r>
                <a:rPr lang="e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NTO</a:t>
              </a:r>
              <a:r>
                <a:rPr lang="en-IN" sz="1200" b="1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 PROPER FORMAT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1983285" y="3144914"/>
              <a:ext cx="2272296" cy="56217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i="0" u="none" strike="noStrike" cap="none" dirty="0">
                  <a:solidFill>
                    <a:schemeClr val="dk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GET THE RESPONSE</a:t>
              </a:r>
              <a:endParaRPr sz="1200" b="1" i="0" u="none" strike="noStrike" cap="none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312492" y="1413043"/>
              <a:ext cx="3602907" cy="39681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</p:grpSp>
      <p:cxnSp>
        <p:nvCxnSpPr>
          <p:cNvPr id="836" name="Google Shape;836;p44"/>
          <p:cNvCxnSpPr/>
          <p:nvPr/>
        </p:nvCxnSpPr>
        <p:spPr>
          <a:xfrm>
            <a:off x="4876968" y="1949906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37" name="Google Shape;837;p44"/>
          <p:cNvSpPr txBox="1"/>
          <p:nvPr/>
        </p:nvSpPr>
        <p:spPr>
          <a:xfrm>
            <a:off x="6029324" y="1757583"/>
            <a:ext cx="2773775" cy="37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(Latitude coordinate , Longitude coordinate) 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38" name="Google Shape;838;p44"/>
          <p:cNvCxnSpPr/>
          <p:nvPr/>
        </p:nvCxnSpPr>
        <p:spPr>
          <a:xfrm>
            <a:off x="46850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39" name="Google Shape;839;p44"/>
          <p:cNvSpPr txBox="1"/>
          <p:nvPr/>
        </p:nvSpPr>
        <p:spPr>
          <a:xfrm>
            <a:off x="5973538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Sto</a:t>
            </a: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ring the coordinates into a single array by destructing 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0" name="Google Shape;840;p44"/>
          <p:cNvCxnSpPr/>
          <p:nvPr/>
        </p:nvCxnSpPr>
        <p:spPr>
          <a:xfrm>
            <a:off x="44638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1" name="Google Shape;841;p44"/>
          <p:cNvSpPr txBox="1"/>
          <p:nvPr/>
        </p:nvSpPr>
        <p:spPr>
          <a:xfrm>
            <a:off x="5980682" y="274127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Using template literals passing those coordinates to get the response from API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2" name="Google Shape;842;p44"/>
          <p:cNvCxnSpPr/>
          <p:nvPr/>
        </p:nvCxnSpPr>
        <p:spPr>
          <a:xfrm>
            <a:off x="42754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3" name="Google Shape;843;p44"/>
          <p:cNvSpPr txBox="1"/>
          <p:nvPr/>
        </p:nvSpPr>
        <p:spPr>
          <a:xfrm>
            <a:off x="5980682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Waiting for the promise to fulfil and if reject then pass to catch state or </a:t>
            </a: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else returns a response with status “ok”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4" name="Google Shape;844;p44"/>
          <p:cNvCxnSpPr/>
          <p:nvPr/>
        </p:nvCxnSpPr>
        <p:spPr>
          <a:xfrm>
            <a:off x="40705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5" name="Google Shape;845;p44"/>
          <p:cNvSpPr txBox="1"/>
          <p:nvPr/>
        </p:nvSpPr>
        <p:spPr>
          <a:xfrm>
            <a:off x="5973221" y="3718788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The data which we get is not easily readable so we convert them to json to use that data in our application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cxnSp>
        <p:nvCxnSpPr>
          <p:cNvPr id="846" name="Google Shape;846;p44"/>
          <p:cNvCxnSpPr/>
          <p:nvPr/>
        </p:nvCxnSpPr>
        <p:spPr>
          <a:xfrm>
            <a:off x="38575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rgbClr val="741B4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47" name="Google Shape;847;p44"/>
          <p:cNvSpPr txBox="1"/>
          <p:nvPr/>
        </p:nvSpPr>
        <p:spPr>
          <a:xfrm>
            <a:off x="59592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After </a:t>
            </a:r>
            <a:r>
              <a:rPr lang="en-IN" sz="1000" dirty="0">
                <a:solidFill>
                  <a:schemeClr val="dk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passing that data to our component we basically renders the map on the screen.</a:t>
            </a:r>
            <a:endParaRPr sz="1000" dirty="0">
              <a:solidFill>
                <a:schemeClr val="dk2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/>
          <p:nvPr/>
        </p:nvSpPr>
        <p:spPr>
          <a:xfrm>
            <a:off x="977475" y="1163025"/>
            <a:ext cx="7245906" cy="345179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title" idx="4294967295"/>
          </p:nvPr>
        </p:nvSpPr>
        <p:spPr>
          <a:xfrm>
            <a:off x="1334450" y="424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Leaflet API</a:t>
            </a:r>
            <a:endParaRPr sz="3600" dirty="0"/>
          </a:p>
        </p:txBody>
      </p:sp>
      <p:sp>
        <p:nvSpPr>
          <p:cNvPr id="505" name="Google Shape;505;p26"/>
          <p:cNvSpPr/>
          <p:nvPr/>
        </p:nvSpPr>
        <p:spPr>
          <a:xfrm>
            <a:off x="5835527" y="2435582"/>
            <a:ext cx="5817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aira Semi Condensed"/>
                <a:sym typeface="Saira Semi Condensed"/>
              </a:rPr>
              <a:t>HOME</a:t>
            </a:r>
            <a:endParaRPr sz="800" b="1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aira Semi Condensed"/>
              <a:sym typeface="Saira Semi Condensed"/>
            </a:endParaRPr>
          </a:p>
        </p:txBody>
      </p:sp>
      <p:sp>
        <p:nvSpPr>
          <p:cNvPr id="506" name="Google Shape;506;p2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08" name="Google Shape;508;p26"/>
          <p:cNvGrpSpPr/>
          <p:nvPr/>
        </p:nvGrpSpPr>
        <p:grpSpPr>
          <a:xfrm>
            <a:off x="1469215" y="2126083"/>
            <a:ext cx="200572" cy="219775"/>
            <a:chOff x="1742187" y="2001447"/>
            <a:chExt cx="258070" cy="282778"/>
          </a:xfrm>
        </p:grpSpPr>
        <p:sp>
          <p:nvSpPr>
            <p:cNvPr id="509" name="Google Shape;509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10" name="Google Shape;510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11" name="Google Shape;511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12" name="Google Shape;512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13" name="Google Shape;513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14" name="Google Shape;514;p26"/>
          <p:cNvGrpSpPr/>
          <p:nvPr/>
        </p:nvGrpSpPr>
        <p:grpSpPr>
          <a:xfrm>
            <a:off x="2986390" y="3589858"/>
            <a:ext cx="200572" cy="219775"/>
            <a:chOff x="1742187" y="2001447"/>
            <a:chExt cx="258070" cy="282778"/>
          </a:xfrm>
        </p:grpSpPr>
        <p:sp>
          <p:nvSpPr>
            <p:cNvPr id="515" name="Google Shape;515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16" name="Google Shape;516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17" name="Google Shape;517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18" name="Google Shape;518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19" name="Google Shape;519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20" name="Google Shape;520;p26"/>
          <p:cNvGrpSpPr/>
          <p:nvPr/>
        </p:nvGrpSpPr>
        <p:grpSpPr>
          <a:xfrm>
            <a:off x="3916114" y="1956173"/>
            <a:ext cx="200572" cy="219775"/>
            <a:chOff x="1742187" y="2001447"/>
            <a:chExt cx="258070" cy="282778"/>
          </a:xfrm>
        </p:grpSpPr>
        <p:sp>
          <p:nvSpPr>
            <p:cNvPr id="521" name="Google Shape;521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22" name="Google Shape;522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23" name="Google Shape;523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24" name="Google Shape;524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25" name="Google Shape;525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26" name="Google Shape;526;p26"/>
          <p:cNvGrpSpPr/>
          <p:nvPr/>
        </p:nvGrpSpPr>
        <p:grpSpPr>
          <a:xfrm>
            <a:off x="4555090" y="3829382"/>
            <a:ext cx="200572" cy="219775"/>
            <a:chOff x="1742187" y="2001447"/>
            <a:chExt cx="258070" cy="282778"/>
          </a:xfrm>
        </p:grpSpPr>
        <p:sp>
          <p:nvSpPr>
            <p:cNvPr id="527" name="Google Shape;527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28" name="Google Shape;528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29" name="Google Shape;529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30" name="Google Shape;530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1" name="Google Shape;531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32" name="Google Shape;532;p26"/>
          <p:cNvGrpSpPr/>
          <p:nvPr/>
        </p:nvGrpSpPr>
        <p:grpSpPr>
          <a:xfrm>
            <a:off x="6440165" y="2386538"/>
            <a:ext cx="200572" cy="219775"/>
            <a:chOff x="1742187" y="2001447"/>
            <a:chExt cx="258070" cy="282778"/>
          </a:xfrm>
        </p:grpSpPr>
        <p:sp>
          <p:nvSpPr>
            <p:cNvPr id="533" name="Google Shape;533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34" name="Google Shape;534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35" name="Google Shape;535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36" name="Google Shape;536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37" name="Google Shape;537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grpSp>
        <p:nvGrpSpPr>
          <p:cNvPr id="538" name="Google Shape;538;p26"/>
          <p:cNvGrpSpPr/>
          <p:nvPr/>
        </p:nvGrpSpPr>
        <p:grpSpPr>
          <a:xfrm>
            <a:off x="7043530" y="3926499"/>
            <a:ext cx="200572" cy="219775"/>
            <a:chOff x="1742187" y="2001447"/>
            <a:chExt cx="258070" cy="282778"/>
          </a:xfrm>
        </p:grpSpPr>
        <p:sp>
          <p:nvSpPr>
            <p:cNvPr id="539" name="Google Shape;539;p26"/>
            <p:cNvSpPr/>
            <p:nvPr/>
          </p:nvSpPr>
          <p:spPr>
            <a:xfrm>
              <a:off x="1797850" y="2064550"/>
              <a:ext cx="174425" cy="219675"/>
            </a:xfrm>
            <a:custGeom>
              <a:avLst/>
              <a:gdLst/>
              <a:ahLst/>
              <a:cxnLst/>
              <a:rect l="l" t="t" r="r" b="b"/>
              <a:pathLst>
                <a:path w="6977" h="8787" extrusionOk="0">
                  <a:moveTo>
                    <a:pt x="0" y="1476"/>
                  </a:moveTo>
                  <a:lnTo>
                    <a:pt x="6977" y="0"/>
                  </a:lnTo>
                  <a:lnTo>
                    <a:pt x="3881" y="87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540" name="Google Shape;540;p26"/>
            <p:cNvGrpSpPr/>
            <p:nvPr/>
          </p:nvGrpSpPr>
          <p:grpSpPr>
            <a:xfrm rot="7045082">
              <a:off x="1756561" y="2056893"/>
              <a:ext cx="229323" cy="171766"/>
              <a:chOff x="4085850" y="470300"/>
              <a:chExt cx="4240900" cy="3176500"/>
            </a:xfrm>
          </p:grpSpPr>
          <p:sp>
            <p:nvSpPr>
              <p:cNvPr id="541" name="Google Shape;541;p2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542" name="Google Shape;542;p2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543" name="Google Shape;543;p2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E6F2">
                      <a:alpha val="22352"/>
                    </a:srgbClr>
                  </a:gs>
                  <a:gs pos="100000">
                    <a:srgbClr val="1D0216">
                      <a:alpha val="41960"/>
                    </a:srgbClr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568960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Advantages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07981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-IN" dirty="0"/>
              <a:t>Easy to use and Implement.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The user does not need t</a:t>
            </a:r>
            <a:r>
              <a:rPr lang="en-IN" dirty="0"/>
              <a:t>o maintain and update the referenced database.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IN" dirty="0"/>
              <a:t>The user can get immediate location results.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-IN" dirty="0"/>
              <a:t>No extra software or tool is required on the user side to get the results. 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334450" y="568960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Disadvantages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346510" cy="283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Without Internet </a:t>
            </a:r>
            <a:r>
              <a:rPr lang="en-IN" dirty="0"/>
              <a:t>connection</a:t>
            </a:r>
            <a:r>
              <a:rPr lang="en" dirty="0"/>
              <a:t> </a:t>
            </a:r>
            <a:r>
              <a:rPr lang="en-IN" dirty="0"/>
              <a:t>it is </a:t>
            </a:r>
            <a:r>
              <a:rPr lang="en" dirty="0"/>
              <a:t>not possi</a:t>
            </a:r>
            <a:r>
              <a:rPr lang="en-IN" dirty="0"/>
              <a:t>ble for a user to get the desired result.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While the conversion process from</a:t>
            </a:r>
            <a:r>
              <a:rPr lang="en-IN" dirty="0"/>
              <a:t> coordinates to a proper location there may be a chance that the same area name or location name may be present twice or more in that state or country. </a:t>
            </a:r>
            <a:endParaRPr dirty="0"/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294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"/>
          <p:cNvSpPr txBox="1">
            <a:spLocks noGrp="1"/>
          </p:cNvSpPr>
          <p:nvPr>
            <p:ph type="title"/>
          </p:nvPr>
        </p:nvSpPr>
        <p:spPr>
          <a:xfrm>
            <a:off x="1540140" y="724218"/>
            <a:ext cx="6475200" cy="83061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accent1"/>
                </a:solidFill>
              </a:rPr>
              <a:t>Future Scope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8" name="Google Shape;408;p18"/>
          <p:cNvSpPr txBox="1">
            <a:spLocks noGrp="1"/>
          </p:cNvSpPr>
          <p:nvPr>
            <p:ph type="body" idx="1"/>
          </p:nvPr>
        </p:nvSpPr>
        <p:spPr>
          <a:xfrm>
            <a:off x="1540140" y="1554833"/>
            <a:ext cx="6049330" cy="29314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⩥"/>
            </a:pPr>
            <a:r>
              <a:rPr lang="en" dirty="0"/>
              <a:t>Now a day </a:t>
            </a:r>
            <a:r>
              <a:rPr lang="en-IN" dirty="0"/>
              <a:t>most of the websites and even applications uses this reverse geocoding techniques like Amazon, Flipkart , Google Maps, Zomato , Swiggy etc. to know the exact location of the user and send their product to that location.</a:t>
            </a:r>
          </a:p>
        </p:txBody>
      </p:sp>
      <p:sp>
        <p:nvSpPr>
          <p:cNvPr id="409" name="Google Shape;409;p18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128953"/>
      </p:ext>
    </p:extLst>
  </p:cSld>
  <p:clrMapOvr>
    <a:masterClrMapping/>
  </p:clrMapOvr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634</Words>
  <Application>Microsoft Office PowerPoint</Application>
  <PresentationFormat>On-screen Show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Bebas Neue</vt:lpstr>
      <vt:lpstr>Calibri</vt:lpstr>
      <vt:lpstr>Saira Semi Condensed</vt:lpstr>
      <vt:lpstr>Segoe UI Black</vt:lpstr>
      <vt:lpstr>Dardanius template</vt:lpstr>
      <vt:lpstr>Reverse Geocoding </vt:lpstr>
      <vt:lpstr>Hello!</vt:lpstr>
      <vt:lpstr>Content</vt:lpstr>
      <vt:lpstr>Introduction </vt:lpstr>
      <vt:lpstr>Steps to fetch and display</vt:lpstr>
      <vt:lpstr>Leaflet API</vt:lpstr>
      <vt:lpstr>Advantages</vt:lpstr>
      <vt:lpstr>Disadvantages</vt:lpstr>
      <vt:lpstr>Future Scope</vt:lpstr>
      <vt:lpstr>Conclusion</vt:lpstr>
      <vt:lpstr>References</vt:lpstr>
      <vt:lpstr>Thank You!</vt:lpstr>
      <vt:lpstr>PowerPoint Presentation</vt:lpstr>
      <vt:lpstr>PowerPoint Presentation</vt:lpstr>
      <vt:lpstr>PowerPoint Presentation</vt:lpstr>
      <vt:lpstr>PowerPoint Presentation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Geocoding </dc:title>
  <cp:lastModifiedBy>abhishek nayak</cp:lastModifiedBy>
  <cp:revision>26</cp:revision>
  <dcterms:modified xsi:type="dcterms:W3CDTF">2022-07-26T07:24:50Z</dcterms:modified>
</cp:coreProperties>
</file>