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Nijhawan" userId="5a46fc2eda9b3f44" providerId="LiveId" clId="{90CBD5A0-7C93-4ECC-A5BE-FB5C4C03E054}"/>
    <pc:docChg chg="undo custSel addSld delSld modSld">
      <pc:chgData name="Abhishek Nijhawan" userId="5a46fc2eda9b3f44" providerId="LiveId" clId="{90CBD5A0-7C93-4ECC-A5BE-FB5C4C03E054}" dt="2023-10-05T16:58:26.753" v="2148" actId="20577"/>
      <pc:docMkLst>
        <pc:docMk/>
      </pc:docMkLst>
      <pc:sldChg chg="modSp mod">
        <pc:chgData name="Abhishek Nijhawan" userId="5a46fc2eda9b3f44" providerId="LiveId" clId="{90CBD5A0-7C93-4ECC-A5BE-FB5C4C03E054}" dt="2023-10-05T15:06:10.611" v="0" actId="20577"/>
        <pc:sldMkLst>
          <pc:docMk/>
          <pc:sldMk cId="4064581767" sldId="256"/>
        </pc:sldMkLst>
        <pc:spChg chg="mod">
          <ac:chgData name="Abhishek Nijhawan" userId="5a46fc2eda9b3f44" providerId="LiveId" clId="{90CBD5A0-7C93-4ECC-A5BE-FB5C4C03E054}" dt="2023-10-05T15:06:10.611" v="0" actId="20577"/>
          <ac:spMkLst>
            <pc:docMk/>
            <pc:sldMk cId="4064581767" sldId="256"/>
            <ac:spMk id="3" creationId="{63783B67-D625-4DA2-FB74-BA6B8C3710C8}"/>
          </ac:spMkLst>
        </pc:spChg>
      </pc:sldChg>
      <pc:sldChg chg="modSp new mod">
        <pc:chgData name="Abhishek Nijhawan" userId="5a46fc2eda9b3f44" providerId="LiveId" clId="{90CBD5A0-7C93-4ECC-A5BE-FB5C4C03E054}" dt="2023-10-05T15:09:31.618" v="42" actId="255"/>
        <pc:sldMkLst>
          <pc:docMk/>
          <pc:sldMk cId="47659109" sldId="257"/>
        </pc:sldMkLst>
        <pc:spChg chg="mod">
          <ac:chgData name="Abhishek Nijhawan" userId="5a46fc2eda9b3f44" providerId="LiveId" clId="{90CBD5A0-7C93-4ECC-A5BE-FB5C4C03E054}" dt="2023-10-05T15:07:09.993" v="36" actId="27636"/>
          <ac:spMkLst>
            <pc:docMk/>
            <pc:sldMk cId="47659109" sldId="257"/>
            <ac:spMk id="2" creationId="{9D33794D-6A99-50A9-54E1-DA8BE20D7777}"/>
          </ac:spMkLst>
        </pc:spChg>
        <pc:spChg chg="mod">
          <ac:chgData name="Abhishek Nijhawan" userId="5a46fc2eda9b3f44" providerId="LiveId" clId="{90CBD5A0-7C93-4ECC-A5BE-FB5C4C03E054}" dt="2023-10-05T15:09:31.618" v="42" actId="255"/>
          <ac:spMkLst>
            <pc:docMk/>
            <pc:sldMk cId="47659109" sldId="257"/>
            <ac:spMk id="3" creationId="{311DDD17-417B-DD3C-61AB-3A0395A1D42D}"/>
          </ac:spMkLst>
        </pc:spChg>
      </pc:sldChg>
      <pc:sldChg chg="addSp delSp modSp new mod">
        <pc:chgData name="Abhishek Nijhawan" userId="5a46fc2eda9b3f44" providerId="LiveId" clId="{90CBD5A0-7C93-4ECC-A5BE-FB5C4C03E054}" dt="2023-10-05T16:36:29.058" v="1335" actId="12"/>
        <pc:sldMkLst>
          <pc:docMk/>
          <pc:sldMk cId="1987464974" sldId="258"/>
        </pc:sldMkLst>
        <pc:spChg chg="mod">
          <ac:chgData name="Abhishek Nijhawan" userId="5a46fc2eda9b3f44" providerId="LiveId" clId="{90CBD5A0-7C93-4ECC-A5BE-FB5C4C03E054}" dt="2023-10-05T15:17:25.576" v="80" actId="14100"/>
          <ac:spMkLst>
            <pc:docMk/>
            <pc:sldMk cId="1987464974" sldId="258"/>
            <ac:spMk id="2" creationId="{BDBF8083-01BF-0496-CB53-3B6B28DEB82A}"/>
          </ac:spMkLst>
        </pc:spChg>
        <pc:spChg chg="mod">
          <ac:chgData name="Abhishek Nijhawan" userId="5a46fc2eda9b3f44" providerId="LiveId" clId="{90CBD5A0-7C93-4ECC-A5BE-FB5C4C03E054}" dt="2023-10-05T16:36:29.058" v="1335" actId="12"/>
          <ac:spMkLst>
            <pc:docMk/>
            <pc:sldMk cId="1987464974" sldId="258"/>
            <ac:spMk id="3" creationId="{168EE80D-565D-5197-B21B-DC7267E149F8}"/>
          </ac:spMkLst>
        </pc:spChg>
        <pc:spChg chg="add del">
          <ac:chgData name="Abhishek Nijhawan" userId="5a46fc2eda9b3f44" providerId="LiveId" clId="{90CBD5A0-7C93-4ECC-A5BE-FB5C4C03E054}" dt="2023-10-05T16:07:41.685" v="244"/>
          <ac:spMkLst>
            <pc:docMk/>
            <pc:sldMk cId="1987464974" sldId="258"/>
            <ac:spMk id="4" creationId="{09D6EC98-D67D-2A46-9E83-383447D777B2}"/>
          </ac:spMkLst>
        </pc:spChg>
        <pc:spChg chg="add del">
          <ac:chgData name="Abhishek Nijhawan" userId="5a46fc2eda9b3f44" providerId="LiveId" clId="{90CBD5A0-7C93-4ECC-A5BE-FB5C4C03E054}" dt="2023-10-05T16:07:48.926" v="246"/>
          <ac:spMkLst>
            <pc:docMk/>
            <pc:sldMk cId="1987464974" sldId="258"/>
            <ac:spMk id="5" creationId="{DE734C37-0330-21B8-93D5-CE2B4300CA6B}"/>
          </ac:spMkLst>
        </pc:spChg>
        <pc:spChg chg="add del">
          <ac:chgData name="Abhishek Nijhawan" userId="5a46fc2eda9b3f44" providerId="LiveId" clId="{90CBD5A0-7C93-4ECC-A5BE-FB5C4C03E054}" dt="2023-10-05T16:08:01.902" v="250"/>
          <ac:spMkLst>
            <pc:docMk/>
            <pc:sldMk cId="1987464974" sldId="258"/>
            <ac:spMk id="6" creationId="{06209B6C-1DCA-9509-8DFB-5F57D12E3360}"/>
          </ac:spMkLst>
        </pc:spChg>
        <pc:spChg chg="add del mod">
          <ac:chgData name="Abhishek Nijhawan" userId="5a46fc2eda9b3f44" providerId="LiveId" clId="{90CBD5A0-7C93-4ECC-A5BE-FB5C4C03E054}" dt="2023-10-05T16:08:18.334" v="256"/>
          <ac:spMkLst>
            <pc:docMk/>
            <pc:sldMk cId="1987464974" sldId="258"/>
            <ac:spMk id="7" creationId="{22E82220-E71A-7259-393F-15C71D666AAF}"/>
          </ac:spMkLst>
        </pc:spChg>
      </pc:sldChg>
      <pc:sldChg chg="modSp new mod">
        <pc:chgData name="Abhishek Nijhawan" userId="5a46fc2eda9b3f44" providerId="LiveId" clId="{90CBD5A0-7C93-4ECC-A5BE-FB5C4C03E054}" dt="2023-10-05T16:38:42.039" v="1370" actId="20577"/>
        <pc:sldMkLst>
          <pc:docMk/>
          <pc:sldMk cId="454540028" sldId="259"/>
        </pc:sldMkLst>
        <pc:spChg chg="mod">
          <ac:chgData name="Abhishek Nijhawan" userId="5a46fc2eda9b3f44" providerId="LiveId" clId="{90CBD5A0-7C93-4ECC-A5BE-FB5C4C03E054}" dt="2023-10-05T16:16:08.582" v="523" actId="14100"/>
          <ac:spMkLst>
            <pc:docMk/>
            <pc:sldMk cId="454540028" sldId="259"/>
            <ac:spMk id="2" creationId="{BEDED8A4-D4D6-37DF-EB3C-C4DD0488F325}"/>
          </ac:spMkLst>
        </pc:spChg>
        <pc:spChg chg="mod">
          <ac:chgData name="Abhishek Nijhawan" userId="5a46fc2eda9b3f44" providerId="LiveId" clId="{90CBD5A0-7C93-4ECC-A5BE-FB5C4C03E054}" dt="2023-10-05T16:38:42.039" v="1370" actId="20577"/>
          <ac:spMkLst>
            <pc:docMk/>
            <pc:sldMk cId="454540028" sldId="259"/>
            <ac:spMk id="3" creationId="{DFB90371-7C99-733D-463D-49BBB21D5574}"/>
          </ac:spMkLst>
        </pc:spChg>
      </pc:sldChg>
      <pc:sldChg chg="modSp new mod">
        <pc:chgData name="Abhishek Nijhawan" userId="5a46fc2eda9b3f44" providerId="LiveId" clId="{90CBD5A0-7C93-4ECC-A5BE-FB5C4C03E054}" dt="2023-10-05T16:58:26.753" v="2148" actId="20577"/>
        <pc:sldMkLst>
          <pc:docMk/>
          <pc:sldMk cId="30751997" sldId="260"/>
        </pc:sldMkLst>
        <pc:spChg chg="mod">
          <ac:chgData name="Abhishek Nijhawan" userId="5a46fc2eda9b3f44" providerId="LiveId" clId="{90CBD5A0-7C93-4ECC-A5BE-FB5C4C03E054}" dt="2023-10-05T16:51:59.843" v="2106" actId="27636"/>
          <ac:spMkLst>
            <pc:docMk/>
            <pc:sldMk cId="30751997" sldId="260"/>
            <ac:spMk id="2" creationId="{BA6C7169-D131-D507-FCB9-F3508ABF7CFA}"/>
          </ac:spMkLst>
        </pc:spChg>
        <pc:spChg chg="mod">
          <ac:chgData name="Abhishek Nijhawan" userId="5a46fc2eda9b3f44" providerId="LiveId" clId="{90CBD5A0-7C93-4ECC-A5BE-FB5C4C03E054}" dt="2023-10-05T16:58:26.753" v="2148" actId="20577"/>
          <ac:spMkLst>
            <pc:docMk/>
            <pc:sldMk cId="30751997" sldId="260"/>
            <ac:spMk id="3" creationId="{513007C0-05FE-6C91-2B68-C41CEC264E89}"/>
          </ac:spMkLst>
        </pc:spChg>
      </pc:sldChg>
      <pc:sldChg chg="modSp new del mod">
        <pc:chgData name="Abhishek Nijhawan" userId="5a46fc2eda9b3f44" providerId="LiveId" clId="{90CBD5A0-7C93-4ECC-A5BE-FB5C4C03E054}" dt="2023-10-05T16:40:00.393" v="1414" actId="2696"/>
        <pc:sldMkLst>
          <pc:docMk/>
          <pc:sldMk cId="1518178340" sldId="260"/>
        </pc:sldMkLst>
        <pc:spChg chg="mod">
          <ac:chgData name="Abhishek Nijhawan" userId="5a46fc2eda9b3f44" providerId="LiveId" clId="{90CBD5A0-7C93-4ECC-A5BE-FB5C4C03E054}" dt="2023-10-05T16:39:31.686" v="1410" actId="14100"/>
          <ac:spMkLst>
            <pc:docMk/>
            <pc:sldMk cId="1518178340" sldId="260"/>
            <ac:spMk id="2" creationId="{0195C6C7-BD49-226B-E12D-2378BFC55C02}"/>
          </ac:spMkLst>
        </pc:spChg>
        <pc:spChg chg="mod">
          <ac:chgData name="Abhishek Nijhawan" userId="5a46fc2eda9b3f44" providerId="LiveId" clId="{90CBD5A0-7C93-4ECC-A5BE-FB5C4C03E054}" dt="2023-10-05T16:39:47.086" v="1413" actId="14100"/>
          <ac:spMkLst>
            <pc:docMk/>
            <pc:sldMk cId="1518178340" sldId="260"/>
            <ac:spMk id="3" creationId="{564A1C1C-DF47-89C4-35E8-C0FCF015C7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10/5/2023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7DB5-760A-1941-7E65-63922A73BE6D}"/>
              </a:ext>
            </a:extLst>
          </p:cNvPr>
          <p:cNvSpPr>
            <a:spLocks noGrp="1"/>
          </p:cNvSpPr>
          <p:nvPr>
            <p:ph type="ctrTitle"/>
          </p:nvPr>
        </p:nvSpPr>
        <p:spPr>
          <a:xfrm>
            <a:off x="1751012" y="609601"/>
            <a:ext cx="8676222" cy="1835216"/>
          </a:xfrm>
        </p:spPr>
        <p:txBody>
          <a:bodyPr>
            <a:normAutofit fontScale="90000"/>
          </a:bodyPr>
          <a:lstStyle/>
          <a:p>
            <a:r>
              <a:rPr lang="en-IN" dirty="0"/>
              <a:t>Gait Analyzer</a:t>
            </a:r>
            <a:br>
              <a:rPr lang="en-IN" dirty="0"/>
            </a:br>
            <a:r>
              <a:rPr lang="en-IN" dirty="0"/>
              <a:t>Idea :</a:t>
            </a:r>
            <a:br>
              <a:rPr lang="en-IN" dirty="0"/>
            </a:br>
            <a:endParaRPr lang="en-IN" dirty="0"/>
          </a:p>
        </p:txBody>
      </p:sp>
      <p:sp>
        <p:nvSpPr>
          <p:cNvPr id="3" name="Subtitle 2">
            <a:extLst>
              <a:ext uri="{FF2B5EF4-FFF2-40B4-BE49-F238E27FC236}">
                <a16:creationId xmlns:a16="http://schemas.microsoft.com/office/drawing/2014/main" id="{63783B67-D625-4DA2-FB74-BA6B8C3710C8}"/>
              </a:ext>
            </a:extLst>
          </p:cNvPr>
          <p:cNvSpPr>
            <a:spLocks noGrp="1"/>
          </p:cNvSpPr>
          <p:nvPr>
            <p:ph type="subTitle" idx="1"/>
          </p:nvPr>
        </p:nvSpPr>
        <p:spPr>
          <a:xfrm>
            <a:off x="202131" y="1944303"/>
            <a:ext cx="11819823" cy="4668253"/>
          </a:xfrm>
        </p:spPr>
        <p:txBody>
          <a:bodyPr>
            <a:normAutofit fontScale="92500" lnSpcReduction="10000"/>
          </a:bodyPr>
          <a:lstStyle/>
          <a:p>
            <a:pPr algn="l"/>
            <a:r>
              <a:rPr lang="en-US" sz="3200" b="0" i="0" dirty="0">
                <a:solidFill>
                  <a:srgbClr val="D1D5DB"/>
                </a:solidFill>
                <a:effectLst/>
                <a:latin typeface="Söhne"/>
              </a:rPr>
              <a:t>An AI-based gait analyzer is a tool that employs artificial intelligence (AI) and machine learning techniques to analyze and evaluate a person's walking or gait pattern. This technology combines the principles of gait analysis with advanced computational methods to provide more accurate and comprehensive insights into an individual's movement. This will be using different ML models to analyze person’s gait .After the result collection it is </a:t>
            </a:r>
            <a:r>
              <a:rPr lang="en-US" sz="3200" b="0" i="0" dirty="0" err="1">
                <a:solidFill>
                  <a:srgbClr val="D1D5DB"/>
                </a:solidFill>
                <a:effectLst/>
                <a:latin typeface="Söhne"/>
              </a:rPr>
              <a:t>gonna</a:t>
            </a:r>
            <a:r>
              <a:rPr lang="en-US" sz="3200" b="0" i="0" dirty="0">
                <a:solidFill>
                  <a:srgbClr val="D1D5DB"/>
                </a:solidFill>
                <a:effectLst/>
                <a:latin typeface="Söhne"/>
              </a:rPr>
              <a:t> tell us that person is normal or Abnormal. </a:t>
            </a:r>
          </a:p>
          <a:p>
            <a:pPr algn="l"/>
            <a:r>
              <a:rPr lang="en-US" sz="3200" dirty="0">
                <a:solidFill>
                  <a:srgbClr val="D1D5DB"/>
                </a:solidFill>
                <a:effectLst/>
                <a:latin typeface="Söhne"/>
              </a:rPr>
              <a:t>It will analyze the person’s gait according to that it will automatically store the skeleton pose , different angles and different  step lengths in the excel sheets. </a:t>
            </a:r>
          </a:p>
          <a:p>
            <a:pPr algn="l"/>
            <a:endParaRPr lang="en-US" sz="3200" dirty="0">
              <a:solidFill>
                <a:srgbClr val="D1D5DB"/>
              </a:solidFill>
              <a:effectLst/>
              <a:latin typeface="Söhne"/>
            </a:endParaRPr>
          </a:p>
          <a:p>
            <a:pPr algn="l"/>
            <a:endParaRPr lang="en-IN" dirty="0"/>
          </a:p>
        </p:txBody>
      </p:sp>
    </p:spTree>
    <p:extLst>
      <p:ext uri="{BB962C8B-B14F-4D97-AF65-F5344CB8AC3E}">
        <p14:creationId xmlns:p14="http://schemas.microsoft.com/office/powerpoint/2010/main" val="406458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794D-6A99-50A9-54E1-DA8BE20D7777}"/>
              </a:ext>
            </a:extLst>
          </p:cNvPr>
          <p:cNvSpPr>
            <a:spLocks noGrp="1"/>
          </p:cNvSpPr>
          <p:nvPr>
            <p:ph type="ctrTitle"/>
          </p:nvPr>
        </p:nvSpPr>
        <p:spPr>
          <a:xfrm>
            <a:off x="1751012" y="125931"/>
            <a:ext cx="8676222" cy="1346734"/>
          </a:xfrm>
        </p:spPr>
        <p:txBody>
          <a:bodyPr>
            <a:normAutofit fontScale="90000"/>
          </a:bodyPr>
          <a:lstStyle/>
          <a:p>
            <a:r>
              <a:rPr lang="en-IN" dirty="0"/>
              <a:t>What problem we are solving </a:t>
            </a:r>
          </a:p>
        </p:txBody>
      </p:sp>
      <p:sp>
        <p:nvSpPr>
          <p:cNvPr id="3" name="Subtitle 2">
            <a:extLst>
              <a:ext uri="{FF2B5EF4-FFF2-40B4-BE49-F238E27FC236}">
                <a16:creationId xmlns:a16="http://schemas.microsoft.com/office/drawing/2014/main" id="{311DDD17-417B-DD3C-61AB-3A0395A1D42D}"/>
              </a:ext>
            </a:extLst>
          </p:cNvPr>
          <p:cNvSpPr>
            <a:spLocks noGrp="1"/>
          </p:cNvSpPr>
          <p:nvPr>
            <p:ph type="subTitle" idx="1"/>
          </p:nvPr>
        </p:nvSpPr>
        <p:spPr>
          <a:xfrm>
            <a:off x="500514" y="1645919"/>
            <a:ext cx="11367435" cy="5086149"/>
          </a:xfrm>
        </p:spPr>
        <p:txBody>
          <a:bodyPr>
            <a:normAutofit/>
          </a:bodyPr>
          <a:lstStyle/>
          <a:p>
            <a:r>
              <a:rPr lang="en-US" sz="4000" b="0" i="0" dirty="0">
                <a:solidFill>
                  <a:srgbClr val="D1D5DB"/>
                </a:solidFill>
                <a:effectLst/>
                <a:latin typeface="Söhne"/>
              </a:rPr>
              <a:t>AI-based gait analyzers address a range of issues, including improving diagnosis accuracy, enabling early detection of health issues, personalizing rehabilitation, enhancing sports performance, advancing research, and providing objective, data-driven insights. These solutions have the potential to significantly impact healthcare, sports, and biomechanics fields by revolutionizing how gait is analyzed and understood.</a:t>
            </a:r>
            <a:endParaRPr lang="en-IN" sz="4000" dirty="0"/>
          </a:p>
        </p:txBody>
      </p:sp>
    </p:spTree>
    <p:extLst>
      <p:ext uri="{BB962C8B-B14F-4D97-AF65-F5344CB8AC3E}">
        <p14:creationId xmlns:p14="http://schemas.microsoft.com/office/powerpoint/2010/main" val="4765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8083-01BF-0496-CB53-3B6B28DEB82A}"/>
              </a:ext>
            </a:extLst>
          </p:cNvPr>
          <p:cNvSpPr>
            <a:spLocks noGrp="1"/>
          </p:cNvSpPr>
          <p:nvPr>
            <p:ph type="title"/>
          </p:nvPr>
        </p:nvSpPr>
        <p:spPr>
          <a:xfrm>
            <a:off x="105879" y="115504"/>
            <a:ext cx="7815714" cy="1039528"/>
          </a:xfrm>
        </p:spPr>
        <p:txBody>
          <a:bodyPr/>
          <a:lstStyle/>
          <a:p>
            <a:r>
              <a:rPr lang="en-IN" dirty="0"/>
              <a:t>How we are solving the problem:</a:t>
            </a:r>
          </a:p>
        </p:txBody>
      </p:sp>
      <p:sp>
        <p:nvSpPr>
          <p:cNvPr id="3" name="Content Placeholder 2">
            <a:extLst>
              <a:ext uri="{FF2B5EF4-FFF2-40B4-BE49-F238E27FC236}">
                <a16:creationId xmlns:a16="http://schemas.microsoft.com/office/drawing/2014/main" id="{168EE80D-565D-5197-B21B-DC7267E149F8}"/>
              </a:ext>
            </a:extLst>
          </p:cNvPr>
          <p:cNvSpPr>
            <a:spLocks noGrp="1"/>
          </p:cNvSpPr>
          <p:nvPr>
            <p:ph idx="1"/>
          </p:nvPr>
        </p:nvSpPr>
        <p:spPr>
          <a:xfrm>
            <a:off x="365760" y="1155032"/>
            <a:ext cx="10681651" cy="5428648"/>
          </a:xfrm>
        </p:spPr>
        <p:txBody>
          <a:bodyPr>
            <a:normAutofit fontScale="85000" lnSpcReduction="20000"/>
          </a:bodyPr>
          <a:lstStyle/>
          <a:p>
            <a:pPr marL="0" indent="0">
              <a:buNone/>
            </a:pPr>
            <a:endParaRPr lang="en-IN" sz="2400" dirty="0"/>
          </a:p>
          <a:p>
            <a:pPr marL="0" indent="0">
              <a:buNone/>
            </a:pPr>
            <a:r>
              <a:rPr lang="en-IN" sz="2400" dirty="0"/>
              <a:t>Here we are using different libraries of python like Cv2, pandas , </a:t>
            </a:r>
            <a:r>
              <a:rPr lang="en-IN" sz="2400" dirty="0" err="1"/>
              <a:t>Numpy</a:t>
            </a:r>
            <a:r>
              <a:rPr lang="en-IN" sz="2400" dirty="0"/>
              <a:t> , open pose , </a:t>
            </a:r>
            <a:r>
              <a:rPr lang="en-IN" sz="2400" dirty="0" err="1"/>
              <a:t>mediapipe</a:t>
            </a:r>
            <a:r>
              <a:rPr lang="en-IN" sz="2400" dirty="0"/>
              <a:t> and </a:t>
            </a:r>
            <a:r>
              <a:rPr lang="en-IN" sz="2400" dirty="0" err="1"/>
              <a:t>tkinter</a:t>
            </a:r>
            <a:r>
              <a:rPr lang="en-IN" sz="2400" dirty="0"/>
              <a:t> And the details is as follows :</a:t>
            </a:r>
          </a:p>
          <a:p>
            <a:r>
              <a:rPr lang="en-IN" sz="3200" dirty="0"/>
              <a:t>Data Collection (video in .mp4 format)</a:t>
            </a:r>
          </a:p>
          <a:p>
            <a:r>
              <a:rPr lang="en-IN" sz="3200" dirty="0"/>
              <a:t>Data Preprocessing</a:t>
            </a:r>
          </a:p>
          <a:p>
            <a:r>
              <a:rPr lang="en-IN" sz="3200" dirty="0"/>
              <a:t>Pose Estimation (</a:t>
            </a:r>
            <a:r>
              <a:rPr lang="en-IN" sz="3200" dirty="0" err="1"/>
              <a:t>OpenPose</a:t>
            </a:r>
            <a:r>
              <a:rPr lang="en-IN" sz="3200" dirty="0"/>
              <a:t>)</a:t>
            </a:r>
          </a:p>
          <a:p>
            <a:r>
              <a:rPr lang="en-IN" sz="3200" dirty="0"/>
              <a:t>Feature Extraction (NumPy)</a:t>
            </a:r>
          </a:p>
          <a:p>
            <a:r>
              <a:rPr lang="en-IN" sz="3200" dirty="0"/>
              <a:t>Data Analysis (pandas)</a:t>
            </a:r>
          </a:p>
          <a:p>
            <a:r>
              <a:rPr lang="en-IN" sz="3200" dirty="0"/>
              <a:t>Ui (</a:t>
            </a:r>
            <a:r>
              <a:rPr lang="en-IN" sz="3200" dirty="0" err="1"/>
              <a:t>tkinter</a:t>
            </a:r>
            <a:r>
              <a:rPr lang="en-IN" sz="3200" dirty="0"/>
              <a:t>)</a:t>
            </a:r>
          </a:p>
          <a:p>
            <a:r>
              <a:rPr lang="en-IN" sz="3200" dirty="0"/>
              <a:t> In future we can train the model with different datasets so that it can detect the disease and automatically tell which medicine and even the quantity of the medicine is required to cure the disease.</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98746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D8A4-D4D6-37DF-EB3C-C4DD0488F325}"/>
              </a:ext>
            </a:extLst>
          </p:cNvPr>
          <p:cNvSpPr>
            <a:spLocks noGrp="1"/>
          </p:cNvSpPr>
          <p:nvPr>
            <p:ph type="ctrTitle"/>
          </p:nvPr>
        </p:nvSpPr>
        <p:spPr>
          <a:xfrm>
            <a:off x="0" y="173255"/>
            <a:ext cx="12050829" cy="606391"/>
          </a:xfrm>
        </p:spPr>
        <p:txBody>
          <a:bodyPr>
            <a:normAutofit/>
          </a:bodyPr>
          <a:lstStyle/>
          <a:p>
            <a:r>
              <a:rPr lang="en-IN" sz="2800" dirty="0"/>
              <a:t>How it will benefit the organization</a:t>
            </a:r>
          </a:p>
        </p:txBody>
      </p:sp>
      <p:sp>
        <p:nvSpPr>
          <p:cNvPr id="3" name="Subtitle 2">
            <a:extLst>
              <a:ext uri="{FF2B5EF4-FFF2-40B4-BE49-F238E27FC236}">
                <a16:creationId xmlns:a16="http://schemas.microsoft.com/office/drawing/2014/main" id="{DFB90371-7C99-733D-463D-49BBB21D5574}"/>
              </a:ext>
            </a:extLst>
          </p:cNvPr>
          <p:cNvSpPr>
            <a:spLocks noGrp="1"/>
          </p:cNvSpPr>
          <p:nvPr>
            <p:ph type="subTitle" idx="1"/>
          </p:nvPr>
        </p:nvSpPr>
        <p:spPr>
          <a:xfrm>
            <a:off x="115503" y="1068403"/>
            <a:ext cx="11781322" cy="5447899"/>
          </a:xfrm>
        </p:spPr>
        <p:txBody>
          <a:bodyPr/>
          <a:lstStyle/>
          <a:p>
            <a:pPr marL="342900" indent="-342900" algn="l">
              <a:buFont typeface="Arial" panose="020B0604020202020204" pitchFamily="34" charset="0"/>
              <a:buChar char="•"/>
            </a:pPr>
            <a:r>
              <a:rPr lang="en-IN" sz="2000" dirty="0"/>
              <a:t>Company can sell it as a product in the market or also give product as a service .</a:t>
            </a:r>
          </a:p>
          <a:p>
            <a:pPr marL="342900" indent="-342900" algn="l">
              <a:buFont typeface="Arial" panose="020B0604020202020204" pitchFamily="34" charset="0"/>
              <a:buChar char="•"/>
            </a:pPr>
            <a:r>
              <a:rPr lang="en-IN" sz="2000" dirty="0"/>
              <a:t>As everything is going virtual so demand has increased for these types of tools in the market.</a:t>
            </a:r>
          </a:p>
          <a:p>
            <a:pPr marL="342900" indent="-342900" algn="l">
              <a:buFont typeface="Arial" panose="020B0604020202020204" pitchFamily="34" charset="0"/>
              <a:buChar char="•"/>
            </a:pPr>
            <a:r>
              <a:rPr lang="en-IN" sz="2000" dirty="0"/>
              <a:t>As health sector is very diverse so launching this type of tool will definitely help in company’s </a:t>
            </a:r>
            <a:r>
              <a:rPr lang="en-IN" sz="2000" dirty="0" err="1"/>
              <a:t>success,because</a:t>
            </a:r>
            <a:r>
              <a:rPr lang="en-IN" sz="2000" dirty="0"/>
              <a:t> it is helping in the early detection of the disease.</a:t>
            </a:r>
          </a:p>
          <a:p>
            <a:pPr marL="342900" indent="-342900" algn="l">
              <a:buFont typeface="Arial" panose="020B0604020202020204" pitchFamily="34" charset="0"/>
              <a:buChar char="•"/>
            </a:pPr>
            <a:r>
              <a:rPr lang="en-US" sz="2000" b="0" i="0" dirty="0">
                <a:solidFill>
                  <a:srgbClr val="D1D5DB"/>
                </a:solidFill>
                <a:effectLst/>
              </a:rPr>
              <a:t>it will help in  Expanding the range of services offered to attract a broader client base.</a:t>
            </a:r>
          </a:p>
          <a:p>
            <a:pPr marL="342900" indent="-342900" algn="l">
              <a:buFont typeface="Arial" panose="020B0604020202020204" pitchFamily="34" charset="0"/>
              <a:buChar char="•"/>
            </a:pPr>
            <a:r>
              <a:rPr lang="en-US" sz="2000" i="0" dirty="0">
                <a:solidFill>
                  <a:srgbClr val="D1D5DB"/>
                </a:solidFill>
                <a:effectLst/>
              </a:rPr>
              <a:t>Competitive Edge</a:t>
            </a:r>
            <a:r>
              <a:rPr lang="en-US" sz="2000" b="0" i="0" dirty="0">
                <a:solidFill>
                  <a:srgbClr val="D1D5DB"/>
                </a:solidFill>
                <a:effectLst/>
              </a:rPr>
              <a:t>: it will help in Standing out from competitors with an advanced gait analysis solution.</a:t>
            </a:r>
          </a:p>
          <a:p>
            <a:pPr marL="342900" indent="-342900" algn="l">
              <a:buFont typeface="Arial" panose="020B0604020202020204" pitchFamily="34" charset="0"/>
              <a:buChar char="•"/>
            </a:pPr>
            <a:r>
              <a:rPr lang="en-US" sz="2000" i="0" dirty="0">
                <a:solidFill>
                  <a:srgbClr val="D1D5DB"/>
                </a:solidFill>
                <a:effectLst/>
              </a:rPr>
              <a:t>Increased Revenue</a:t>
            </a:r>
            <a:r>
              <a:rPr lang="en-US" sz="2000" b="0" i="0" dirty="0">
                <a:solidFill>
                  <a:srgbClr val="D1D5DB"/>
                </a:solidFill>
                <a:effectLst/>
              </a:rPr>
              <a:t>: it will help in Creating additional income streams through tool licensing and services.</a:t>
            </a:r>
          </a:p>
          <a:p>
            <a:pPr marL="342900" indent="-342900" algn="l">
              <a:buFont typeface="Arial" panose="020B0604020202020204" pitchFamily="34" charset="0"/>
              <a:buChar char="•"/>
            </a:pPr>
            <a:r>
              <a:rPr lang="en-US" sz="2000" i="0" dirty="0">
                <a:solidFill>
                  <a:srgbClr val="D1D5DB"/>
                </a:solidFill>
                <a:effectLst/>
              </a:rPr>
              <a:t>Cross-Industry Applicability</a:t>
            </a:r>
            <a:r>
              <a:rPr lang="en-US" sz="2000" b="0" i="0" dirty="0">
                <a:solidFill>
                  <a:srgbClr val="D1D5DB"/>
                </a:solidFill>
                <a:effectLst/>
              </a:rPr>
              <a:t>: it will help in Serving clients in various sectors such as healthcare, sports, and security.</a:t>
            </a:r>
          </a:p>
          <a:p>
            <a:pPr marL="342900" indent="-342900" algn="l">
              <a:buFont typeface="Arial" panose="020B0604020202020204" pitchFamily="34" charset="0"/>
              <a:buChar char="•"/>
            </a:pPr>
            <a:r>
              <a:rPr lang="en-US" sz="2000" dirty="0">
                <a:solidFill>
                  <a:srgbClr val="D1D5DB"/>
                </a:solidFill>
                <a:effectLst/>
              </a:rPr>
              <a:t>Very few competitors in the market and still research is going on.</a:t>
            </a:r>
            <a:endParaRPr lang="en-US" sz="2000" b="0" i="0" dirty="0">
              <a:solidFill>
                <a:srgbClr val="D1D5DB"/>
              </a:solidFill>
              <a:effectLst/>
            </a:endParaRP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45454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169-D131-D507-FCB9-F3508ABF7CFA}"/>
              </a:ext>
            </a:extLst>
          </p:cNvPr>
          <p:cNvSpPr>
            <a:spLocks noGrp="1"/>
          </p:cNvSpPr>
          <p:nvPr>
            <p:ph type="title"/>
          </p:nvPr>
        </p:nvSpPr>
        <p:spPr>
          <a:xfrm>
            <a:off x="1" y="0"/>
            <a:ext cx="8595360" cy="529389"/>
          </a:xfrm>
        </p:spPr>
        <p:txBody>
          <a:bodyPr>
            <a:normAutofit fontScale="90000"/>
          </a:bodyPr>
          <a:lstStyle/>
          <a:p>
            <a:r>
              <a:rPr lang="en-IN" dirty="0"/>
              <a:t>Who has worked on which task : </a:t>
            </a:r>
          </a:p>
        </p:txBody>
      </p:sp>
      <p:sp>
        <p:nvSpPr>
          <p:cNvPr id="3" name="Content Placeholder 2">
            <a:extLst>
              <a:ext uri="{FF2B5EF4-FFF2-40B4-BE49-F238E27FC236}">
                <a16:creationId xmlns:a16="http://schemas.microsoft.com/office/drawing/2014/main" id="{513007C0-05FE-6C91-2B68-C41CEC264E89}"/>
              </a:ext>
            </a:extLst>
          </p:cNvPr>
          <p:cNvSpPr>
            <a:spLocks noGrp="1"/>
          </p:cNvSpPr>
          <p:nvPr>
            <p:ph idx="1"/>
          </p:nvPr>
        </p:nvSpPr>
        <p:spPr>
          <a:xfrm>
            <a:off x="211756" y="1039528"/>
            <a:ext cx="11819823" cy="5876224"/>
          </a:xfrm>
        </p:spPr>
        <p:txBody>
          <a:bodyPr>
            <a:normAutofit fontScale="77500" lnSpcReduction="20000"/>
          </a:bodyPr>
          <a:lstStyle/>
          <a:p>
            <a:pPr marL="0" indent="0">
              <a:buNone/>
            </a:pPr>
            <a:r>
              <a:rPr lang="en-IN" sz="1700" dirty="0"/>
              <a:t>Abhishek Nijhawan (batch -1 Spartans ) =&gt;</a:t>
            </a:r>
          </a:p>
          <a:p>
            <a:r>
              <a:rPr lang="en-IN" sz="1700" dirty="0"/>
              <a:t>Idea generation </a:t>
            </a:r>
          </a:p>
          <a:p>
            <a:r>
              <a:rPr lang="en-IN" sz="1700" dirty="0"/>
              <a:t>Backend of the prototype  </a:t>
            </a:r>
          </a:p>
          <a:p>
            <a:r>
              <a:rPr lang="en-IN" sz="1700" dirty="0"/>
              <a:t>Frontend of the prototype</a:t>
            </a:r>
          </a:p>
          <a:p>
            <a:r>
              <a:rPr lang="en-IN" sz="1700" dirty="0"/>
              <a:t>Video data collection </a:t>
            </a:r>
          </a:p>
          <a:p>
            <a:r>
              <a:rPr lang="en-IN" sz="1700" dirty="0"/>
              <a:t>Ppt generation </a:t>
            </a:r>
          </a:p>
          <a:p>
            <a:r>
              <a:rPr lang="en-IN" sz="1700" dirty="0"/>
              <a:t>Git account generation </a:t>
            </a:r>
          </a:p>
          <a:p>
            <a:r>
              <a:rPr lang="en-IN" sz="1700" dirty="0"/>
              <a:t>Research about the tool </a:t>
            </a:r>
          </a:p>
          <a:p>
            <a:r>
              <a:rPr lang="en-IN" sz="1700"/>
              <a:t>Video demo</a:t>
            </a:r>
            <a:endParaRPr lang="en-IN" sz="1700" dirty="0"/>
          </a:p>
          <a:p>
            <a:endParaRPr lang="en-IN" sz="1700" dirty="0"/>
          </a:p>
          <a:p>
            <a:pPr marL="0" indent="0">
              <a:buNone/>
            </a:pPr>
            <a:r>
              <a:rPr lang="en-IN" sz="1700" dirty="0" err="1"/>
              <a:t>Aanchal</a:t>
            </a:r>
            <a:r>
              <a:rPr lang="en-IN" sz="1700" dirty="0"/>
              <a:t> (batch -1 Spartans ) =&gt;</a:t>
            </a:r>
          </a:p>
          <a:p>
            <a:r>
              <a:rPr lang="en-IN" sz="1700" dirty="0"/>
              <a:t>Frontend of the tool </a:t>
            </a:r>
          </a:p>
          <a:p>
            <a:r>
              <a:rPr lang="en-IN" sz="1700" dirty="0"/>
              <a:t>Video data collection </a:t>
            </a:r>
          </a:p>
          <a:p>
            <a:r>
              <a:rPr lang="en-IN" sz="1700" dirty="0"/>
              <a:t>Image data collection </a:t>
            </a:r>
          </a:p>
          <a:p>
            <a:r>
              <a:rPr lang="en-IN" sz="1700" dirty="0"/>
              <a:t>Git account generation </a:t>
            </a:r>
          </a:p>
          <a:p>
            <a:pPr marL="0" indent="0">
              <a:buNone/>
            </a:pPr>
            <a:endParaRPr lang="en-IN" sz="1700" dirty="0"/>
          </a:p>
          <a:p>
            <a:pPr marL="0" indent="0">
              <a:buNone/>
            </a:pPr>
            <a:r>
              <a:rPr lang="en-IN" sz="1700" dirty="0"/>
              <a:t>Anushka Chauhan (batch -1 </a:t>
            </a:r>
            <a:r>
              <a:rPr lang="en-IN" sz="1700" dirty="0" err="1"/>
              <a:t>Bebo_net_QA</a:t>
            </a:r>
            <a:r>
              <a:rPr lang="en-IN" sz="1700" dirty="0"/>
              <a:t>)=&gt;</a:t>
            </a:r>
          </a:p>
          <a:p>
            <a:r>
              <a:rPr lang="en-IN" sz="1700" dirty="0"/>
              <a:t>Ppt generation </a:t>
            </a:r>
          </a:p>
          <a:p>
            <a:r>
              <a:rPr lang="en-IN" sz="1700" dirty="0"/>
              <a:t>Video data collection like patient videos </a:t>
            </a:r>
          </a:p>
          <a:p>
            <a:r>
              <a:rPr lang="en-IN" sz="1700" dirty="0"/>
              <a:t>Git account generation </a:t>
            </a:r>
          </a:p>
          <a:p>
            <a:r>
              <a:rPr lang="en-IN" sz="1700" dirty="0"/>
              <a:t>Helped in codebase </a:t>
            </a:r>
          </a:p>
          <a:p>
            <a:pPr marL="0" indent="0">
              <a:buNone/>
            </a:pP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0751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173</TotalTime>
  <Words>530</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Söhne</vt:lpstr>
      <vt:lpstr>Mesh</vt:lpstr>
      <vt:lpstr>Gait Analyzer Idea : </vt:lpstr>
      <vt:lpstr>What problem we are solving </vt:lpstr>
      <vt:lpstr>How we are solving the problem:</vt:lpstr>
      <vt:lpstr>How it will benefit the organization</vt:lpstr>
      <vt:lpstr>Who has worked on which task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Gait Analyzer Idea : </dc:title>
  <dc:creator>Abhishek Nijhawan</dc:creator>
  <cp:lastModifiedBy>Abhishek Nijhawan</cp:lastModifiedBy>
  <cp:revision>1</cp:revision>
  <dcterms:created xsi:type="dcterms:W3CDTF">2023-10-05T13:59:27Z</dcterms:created>
  <dcterms:modified xsi:type="dcterms:W3CDTF">2023-10-05T16:58:28Z</dcterms:modified>
</cp:coreProperties>
</file>