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1" d="100"/>
          <a:sy n="101" d="100"/>
        </p:scale>
        <p:origin x="419"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D192D5-E3CD-42DC-B76C-4E73776F0916}"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AA2A1-AF28-4713-87FB-FBBD36961FA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06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192D5-E3CD-42DC-B76C-4E73776F0916}"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373854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192D5-E3CD-42DC-B76C-4E73776F0916}"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AA2A1-AF28-4713-87FB-FBBD36961FA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78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192D5-E3CD-42DC-B76C-4E73776F0916}"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9351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192D5-E3CD-42DC-B76C-4E73776F0916}"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AA2A1-AF28-4713-87FB-FBBD36961FA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40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192D5-E3CD-42DC-B76C-4E73776F0916}"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120886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192D5-E3CD-42DC-B76C-4E73776F0916}" type="datetimeFigureOut">
              <a:rPr lang="en-US" smtClean="0"/>
              <a:t>22-Aug-21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92295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192D5-E3CD-42DC-B76C-4E73776F0916}" type="datetimeFigureOut">
              <a:rPr lang="en-US" smtClean="0"/>
              <a:t>22-Aug-21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15528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192D5-E3CD-42DC-B76C-4E73776F0916}" type="datetimeFigureOut">
              <a:rPr lang="en-US" smtClean="0"/>
              <a:t>22-Aug-21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361996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192D5-E3CD-42DC-B76C-4E73776F0916}"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AA2A1-AF28-4713-87FB-FBBD36961FA5}" type="slidenum">
              <a:rPr lang="en-US" smtClean="0"/>
              <a:t>‹#›</a:t>
            </a:fld>
            <a:endParaRPr lang="en-US"/>
          </a:p>
        </p:txBody>
      </p:sp>
    </p:spTree>
    <p:extLst>
      <p:ext uri="{BB962C8B-B14F-4D97-AF65-F5344CB8AC3E}">
        <p14:creationId xmlns:p14="http://schemas.microsoft.com/office/powerpoint/2010/main" val="168354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D192D5-E3CD-42DC-B76C-4E73776F0916}"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AA2A1-AF28-4713-87FB-FBBD36961FA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95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D192D5-E3CD-42DC-B76C-4E73776F0916}" type="datetimeFigureOut">
              <a:rPr lang="en-US" smtClean="0"/>
              <a:t>22-Aug-21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9AA2A1-AF28-4713-87FB-FBBD36961FA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647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C3ED-CD38-4E75-A3DB-57363A17C2DE}"/>
              </a:ext>
            </a:extLst>
          </p:cNvPr>
          <p:cNvSpPr>
            <a:spLocks noGrp="1"/>
          </p:cNvSpPr>
          <p:nvPr>
            <p:ph type="ctrTitle"/>
          </p:nvPr>
        </p:nvSpPr>
        <p:spPr/>
        <p:txBody>
          <a:bodyPr/>
          <a:lstStyle/>
          <a:p>
            <a:r>
              <a:rPr lang="en-US" dirty="0"/>
              <a:t>Car Price Prediction Project</a:t>
            </a:r>
          </a:p>
        </p:txBody>
      </p:sp>
      <p:sp>
        <p:nvSpPr>
          <p:cNvPr id="3" name="Subtitle 2">
            <a:extLst>
              <a:ext uri="{FF2B5EF4-FFF2-40B4-BE49-F238E27FC236}">
                <a16:creationId xmlns:a16="http://schemas.microsoft.com/office/drawing/2014/main" id="{9394F11B-D2B5-492A-B2D5-488139E94069}"/>
              </a:ext>
            </a:extLst>
          </p:cNvPr>
          <p:cNvSpPr>
            <a:spLocks noGrp="1"/>
          </p:cNvSpPr>
          <p:nvPr>
            <p:ph type="subTitle" idx="1"/>
          </p:nvPr>
        </p:nvSpPr>
        <p:spPr/>
        <p:txBody>
          <a:bodyPr/>
          <a:lstStyle/>
          <a:p>
            <a:r>
              <a:rPr lang="en-US" dirty="0"/>
              <a:t>Abhishek Pai</a:t>
            </a:r>
          </a:p>
        </p:txBody>
      </p:sp>
      <p:pic>
        <p:nvPicPr>
          <p:cNvPr id="4" name="Picture 3">
            <a:extLst>
              <a:ext uri="{FF2B5EF4-FFF2-40B4-BE49-F238E27FC236}">
                <a16:creationId xmlns:a16="http://schemas.microsoft.com/office/drawing/2014/main" id="{BAF89328-FB46-4CC2-982F-407C6A1B5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3347259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Model Evaluation and Selecting the best mode</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a:xfrm>
            <a:off x="1024128" y="2249424"/>
            <a:ext cx="9720073" cy="4023360"/>
          </a:xfrm>
        </p:spPr>
        <p:txBody>
          <a:bodyPr/>
          <a:lstStyle/>
          <a:p>
            <a:pPr marL="0" indent="0">
              <a:buNone/>
            </a:pPr>
            <a:r>
              <a:rPr lang="en-US" dirty="0"/>
              <a:t>After running different algorithms GBR that is Gradient Boost Regressor has performed better than others</a:t>
            </a:r>
          </a:p>
          <a:p>
            <a:pPr marL="0" indent="0">
              <a:buNone/>
            </a:pPr>
            <a:r>
              <a:rPr lang="en-US" dirty="0"/>
              <a:t>After selecting best model </a:t>
            </a:r>
            <a:r>
              <a:rPr lang="en-US" dirty="0" err="1"/>
              <a:t>i.e</a:t>
            </a:r>
            <a:r>
              <a:rPr lang="en-US" dirty="0"/>
              <a:t> GBR, hyperparameter tuning was performed on it. The result turned to be bit less than that of untuned result.</a:t>
            </a:r>
          </a:p>
          <a:p>
            <a:endParaRPr lang="en-US" dirty="0"/>
          </a:p>
        </p:txBody>
      </p:sp>
      <p:pic>
        <p:nvPicPr>
          <p:cNvPr id="4" name="Picture 3">
            <a:extLst>
              <a:ext uri="{FF2B5EF4-FFF2-40B4-BE49-F238E27FC236}">
                <a16:creationId xmlns:a16="http://schemas.microsoft.com/office/drawing/2014/main" id="{2BD495BA-F743-459B-9798-ABD6C9AC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1009708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a:xfrm>
            <a:off x="1024128" y="2249424"/>
            <a:ext cx="9720073" cy="4023360"/>
          </a:xfrm>
        </p:spPr>
        <p:txBody>
          <a:bodyPr/>
          <a:lstStyle/>
          <a:p>
            <a:pPr marL="0" indent="0">
              <a:buNone/>
            </a:pPr>
            <a:r>
              <a:rPr lang="en-US" dirty="0"/>
              <a:t>As cross-validation score was considered for evaluating the models</a:t>
            </a:r>
          </a:p>
          <a:p>
            <a:pPr marL="0" indent="0">
              <a:buNone/>
            </a:pPr>
            <a:r>
              <a:rPr lang="en-US" dirty="0"/>
              <a:t>The score for GBR before tuning was 0.6</a:t>
            </a:r>
          </a:p>
          <a:p>
            <a:pPr marL="0" indent="0">
              <a:buNone/>
            </a:pPr>
            <a:r>
              <a:rPr lang="en-US" dirty="0"/>
              <a:t>After tuning the score was 0.48 which was been reduced.</a:t>
            </a:r>
          </a:p>
          <a:p>
            <a:pPr marL="0" indent="0">
              <a:buNone/>
            </a:pPr>
            <a:r>
              <a:rPr lang="en-US" dirty="0"/>
              <a:t>Considering the score the best way to improve the result would be adding more data to dataset </a:t>
            </a:r>
          </a:p>
          <a:p>
            <a:pPr marL="0" indent="0">
              <a:buNone/>
            </a:pPr>
            <a:endParaRPr lang="en-US" dirty="0"/>
          </a:p>
        </p:txBody>
      </p:sp>
      <p:pic>
        <p:nvPicPr>
          <p:cNvPr id="4" name="Picture 3">
            <a:extLst>
              <a:ext uri="{FF2B5EF4-FFF2-40B4-BE49-F238E27FC236}">
                <a16:creationId xmlns:a16="http://schemas.microsoft.com/office/drawing/2014/main" id="{2BD495BA-F743-459B-9798-ABD6C9AC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78751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1ABE-F78E-429B-B1DE-DF7CF6BCD2E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41117C4-ADC6-42F4-B5C0-77ECD92FA985}"/>
              </a:ext>
            </a:extLst>
          </p:cNvPr>
          <p:cNvSpPr>
            <a:spLocks noGrp="1"/>
          </p:cNvSpPr>
          <p:nvPr>
            <p:ph idx="1"/>
          </p:nvPr>
        </p:nvSpPr>
        <p:spPr/>
        <p:txBody>
          <a:bodyPr/>
          <a:lstStyle/>
          <a:p>
            <a:r>
              <a:rPr lang="en-US" dirty="0"/>
              <a:t>With the covid 19 impact in the market, A lot of changes are seen in the car market. Now some cars are in demand hence making them costly and some are not in demand hence cheaper. client works with small traders, who sell used cars. With the change in market due to covid 19 impact, client is facing problems with their previous car price valuation machine learning models. So, they are looking for new machine learning models from new data. </a:t>
            </a:r>
          </a:p>
        </p:txBody>
      </p:sp>
      <p:pic>
        <p:nvPicPr>
          <p:cNvPr id="4" name="Picture 3">
            <a:extLst>
              <a:ext uri="{FF2B5EF4-FFF2-40B4-BE49-F238E27FC236}">
                <a16:creationId xmlns:a16="http://schemas.microsoft.com/office/drawing/2014/main" id="{F067A37F-2691-4747-ACB2-A0081D88C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169300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Business Goal</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p:txBody>
          <a:bodyPr/>
          <a:lstStyle/>
          <a:p>
            <a:r>
              <a:rPr lang="en-US" dirty="0"/>
              <a:t>To make a machine learning models from new data to do valuate car price.</a:t>
            </a:r>
          </a:p>
        </p:txBody>
      </p:sp>
      <p:pic>
        <p:nvPicPr>
          <p:cNvPr id="4" name="Picture 3">
            <a:extLst>
              <a:ext uri="{FF2B5EF4-FFF2-40B4-BE49-F238E27FC236}">
                <a16:creationId xmlns:a16="http://schemas.microsoft.com/office/drawing/2014/main" id="{EBD5FBB7-586B-4208-A343-EB88C5072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155867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p:txBody>
          <a:bodyPr>
            <a:normAutofit/>
          </a:bodyPr>
          <a:lstStyle/>
          <a:p>
            <a:r>
              <a:rPr lang="en-US" dirty="0"/>
              <a:t>Extracting data from websites</a:t>
            </a:r>
          </a:p>
          <a:p>
            <a:r>
              <a:rPr lang="en-US" dirty="0"/>
              <a:t>Loading data set</a:t>
            </a:r>
          </a:p>
          <a:p>
            <a:r>
              <a:rPr lang="en-US" dirty="0"/>
              <a:t>EDA</a:t>
            </a:r>
          </a:p>
          <a:p>
            <a:r>
              <a:rPr lang="en-US" dirty="0"/>
              <a:t>Data cleaning</a:t>
            </a:r>
          </a:p>
          <a:p>
            <a:r>
              <a:rPr lang="en-US" dirty="0"/>
              <a:t>Encoding</a:t>
            </a:r>
          </a:p>
          <a:p>
            <a:r>
              <a:rPr lang="en-US" dirty="0"/>
              <a:t>Model building</a:t>
            </a:r>
          </a:p>
          <a:p>
            <a:r>
              <a:rPr lang="en-US" dirty="0"/>
              <a:t>Performing prediction</a:t>
            </a:r>
          </a:p>
          <a:p>
            <a:r>
              <a:rPr lang="en-US" dirty="0"/>
              <a:t>Saving  best model</a:t>
            </a:r>
          </a:p>
        </p:txBody>
      </p:sp>
      <p:pic>
        <p:nvPicPr>
          <p:cNvPr id="6" name="Picture 5">
            <a:extLst>
              <a:ext uri="{FF2B5EF4-FFF2-40B4-BE49-F238E27FC236}">
                <a16:creationId xmlns:a16="http://schemas.microsoft.com/office/drawing/2014/main" id="{27E81C01-285F-445E-B1A0-492801206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10804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Data extraction (phase 1)</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a:xfrm>
            <a:off x="1024128" y="2249424"/>
            <a:ext cx="9720073" cy="4023360"/>
          </a:xfrm>
        </p:spPr>
        <p:txBody>
          <a:bodyPr/>
          <a:lstStyle/>
          <a:p>
            <a:r>
              <a:rPr lang="en-US" dirty="0"/>
              <a:t>Data has been extracted for various sites</a:t>
            </a:r>
          </a:p>
          <a:p>
            <a:r>
              <a:rPr lang="en-US" dirty="0"/>
              <a:t>More than 5000 used cars data has been scraped for better model.</a:t>
            </a:r>
          </a:p>
          <a:p>
            <a:pPr marL="0" indent="0">
              <a:buNone/>
            </a:pPr>
            <a:r>
              <a:rPr lang="en-US" altLang="en-US" dirty="0"/>
              <a:t>Columns uses are 'Brand', 'Model', 'Variant', 'Year', 'Fuel', 'Transmission', '</a:t>
            </a:r>
            <a:r>
              <a:rPr lang="en-US" altLang="en-US" dirty="0" err="1"/>
              <a:t>KM_driven</a:t>
            </a:r>
            <a:r>
              <a:rPr lang="en-US" altLang="en-US" dirty="0"/>
              <a:t>', '</a:t>
            </a:r>
            <a:r>
              <a:rPr lang="en-US" altLang="en-US" dirty="0" err="1"/>
              <a:t>No_of_Owners</a:t>
            </a:r>
            <a:r>
              <a:rPr lang="en-US" altLang="en-US" dirty="0"/>
              <a:t>', 'price' </a:t>
            </a:r>
          </a:p>
          <a:p>
            <a:endParaRPr lang="en-US" dirty="0"/>
          </a:p>
        </p:txBody>
      </p:sp>
      <p:pic>
        <p:nvPicPr>
          <p:cNvPr id="4" name="Picture 3">
            <a:extLst>
              <a:ext uri="{FF2B5EF4-FFF2-40B4-BE49-F238E27FC236}">
                <a16:creationId xmlns:a16="http://schemas.microsoft.com/office/drawing/2014/main" id="{2BD495BA-F743-459B-9798-ABD6C9AC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302695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Model building (phase 2)</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a:xfrm>
            <a:off x="1024128" y="2249424"/>
            <a:ext cx="9720073" cy="4023360"/>
          </a:xfrm>
        </p:spPr>
        <p:txBody>
          <a:bodyPr/>
          <a:lstStyle/>
          <a:p>
            <a:r>
              <a:rPr lang="en-US" dirty="0"/>
              <a:t>1. Data Cleaning </a:t>
            </a:r>
          </a:p>
          <a:p>
            <a:r>
              <a:rPr lang="en-US" dirty="0"/>
              <a:t>2. Exploratory Data Analysis </a:t>
            </a:r>
          </a:p>
          <a:p>
            <a:r>
              <a:rPr lang="en-US" dirty="0"/>
              <a:t>3. Data Pre-processing</a:t>
            </a:r>
          </a:p>
          <a:p>
            <a:r>
              <a:rPr lang="en-US" dirty="0"/>
              <a:t>4. Model Building </a:t>
            </a:r>
          </a:p>
          <a:p>
            <a:r>
              <a:rPr lang="en-US" dirty="0"/>
              <a:t>5. Model Evaluation </a:t>
            </a:r>
          </a:p>
          <a:p>
            <a:r>
              <a:rPr lang="en-US" dirty="0"/>
              <a:t>6. Selecting the best mode</a:t>
            </a:r>
          </a:p>
        </p:txBody>
      </p:sp>
      <p:pic>
        <p:nvPicPr>
          <p:cNvPr id="4" name="Picture 3">
            <a:extLst>
              <a:ext uri="{FF2B5EF4-FFF2-40B4-BE49-F238E27FC236}">
                <a16:creationId xmlns:a16="http://schemas.microsoft.com/office/drawing/2014/main" id="{2BD495BA-F743-459B-9798-ABD6C9AC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89551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Data Cleaning and </a:t>
            </a:r>
            <a:r>
              <a:rPr lang="en-US" dirty="0" err="1"/>
              <a:t>EDa</a:t>
            </a:r>
            <a:endParaRPr lang="en-US" dirty="0"/>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a:xfrm>
            <a:off x="1024128" y="2249424"/>
            <a:ext cx="9720073" cy="4023360"/>
          </a:xfrm>
        </p:spPr>
        <p:txBody>
          <a:bodyPr/>
          <a:lstStyle/>
          <a:p>
            <a:r>
              <a:rPr lang="en-US" dirty="0"/>
              <a:t>The data collected was not completely useable</a:t>
            </a:r>
          </a:p>
          <a:p>
            <a:r>
              <a:rPr lang="en-US" dirty="0"/>
              <a:t>The data was properly brought in format to make it usable</a:t>
            </a:r>
          </a:p>
          <a:p>
            <a:r>
              <a:rPr lang="en-US" dirty="0"/>
              <a:t>Once the data was usable pandas profiling was been used to perform EDA on the data set.</a:t>
            </a:r>
          </a:p>
          <a:p>
            <a:endParaRPr lang="en-US" dirty="0"/>
          </a:p>
        </p:txBody>
      </p:sp>
      <p:pic>
        <p:nvPicPr>
          <p:cNvPr id="4" name="Picture 3">
            <a:extLst>
              <a:ext uri="{FF2B5EF4-FFF2-40B4-BE49-F238E27FC236}">
                <a16:creationId xmlns:a16="http://schemas.microsoft.com/office/drawing/2014/main" id="{2BD495BA-F743-459B-9798-ABD6C9AC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spTree>
    <p:extLst>
      <p:ext uri="{BB962C8B-B14F-4D97-AF65-F5344CB8AC3E}">
        <p14:creationId xmlns:p14="http://schemas.microsoft.com/office/powerpoint/2010/main" val="56434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D22-7FE0-46B9-9AC7-252260691647}"/>
              </a:ext>
            </a:extLst>
          </p:cNvPr>
          <p:cNvSpPr>
            <a:spLocks noGrp="1"/>
          </p:cNvSpPr>
          <p:nvPr>
            <p:ph type="title"/>
          </p:nvPr>
        </p:nvSpPr>
        <p:spPr/>
        <p:txBody>
          <a:bodyPr/>
          <a:lstStyle/>
          <a:p>
            <a:r>
              <a:rPr lang="en-US" dirty="0"/>
              <a:t>Relation between year and price of vehicles</a:t>
            </a:r>
          </a:p>
        </p:txBody>
      </p:sp>
      <p:pic>
        <p:nvPicPr>
          <p:cNvPr id="8" name="Content Placeholder 7">
            <a:extLst>
              <a:ext uri="{FF2B5EF4-FFF2-40B4-BE49-F238E27FC236}">
                <a16:creationId xmlns:a16="http://schemas.microsoft.com/office/drawing/2014/main" id="{A9C14155-F5C3-4156-AC02-9BF46EEC2BCD}"/>
              </a:ext>
            </a:extLst>
          </p:cNvPr>
          <p:cNvPicPr>
            <a:picLocks noGrp="1"/>
          </p:cNvPicPr>
          <p:nvPr>
            <p:ph idx="1"/>
          </p:nvPr>
        </p:nvPicPr>
        <p:blipFill rotWithShape="1">
          <a:blip r:embed="rId2"/>
          <a:srcRect l="20163" t="26655" r="22141" b="6881"/>
          <a:stretch/>
        </p:blipFill>
        <p:spPr bwMode="auto">
          <a:xfrm>
            <a:off x="1283516" y="2286000"/>
            <a:ext cx="10213595" cy="42616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91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55A0-601D-4129-9D4A-2E6AB4874053}"/>
              </a:ext>
            </a:extLst>
          </p:cNvPr>
          <p:cNvSpPr>
            <a:spLocks noGrp="1"/>
          </p:cNvSpPr>
          <p:nvPr>
            <p:ph type="title"/>
          </p:nvPr>
        </p:nvSpPr>
        <p:spPr/>
        <p:txBody>
          <a:bodyPr/>
          <a:lstStyle/>
          <a:p>
            <a:r>
              <a:rPr lang="en-US" dirty="0"/>
              <a:t>Data Pre-processing and Model Building </a:t>
            </a:r>
          </a:p>
        </p:txBody>
      </p:sp>
      <p:sp>
        <p:nvSpPr>
          <p:cNvPr id="3" name="Content Placeholder 2">
            <a:extLst>
              <a:ext uri="{FF2B5EF4-FFF2-40B4-BE49-F238E27FC236}">
                <a16:creationId xmlns:a16="http://schemas.microsoft.com/office/drawing/2014/main" id="{604351BE-8B26-47AE-B349-0F058E64D8A1}"/>
              </a:ext>
            </a:extLst>
          </p:cNvPr>
          <p:cNvSpPr>
            <a:spLocks noGrp="1"/>
          </p:cNvSpPr>
          <p:nvPr>
            <p:ph idx="1"/>
          </p:nvPr>
        </p:nvSpPr>
        <p:spPr>
          <a:xfrm>
            <a:off x="1024128" y="2249424"/>
            <a:ext cx="9720073" cy="4023360"/>
          </a:xfrm>
        </p:spPr>
        <p:txBody>
          <a:bodyPr>
            <a:normAutofit/>
          </a:bodyPr>
          <a:lstStyle/>
          <a:p>
            <a:pPr marL="0" indent="0">
              <a:buNone/>
            </a:pPr>
            <a:r>
              <a:rPr lang="en-US" dirty="0"/>
              <a:t>Once the EDA was completed the data was encoded as it contained columns with object values </a:t>
            </a:r>
          </a:p>
          <a:p>
            <a:pPr marL="0" indent="0">
              <a:buNone/>
            </a:pPr>
            <a:r>
              <a:rPr lang="en-US" dirty="0"/>
              <a:t>Once encoding scaling was done on dataset before model building</a:t>
            </a:r>
          </a:p>
          <a:p>
            <a:pPr marL="0" indent="0">
              <a:buNone/>
            </a:pPr>
            <a:r>
              <a:rPr lang="en-US" dirty="0"/>
              <a:t>Following algorithms were been tried to get best result.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BD495BA-F743-459B-9798-ABD6C9AC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4127" y="4846553"/>
            <a:ext cx="2359074" cy="2359074"/>
          </a:xfrm>
          <a:prstGeom prst="rect">
            <a:avLst/>
          </a:prstGeom>
        </p:spPr>
      </p:pic>
      <p:graphicFrame>
        <p:nvGraphicFramePr>
          <p:cNvPr id="5" name="Table 5">
            <a:extLst>
              <a:ext uri="{FF2B5EF4-FFF2-40B4-BE49-F238E27FC236}">
                <a16:creationId xmlns:a16="http://schemas.microsoft.com/office/drawing/2014/main" id="{C15598A1-779B-471D-BC1A-A05DB9369E17}"/>
              </a:ext>
            </a:extLst>
          </p:cNvPr>
          <p:cNvGraphicFramePr>
            <a:graphicFrameLocks noGrp="1"/>
          </p:cNvGraphicFramePr>
          <p:nvPr>
            <p:extLst>
              <p:ext uri="{D42A27DB-BD31-4B8C-83A1-F6EECF244321}">
                <p14:modId xmlns:p14="http://schemas.microsoft.com/office/powerpoint/2010/main" val="3541206000"/>
              </p:ext>
            </p:extLst>
          </p:nvPr>
        </p:nvGraphicFramePr>
        <p:xfrm>
          <a:off x="1169099" y="4383247"/>
          <a:ext cx="5391092" cy="1942053"/>
        </p:xfrm>
        <a:graphic>
          <a:graphicData uri="http://schemas.openxmlformats.org/drawingml/2006/table">
            <a:tbl>
              <a:tblPr firstRow="1" bandRow="1">
                <a:tableStyleId>{2D5ABB26-0587-4C30-8999-92F81FD0307C}</a:tableStyleId>
              </a:tblPr>
              <a:tblGrid>
                <a:gridCol w="2534640">
                  <a:extLst>
                    <a:ext uri="{9D8B030D-6E8A-4147-A177-3AD203B41FA5}">
                      <a16:colId xmlns:a16="http://schemas.microsoft.com/office/drawing/2014/main" val="2317941507"/>
                    </a:ext>
                  </a:extLst>
                </a:gridCol>
                <a:gridCol w="2856452">
                  <a:extLst>
                    <a:ext uri="{9D8B030D-6E8A-4147-A177-3AD203B41FA5}">
                      <a16:colId xmlns:a16="http://schemas.microsoft.com/office/drawing/2014/main" val="1199620127"/>
                    </a:ext>
                  </a:extLst>
                </a:gridCol>
              </a:tblGrid>
              <a:tr h="367329">
                <a:tc>
                  <a:txBody>
                    <a:bodyPr/>
                    <a:lstStyle/>
                    <a:p>
                      <a:r>
                        <a:rPr lang="en-US" dirty="0" err="1"/>
                        <a:t>XGBRegressor</a:t>
                      </a:r>
                      <a:endParaRPr lang="en-US" dirty="0"/>
                    </a:p>
                  </a:txBody>
                  <a:tcPr/>
                </a:tc>
                <a:tc>
                  <a:txBody>
                    <a:bodyPr/>
                    <a:lstStyle/>
                    <a:p>
                      <a:r>
                        <a:rPr lang="en-US" dirty="0" err="1"/>
                        <a:t>GradientBoostingRegressor</a:t>
                      </a:r>
                      <a:endParaRPr lang="en-US" dirty="0"/>
                    </a:p>
                  </a:txBody>
                  <a:tcPr/>
                </a:tc>
                <a:extLst>
                  <a:ext uri="{0D108BD9-81ED-4DB2-BD59-A6C34878D82A}">
                    <a16:rowId xmlns:a16="http://schemas.microsoft.com/office/drawing/2014/main" val="409461260"/>
                  </a:ext>
                </a:extLst>
              </a:tr>
              <a:tr h="367329">
                <a:tc>
                  <a:txBody>
                    <a:bodyPr/>
                    <a:lstStyle/>
                    <a:p>
                      <a:r>
                        <a:rPr lang="en-US" dirty="0" err="1"/>
                        <a:t>RandomForestRegressor</a:t>
                      </a:r>
                      <a:endParaRPr lang="en-US" dirty="0"/>
                    </a:p>
                  </a:txBody>
                  <a:tcPr/>
                </a:tc>
                <a:tc>
                  <a:txBody>
                    <a:bodyPr/>
                    <a:lstStyle/>
                    <a:p>
                      <a:r>
                        <a:rPr lang="en-US" dirty="0" err="1"/>
                        <a:t>DecisionTreeRegressor</a:t>
                      </a:r>
                      <a:endParaRPr lang="en-US" dirty="0"/>
                    </a:p>
                  </a:txBody>
                  <a:tcPr/>
                </a:tc>
                <a:extLst>
                  <a:ext uri="{0D108BD9-81ED-4DB2-BD59-A6C34878D82A}">
                    <a16:rowId xmlns:a16="http://schemas.microsoft.com/office/drawing/2014/main" val="3870721945"/>
                  </a:ext>
                </a:extLst>
              </a:tr>
              <a:tr h="367329">
                <a:tc>
                  <a:txBody>
                    <a:bodyPr/>
                    <a:lstStyle/>
                    <a:p>
                      <a:r>
                        <a:rPr lang="en-US" dirty="0"/>
                        <a:t>Ridge</a:t>
                      </a:r>
                    </a:p>
                  </a:txBody>
                  <a:tcPr/>
                </a:tc>
                <a:tc>
                  <a:txBody>
                    <a:bodyPr/>
                    <a:lstStyle/>
                    <a:p>
                      <a:r>
                        <a:rPr lang="en-US" dirty="0" err="1"/>
                        <a:t>LinearRegression</a:t>
                      </a:r>
                      <a:endParaRPr lang="en-US" dirty="0"/>
                    </a:p>
                  </a:txBody>
                  <a:tcPr/>
                </a:tc>
                <a:extLst>
                  <a:ext uri="{0D108BD9-81ED-4DB2-BD59-A6C34878D82A}">
                    <a16:rowId xmlns:a16="http://schemas.microsoft.com/office/drawing/2014/main" val="4104492517"/>
                  </a:ext>
                </a:extLst>
              </a:tr>
              <a:tr h="367329">
                <a:tc>
                  <a:txBody>
                    <a:bodyPr/>
                    <a:lstStyle/>
                    <a:p>
                      <a:r>
                        <a:rPr lang="en-US" dirty="0"/>
                        <a:t>Lasso</a:t>
                      </a:r>
                    </a:p>
                  </a:txBody>
                  <a:tcPr/>
                </a:tc>
                <a:tc>
                  <a:txBody>
                    <a:bodyPr/>
                    <a:lstStyle/>
                    <a:p>
                      <a:r>
                        <a:rPr lang="en-US" dirty="0" err="1"/>
                        <a:t>ExtraTreesRegressor</a:t>
                      </a:r>
                      <a:endParaRPr lang="en-US" dirty="0"/>
                    </a:p>
                  </a:txBody>
                  <a:tcPr/>
                </a:tc>
                <a:extLst>
                  <a:ext uri="{0D108BD9-81ED-4DB2-BD59-A6C34878D82A}">
                    <a16:rowId xmlns:a16="http://schemas.microsoft.com/office/drawing/2014/main" val="1669962037"/>
                  </a:ext>
                </a:extLst>
              </a:tr>
              <a:tr h="472737">
                <a:tc>
                  <a:txBody>
                    <a:bodyPr/>
                    <a:lstStyle/>
                    <a:p>
                      <a:r>
                        <a:rPr lang="en-US" dirty="0" err="1"/>
                        <a:t>AdaBoostRegressor</a:t>
                      </a:r>
                      <a:endParaRPr lang="en-US" dirty="0"/>
                    </a:p>
                  </a:txBody>
                  <a:tcPr/>
                </a:tc>
                <a:tc>
                  <a:txBody>
                    <a:bodyPr/>
                    <a:lstStyle/>
                    <a:p>
                      <a:r>
                        <a:rPr lang="en-US" dirty="0"/>
                        <a:t>SVR</a:t>
                      </a:r>
                    </a:p>
                  </a:txBody>
                  <a:tcPr/>
                </a:tc>
                <a:extLst>
                  <a:ext uri="{0D108BD9-81ED-4DB2-BD59-A6C34878D82A}">
                    <a16:rowId xmlns:a16="http://schemas.microsoft.com/office/drawing/2014/main" val="2292614414"/>
                  </a:ext>
                </a:extLst>
              </a:tr>
            </a:tbl>
          </a:graphicData>
        </a:graphic>
      </p:graphicFrame>
    </p:spTree>
    <p:extLst>
      <p:ext uri="{BB962C8B-B14F-4D97-AF65-F5344CB8AC3E}">
        <p14:creationId xmlns:p14="http://schemas.microsoft.com/office/powerpoint/2010/main" val="691146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6208</TotalTime>
  <Words>414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Car Price Prediction Project</vt:lpstr>
      <vt:lpstr>Problem Statement</vt:lpstr>
      <vt:lpstr>Business Goal</vt:lpstr>
      <vt:lpstr>Steps</vt:lpstr>
      <vt:lpstr>Data extraction (phase 1)</vt:lpstr>
      <vt:lpstr>Model building (phase 2)</vt:lpstr>
      <vt:lpstr>Data Cleaning and EDa</vt:lpstr>
      <vt:lpstr>Relation between year and price of vehicles</vt:lpstr>
      <vt:lpstr>Data Pre-processing and Model Building </vt:lpstr>
      <vt:lpstr>Model Evaluation and Selecting the best mode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Abhishek pai</dc:creator>
  <cp:lastModifiedBy>Abhishek pai</cp:lastModifiedBy>
  <cp:revision>3</cp:revision>
  <dcterms:created xsi:type="dcterms:W3CDTF">2021-08-22T10:25:19Z</dcterms:created>
  <dcterms:modified xsi:type="dcterms:W3CDTF">2021-08-26T17:54:05Z</dcterms:modified>
</cp:coreProperties>
</file>