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5"/>
  </p:notesMasterIdLst>
  <p:sldIdLst>
    <p:sldId id="256" r:id="rId2"/>
    <p:sldId id="258" r:id="rId3"/>
    <p:sldId id="257" r:id="rId4"/>
    <p:sldId id="263" r:id="rId5"/>
    <p:sldId id="295" r:id="rId6"/>
    <p:sldId id="261" r:id="rId7"/>
    <p:sldId id="267" r:id="rId8"/>
    <p:sldId id="264" r:id="rId9"/>
    <p:sldId id="279" r:id="rId10"/>
    <p:sldId id="272" r:id="rId11"/>
    <p:sldId id="296" r:id="rId12"/>
    <p:sldId id="280" r:id="rId13"/>
    <p:sldId id="278"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Poppins" panose="020B0604020202020204" charset="0"/>
      <p:regular r:id="rId24"/>
      <p:bold r:id="rId25"/>
      <p:italic r:id="rId26"/>
      <p:boldItalic r:id="rId27"/>
    </p:embeddedFont>
    <p:embeddedFont>
      <p:font typeface="Poppins Ligh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4DA76C-795A-495A-BEFA-B778C0396278}">
  <a:tblStyle styleId="{F84DA76C-795A-495A-BEFA-B778C039627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1611BF4-621E-4B3C-804F-145F23E6AE4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0" autoAdjust="0"/>
    <p:restoredTop sz="94660"/>
  </p:normalViewPr>
  <p:slideViewPr>
    <p:cSldViewPr snapToGrid="0">
      <p:cViewPr varScale="1">
        <p:scale>
          <a:sx n="123" d="100"/>
          <a:sy n="123" d="100"/>
        </p:scale>
        <p:origin x="488" y="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0478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6324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1592400" y="-407850"/>
            <a:ext cx="5959200" cy="5959200"/>
          </a:xfrm>
          <a:prstGeom prst="ellipse">
            <a:avLst/>
          </a:prstGeom>
          <a:solidFill>
            <a:srgbClr val="000000">
              <a:alpha val="26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501210" y="175873"/>
            <a:ext cx="2451351" cy="2451351"/>
            <a:chOff x="6680825" y="2549350"/>
            <a:chExt cx="1539600" cy="1539600"/>
          </a:xfrm>
        </p:grpSpPr>
        <p:sp>
          <p:nvSpPr>
            <p:cNvPr id="12" name="Google Shape;12;p2"/>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80825" y="2549350"/>
              <a:ext cx="1539600" cy="1539600"/>
            </a:xfrm>
            <a:prstGeom prst="donut">
              <a:avLst>
                <a:gd name="adj" fmla="val 49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427669" y="2502633"/>
            <a:ext cx="2324700" cy="2324700"/>
            <a:chOff x="-474900" y="321200"/>
            <a:chExt cx="2324700" cy="2324700"/>
          </a:xfrm>
        </p:grpSpPr>
        <p:sp>
          <p:nvSpPr>
            <p:cNvPr id="16" name="Google Shape;16;p2"/>
            <p:cNvSpPr/>
            <p:nvPr/>
          </p:nvSpPr>
          <p:spPr>
            <a:xfrm>
              <a:off x="-474900" y="321200"/>
              <a:ext cx="2324700" cy="23247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20725" y="916825"/>
              <a:ext cx="1133400" cy="11334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7125" y="658975"/>
              <a:ext cx="1649100" cy="16491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13650" y="1109750"/>
              <a:ext cx="747600" cy="747600"/>
            </a:xfrm>
            <a:prstGeom prst="ellipse">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txBox="1">
            <a:spLocks noGrp="1"/>
          </p:cNvSpPr>
          <p:nvPr>
            <p:ph type="ctrTitle"/>
          </p:nvPr>
        </p:nvSpPr>
        <p:spPr>
          <a:xfrm>
            <a:off x="2211600" y="1991850"/>
            <a:ext cx="4720800" cy="1159800"/>
          </a:xfrm>
          <a:prstGeom prst="rect">
            <a:avLst/>
          </a:prstGeom>
          <a:effectLst>
            <a:outerShdw blurRad="85725" dist="19050" dir="5400000" algn="bl" rotWithShape="0">
              <a:srgbClr val="000000">
                <a:alpha val="10000"/>
              </a:srgbClr>
            </a:outerShdw>
          </a:effectLst>
        </p:spPr>
        <p:txBody>
          <a:bodyPr spcFirstLastPara="1" wrap="square" lIns="91425" tIns="91425" rIns="91425" bIns="91425" anchor="ctr" anchorCtr="0">
            <a:noAutofit/>
          </a:bodyPr>
          <a:lstStyle>
            <a:lvl1pPr lvl="0" algn="ctr">
              <a:spcBef>
                <a:spcPts val="0"/>
              </a:spcBef>
              <a:spcAft>
                <a:spcPts val="0"/>
              </a:spcAft>
              <a:buClr>
                <a:srgbClr val="FFFFFF"/>
              </a:buClr>
              <a:buSzPts val="5200"/>
              <a:buNone/>
              <a:defRPr sz="5200">
                <a:solidFill>
                  <a:srgbClr val="FFFFFF"/>
                </a:solidFill>
              </a:defRPr>
            </a:lvl1pPr>
            <a:lvl2pPr lvl="1" algn="ctr">
              <a:spcBef>
                <a:spcPts val="0"/>
              </a:spcBef>
              <a:spcAft>
                <a:spcPts val="0"/>
              </a:spcAft>
              <a:buClr>
                <a:srgbClr val="FFFFFF"/>
              </a:buClr>
              <a:buSzPts val="5200"/>
              <a:buNone/>
              <a:defRPr sz="5200">
                <a:solidFill>
                  <a:srgbClr val="FFFFFF"/>
                </a:solidFill>
              </a:defRPr>
            </a:lvl2pPr>
            <a:lvl3pPr lvl="2" algn="ctr">
              <a:spcBef>
                <a:spcPts val="0"/>
              </a:spcBef>
              <a:spcAft>
                <a:spcPts val="0"/>
              </a:spcAft>
              <a:buClr>
                <a:srgbClr val="FFFFFF"/>
              </a:buClr>
              <a:buSzPts val="5200"/>
              <a:buNone/>
              <a:defRPr sz="5200">
                <a:solidFill>
                  <a:srgbClr val="FFFFFF"/>
                </a:solidFill>
              </a:defRPr>
            </a:lvl3pPr>
            <a:lvl4pPr lvl="3" algn="ctr">
              <a:spcBef>
                <a:spcPts val="0"/>
              </a:spcBef>
              <a:spcAft>
                <a:spcPts val="0"/>
              </a:spcAft>
              <a:buClr>
                <a:srgbClr val="FFFFFF"/>
              </a:buClr>
              <a:buSzPts val="5200"/>
              <a:buNone/>
              <a:defRPr sz="5200">
                <a:solidFill>
                  <a:srgbClr val="FFFFFF"/>
                </a:solidFill>
              </a:defRPr>
            </a:lvl4pPr>
            <a:lvl5pPr lvl="4" algn="ctr">
              <a:spcBef>
                <a:spcPts val="0"/>
              </a:spcBef>
              <a:spcAft>
                <a:spcPts val="0"/>
              </a:spcAft>
              <a:buClr>
                <a:srgbClr val="FFFFFF"/>
              </a:buClr>
              <a:buSzPts val="5200"/>
              <a:buNone/>
              <a:defRPr sz="5200">
                <a:solidFill>
                  <a:srgbClr val="FFFFFF"/>
                </a:solidFill>
              </a:defRPr>
            </a:lvl5pPr>
            <a:lvl6pPr lvl="5" algn="ctr">
              <a:spcBef>
                <a:spcPts val="0"/>
              </a:spcBef>
              <a:spcAft>
                <a:spcPts val="0"/>
              </a:spcAft>
              <a:buClr>
                <a:srgbClr val="FFFFFF"/>
              </a:buClr>
              <a:buSzPts val="5200"/>
              <a:buNone/>
              <a:defRPr sz="5200">
                <a:solidFill>
                  <a:srgbClr val="FFFFFF"/>
                </a:solidFill>
              </a:defRPr>
            </a:lvl6pPr>
            <a:lvl7pPr lvl="6" algn="ctr">
              <a:spcBef>
                <a:spcPts val="0"/>
              </a:spcBef>
              <a:spcAft>
                <a:spcPts val="0"/>
              </a:spcAft>
              <a:buClr>
                <a:srgbClr val="FFFFFF"/>
              </a:buClr>
              <a:buSzPts val="5200"/>
              <a:buNone/>
              <a:defRPr sz="5200">
                <a:solidFill>
                  <a:srgbClr val="FFFFFF"/>
                </a:solidFill>
              </a:defRPr>
            </a:lvl7pPr>
            <a:lvl8pPr lvl="7" algn="ctr">
              <a:spcBef>
                <a:spcPts val="0"/>
              </a:spcBef>
              <a:spcAft>
                <a:spcPts val="0"/>
              </a:spcAft>
              <a:buClr>
                <a:srgbClr val="FFFFFF"/>
              </a:buClr>
              <a:buSzPts val="5200"/>
              <a:buNone/>
              <a:defRPr sz="5200">
                <a:solidFill>
                  <a:srgbClr val="FFFFFF"/>
                </a:solidFill>
              </a:defRPr>
            </a:lvl8pPr>
            <a:lvl9pPr lvl="8" algn="ctr">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5"/>
        <p:cNvGrpSpPr/>
        <p:nvPr/>
      </p:nvGrpSpPr>
      <p:grpSpPr>
        <a:xfrm>
          <a:off x="0" y="0"/>
          <a:ext cx="0" cy="0"/>
          <a:chOff x="0" y="0"/>
          <a:chExt cx="0" cy="0"/>
        </a:xfrm>
      </p:grpSpPr>
      <p:sp>
        <p:nvSpPr>
          <p:cNvPr id="46" name="Google Shape;46;p5"/>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 name="Google Shape;47;p5"/>
          <p:cNvGrpSpPr/>
          <p:nvPr/>
        </p:nvGrpSpPr>
        <p:grpSpPr>
          <a:xfrm>
            <a:off x="-442731" y="337284"/>
            <a:ext cx="2324700" cy="2324700"/>
            <a:chOff x="-474900" y="321200"/>
            <a:chExt cx="2324700" cy="2324700"/>
          </a:xfrm>
        </p:grpSpPr>
        <p:sp>
          <p:nvSpPr>
            <p:cNvPr id="48" name="Google Shape;48;p5"/>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54" name="Google Shape;54;p5"/>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55" name="Google Shape;55;p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56" name="Google Shape;56;p5"/>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9"/>
        <p:cNvGrpSpPr/>
        <p:nvPr/>
      </p:nvGrpSpPr>
      <p:grpSpPr>
        <a:xfrm>
          <a:off x="0" y="0"/>
          <a:ext cx="0" cy="0"/>
          <a:chOff x="0" y="0"/>
          <a:chExt cx="0" cy="0"/>
        </a:xfrm>
      </p:grpSpPr>
      <p:grpSp>
        <p:nvGrpSpPr>
          <p:cNvPr id="70" name="Google Shape;70;p7"/>
          <p:cNvGrpSpPr/>
          <p:nvPr/>
        </p:nvGrpSpPr>
        <p:grpSpPr>
          <a:xfrm>
            <a:off x="-442731" y="337284"/>
            <a:ext cx="2324700" cy="2324700"/>
            <a:chOff x="-474900" y="321200"/>
            <a:chExt cx="2324700" cy="2324700"/>
          </a:xfrm>
        </p:grpSpPr>
        <p:sp>
          <p:nvSpPr>
            <p:cNvPr id="71" name="Google Shape;71;p7"/>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7"/>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7"/>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77" name="Google Shape;77;p7"/>
          <p:cNvSpPr txBox="1">
            <a:spLocks noGrp="1"/>
          </p:cNvSpPr>
          <p:nvPr>
            <p:ph type="body" idx="1"/>
          </p:nvPr>
        </p:nvSpPr>
        <p:spPr>
          <a:xfrm>
            <a:off x="1069625"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8" name="Google Shape;78;p7"/>
          <p:cNvSpPr txBox="1">
            <a:spLocks noGrp="1"/>
          </p:cNvSpPr>
          <p:nvPr>
            <p:ph type="body" idx="2"/>
          </p:nvPr>
        </p:nvSpPr>
        <p:spPr>
          <a:xfrm>
            <a:off x="3440857" y="1958050"/>
            <a:ext cx="2236800" cy="26184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9" name="Google Shape;79;p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0" name="Google Shape;80;p7"/>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82"/>
        <p:cNvGrpSpPr/>
        <p:nvPr/>
      </p:nvGrpSpPr>
      <p:grpSpPr>
        <a:xfrm>
          <a:off x="0" y="0"/>
          <a:ext cx="0" cy="0"/>
          <a:chOff x="0" y="0"/>
          <a:chExt cx="0" cy="0"/>
        </a:xfrm>
      </p:grpSpPr>
      <p:grpSp>
        <p:nvGrpSpPr>
          <p:cNvPr id="83" name="Google Shape;83;p8"/>
          <p:cNvGrpSpPr/>
          <p:nvPr/>
        </p:nvGrpSpPr>
        <p:grpSpPr>
          <a:xfrm>
            <a:off x="-442731" y="337284"/>
            <a:ext cx="2324700" cy="2324700"/>
            <a:chOff x="-474900" y="321200"/>
            <a:chExt cx="2324700" cy="2324700"/>
          </a:xfrm>
        </p:grpSpPr>
        <p:sp>
          <p:nvSpPr>
            <p:cNvPr id="84" name="Google Shape;84;p8"/>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8"/>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0" name="Google Shape;90;p8"/>
          <p:cNvSpPr txBox="1">
            <a:spLocks noGrp="1"/>
          </p:cNvSpPr>
          <p:nvPr>
            <p:ph type="body" idx="1"/>
          </p:nvPr>
        </p:nvSpPr>
        <p:spPr>
          <a:xfrm>
            <a:off x="1069625"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1" name="Google Shape;91;p8"/>
          <p:cNvSpPr txBox="1">
            <a:spLocks noGrp="1"/>
          </p:cNvSpPr>
          <p:nvPr>
            <p:ph type="body" idx="2"/>
          </p:nvPr>
        </p:nvSpPr>
        <p:spPr>
          <a:xfrm>
            <a:off x="2630936"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2" name="Google Shape;92;p8"/>
          <p:cNvSpPr txBox="1">
            <a:spLocks noGrp="1"/>
          </p:cNvSpPr>
          <p:nvPr>
            <p:ph type="body" idx="3"/>
          </p:nvPr>
        </p:nvSpPr>
        <p:spPr>
          <a:xfrm>
            <a:off x="4192246" y="1958050"/>
            <a:ext cx="1485300" cy="2618400"/>
          </a:xfrm>
          <a:prstGeom prst="rect">
            <a:avLst/>
          </a:prstGeom>
        </p:spPr>
        <p:txBody>
          <a:bodyPr spcFirstLastPara="1" wrap="square" lIns="91425" tIns="91425" rIns="91425" bIns="91425" anchor="t" anchorCtr="0">
            <a:noAutofit/>
          </a:bodyPr>
          <a:lstStyle>
            <a:lvl1pPr marL="457200" lvl="0" indent="-298450" rtl="0">
              <a:spcBef>
                <a:spcPts val="60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
        <p:nvSpPr>
          <p:cNvPr id="93" name="Google Shape;93;p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94" name="Google Shape;94;p8"/>
          <p:cNvSpPr/>
          <p:nvPr/>
        </p:nvSpPr>
        <p:spPr>
          <a:xfrm>
            <a:off x="6081700" y="764000"/>
            <a:ext cx="3615600" cy="3615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8"/>
          <p:cNvSpPr/>
          <p:nvPr/>
        </p:nvSpPr>
        <p:spPr>
          <a:xfrm>
            <a:off x="6272900" y="955200"/>
            <a:ext cx="3233100" cy="32331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grpSp>
        <p:nvGrpSpPr>
          <p:cNvPr id="97" name="Google Shape;97;p9"/>
          <p:cNvGrpSpPr/>
          <p:nvPr/>
        </p:nvGrpSpPr>
        <p:grpSpPr>
          <a:xfrm>
            <a:off x="-442731" y="337284"/>
            <a:ext cx="2324700" cy="2324700"/>
            <a:chOff x="-474900" y="321200"/>
            <a:chExt cx="2324700" cy="2324700"/>
          </a:xfrm>
        </p:grpSpPr>
        <p:sp>
          <p:nvSpPr>
            <p:cNvPr id="98" name="Google Shape;98;p9"/>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9"/>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04" name="Google Shape;104;p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 B">
  <p:cSld name="BLANK_2">
    <p:spTree>
      <p:nvGrpSpPr>
        <p:cNvPr id="1" name="Shape 121"/>
        <p:cNvGrpSpPr/>
        <p:nvPr/>
      </p:nvGrpSpPr>
      <p:grpSpPr>
        <a:xfrm>
          <a:off x="0" y="0"/>
          <a:ext cx="0" cy="0"/>
          <a:chOff x="0" y="0"/>
          <a:chExt cx="0" cy="0"/>
        </a:xfrm>
      </p:grpSpPr>
      <p:sp>
        <p:nvSpPr>
          <p:cNvPr id="122" name="Google Shape;122;p12"/>
          <p:cNvSpPr/>
          <p:nvPr/>
        </p:nvSpPr>
        <p:spPr>
          <a:xfrm>
            <a:off x="8556000" y="4576450"/>
            <a:ext cx="435600" cy="4356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24" name="Google Shape;124;p12"/>
          <p:cNvGrpSpPr/>
          <p:nvPr/>
        </p:nvGrpSpPr>
        <p:grpSpPr>
          <a:xfrm>
            <a:off x="818844" y="502333"/>
            <a:ext cx="2324700" cy="2324700"/>
            <a:chOff x="-474900" y="321200"/>
            <a:chExt cx="2324700" cy="2324700"/>
          </a:xfrm>
        </p:grpSpPr>
        <p:sp>
          <p:nvSpPr>
            <p:cNvPr id="125" name="Google Shape;125;p12"/>
            <p:cNvSpPr/>
            <p:nvPr/>
          </p:nvSpPr>
          <p:spPr>
            <a:xfrm>
              <a:off x="-474900" y="321200"/>
              <a:ext cx="2324700" cy="23247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2"/>
            <p:cNvSpPr/>
            <p:nvPr/>
          </p:nvSpPr>
          <p:spPr>
            <a:xfrm>
              <a:off x="120725" y="916825"/>
              <a:ext cx="1133400" cy="11334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2"/>
            <p:cNvSpPr/>
            <p:nvPr/>
          </p:nvSpPr>
          <p:spPr>
            <a:xfrm>
              <a:off x="-137125" y="658975"/>
              <a:ext cx="1649100" cy="16491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2"/>
            <p:cNvSpPr/>
            <p:nvPr/>
          </p:nvSpPr>
          <p:spPr>
            <a:xfrm>
              <a:off x="313650" y="1109750"/>
              <a:ext cx="747600" cy="747600"/>
            </a:xfrm>
            <a:prstGeom prst="ellipse">
              <a:avLst/>
            </a:prstGeom>
            <a:no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2"/>
          <p:cNvSpPr/>
          <p:nvPr/>
        </p:nvSpPr>
        <p:spPr>
          <a:xfrm>
            <a:off x="1794525" y="-407900"/>
            <a:ext cx="5959200" cy="5959200"/>
          </a:xfrm>
          <a:prstGeom prst="ellipse">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555875" y="4576450"/>
            <a:ext cx="435600" cy="435600"/>
          </a:xfrm>
          <a:prstGeom prst="rect">
            <a:avLst/>
          </a:prstGeom>
          <a:noFill/>
          <a:ln>
            <a:noFill/>
          </a:ln>
        </p:spPr>
        <p:txBody>
          <a:bodyPr spcFirstLastPara="1" wrap="square" lIns="91425" tIns="91425" rIns="91425" bIns="91425" anchor="ctr" anchorCtr="0">
            <a:noAutofit/>
          </a:bodyPr>
          <a:lstStyle>
            <a:lvl1pPr lvl="0" algn="ctr">
              <a:buNone/>
              <a:defRPr sz="1000" b="1">
                <a:solidFill>
                  <a:srgbClr val="FFFFFF"/>
                </a:solidFill>
                <a:latin typeface="Poppins"/>
                <a:ea typeface="Poppins"/>
                <a:cs typeface="Poppins"/>
                <a:sym typeface="Poppins"/>
              </a:defRPr>
            </a:lvl1pPr>
            <a:lvl2pPr lvl="1" algn="ctr">
              <a:buNone/>
              <a:defRPr sz="1000" b="1">
                <a:solidFill>
                  <a:srgbClr val="FFFFFF"/>
                </a:solidFill>
                <a:latin typeface="Poppins"/>
                <a:ea typeface="Poppins"/>
                <a:cs typeface="Poppins"/>
                <a:sym typeface="Poppins"/>
              </a:defRPr>
            </a:lvl2pPr>
            <a:lvl3pPr lvl="2" algn="ctr">
              <a:buNone/>
              <a:defRPr sz="1000" b="1">
                <a:solidFill>
                  <a:srgbClr val="FFFFFF"/>
                </a:solidFill>
                <a:latin typeface="Poppins"/>
                <a:ea typeface="Poppins"/>
                <a:cs typeface="Poppins"/>
                <a:sym typeface="Poppins"/>
              </a:defRPr>
            </a:lvl3pPr>
            <a:lvl4pPr lvl="3" algn="ctr">
              <a:buNone/>
              <a:defRPr sz="1000" b="1">
                <a:solidFill>
                  <a:srgbClr val="FFFFFF"/>
                </a:solidFill>
                <a:latin typeface="Poppins"/>
                <a:ea typeface="Poppins"/>
                <a:cs typeface="Poppins"/>
                <a:sym typeface="Poppins"/>
              </a:defRPr>
            </a:lvl4pPr>
            <a:lvl5pPr lvl="4" algn="ctr">
              <a:buNone/>
              <a:defRPr sz="1000" b="1">
                <a:solidFill>
                  <a:srgbClr val="FFFFFF"/>
                </a:solidFill>
                <a:latin typeface="Poppins"/>
                <a:ea typeface="Poppins"/>
                <a:cs typeface="Poppins"/>
                <a:sym typeface="Poppins"/>
              </a:defRPr>
            </a:lvl5pPr>
            <a:lvl6pPr lvl="5" algn="ctr">
              <a:buNone/>
              <a:defRPr sz="1000" b="1">
                <a:solidFill>
                  <a:srgbClr val="FFFFFF"/>
                </a:solidFill>
                <a:latin typeface="Poppins"/>
                <a:ea typeface="Poppins"/>
                <a:cs typeface="Poppins"/>
                <a:sym typeface="Poppins"/>
              </a:defRPr>
            </a:lvl6pPr>
            <a:lvl7pPr lvl="6" algn="ctr">
              <a:buNone/>
              <a:defRPr sz="1000" b="1">
                <a:solidFill>
                  <a:srgbClr val="FFFFFF"/>
                </a:solidFill>
                <a:latin typeface="Poppins"/>
                <a:ea typeface="Poppins"/>
                <a:cs typeface="Poppins"/>
                <a:sym typeface="Poppins"/>
              </a:defRPr>
            </a:lvl7pPr>
            <a:lvl8pPr lvl="7" algn="ctr">
              <a:buNone/>
              <a:defRPr sz="1000" b="1">
                <a:solidFill>
                  <a:srgbClr val="FFFFFF"/>
                </a:solidFill>
                <a:latin typeface="Poppins"/>
                <a:ea typeface="Poppins"/>
                <a:cs typeface="Poppins"/>
                <a:sym typeface="Poppins"/>
              </a:defRPr>
            </a:lvl8pPr>
            <a:lvl9pPr lvl="8" algn="ctr">
              <a:buNone/>
              <a:defRPr sz="1000" b="1">
                <a:solidFill>
                  <a:srgbClr val="FFFFFF"/>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
              <a:t>‹#›</a:t>
            </a:fld>
            <a:endParaRPr/>
          </a:p>
        </p:txBody>
      </p:sp>
      <p:sp>
        <p:nvSpPr>
          <p:cNvPr id="7" name="Google Shape;7;p1"/>
          <p:cNvSpPr txBox="1">
            <a:spLocks noGrp="1"/>
          </p:cNvSpPr>
          <p:nvPr>
            <p:ph type="title"/>
          </p:nvPr>
        </p:nvSpPr>
        <p:spPr>
          <a:xfrm>
            <a:off x="457200" y="1166125"/>
            <a:ext cx="5220300" cy="683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1pPr>
            <a:lvl2pPr lvl="1">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2pPr>
            <a:lvl3pPr lvl="2">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3pPr>
            <a:lvl4pPr lvl="3">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4pPr>
            <a:lvl5pPr lvl="4">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5pPr>
            <a:lvl6pPr lvl="5">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6pPr>
            <a:lvl7pPr lvl="6">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7pPr>
            <a:lvl8pPr lvl="7">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8pPr>
            <a:lvl9pPr lvl="8">
              <a:spcBef>
                <a:spcPts val="0"/>
              </a:spcBef>
              <a:spcAft>
                <a:spcPts val="0"/>
              </a:spcAft>
              <a:buClr>
                <a:schemeClr val="dk1"/>
              </a:buClr>
              <a:buSzPts val="3600"/>
              <a:buFont typeface="Poppins"/>
              <a:buNone/>
              <a:defRPr sz="3600" b="1">
                <a:solidFill>
                  <a:schemeClr val="dk1"/>
                </a:solidFill>
                <a:latin typeface="Poppins"/>
                <a:ea typeface="Poppins"/>
                <a:cs typeface="Poppins"/>
                <a:sym typeface="Poppins"/>
              </a:defRPr>
            </a:lvl9pPr>
          </a:lstStyle>
          <a:p>
            <a:endParaRPr/>
          </a:p>
        </p:txBody>
      </p:sp>
      <p:sp>
        <p:nvSpPr>
          <p:cNvPr id="8" name="Google Shape;8;p1"/>
          <p:cNvSpPr txBox="1">
            <a:spLocks noGrp="1"/>
          </p:cNvSpPr>
          <p:nvPr>
            <p:ph type="body" idx="1"/>
          </p:nvPr>
        </p:nvSpPr>
        <p:spPr>
          <a:xfrm>
            <a:off x="1069625" y="1958050"/>
            <a:ext cx="4608300" cy="2618400"/>
          </a:xfrm>
          <a:prstGeom prst="rect">
            <a:avLst/>
          </a:prstGeom>
          <a:noFill/>
          <a:ln>
            <a:noFill/>
          </a:ln>
        </p:spPr>
        <p:txBody>
          <a:bodyPr spcFirstLastPara="1" wrap="square" lIns="91425" tIns="91425" rIns="91425" bIns="91425" anchor="t" anchorCtr="0">
            <a:noAutofit/>
          </a:bodyPr>
          <a:lstStyle>
            <a:lvl1pPr marL="457200" lvl="0" indent="-330200">
              <a:spcBef>
                <a:spcPts val="60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1pPr>
            <a:lvl2pPr marL="914400" lvl="1"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2pPr>
            <a:lvl3pPr marL="1371600" lvl="2" indent="-330200">
              <a:spcBef>
                <a:spcPts val="0"/>
              </a:spcBef>
              <a:spcAft>
                <a:spcPts val="0"/>
              </a:spcAft>
              <a:buClr>
                <a:schemeClr val="lt2"/>
              </a:buClr>
              <a:buSzPts val="1600"/>
              <a:buFont typeface="Poppins Light"/>
              <a:buChar char="￮"/>
              <a:defRPr sz="1600">
                <a:solidFill>
                  <a:schemeClr val="dk1"/>
                </a:solidFill>
                <a:latin typeface="Poppins Light"/>
                <a:ea typeface="Poppins Light"/>
                <a:cs typeface="Poppins Light"/>
                <a:sym typeface="Poppins Light"/>
              </a:defRPr>
            </a:lvl3pPr>
            <a:lvl4pPr marL="1828800" lvl="3"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4pPr>
            <a:lvl5pPr marL="2286000" lvl="4"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5pPr>
            <a:lvl6pPr marL="2743200" lvl="5"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6pPr>
            <a:lvl7pPr marL="3200400" lvl="6"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7pPr>
            <a:lvl8pPr marL="3657600" lvl="7"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8pPr>
            <a:lvl9pPr marL="4114800" lvl="8" indent="-330200">
              <a:spcBef>
                <a:spcPts val="0"/>
              </a:spcBef>
              <a:spcAft>
                <a:spcPts val="0"/>
              </a:spcAft>
              <a:buClr>
                <a:srgbClr val="CCCCCC"/>
              </a:buClr>
              <a:buSzPts val="1600"/>
              <a:buFont typeface="Poppins Light"/>
              <a:buChar char="■"/>
              <a:defRPr sz="1600">
                <a:solidFill>
                  <a:schemeClr val="dk1"/>
                </a:solidFill>
                <a:latin typeface="Poppins Light"/>
                <a:ea typeface="Poppins Light"/>
                <a:cs typeface="Poppins Light"/>
                <a:sym typeface="Poppins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grpSp>
        <p:nvGrpSpPr>
          <p:cNvPr id="142" name="Google Shape;142;p14"/>
          <p:cNvGrpSpPr/>
          <p:nvPr/>
        </p:nvGrpSpPr>
        <p:grpSpPr>
          <a:xfrm>
            <a:off x="1311079" y="985525"/>
            <a:ext cx="832106" cy="832102"/>
            <a:chOff x="1923675" y="1633650"/>
            <a:chExt cx="436000" cy="435975"/>
          </a:xfrm>
        </p:grpSpPr>
        <p:sp>
          <p:nvSpPr>
            <p:cNvPr id="143" name="Google Shape;143;p14"/>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4"/>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4"/>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4"/>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4"/>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4"/>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25E12B0A-5310-4CA8-8E8C-20EC7632CB0B}"/>
              </a:ext>
            </a:extLst>
          </p:cNvPr>
          <p:cNvSpPr>
            <a:spLocks noGrp="1"/>
          </p:cNvSpPr>
          <p:nvPr>
            <p:ph type="ctrTitle"/>
          </p:nvPr>
        </p:nvSpPr>
        <p:spPr>
          <a:xfrm>
            <a:off x="1657400" y="110128"/>
            <a:ext cx="7175094" cy="3477390"/>
          </a:xfrm>
        </p:spPr>
        <p:txBody>
          <a:bodyPr/>
          <a:lstStyle/>
          <a:p>
            <a:r>
              <a:rPr lang="en-US" sz="4800" b="0" i="0" dirty="0">
                <a:solidFill>
                  <a:schemeClr val="bg1"/>
                </a:solidFill>
                <a:effectLst/>
                <a:latin typeface="Open Sans" panose="020B0604020202020204" pitchFamily="34" charset="0"/>
              </a:rPr>
              <a:t>Malignan</a:t>
            </a:r>
            <a:r>
              <a:rPr lang="en-US" sz="4800" b="0" dirty="0">
                <a:solidFill>
                  <a:schemeClr val="bg1"/>
                </a:solidFill>
                <a:latin typeface="Open Sans" panose="020B0604020202020204" pitchFamily="34" charset="0"/>
              </a:rPr>
              <a:t>t </a:t>
            </a:r>
            <a:r>
              <a:rPr lang="en-US" sz="4800" b="0" i="0" dirty="0">
                <a:solidFill>
                  <a:schemeClr val="bg1"/>
                </a:solidFill>
                <a:effectLst/>
                <a:latin typeface="Open Sans" panose="020B0604020202020204" pitchFamily="34" charset="0"/>
              </a:rPr>
              <a:t>Comments Classifier</a:t>
            </a:r>
            <a:endParaRPr lang="en-US" sz="4800" dirty="0">
              <a:solidFill>
                <a:schemeClr val="bg1"/>
              </a:solidFill>
            </a:endParaRPr>
          </a:p>
        </p:txBody>
      </p:sp>
      <p:sp>
        <p:nvSpPr>
          <p:cNvPr id="12" name="Subtitle 2">
            <a:extLst>
              <a:ext uri="{FF2B5EF4-FFF2-40B4-BE49-F238E27FC236}">
                <a16:creationId xmlns:a16="http://schemas.microsoft.com/office/drawing/2014/main" id="{B02DCD0C-C42E-413C-9E51-282600C0407F}"/>
              </a:ext>
            </a:extLst>
          </p:cNvPr>
          <p:cNvSpPr txBox="1">
            <a:spLocks/>
          </p:cNvSpPr>
          <p:nvPr/>
        </p:nvSpPr>
        <p:spPr>
          <a:xfrm>
            <a:off x="7607171" y="4797991"/>
            <a:ext cx="1987491" cy="47076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chemeClr val="tx1">
                    <a:lumMod val="85000"/>
                    <a:lumOff val="15000"/>
                  </a:schemeClr>
                </a:solidFill>
              </a:rPr>
              <a:t>By Abhishek Pai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0"/>
          <p:cNvSpPr txBox="1">
            <a:spLocks noGrp="1"/>
          </p:cNvSpPr>
          <p:nvPr>
            <p:ph type="title"/>
          </p:nvPr>
        </p:nvSpPr>
        <p:spPr>
          <a:xfrm>
            <a:off x="677456" y="542064"/>
            <a:ext cx="3380611" cy="11599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Plot of loss and Val-loss</a:t>
            </a:r>
          </a:p>
        </p:txBody>
      </p:sp>
      <p:sp>
        <p:nvSpPr>
          <p:cNvPr id="336" name="Google Shape;336;p3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4DA31749-3D54-46B0-A11B-47D02AF7AF0F}"/>
              </a:ext>
            </a:extLst>
          </p:cNvPr>
          <p:cNvPicPr>
            <a:picLocks noChangeAspect="1"/>
          </p:cNvPicPr>
          <p:nvPr/>
        </p:nvPicPr>
        <p:blipFill>
          <a:blip r:embed="rId3"/>
          <a:stretch>
            <a:fillRect/>
          </a:stretch>
        </p:blipFill>
        <p:spPr>
          <a:xfrm>
            <a:off x="3064991" y="1774721"/>
            <a:ext cx="4876190" cy="3149206"/>
          </a:xfrm>
          <a:prstGeom prst="rect">
            <a:avLst/>
          </a:prstGeom>
        </p:spPr>
      </p:pic>
      <p:graphicFrame>
        <p:nvGraphicFramePr>
          <p:cNvPr id="4" name="Table 4">
            <a:extLst>
              <a:ext uri="{FF2B5EF4-FFF2-40B4-BE49-F238E27FC236}">
                <a16:creationId xmlns:a16="http://schemas.microsoft.com/office/drawing/2014/main" id="{623E91B5-EED0-4296-A2B6-3E712DC9AA1D}"/>
              </a:ext>
            </a:extLst>
          </p:cNvPr>
          <p:cNvGraphicFramePr>
            <a:graphicFrameLocks noGrp="1"/>
          </p:cNvGraphicFramePr>
          <p:nvPr>
            <p:extLst>
              <p:ext uri="{D42A27DB-BD31-4B8C-83A1-F6EECF244321}">
                <p14:modId xmlns:p14="http://schemas.microsoft.com/office/powerpoint/2010/main" val="3297097480"/>
              </p:ext>
            </p:extLst>
          </p:nvPr>
        </p:nvGraphicFramePr>
        <p:xfrm>
          <a:off x="834307" y="3128093"/>
          <a:ext cx="1882195" cy="609600"/>
        </p:xfrm>
        <a:graphic>
          <a:graphicData uri="http://schemas.openxmlformats.org/drawingml/2006/table">
            <a:tbl>
              <a:tblPr firstRow="1" bandRow="1">
                <a:tableStyleId>{F84DA76C-795A-495A-BEFA-B778C0396278}</a:tableStyleId>
              </a:tblPr>
              <a:tblGrid>
                <a:gridCol w="743852">
                  <a:extLst>
                    <a:ext uri="{9D8B030D-6E8A-4147-A177-3AD203B41FA5}">
                      <a16:colId xmlns:a16="http://schemas.microsoft.com/office/drawing/2014/main" val="1199159430"/>
                    </a:ext>
                  </a:extLst>
                </a:gridCol>
                <a:gridCol w="1138343">
                  <a:extLst>
                    <a:ext uri="{9D8B030D-6E8A-4147-A177-3AD203B41FA5}">
                      <a16:colId xmlns:a16="http://schemas.microsoft.com/office/drawing/2014/main" val="3805318187"/>
                    </a:ext>
                  </a:extLst>
                </a:gridCol>
              </a:tblGrid>
              <a:tr h="300350">
                <a:tc>
                  <a:txBody>
                    <a:bodyPr/>
                    <a:lstStyle/>
                    <a:p>
                      <a:r>
                        <a:rPr lang="en-US" dirty="0"/>
                        <a:t>Blue</a:t>
                      </a:r>
                    </a:p>
                  </a:txBody>
                  <a:tcPr/>
                </a:tc>
                <a:tc>
                  <a:txBody>
                    <a:bodyPr/>
                    <a:lstStyle/>
                    <a:p>
                      <a:r>
                        <a:rPr lang="en-US" dirty="0"/>
                        <a:t>loss</a:t>
                      </a:r>
                    </a:p>
                  </a:txBody>
                  <a:tcPr/>
                </a:tc>
                <a:extLst>
                  <a:ext uri="{0D108BD9-81ED-4DB2-BD59-A6C34878D82A}">
                    <a16:rowId xmlns:a16="http://schemas.microsoft.com/office/drawing/2014/main" val="1279214630"/>
                  </a:ext>
                </a:extLst>
              </a:tr>
              <a:tr h="300350">
                <a:tc>
                  <a:txBody>
                    <a:bodyPr/>
                    <a:lstStyle/>
                    <a:p>
                      <a:r>
                        <a:rPr lang="en-US" dirty="0"/>
                        <a:t>Yellow</a:t>
                      </a:r>
                    </a:p>
                  </a:txBody>
                  <a:tcPr/>
                </a:tc>
                <a:tc>
                  <a:txBody>
                    <a:bodyPr/>
                    <a:lstStyle/>
                    <a:p>
                      <a:r>
                        <a:rPr lang="en-US" dirty="0"/>
                        <a:t>Val-loss</a:t>
                      </a:r>
                    </a:p>
                  </a:txBody>
                  <a:tcPr/>
                </a:tc>
                <a:extLst>
                  <a:ext uri="{0D108BD9-81ED-4DB2-BD59-A6C34878D82A}">
                    <a16:rowId xmlns:a16="http://schemas.microsoft.com/office/drawing/2014/main" val="149663017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0"/>
          <p:cNvSpPr txBox="1">
            <a:spLocks noGrp="1"/>
          </p:cNvSpPr>
          <p:nvPr>
            <p:ph type="title"/>
          </p:nvPr>
        </p:nvSpPr>
        <p:spPr>
          <a:xfrm>
            <a:off x="213581" y="597365"/>
            <a:ext cx="3644252" cy="28166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Plot of accuracy and Val-accuracy</a:t>
            </a:r>
          </a:p>
        </p:txBody>
      </p:sp>
      <p:sp>
        <p:nvSpPr>
          <p:cNvPr id="336" name="Google Shape;336;p30"/>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4" name="Picture 3">
            <a:extLst>
              <a:ext uri="{FF2B5EF4-FFF2-40B4-BE49-F238E27FC236}">
                <a16:creationId xmlns:a16="http://schemas.microsoft.com/office/drawing/2014/main" id="{C29A6A7A-3CEE-4807-80BA-741B33512B6E}"/>
              </a:ext>
            </a:extLst>
          </p:cNvPr>
          <p:cNvPicPr>
            <a:picLocks noChangeAspect="1"/>
          </p:cNvPicPr>
          <p:nvPr/>
        </p:nvPicPr>
        <p:blipFill>
          <a:blip r:embed="rId3"/>
          <a:stretch>
            <a:fillRect/>
          </a:stretch>
        </p:blipFill>
        <p:spPr>
          <a:xfrm>
            <a:off x="3833197" y="1396929"/>
            <a:ext cx="4876190" cy="3149206"/>
          </a:xfrm>
          <a:prstGeom prst="rect">
            <a:avLst/>
          </a:prstGeom>
        </p:spPr>
      </p:pic>
      <p:graphicFrame>
        <p:nvGraphicFramePr>
          <p:cNvPr id="7" name="Table 4">
            <a:extLst>
              <a:ext uri="{FF2B5EF4-FFF2-40B4-BE49-F238E27FC236}">
                <a16:creationId xmlns:a16="http://schemas.microsoft.com/office/drawing/2014/main" id="{8CA7FF88-16B5-4F4A-A3BB-21DE202F500B}"/>
              </a:ext>
            </a:extLst>
          </p:cNvPr>
          <p:cNvGraphicFramePr>
            <a:graphicFrameLocks noGrp="1"/>
          </p:cNvGraphicFramePr>
          <p:nvPr>
            <p:extLst>
              <p:ext uri="{D42A27DB-BD31-4B8C-83A1-F6EECF244321}">
                <p14:modId xmlns:p14="http://schemas.microsoft.com/office/powerpoint/2010/main" val="3145096904"/>
              </p:ext>
            </p:extLst>
          </p:nvPr>
        </p:nvGraphicFramePr>
        <p:xfrm>
          <a:off x="834307" y="3128093"/>
          <a:ext cx="2155848" cy="609600"/>
        </p:xfrm>
        <a:graphic>
          <a:graphicData uri="http://schemas.openxmlformats.org/drawingml/2006/table">
            <a:tbl>
              <a:tblPr firstRow="1" bandRow="1">
                <a:tableStyleId>{F84DA76C-795A-495A-BEFA-B778C0396278}</a:tableStyleId>
              </a:tblPr>
              <a:tblGrid>
                <a:gridCol w="852001">
                  <a:extLst>
                    <a:ext uri="{9D8B030D-6E8A-4147-A177-3AD203B41FA5}">
                      <a16:colId xmlns:a16="http://schemas.microsoft.com/office/drawing/2014/main" val="1199159430"/>
                    </a:ext>
                  </a:extLst>
                </a:gridCol>
                <a:gridCol w="1303847">
                  <a:extLst>
                    <a:ext uri="{9D8B030D-6E8A-4147-A177-3AD203B41FA5}">
                      <a16:colId xmlns:a16="http://schemas.microsoft.com/office/drawing/2014/main" val="3805318187"/>
                    </a:ext>
                  </a:extLst>
                </a:gridCol>
              </a:tblGrid>
              <a:tr h="300350">
                <a:tc>
                  <a:txBody>
                    <a:bodyPr/>
                    <a:lstStyle/>
                    <a:p>
                      <a:r>
                        <a:rPr lang="en-US" dirty="0"/>
                        <a:t>Blue</a:t>
                      </a:r>
                    </a:p>
                  </a:txBody>
                  <a:tcPr/>
                </a:tc>
                <a:tc>
                  <a:txBody>
                    <a:bodyPr/>
                    <a:lstStyle/>
                    <a:p>
                      <a:r>
                        <a:rPr lang="en-US" dirty="0"/>
                        <a:t>accuracy</a:t>
                      </a:r>
                    </a:p>
                  </a:txBody>
                  <a:tcPr/>
                </a:tc>
                <a:extLst>
                  <a:ext uri="{0D108BD9-81ED-4DB2-BD59-A6C34878D82A}">
                    <a16:rowId xmlns:a16="http://schemas.microsoft.com/office/drawing/2014/main" val="1279214630"/>
                  </a:ext>
                </a:extLst>
              </a:tr>
              <a:tr h="300350">
                <a:tc>
                  <a:txBody>
                    <a:bodyPr/>
                    <a:lstStyle/>
                    <a:p>
                      <a:r>
                        <a:rPr lang="en-US" dirty="0"/>
                        <a:t>Yellow</a:t>
                      </a:r>
                    </a:p>
                  </a:txBody>
                  <a:tcPr/>
                </a:tc>
                <a:tc>
                  <a:txBody>
                    <a:bodyPr/>
                    <a:lstStyle/>
                    <a:p>
                      <a:r>
                        <a:rPr lang="en-US" dirty="0"/>
                        <a:t>Val-accuracy</a:t>
                      </a:r>
                    </a:p>
                  </a:txBody>
                  <a:tcPr/>
                </a:tc>
                <a:extLst>
                  <a:ext uri="{0D108BD9-81ED-4DB2-BD59-A6C34878D82A}">
                    <a16:rowId xmlns:a16="http://schemas.microsoft.com/office/drawing/2014/main" val="1496630176"/>
                  </a:ext>
                </a:extLst>
              </a:tr>
            </a:tbl>
          </a:graphicData>
        </a:graphic>
      </p:graphicFrame>
    </p:spTree>
    <p:extLst>
      <p:ext uri="{BB962C8B-B14F-4D97-AF65-F5344CB8AC3E}">
        <p14:creationId xmlns:p14="http://schemas.microsoft.com/office/powerpoint/2010/main" val="702186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8"/>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462" name="Google Shape;462;p38"/>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
        <p:nvSpPr>
          <p:cNvPr id="3" name="Text Placeholder 2">
            <a:extLst>
              <a:ext uri="{FF2B5EF4-FFF2-40B4-BE49-F238E27FC236}">
                <a16:creationId xmlns:a16="http://schemas.microsoft.com/office/drawing/2014/main" id="{703613A5-1CC5-4DCD-9E27-46FBA3BE64EC}"/>
              </a:ext>
            </a:extLst>
          </p:cNvPr>
          <p:cNvSpPr>
            <a:spLocks noGrp="1"/>
          </p:cNvSpPr>
          <p:nvPr>
            <p:ph type="body" idx="1"/>
          </p:nvPr>
        </p:nvSpPr>
        <p:spPr/>
        <p:txBody>
          <a:bodyPr/>
          <a:lstStyle/>
          <a:p>
            <a:r>
              <a:rPr lang="en-US" dirty="0"/>
              <a:t>The model performed great and the output obtained had much reasonable accuracy </a:t>
            </a:r>
          </a:p>
          <a:p>
            <a:r>
              <a:rPr lang="en-US" dirty="0"/>
              <a:t>This model can be helpful for understanding real-world situations for the comments which are in English language </a:t>
            </a:r>
          </a:p>
          <a:p>
            <a:r>
              <a:rPr lang="en-US"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442" name="Google Shape;442;p36"/>
          <p:cNvSpPr txBox="1">
            <a:spLocks noGrp="1"/>
          </p:cNvSpPr>
          <p:nvPr>
            <p:ph type="ctrTitle" idx="4294967295"/>
          </p:nvPr>
        </p:nvSpPr>
        <p:spPr>
          <a:xfrm>
            <a:off x="2351788" y="1180487"/>
            <a:ext cx="46080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dirty="0"/>
              <a:t>Thanks!</a:t>
            </a:r>
            <a:endParaRPr sz="8000" dirty="0"/>
          </a:p>
        </p:txBody>
      </p:sp>
      <p:grpSp>
        <p:nvGrpSpPr>
          <p:cNvPr id="444" name="Google Shape;444;p36"/>
          <p:cNvGrpSpPr/>
          <p:nvPr/>
        </p:nvGrpSpPr>
        <p:grpSpPr>
          <a:xfrm>
            <a:off x="1812552" y="1460659"/>
            <a:ext cx="345971" cy="325505"/>
            <a:chOff x="5972700" y="2330200"/>
            <a:chExt cx="411625" cy="387275"/>
          </a:xfrm>
        </p:grpSpPr>
        <p:sp>
          <p:nvSpPr>
            <p:cNvPr id="445" name="Google Shape;445;p3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6"/>
          <p:cNvSpPr txBox="1">
            <a:spLocks noGrp="1"/>
          </p:cNvSpPr>
          <p:nvPr>
            <p:ph type="ctrTitle" idx="4294967295"/>
          </p:nvPr>
        </p:nvSpPr>
        <p:spPr>
          <a:xfrm>
            <a:off x="2351799" y="166862"/>
            <a:ext cx="4637079" cy="139585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Problem Statement</a:t>
            </a:r>
            <a:endParaRPr dirty="0"/>
          </a:p>
        </p:txBody>
      </p:sp>
      <p:sp>
        <p:nvSpPr>
          <p:cNvPr id="168" name="Google Shape;168;p16"/>
          <p:cNvSpPr txBox="1">
            <a:spLocks noGrp="1"/>
          </p:cNvSpPr>
          <p:nvPr>
            <p:ph type="subTitle" idx="4294967295"/>
          </p:nvPr>
        </p:nvSpPr>
        <p:spPr>
          <a:xfrm>
            <a:off x="2351799" y="1388286"/>
            <a:ext cx="6451803" cy="3353913"/>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p>
          <a:p>
            <a:pPr marL="0" marR="0" indent="0">
              <a:lnSpc>
                <a:spcPct val="107000"/>
              </a:lnSpc>
              <a:spcBef>
                <a:spcPts val="0"/>
              </a:spcBef>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a:t>
            </a:r>
            <a:endParaRPr dirty="0"/>
          </a:p>
        </p:txBody>
      </p:sp>
      <p:sp>
        <p:nvSpPr>
          <p:cNvPr id="169" name="Google Shape;169;p16"/>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170" name="Google Shape;170;p16"/>
          <p:cNvSpPr/>
          <p:nvPr/>
        </p:nvSpPr>
        <p:spPr>
          <a:xfrm>
            <a:off x="1804239" y="1506373"/>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5"/>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Business Goal</a:t>
            </a:r>
            <a:endParaRPr dirty="0"/>
          </a:p>
        </p:txBody>
      </p:sp>
      <p:sp>
        <p:nvSpPr>
          <p:cNvPr id="157" name="Google Shape;157;p1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grpSp>
        <p:nvGrpSpPr>
          <p:cNvPr id="158" name="Google Shape;158;p15"/>
          <p:cNvGrpSpPr/>
          <p:nvPr/>
        </p:nvGrpSpPr>
        <p:grpSpPr>
          <a:xfrm>
            <a:off x="7227977" y="2052723"/>
            <a:ext cx="1212302" cy="1038068"/>
            <a:chOff x="1934025" y="1001650"/>
            <a:chExt cx="415300" cy="355600"/>
          </a:xfrm>
        </p:grpSpPr>
        <p:sp>
          <p:nvSpPr>
            <p:cNvPr id="159" name="Google Shape;159;p15"/>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9525" cap="rnd" cmpd="sng">
              <a:solidFill>
                <a:srgbClr val="CC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68;p16">
            <a:extLst>
              <a:ext uri="{FF2B5EF4-FFF2-40B4-BE49-F238E27FC236}">
                <a16:creationId xmlns:a16="http://schemas.microsoft.com/office/drawing/2014/main" id="{F9EACC71-385E-4664-AFB0-D205D3BDFD59}"/>
              </a:ext>
            </a:extLst>
          </p:cNvPr>
          <p:cNvSpPr txBox="1">
            <a:spLocks/>
          </p:cNvSpPr>
          <p:nvPr/>
        </p:nvSpPr>
        <p:spPr>
          <a:xfrm>
            <a:off x="826687" y="2269314"/>
            <a:ext cx="6451803" cy="18922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60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1pPr>
            <a:lvl2pPr marL="914400" marR="0" lvl="1" indent="-330200" algn="l" rtl="0">
              <a:lnSpc>
                <a:spcPct val="100000"/>
              </a:lnSpc>
              <a:spcBef>
                <a:spcPts val="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2pPr>
            <a:lvl3pPr marL="1371600" marR="0" lvl="2" indent="-330200" algn="l" rtl="0">
              <a:lnSpc>
                <a:spcPct val="100000"/>
              </a:lnSpc>
              <a:spcBef>
                <a:spcPts val="0"/>
              </a:spcBef>
              <a:spcAft>
                <a:spcPts val="0"/>
              </a:spcAft>
              <a:buClr>
                <a:schemeClr val="lt2"/>
              </a:buClr>
              <a:buSzPts val="1600"/>
              <a:buFont typeface="Poppins Light"/>
              <a:buChar char="￮"/>
              <a:defRPr sz="1600" b="0" i="0" u="none" strike="noStrike" cap="none">
                <a:solidFill>
                  <a:schemeClr val="dk1"/>
                </a:solidFill>
                <a:latin typeface="Poppins Light"/>
                <a:ea typeface="Poppins Light"/>
                <a:cs typeface="Poppins Light"/>
                <a:sym typeface="Poppins Light"/>
              </a:defRPr>
            </a:lvl3pPr>
            <a:lvl4pPr marL="1828800" marR="0" lvl="3"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4pPr>
            <a:lvl5pPr marL="2286000" marR="0" lvl="4"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5pPr>
            <a:lvl6pPr marL="2743200" marR="0" lvl="5"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6pPr>
            <a:lvl7pPr marL="3200400" marR="0" lvl="6"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7pPr>
            <a:lvl8pPr marL="3657600" marR="0" lvl="7"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8pPr>
            <a:lvl9pPr marL="4114800" marR="0" lvl="8" indent="-330200" algn="l" rtl="0">
              <a:lnSpc>
                <a:spcPct val="100000"/>
              </a:lnSpc>
              <a:spcBef>
                <a:spcPts val="0"/>
              </a:spcBef>
              <a:spcAft>
                <a:spcPts val="0"/>
              </a:spcAft>
              <a:buClr>
                <a:srgbClr val="CCCCCC"/>
              </a:buClr>
              <a:buSzPts val="1600"/>
              <a:buFont typeface="Poppins Light"/>
              <a:buChar char="■"/>
              <a:defRPr sz="1600" b="0" i="0" u="none" strike="noStrike" cap="none">
                <a:solidFill>
                  <a:schemeClr val="dk1"/>
                </a:solidFill>
                <a:latin typeface="Poppins Light"/>
                <a:ea typeface="Poppins Light"/>
                <a:cs typeface="Poppins Light"/>
                <a:sym typeface="Poppins Light"/>
              </a:defRPr>
            </a:lvl9pPr>
          </a:lstStyle>
          <a:p>
            <a:pPr marL="0" marR="0">
              <a:lnSpc>
                <a:spcPct val="107000"/>
              </a:lnSpc>
              <a:spcBef>
                <a:spcPts val="0"/>
              </a:spcBef>
              <a:spcAft>
                <a:spcPts val="800"/>
              </a:spcAft>
            </a:pPr>
            <a:r>
              <a:rPr lang="en-IN" sz="1800" dirty="0">
                <a:latin typeface="Calibri" panose="020F0502020204030204" pitchFamily="34" charset="0"/>
                <a:ea typeface="Calibri" panose="020F0502020204030204" pitchFamily="34" charset="0"/>
                <a:cs typeface="Times New Roman" panose="02020603050405020304" pitchFamily="18" charset="0"/>
              </a:rPr>
              <a:t>G</a:t>
            </a:r>
            <a:r>
              <a:rPr lang="en-IN" sz="1800" dirty="0">
                <a:effectLst/>
                <a:latin typeface="Calibri" panose="020F0502020204030204" pitchFamily="34" charset="0"/>
                <a:ea typeface="Calibri" panose="020F0502020204030204" pitchFamily="34" charset="0"/>
                <a:cs typeface="Times New Roman" panose="02020603050405020304" pitchFamily="18" charset="0"/>
              </a:rPr>
              <a:t>oal is to build a prototype of online hate and abuse comment classifier which can used to classify hate and offensive comments so that it can be controlled and restricted from spreading hatred and cyberbullying.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body" idx="1"/>
          </p:nvPr>
        </p:nvSpPr>
        <p:spPr>
          <a:xfrm>
            <a:off x="664536" y="1556803"/>
            <a:ext cx="5488142" cy="2961022"/>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label can be either 0 or 1, where 0 denotes a NO while 1 denotes a YES. There are various comments which have multiple labels. The first attribute is a unique ID associated with each comment. </a:t>
            </a:r>
            <a:endParaRPr dirty="0"/>
          </a:p>
        </p:txBody>
      </p:sp>
      <p:sp>
        <p:nvSpPr>
          <p:cNvPr id="225" name="Google Shape;225;p21"/>
          <p:cNvSpPr txBox="1">
            <a:spLocks noGrp="1"/>
          </p:cNvSpPr>
          <p:nvPr>
            <p:ph type="title"/>
          </p:nvPr>
        </p:nvSpPr>
        <p:spPr>
          <a:xfrm>
            <a:off x="712905" y="535300"/>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Set Description</a:t>
            </a:r>
          </a:p>
        </p:txBody>
      </p:sp>
      <p:sp>
        <p:nvSpPr>
          <p:cNvPr id="227" name="Google Shape;227;p2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pic>
        <p:nvPicPr>
          <p:cNvPr id="228" name="Google Shape;228;p21"/>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229" name="Google Shape;229;p21"/>
          <p:cNvGrpSpPr/>
          <p:nvPr/>
        </p:nvGrpSpPr>
        <p:grpSpPr>
          <a:xfrm>
            <a:off x="5853100" y="3068600"/>
            <a:ext cx="1539600" cy="1539600"/>
            <a:chOff x="6680825" y="2549350"/>
            <a:chExt cx="1539600" cy="1539600"/>
          </a:xfrm>
        </p:grpSpPr>
        <p:sp>
          <p:nvSpPr>
            <p:cNvPr id="230" name="Google Shape;230;p21"/>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1"/>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1"/>
          <p:cNvSpPr/>
          <p:nvPr/>
        </p:nvSpPr>
        <p:spPr>
          <a:xfrm>
            <a:off x="6454511" y="367001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5" name="Google Shape;225;p21"/>
          <p:cNvSpPr txBox="1">
            <a:spLocks noGrp="1"/>
          </p:cNvSpPr>
          <p:nvPr>
            <p:ph type="title"/>
          </p:nvPr>
        </p:nvSpPr>
        <p:spPr>
          <a:xfrm>
            <a:off x="463875" y="371350"/>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Set</a:t>
            </a:r>
          </a:p>
        </p:txBody>
      </p:sp>
      <p:sp>
        <p:nvSpPr>
          <p:cNvPr id="227" name="Google Shape;227;p21"/>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pic>
        <p:nvPicPr>
          <p:cNvPr id="228" name="Google Shape;228;p21"/>
          <p:cNvPicPr preferRelativeResize="0"/>
          <p:nvPr/>
        </p:nvPicPr>
        <p:blipFill rotWithShape="1">
          <a:blip r:embed="rId3">
            <a:alphaModFix/>
          </a:blip>
          <a:srcRect/>
          <a:stretch/>
        </p:blipFill>
        <p:spPr>
          <a:xfrm>
            <a:off x="6372150" y="1054450"/>
            <a:ext cx="3034500" cy="3034500"/>
          </a:xfrm>
          <a:prstGeom prst="ellipse">
            <a:avLst/>
          </a:prstGeom>
          <a:noFill/>
          <a:ln>
            <a:noFill/>
          </a:ln>
        </p:spPr>
      </p:pic>
      <p:grpSp>
        <p:nvGrpSpPr>
          <p:cNvPr id="229" name="Google Shape;229;p21"/>
          <p:cNvGrpSpPr/>
          <p:nvPr/>
        </p:nvGrpSpPr>
        <p:grpSpPr>
          <a:xfrm>
            <a:off x="7495016" y="81783"/>
            <a:ext cx="1539600" cy="1539600"/>
            <a:chOff x="6680825" y="2549350"/>
            <a:chExt cx="1539600" cy="1539600"/>
          </a:xfrm>
        </p:grpSpPr>
        <p:sp>
          <p:nvSpPr>
            <p:cNvPr id="230" name="Google Shape;230;p21"/>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1"/>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 name="Google Shape;233;p21"/>
          <p:cNvSpPr/>
          <p:nvPr/>
        </p:nvSpPr>
        <p:spPr>
          <a:xfrm>
            <a:off x="8096257" y="683024"/>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1"/>
          <p:cNvSpPr txBox="1">
            <a:spLocks noGrp="1"/>
          </p:cNvSpPr>
          <p:nvPr>
            <p:ph type="body" idx="1"/>
          </p:nvPr>
        </p:nvSpPr>
        <p:spPr>
          <a:xfrm>
            <a:off x="160187" y="920112"/>
            <a:ext cx="6211963" cy="3034500"/>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Malignant: </a:t>
            </a:r>
            <a:r>
              <a:rPr lang="en-IN" sz="1800" dirty="0">
                <a:effectLst/>
                <a:latin typeface="Calibri" panose="020F0502020204030204" pitchFamily="34" charset="0"/>
                <a:ea typeface="Calibri" panose="020F0502020204030204" pitchFamily="34" charset="0"/>
                <a:cs typeface="Times New Roman" panose="02020603050405020304" pitchFamily="18" charset="0"/>
              </a:rPr>
              <a:t>It is the Label column, which includes values 0 and 1, denoting if the comment is malignant or not.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Highly Malignant:</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denotes comments that are highly malignant and hurtful.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Rude: </a:t>
            </a:r>
            <a:r>
              <a:rPr lang="en-IN" sz="1800" dirty="0">
                <a:effectLst/>
                <a:latin typeface="Calibri" panose="020F0502020204030204" pitchFamily="34" charset="0"/>
                <a:ea typeface="Calibri" panose="020F0502020204030204" pitchFamily="34" charset="0"/>
                <a:cs typeface="Times New Roman" panose="02020603050405020304" pitchFamily="18" charset="0"/>
              </a:rPr>
              <a:t>It denotes comments that are very rude and offensive.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Threat:</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contains indication of the comments that are giving any threat to someone.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Abuse:</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is for comments that are abusive in nature.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Loathe:</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describes the comments which are hateful and loathing in nature.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ID: </a:t>
            </a:r>
            <a:r>
              <a:rPr lang="en-IN" sz="1800" dirty="0">
                <a:effectLst/>
                <a:latin typeface="Calibri" panose="020F0502020204030204" pitchFamily="34" charset="0"/>
                <a:ea typeface="Calibri" panose="020F0502020204030204" pitchFamily="34" charset="0"/>
                <a:cs typeface="Times New Roman" panose="02020603050405020304" pitchFamily="18" charset="0"/>
              </a:rPr>
              <a:t>It includes unique Ids associated with each comment text given.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Calibri" panose="020F0502020204030204" pitchFamily="34" charset="0"/>
              <a:buChar cha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Comment text: </a:t>
            </a:r>
            <a:r>
              <a:rPr lang="en-IN" sz="1800" dirty="0">
                <a:effectLst/>
                <a:latin typeface="Calibri" panose="020F0502020204030204" pitchFamily="34" charset="0"/>
                <a:ea typeface="Calibri" panose="020F0502020204030204" pitchFamily="34" charset="0"/>
                <a:cs typeface="Times New Roman" panose="02020603050405020304" pitchFamily="18" charset="0"/>
              </a:rPr>
              <a:t>This column contains the comments extracted from various social media platforms.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dirty="0"/>
          </a:p>
        </p:txBody>
      </p:sp>
    </p:spTree>
    <p:extLst>
      <p:ext uri="{BB962C8B-B14F-4D97-AF65-F5344CB8AC3E}">
        <p14:creationId xmlns:p14="http://schemas.microsoft.com/office/powerpoint/2010/main" val="346040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19"/>
          <p:cNvPicPr preferRelativeResize="0"/>
          <p:nvPr/>
        </p:nvPicPr>
        <p:blipFill>
          <a:blip r:embed="rId3">
            <a:alphaModFix/>
          </a:blip>
          <a:stretch>
            <a:fillRect/>
          </a:stretch>
        </p:blipFill>
        <p:spPr>
          <a:xfrm>
            <a:off x="6372150" y="1054450"/>
            <a:ext cx="3034500" cy="3034500"/>
          </a:xfrm>
          <a:prstGeom prst="ellipse">
            <a:avLst/>
          </a:prstGeom>
          <a:noFill/>
          <a:ln>
            <a:noFill/>
          </a:ln>
        </p:spPr>
      </p:pic>
      <p:grpSp>
        <p:nvGrpSpPr>
          <p:cNvPr id="189" name="Google Shape;189;p19"/>
          <p:cNvGrpSpPr/>
          <p:nvPr/>
        </p:nvGrpSpPr>
        <p:grpSpPr>
          <a:xfrm>
            <a:off x="5853100" y="3068600"/>
            <a:ext cx="1539600" cy="1539600"/>
            <a:chOff x="6680825" y="2549350"/>
            <a:chExt cx="1539600" cy="1539600"/>
          </a:xfrm>
        </p:grpSpPr>
        <p:sp>
          <p:nvSpPr>
            <p:cNvPr id="190" name="Google Shape;190;p19"/>
            <p:cNvSpPr/>
            <p:nvPr/>
          </p:nvSpPr>
          <p:spPr>
            <a:xfrm>
              <a:off x="6825669" y="2694194"/>
              <a:ext cx="1249800" cy="1249800"/>
            </a:xfrm>
            <a:prstGeom prst="ellipse">
              <a:avLst/>
            </a:prstGeom>
            <a:solidFill>
              <a:srgbClr val="000000">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a:off x="6894850" y="2763375"/>
              <a:ext cx="1111200" cy="11112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a:off x="6680825" y="2549350"/>
              <a:ext cx="1539600" cy="1539600"/>
            </a:xfrm>
            <a:prstGeom prst="donut">
              <a:avLst>
                <a:gd name="adj" fmla="val 675"/>
              </a:avLst>
            </a:prstGeom>
            <a:solidFill>
              <a:srgbClr val="000000">
                <a:alpha val="65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19"/>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Steps</a:t>
            </a:r>
            <a:endParaRPr dirty="0"/>
          </a:p>
        </p:txBody>
      </p:sp>
      <p:sp>
        <p:nvSpPr>
          <p:cNvPr id="194" name="Google Shape;194;p19"/>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noAutofit/>
          </a:bodyPr>
          <a:lstStyle/>
          <a:p>
            <a:r>
              <a:rPr lang="en-US" b="1" dirty="0"/>
              <a:t>Loading data set</a:t>
            </a:r>
          </a:p>
          <a:p>
            <a:r>
              <a:rPr lang="en-US" b="1" dirty="0"/>
              <a:t>EDA</a:t>
            </a:r>
          </a:p>
          <a:p>
            <a:r>
              <a:rPr lang="en-US" b="1" dirty="0"/>
              <a:t>Data cleaning</a:t>
            </a:r>
          </a:p>
          <a:p>
            <a:r>
              <a:rPr lang="en-US" b="1" dirty="0"/>
              <a:t>Model building</a:t>
            </a:r>
          </a:p>
          <a:p>
            <a:r>
              <a:rPr lang="en-US" b="1" dirty="0"/>
              <a:t>Performing prediction</a:t>
            </a:r>
          </a:p>
          <a:p>
            <a:r>
              <a:rPr lang="en-US" b="1" dirty="0"/>
              <a:t>Saving  results</a:t>
            </a:r>
          </a:p>
          <a:p>
            <a:pPr marL="127000" lvl="0" indent="0" algn="l" rtl="0">
              <a:spcBef>
                <a:spcPts val="600"/>
              </a:spcBef>
              <a:spcAft>
                <a:spcPts val="0"/>
              </a:spcAft>
              <a:buSzPts val="1600"/>
              <a:buNone/>
            </a:pPr>
            <a:endParaRPr dirty="0"/>
          </a:p>
        </p:txBody>
      </p:sp>
      <p:sp>
        <p:nvSpPr>
          <p:cNvPr id="195" name="Google Shape;195;p19"/>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96" name="Google Shape;196;p19"/>
          <p:cNvGrpSpPr/>
          <p:nvPr/>
        </p:nvGrpSpPr>
        <p:grpSpPr>
          <a:xfrm>
            <a:off x="6438110" y="3653462"/>
            <a:ext cx="369505" cy="369505"/>
            <a:chOff x="2594050" y="1631825"/>
            <a:chExt cx="439625" cy="439625"/>
          </a:xfrm>
        </p:grpSpPr>
        <p:sp>
          <p:nvSpPr>
            <p:cNvPr id="197" name="Google Shape;197;p19"/>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5"/>
          <p:cNvSpPr txBox="1">
            <a:spLocks noGrp="1"/>
          </p:cNvSpPr>
          <p:nvPr>
            <p:ph type="title"/>
          </p:nvPr>
        </p:nvSpPr>
        <p:spPr>
          <a:xfrm>
            <a:off x="610712" y="586574"/>
            <a:ext cx="3002100" cy="294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Cloud of loud words which are offensive</a:t>
            </a:r>
          </a:p>
        </p:txBody>
      </p:sp>
      <p:sp>
        <p:nvSpPr>
          <p:cNvPr id="270" name="Google Shape;270;p25"/>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pic>
        <p:nvPicPr>
          <p:cNvPr id="3" name="Picture 2">
            <a:extLst>
              <a:ext uri="{FF2B5EF4-FFF2-40B4-BE49-F238E27FC236}">
                <a16:creationId xmlns:a16="http://schemas.microsoft.com/office/drawing/2014/main" id="{6EE21A34-C244-4DD4-BC67-A620B995F13A}"/>
              </a:ext>
            </a:extLst>
          </p:cNvPr>
          <p:cNvPicPr>
            <a:picLocks noChangeAspect="1"/>
          </p:cNvPicPr>
          <p:nvPr/>
        </p:nvPicPr>
        <p:blipFill>
          <a:blip r:embed="rId3"/>
          <a:stretch>
            <a:fillRect/>
          </a:stretch>
        </p:blipFill>
        <p:spPr>
          <a:xfrm>
            <a:off x="3421977" y="574474"/>
            <a:ext cx="5352862" cy="39824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2"/>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Separating data for measuring count categories</a:t>
            </a:r>
          </a:p>
        </p:txBody>
      </p:sp>
      <p:sp>
        <p:nvSpPr>
          <p:cNvPr id="242" name="Google Shape;242;p22"/>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248" name="Google Shape;248;p22"/>
          <p:cNvGrpSpPr/>
          <p:nvPr/>
        </p:nvGrpSpPr>
        <p:grpSpPr>
          <a:xfrm>
            <a:off x="6405399" y="3676684"/>
            <a:ext cx="435022" cy="323445"/>
            <a:chOff x="5247525" y="3007275"/>
            <a:chExt cx="517575" cy="384825"/>
          </a:xfrm>
        </p:grpSpPr>
        <p:sp>
          <p:nvSpPr>
            <p:cNvPr id="249" name="Google Shape;249;p22"/>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2"/>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BB902A6C-C470-4895-93A7-E571099C6871}"/>
              </a:ext>
            </a:extLst>
          </p:cNvPr>
          <p:cNvPicPr>
            <a:picLocks noChangeAspect="1"/>
          </p:cNvPicPr>
          <p:nvPr/>
        </p:nvPicPr>
        <p:blipFill>
          <a:blip r:embed="rId3"/>
          <a:stretch>
            <a:fillRect/>
          </a:stretch>
        </p:blipFill>
        <p:spPr>
          <a:xfrm>
            <a:off x="4278304" y="1054564"/>
            <a:ext cx="4547440" cy="3630902"/>
          </a:xfrm>
          <a:prstGeom prst="rect">
            <a:avLst/>
          </a:prstGeom>
        </p:spPr>
      </p:pic>
      <p:pic>
        <p:nvPicPr>
          <p:cNvPr id="11" name="Picture 10">
            <a:extLst>
              <a:ext uri="{FF2B5EF4-FFF2-40B4-BE49-F238E27FC236}">
                <a16:creationId xmlns:a16="http://schemas.microsoft.com/office/drawing/2014/main" id="{D49EAC04-A964-4A91-851E-659BA0A5CCB5}"/>
              </a:ext>
            </a:extLst>
          </p:cNvPr>
          <p:cNvPicPr>
            <a:picLocks noChangeAspect="1"/>
          </p:cNvPicPr>
          <p:nvPr/>
        </p:nvPicPr>
        <p:blipFill rotWithShape="1">
          <a:blip r:embed="rId4"/>
          <a:srcRect l="22060" t="57332" r="59989" b="24001"/>
          <a:stretch/>
        </p:blipFill>
        <p:spPr>
          <a:xfrm>
            <a:off x="546881" y="2059070"/>
            <a:ext cx="3731423" cy="21825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7"/>
          <p:cNvSpPr txBox="1">
            <a:spLocks noGrp="1"/>
          </p:cNvSpPr>
          <p:nvPr>
            <p:ph type="title"/>
          </p:nvPr>
        </p:nvSpPr>
        <p:spPr>
          <a:xfrm>
            <a:off x="457200" y="1166125"/>
            <a:ext cx="5220300" cy="68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 used</a:t>
            </a:r>
            <a:endParaRPr dirty="0"/>
          </a:p>
        </p:txBody>
      </p:sp>
      <p:sp>
        <p:nvSpPr>
          <p:cNvPr id="452" name="Google Shape;452;p37"/>
          <p:cNvSpPr txBox="1">
            <a:spLocks noGrp="1"/>
          </p:cNvSpPr>
          <p:nvPr>
            <p:ph type="body" idx="1"/>
          </p:nvPr>
        </p:nvSpPr>
        <p:spPr>
          <a:xfrm>
            <a:off x="1069625" y="1958050"/>
            <a:ext cx="4608000" cy="2618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err="1">
                <a:solidFill>
                  <a:srgbClr val="000000"/>
                </a:solidFill>
              </a:rPr>
              <a:t>Keras</a:t>
            </a:r>
            <a:r>
              <a:rPr lang="en-US" sz="1800" dirty="0">
                <a:solidFill>
                  <a:srgbClr val="000000"/>
                </a:solidFill>
              </a:rPr>
              <a:t> with Bidirectional long-short term memory(bi-</a:t>
            </a:r>
            <a:r>
              <a:rPr lang="en-US" sz="1800" dirty="0" err="1">
                <a:solidFill>
                  <a:srgbClr val="000000"/>
                </a:solidFill>
              </a:rPr>
              <a:t>lstm</a:t>
            </a:r>
            <a:r>
              <a:rPr lang="en-US" sz="1800" dirty="0">
                <a:solidFill>
                  <a:srgbClr val="000000"/>
                </a:solidFill>
              </a:rPr>
              <a:t>)  was used </a:t>
            </a:r>
          </a:p>
          <a:p>
            <a:pPr marL="0" lvl="0" indent="0" algn="l" rtl="0">
              <a:spcBef>
                <a:spcPts val="600"/>
              </a:spcBef>
              <a:spcAft>
                <a:spcPts val="0"/>
              </a:spcAft>
              <a:buNone/>
            </a:pPr>
            <a:endParaRPr lang="en-US" sz="1800" dirty="0">
              <a:solidFill>
                <a:srgbClr val="000000"/>
              </a:solidFill>
            </a:endParaRPr>
          </a:p>
          <a:p>
            <a:pPr marL="0" lvl="0" indent="0" algn="l" rtl="0">
              <a:spcBef>
                <a:spcPts val="600"/>
              </a:spcBef>
              <a:spcAft>
                <a:spcPts val="0"/>
              </a:spcAft>
              <a:buNone/>
            </a:pPr>
            <a:r>
              <a:rPr lang="en-US" sz="1800" dirty="0">
                <a:solidFill>
                  <a:srgbClr val="000000"/>
                </a:solidFill>
              </a:rPr>
              <a:t>(97 % accuracy was been achieved)</a:t>
            </a:r>
            <a:endParaRPr sz="1800" dirty="0">
              <a:solidFill>
                <a:srgbClr val="000000"/>
              </a:solidFill>
            </a:endParaRPr>
          </a:p>
        </p:txBody>
      </p:sp>
      <p:sp>
        <p:nvSpPr>
          <p:cNvPr id="453" name="Google Shape;453;p37"/>
          <p:cNvSpPr txBox="1">
            <a:spLocks noGrp="1"/>
          </p:cNvSpPr>
          <p:nvPr>
            <p:ph type="sldNum" idx="12"/>
          </p:nvPr>
        </p:nvSpPr>
        <p:spPr>
          <a:xfrm>
            <a:off x="8555875" y="4576450"/>
            <a:ext cx="435600" cy="43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Cymbeline template">
  <a:themeElements>
    <a:clrScheme name="Custom 347">
      <a:dk1>
        <a:srgbClr val="000000"/>
      </a:dk1>
      <a:lt1>
        <a:srgbClr val="FFFFFF"/>
      </a:lt1>
      <a:dk2>
        <a:srgbClr val="666666"/>
      </a:dk2>
      <a:lt2>
        <a:srgbClr val="EFEFEF"/>
      </a:lt2>
      <a:accent1>
        <a:srgbClr val="485364"/>
      </a:accent1>
      <a:accent2>
        <a:srgbClr val="63728A"/>
      </a:accent2>
      <a:accent3>
        <a:srgbClr val="8B9AB3"/>
      </a:accent3>
      <a:accent4>
        <a:srgbClr val="9E8473"/>
      </a:accent4>
      <a:accent5>
        <a:srgbClr val="CAAE9C"/>
      </a:accent5>
      <a:accent6>
        <a:srgbClr val="DFCEC3"/>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473</Words>
  <Application>Microsoft Office PowerPoint</Application>
  <PresentationFormat>On-screen Show (16:9)</PresentationFormat>
  <Paragraphs>59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Poppins Light</vt:lpstr>
      <vt:lpstr>Calibri</vt:lpstr>
      <vt:lpstr>Open Sans</vt:lpstr>
      <vt:lpstr>Poppins</vt:lpstr>
      <vt:lpstr>Cymbeline template</vt:lpstr>
      <vt:lpstr>Malignant Comments Classifier</vt:lpstr>
      <vt:lpstr>Problem Statement</vt:lpstr>
      <vt:lpstr>Business Goal</vt:lpstr>
      <vt:lpstr>Data Set Description</vt:lpstr>
      <vt:lpstr>Data Set</vt:lpstr>
      <vt:lpstr>Steps</vt:lpstr>
      <vt:lpstr>Cloud of loud words which are offensive</vt:lpstr>
      <vt:lpstr>Separating data for measuring count categories</vt:lpstr>
      <vt:lpstr>Model used</vt:lpstr>
      <vt:lpstr>Plot of loss and Val-loss</vt:lpstr>
      <vt:lpstr>Plot of accuracy and Val-accuracy</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ABHISHEK</dc:creator>
  <cp:lastModifiedBy>Abhishek pai</cp:lastModifiedBy>
  <cp:revision>3</cp:revision>
  <dcterms:modified xsi:type="dcterms:W3CDTF">2021-09-10T13:56:36Z</dcterms:modified>
</cp:coreProperties>
</file>