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2" r:id="rId8"/>
    <p:sldId id="265" r:id="rId9"/>
    <p:sldId id="272" r:id="rId10"/>
    <p:sldId id="264" r:id="rId11"/>
    <p:sldId id="273" r:id="rId12"/>
    <p:sldId id="274" r:id="rId13"/>
    <p:sldId id="275" r:id="rId14"/>
    <p:sldId id="263" r:id="rId15"/>
    <p:sldId id="270" r:id="rId16"/>
    <p:sldId id="276" r:id="rId17"/>
    <p:sldId id="278" r:id="rId18"/>
    <p:sldId id="269" r:id="rId19"/>
    <p:sldId id="261"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1EE"/>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22" d="100"/>
          <a:sy n="122" d="100"/>
        </p:scale>
        <p:origin x="96" y="3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iyushPrakash\Downloads\COVID_19_DASHBORA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[COVID_19_DASHBORAD_MAIN_FILE.xlsx]Week_pivot!PivotTable1</c:name>
    <c:fmtId val="7"/>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WEEKLY EVOLUTION</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725581804037214E-2"/>
          <c:y val="9.7147971579055997E-2"/>
          <c:w val="0.90235818426134085"/>
          <c:h val="0.69864569398779564"/>
        </c:manualLayout>
      </c:layout>
      <c:barChart>
        <c:barDir val="col"/>
        <c:grouping val="clustered"/>
        <c:varyColors val="0"/>
        <c:ser>
          <c:idx val="0"/>
          <c:order val="0"/>
          <c:tx>
            <c:strRef>
              <c:f>Week_pivot!$B$4</c:f>
              <c:strCache>
                <c:ptCount val="1"/>
                <c:pt idx="0">
                  <c:v>Sum of confirmed</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Week_pivot!$B$5:$B$17</c:f>
              <c:numCache>
                <c:formatCode>General</c:formatCode>
                <c:ptCount val="12"/>
                <c:pt idx="0">
                  <c:v>2</c:v>
                </c:pt>
                <c:pt idx="1">
                  <c:v>10</c:v>
                </c:pt>
                <c:pt idx="2">
                  <c:v>14736</c:v>
                </c:pt>
                <c:pt idx="3">
                  <c:v>399964</c:v>
                </c:pt>
                <c:pt idx="4">
                  <c:v>1915796</c:v>
                </c:pt>
                <c:pt idx="5">
                  <c:v>5080924</c:v>
                </c:pt>
                <c:pt idx="6">
                  <c:v>14114404</c:v>
                </c:pt>
                <c:pt idx="7">
                  <c:v>26946488</c:v>
                </c:pt>
                <c:pt idx="8">
                  <c:v>36452992</c:v>
                </c:pt>
                <c:pt idx="9">
                  <c:v>27666732</c:v>
                </c:pt>
                <c:pt idx="10">
                  <c:v>18292306</c:v>
                </c:pt>
                <c:pt idx="11">
                  <c:v>12305012</c:v>
                </c:pt>
              </c:numCache>
            </c:numRef>
          </c:val>
          <c:extLst>
            <c:ext xmlns:c16="http://schemas.microsoft.com/office/drawing/2014/chart" uri="{C3380CC4-5D6E-409C-BE32-E72D297353CC}">
              <c16:uniqueId val="{00000000-5A07-4E23-9F2B-2C5D1687515B}"/>
            </c:ext>
          </c:extLst>
        </c:ser>
        <c:ser>
          <c:idx val="1"/>
          <c:order val="1"/>
          <c:tx>
            <c:strRef>
              <c:f>Week_pivot!$C$4</c:f>
              <c:strCache>
                <c:ptCount val="1"/>
                <c:pt idx="0">
                  <c:v>Sum of deceased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Week_pivot!$C$5:$C$17</c:f>
              <c:numCache>
                <c:formatCode>General</c:formatCode>
                <c:ptCount val="12"/>
                <c:pt idx="0">
                  <c:v>0</c:v>
                </c:pt>
                <c:pt idx="1">
                  <c:v>0</c:v>
                </c:pt>
                <c:pt idx="2">
                  <c:v>250</c:v>
                </c:pt>
                <c:pt idx="3">
                  <c:v>13084</c:v>
                </c:pt>
                <c:pt idx="4">
                  <c:v>53324</c:v>
                </c:pt>
                <c:pt idx="5">
                  <c:v>158958</c:v>
                </c:pt>
                <c:pt idx="6">
                  <c:v>254328</c:v>
                </c:pt>
                <c:pt idx="7">
                  <c:v>396798</c:v>
                </c:pt>
                <c:pt idx="8">
                  <c:v>460120</c:v>
                </c:pt>
                <c:pt idx="9">
                  <c:v>351512</c:v>
                </c:pt>
                <c:pt idx="10">
                  <c:v>218752</c:v>
                </c:pt>
                <c:pt idx="11">
                  <c:v>167744</c:v>
                </c:pt>
              </c:numCache>
            </c:numRef>
          </c:val>
          <c:extLst>
            <c:ext xmlns:c16="http://schemas.microsoft.com/office/drawing/2014/chart" uri="{C3380CC4-5D6E-409C-BE32-E72D297353CC}">
              <c16:uniqueId val="{00000001-5A07-4E23-9F2B-2C5D1687515B}"/>
            </c:ext>
          </c:extLst>
        </c:ser>
        <c:ser>
          <c:idx val="2"/>
          <c:order val="2"/>
          <c:tx>
            <c:strRef>
              <c:f>Week_pivot!$D$4</c:f>
              <c:strCache>
                <c:ptCount val="1"/>
                <c:pt idx="0">
                  <c:v>Sum of recovered</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Week_pivot!$D$5:$D$17</c:f>
              <c:numCache>
                <c:formatCode>General</c:formatCode>
                <c:ptCount val="12"/>
                <c:pt idx="0">
                  <c:v>0</c:v>
                </c:pt>
                <c:pt idx="1">
                  <c:v>6</c:v>
                </c:pt>
                <c:pt idx="2">
                  <c:v>814</c:v>
                </c:pt>
                <c:pt idx="3">
                  <c:v>99718</c:v>
                </c:pt>
                <c:pt idx="4">
                  <c:v>949516</c:v>
                </c:pt>
                <c:pt idx="5">
                  <c:v>3286562</c:v>
                </c:pt>
                <c:pt idx="6">
                  <c:v>9510510</c:v>
                </c:pt>
                <c:pt idx="7">
                  <c:v>23241164</c:v>
                </c:pt>
                <c:pt idx="8">
                  <c:v>33121244</c:v>
                </c:pt>
                <c:pt idx="9">
                  <c:v>32186536</c:v>
                </c:pt>
                <c:pt idx="10">
                  <c:v>20268002</c:v>
                </c:pt>
                <c:pt idx="11">
                  <c:v>14663478</c:v>
                </c:pt>
              </c:numCache>
            </c:numRef>
          </c:val>
          <c:extLst>
            <c:ext xmlns:c16="http://schemas.microsoft.com/office/drawing/2014/chart" uri="{C3380CC4-5D6E-409C-BE32-E72D297353CC}">
              <c16:uniqueId val="{00000002-5A07-4E23-9F2B-2C5D1687515B}"/>
            </c:ext>
          </c:extLst>
        </c:ser>
        <c:ser>
          <c:idx val="3"/>
          <c:order val="3"/>
          <c:tx>
            <c:strRef>
              <c:f>Week_pivot!$E$4</c:f>
              <c:strCache>
                <c:ptCount val="1"/>
                <c:pt idx="0">
                  <c:v>Sum of tested</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Week_pivot!$E$5:$E$17</c:f>
              <c:numCache>
                <c:formatCode>General</c:formatCode>
                <c:ptCount val="12"/>
                <c:pt idx="0">
                  <c:v>0</c:v>
                </c:pt>
                <c:pt idx="1">
                  <c:v>0</c:v>
                </c:pt>
                <c:pt idx="2">
                  <c:v>217126</c:v>
                </c:pt>
                <c:pt idx="3">
                  <c:v>10626198</c:v>
                </c:pt>
                <c:pt idx="4">
                  <c:v>40314045</c:v>
                </c:pt>
                <c:pt idx="5">
                  <c:v>70622580</c:v>
                </c:pt>
                <c:pt idx="6">
                  <c:v>145098761</c:v>
                </c:pt>
                <c:pt idx="7">
                  <c:v>327178681</c:v>
                </c:pt>
                <c:pt idx="8">
                  <c:v>462005270</c:v>
                </c:pt>
                <c:pt idx="9">
                  <c:v>488946332</c:v>
                </c:pt>
                <c:pt idx="10">
                  <c:v>451339904</c:v>
                </c:pt>
                <c:pt idx="11">
                  <c:v>465522405</c:v>
                </c:pt>
              </c:numCache>
            </c:numRef>
          </c:val>
          <c:extLst>
            <c:ext xmlns:c16="http://schemas.microsoft.com/office/drawing/2014/chart" uri="{C3380CC4-5D6E-409C-BE32-E72D297353CC}">
              <c16:uniqueId val="{00000003-5A07-4E23-9F2B-2C5D1687515B}"/>
            </c:ext>
          </c:extLst>
        </c:ser>
        <c:ser>
          <c:idx val="4"/>
          <c:order val="4"/>
          <c:tx>
            <c:strRef>
              <c:f>Week_pivot!$F$4</c:f>
              <c:strCache>
                <c:ptCount val="1"/>
                <c:pt idx="0">
                  <c:v>Sum of vaccinated</c:v>
                </c:pt>
              </c:strCache>
            </c:strRef>
          </c:tx>
          <c:spPr>
            <a:pattFill prst="narHorz">
              <a:fgClr>
                <a:schemeClr val="accent4">
                  <a:lumMod val="60000"/>
                </a:schemeClr>
              </a:fgClr>
              <a:bgClr>
                <a:schemeClr val="accent4">
                  <a:lumMod val="60000"/>
                  <a:lumMod val="20000"/>
                  <a:lumOff val="80000"/>
                </a:schemeClr>
              </a:bgClr>
            </a:pattFill>
            <a:ln>
              <a:noFill/>
            </a:ln>
            <a:effectLst>
              <a:innerShdw blurRad="114300">
                <a:schemeClr val="accent4">
                  <a:lumMod val="60000"/>
                </a:schemeClr>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Week_pivot!$F$5:$F$17</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4-5A07-4E23-9F2B-2C5D1687515B}"/>
            </c:ext>
          </c:extLst>
        </c:ser>
        <c:dLbls>
          <c:showLegendKey val="0"/>
          <c:showVal val="0"/>
          <c:showCatName val="0"/>
          <c:showSerName val="0"/>
          <c:showPercent val="0"/>
          <c:showBubbleSize val="0"/>
        </c:dLbls>
        <c:gapWidth val="164"/>
        <c:overlap val="-22"/>
        <c:axId val="1102841776"/>
        <c:axId val="1102835536"/>
      </c:barChart>
      <c:catAx>
        <c:axId val="110284177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2835536"/>
        <c:crosses val="autoZero"/>
        <c:auto val="1"/>
        <c:lblAlgn val="ctr"/>
        <c:lblOffset val="100"/>
        <c:noMultiLvlLbl val="0"/>
      </c:catAx>
      <c:valAx>
        <c:axId val="110283553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2841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[COVID_19_DASHBORAD_MAIN_FILE.xlsx]TESTING_PIVOT!PivotTable1</c:name>
    <c:fmtId val="7"/>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sz="1600" dirty="0"/>
              <a:t>TESTING RATIO </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TESTING_PIVOT!$B$3:$B$4</c:f>
              <c:strCache>
                <c:ptCount val="1"/>
                <c:pt idx="0">
                  <c:v>Category A</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TESTING_PIVOT!$B$5:$B$36</c:f>
              <c:numCache>
                <c:formatCode>General</c:formatCode>
                <c:ptCount val="30"/>
                <c:pt idx="2">
                  <c:v>938</c:v>
                </c:pt>
                <c:pt idx="10">
                  <c:v>1680</c:v>
                </c:pt>
                <c:pt idx="12">
                  <c:v>1315</c:v>
                </c:pt>
                <c:pt idx="18">
                  <c:v>638</c:v>
                </c:pt>
                <c:pt idx="23">
                  <c:v>320</c:v>
                </c:pt>
                <c:pt idx="26">
                  <c:v>489</c:v>
                </c:pt>
              </c:numCache>
            </c:numRef>
          </c:val>
          <c:extLst>
            <c:ext xmlns:c16="http://schemas.microsoft.com/office/drawing/2014/chart" uri="{C3380CC4-5D6E-409C-BE32-E72D297353CC}">
              <c16:uniqueId val="{00000000-20CB-439B-89BA-E5B81AC44175}"/>
            </c:ext>
          </c:extLst>
        </c:ser>
        <c:ser>
          <c:idx val="1"/>
          <c:order val="1"/>
          <c:tx>
            <c:strRef>
              <c:f>TESTING_PIVOT!$C$3:$C$4</c:f>
              <c:strCache>
                <c:ptCount val="1"/>
                <c:pt idx="0">
                  <c:v>category B</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TESTING_PIVOT!$C$5:$C$36</c:f>
              <c:numCache>
                <c:formatCode>General</c:formatCode>
                <c:ptCount val="30"/>
                <c:pt idx="1">
                  <c:v>1689</c:v>
                </c:pt>
                <c:pt idx="3">
                  <c:v>890</c:v>
                </c:pt>
                <c:pt idx="16">
                  <c:v>819</c:v>
                </c:pt>
                <c:pt idx="17">
                  <c:v>329</c:v>
                </c:pt>
                <c:pt idx="29">
                  <c:v>207</c:v>
                </c:pt>
              </c:numCache>
            </c:numRef>
          </c:val>
          <c:extLst>
            <c:ext xmlns:c16="http://schemas.microsoft.com/office/drawing/2014/chart" uri="{C3380CC4-5D6E-409C-BE32-E72D297353CC}">
              <c16:uniqueId val="{00000001-20CB-439B-89BA-E5B81AC44175}"/>
            </c:ext>
          </c:extLst>
        </c:ser>
        <c:ser>
          <c:idx val="2"/>
          <c:order val="2"/>
          <c:tx>
            <c:strRef>
              <c:f>TESTING_PIVOT!$D$3:$D$4</c:f>
              <c:strCache>
                <c:ptCount val="1"/>
                <c:pt idx="0">
                  <c:v>category 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TESTING_PIVOT!$D$5:$D$36</c:f>
              <c:numCache>
                <c:formatCode>General</c:formatCode>
                <c:ptCount val="30"/>
                <c:pt idx="4">
                  <c:v>16281</c:v>
                </c:pt>
              </c:numCache>
            </c:numRef>
          </c:val>
          <c:extLst>
            <c:ext xmlns:c16="http://schemas.microsoft.com/office/drawing/2014/chart" uri="{C3380CC4-5D6E-409C-BE32-E72D297353CC}">
              <c16:uniqueId val="{00000002-20CB-439B-89BA-E5B81AC44175}"/>
            </c:ext>
          </c:extLst>
        </c:ser>
        <c:ser>
          <c:idx val="3"/>
          <c:order val="3"/>
          <c:tx>
            <c:strRef>
              <c:f>TESTING_PIVOT!$E$3:$E$4</c:f>
              <c:strCache>
                <c:ptCount val="1"/>
                <c:pt idx="0">
                  <c:v>NULL</c:v>
                </c:pt>
              </c:strCache>
            </c:strRef>
          </c:tx>
          <c:spPr>
            <a:pattFill prst="narHorz">
              <a:fgClr>
                <a:schemeClr val="accent6">
                  <a:lumMod val="60000"/>
                </a:schemeClr>
              </a:fgClr>
              <a:bgClr>
                <a:schemeClr val="accent6">
                  <a:lumMod val="60000"/>
                  <a:lumMod val="20000"/>
                  <a:lumOff val="80000"/>
                </a:schemeClr>
              </a:bgClr>
            </a:pattFill>
            <a:ln>
              <a:noFill/>
            </a:ln>
            <a:effectLst>
              <a:innerShdw blurRad="114300">
                <a:schemeClr val="accent6">
                  <a:lumMod val="60000"/>
                </a:scheme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TESTING_PIVOT!$E$5:$E$36</c:f>
              <c:numCache>
                <c:formatCode>General</c:formatCode>
                <c:ptCount val="30"/>
                <c:pt idx="0">
                  <c:v>333</c:v>
                </c:pt>
                <c:pt idx="5">
                  <c:v>400</c:v>
                </c:pt>
                <c:pt idx="6">
                  <c:v>500</c:v>
                </c:pt>
                <c:pt idx="7">
                  <c:v>429</c:v>
                </c:pt>
                <c:pt idx="8">
                  <c:v>395</c:v>
                </c:pt>
                <c:pt idx="9">
                  <c:v>206</c:v>
                </c:pt>
                <c:pt idx="11">
                  <c:v>608</c:v>
                </c:pt>
                <c:pt idx="13">
                  <c:v>319</c:v>
                </c:pt>
                <c:pt idx="14">
                  <c:v>1256</c:v>
                </c:pt>
                <c:pt idx="15">
                  <c:v>644</c:v>
                </c:pt>
                <c:pt idx="19">
                  <c:v>521</c:v>
                </c:pt>
                <c:pt idx="20">
                  <c:v>650</c:v>
                </c:pt>
                <c:pt idx="21">
                  <c:v>2416</c:v>
                </c:pt>
                <c:pt idx="22">
                  <c:v>331</c:v>
                </c:pt>
                <c:pt idx="24">
                  <c:v>1088</c:v>
                </c:pt>
                <c:pt idx="25">
                  <c:v>1127</c:v>
                </c:pt>
                <c:pt idx="27">
                  <c:v>766</c:v>
                </c:pt>
                <c:pt idx="28">
                  <c:v>495</c:v>
                </c:pt>
              </c:numCache>
            </c:numRef>
          </c:val>
          <c:extLst>
            <c:ext xmlns:c16="http://schemas.microsoft.com/office/drawing/2014/chart" uri="{C3380CC4-5D6E-409C-BE32-E72D297353CC}">
              <c16:uniqueId val="{00000003-20CB-439B-89BA-E5B81AC44175}"/>
            </c:ext>
          </c:extLst>
        </c:ser>
        <c:dLbls>
          <c:showLegendKey val="0"/>
          <c:showVal val="0"/>
          <c:showCatName val="0"/>
          <c:showSerName val="0"/>
          <c:showPercent val="0"/>
          <c:showBubbleSize val="0"/>
        </c:dLbls>
        <c:gapWidth val="164"/>
        <c:overlap val="-22"/>
        <c:axId val="125639376"/>
        <c:axId val="125655184"/>
      </c:barChart>
      <c:catAx>
        <c:axId val="12563937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STATE-DISTRICT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55184"/>
        <c:crosses val="autoZero"/>
        <c:auto val="1"/>
        <c:lblAlgn val="ctr"/>
        <c:lblOffset val="100"/>
        <c:noMultiLvlLbl val="0"/>
      </c:catAx>
      <c:valAx>
        <c:axId val="12565518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DEATH CASES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39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D7 CONFIRMED &amp; RECOVERED</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Sum of delta7_confirmed</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Lit>
              <c:ptCount val="37"/>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UN</c:v>
              </c:pt>
              <c:pt idx="34">
                <c:v>UP</c:v>
              </c:pt>
              <c:pt idx="35">
                <c:v>UT</c:v>
              </c:pt>
              <c:pt idx="36">
                <c:v>WB</c:v>
              </c:pt>
            </c:strLit>
          </c:cat>
          <c:val>
            <c:numLit>
              <c:formatCode>General</c:formatCode>
              <c:ptCount val="37"/>
              <c:pt idx="0">
                <c:v>53550</c:v>
              </c:pt>
              <c:pt idx="1">
                <c:v>14456479</c:v>
              </c:pt>
              <c:pt idx="2">
                <c:v>385925</c:v>
              </c:pt>
              <c:pt idx="3">
                <c:v>4268739</c:v>
              </c:pt>
              <c:pt idx="4">
                <c:v>5082553</c:v>
              </c:pt>
              <c:pt idx="5">
                <c:v>457354</c:v>
              </c:pt>
              <c:pt idx="6">
                <c:v>7041710</c:v>
              </c:pt>
              <c:pt idx="7">
                <c:v>10078244</c:v>
              </c:pt>
              <c:pt idx="8">
                <c:v>74767</c:v>
              </c:pt>
              <c:pt idx="9">
                <c:v>1246102</c:v>
              </c:pt>
              <c:pt idx="10">
                <c:v>5785543</c:v>
              </c:pt>
              <c:pt idx="11">
                <c:v>1565063</c:v>
              </c:pt>
              <c:pt idx="12">
                <c:v>5398506</c:v>
              </c:pt>
              <c:pt idx="13">
                <c:v>2441015</c:v>
              </c:pt>
              <c:pt idx="14">
                <c:v>2323777</c:v>
              </c:pt>
              <c:pt idx="15">
                <c:v>20911045</c:v>
              </c:pt>
              <c:pt idx="16">
                <c:v>34620292</c:v>
              </c:pt>
              <c:pt idx="17">
                <c:v>146534</c:v>
              </c:pt>
              <c:pt idx="18">
                <c:v>72555</c:v>
              </c:pt>
              <c:pt idx="19">
                <c:v>46253667</c:v>
              </c:pt>
              <c:pt idx="20">
                <c:v>584583</c:v>
              </c:pt>
              <c:pt idx="21">
                <c:v>864743</c:v>
              </c:pt>
              <c:pt idx="22">
                <c:v>5549692</c:v>
              </c:pt>
              <c:pt idx="23">
                <c:v>836300</c:v>
              </c:pt>
              <c:pt idx="24">
                <c:v>222488</c:v>
              </c:pt>
              <c:pt idx="25">
                <c:v>7281174</c:v>
              </c:pt>
              <c:pt idx="26">
                <c:v>4216223</c:v>
              </c:pt>
              <c:pt idx="27">
                <c:v>895232</c:v>
              </c:pt>
              <c:pt idx="28">
                <c:v>6680919</c:v>
              </c:pt>
              <c:pt idx="29">
                <c:v>223565</c:v>
              </c:pt>
              <c:pt idx="30">
                <c:v>4696904</c:v>
              </c:pt>
              <c:pt idx="31">
                <c:v>18896623</c:v>
              </c:pt>
              <c:pt idx="32">
                <c:v>591013</c:v>
              </c:pt>
              <c:pt idx="33">
                <c:v>8040</c:v>
              </c:pt>
              <c:pt idx="34">
                <c:v>11970881</c:v>
              </c:pt>
              <c:pt idx="35">
                <c:v>2407069</c:v>
              </c:pt>
              <c:pt idx="36">
                <c:v>11130316</c:v>
              </c:pt>
            </c:numLit>
          </c:val>
          <c:extLst>
            <c:ext xmlns:c16="http://schemas.microsoft.com/office/drawing/2014/chart" uri="{C3380CC4-5D6E-409C-BE32-E72D297353CC}">
              <c16:uniqueId val="{00000000-5306-4FCA-8415-A26B00E2908E}"/>
            </c:ext>
          </c:extLst>
        </c:ser>
        <c:ser>
          <c:idx val="1"/>
          <c:order val="1"/>
          <c:tx>
            <c:v>Sum of delta7_vaccinated</c:v>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Lit>
              <c:ptCount val="37"/>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UN</c:v>
              </c:pt>
              <c:pt idx="34">
                <c:v>UP</c:v>
              </c:pt>
              <c:pt idx="35">
                <c:v>UT</c:v>
              </c:pt>
              <c:pt idx="36">
                <c:v>WB</c:v>
              </c:pt>
            </c:strLit>
          </c:cat>
          <c:val>
            <c:numLit>
              <c:formatCode>General</c:formatCode>
              <c:ptCount val="37"/>
              <c:pt idx="0">
                <c:v>3434183</c:v>
              </c:pt>
              <c:pt idx="1">
                <c:v>365949521</c:v>
              </c:pt>
              <c:pt idx="2">
                <c:v>9084119</c:v>
              </c:pt>
              <c:pt idx="3">
                <c:v>194684973</c:v>
              </c:pt>
              <c:pt idx="4">
                <c:v>466643124</c:v>
              </c:pt>
              <c:pt idx="5">
                <c:v>10243388</c:v>
              </c:pt>
              <c:pt idx="6">
                <c:v>152864206</c:v>
              </c:pt>
              <c:pt idx="7">
                <c:v>142228514</c:v>
              </c:pt>
              <c:pt idx="8">
                <c:v>7184772</c:v>
              </c:pt>
              <c:pt idx="9">
                <c:v>15030195</c:v>
              </c:pt>
              <c:pt idx="10">
                <c:v>489467852</c:v>
              </c:pt>
              <c:pt idx="11">
                <c:v>63453315</c:v>
              </c:pt>
              <c:pt idx="12">
                <c:v>179921907</c:v>
              </c:pt>
              <c:pt idx="13">
                <c:v>141905502</c:v>
              </c:pt>
              <c:pt idx="14">
                <c:v>101325922</c:v>
              </c:pt>
              <c:pt idx="15">
                <c:v>452589929</c:v>
              </c:pt>
              <c:pt idx="16">
                <c:v>270469561</c:v>
              </c:pt>
              <c:pt idx="17">
                <c:v>2523082</c:v>
              </c:pt>
              <c:pt idx="18">
                <c:v>705299</c:v>
              </c:pt>
              <c:pt idx="19">
                <c:v>679969726</c:v>
              </c:pt>
              <c:pt idx="20">
                <c:v>12099226</c:v>
              </c:pt>
              <c:pt idx="21">
                <c:v>13570121</c:v>
              </c:pt>
              <c:pt idx="22">
                <c:v>488912821</c:v>
              </c:pt>
              <c:pt idx="23">
                <c:v>8536587</c:v>
              </c:pt>
              <c:pt idx="24">
                <c:v>8342853</c:v>
              </c:pt>
              <c:pt idx="25">
                <c:v>256868208</c:v>
              </c:pt>
              <c:pt idx="26">
                <c:v>154260220</c:v>
              </c:pt>
              <c:pt idx="27">
                <c:v>7918562</c:v>
              </c:pt>
              <c:pt idx="28">
                <c:v>435157656</c:v>
              </c:pt>
              <c:pt idx="29">
                <c:v>6782530</c:v>
              </c:pt>
              <c:pt idx="30">
                <c:v>220095039</c:v>
              </c:pt>
              <c:pt idx="31">
                <c:v>403294012</c:v>
              </c:pt>
              <c:pt idx="32">
                <c:v>28748781</c:v>
              </c:pt>
              <c:pt idx="33">
                <c:v>0</c:v>
              </c:pt>
              <c:pt idx="34">
                <c:v>903786190</c:v>
              </c:pt>
              <c:pt idx="35">
                <c:v>78874523</c:v>
              </c:pt>
              <c:pt idx="36">
                <c:v>528769777</c:v>
              </c:pt>
            </c:numLit>
          </c:val>
          <c:extLst>
            <c:ext xmlns:c16="http://schemas.microsoft.com/office/drawing/2014/chart" uri="{C3380CC4-5D6E-409C-BE32-E72D297353CC}">
              <c16:uniqueId val="{00000001-5306-4FCA-8415-A26B00E2908E}"/>
            </c:ext>
          </c:extLst>
        </c:ser>
        <c:dLbls>
          <c:showLegendKey val="0"/>
          <c:showVal val="0"/>
          <c:showCatName val="0"/>
          <c:showSerName val="0"/>
          <c:showPercent val="0"/>
          <c:showBubbleSize val="0"/>
        </c:dLbls>
        <c:gapWidth val="100"/>
        <c:overlap val="-24"/>
        <c:axId val="125616496"/>
        <c:axId val="125633552"/>
      </c:barChart>
      <c:catAx>
        <c:axId val="125616496"/>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25633552"/>
        <c:crosses val="autoZero"/>
        <c:auto val="1"/>
        <c:lblAlgn val="ctr"/>
        <c:lblOffset val="100"/>
        <c:noMultiLvlLbl val="0"/>
      </c:catAx>
      <c:valAx>
        <c:axId val="125633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CASES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25616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[COVID_19_DASHBORAD_MAIN_FILE.xlsx]KPI_2_PIVOT!PivotTable10</c:name>
    <c:fmtId val="5"/>
  </c:pivotSource>
  <c:chart>
    <c:autoTitleDeleted val="1"/>
    <c:pivotFmts>
      <c:pivotFmt>
        <c:idx val="0"/>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KPI_2_PIVOT!$B$4</c:f>
              <c:strCache>
                <c:ptCount val="1"/>
                <c:pt idx="0">
                  <c:v>Total</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KPI_2_PIVOT!$A$5:$A$17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KPI_2_PIVOT!$B$5:$B$17</c:f>
              <c:numCache>
                <c:formatCode>General</c:formatCode>
                <c:ptCount val="12"/>
                <c:pt idx="0">
                  <c:v>0</c:v>
                </c:pt>
                <c:pt idx="1">
                  <c:v>6</c:v>
                </c:pt>
                <c:pt idx="2">
                  <c:v>1008</c:v>
                </c:pt>
                <c:pt idx="3">
                  <c:v>172458</c:v>
                </c:pt>
                <c:pt idx="4">
                  <c:v>2434252</c:v>
                </c:pt>
                <c:pt idx="5">
                  <c:v>11848628</c:v>
                </c:pt>
                <c:pt idx="6">
                  <c:v>41489546</c:v>
                </c:pt>
                <c:pt idx="7">
                  <c:v>120593214</c:v>
                </c:pt>
                <c:pt idx="8">
                  <c:v>241873326</c:v>
                </c:pt>
                <c:pt idx="9">
                  <c:v>401921852</c:v>
                </c:pt>
                <c:pt idx="10">
                  <c:v>495120958</c:v>
                </c:pt>
                <c:pt idx="11">
                  <c:v>586430984</c:v>
                </c:pt>
              </c:numCache>
            </c:numRef>
          </c:val>
          <c:extLst>
            <c:ext xmlns:c16="http://schemas.microsoft.com/office/drawing/2014/chart" uri="{C3380CC4-5D6E-409C-BE32-E72D297353CC}">
              <c16:uniqueId val="{00000000-2D71-4BE8-9FAD-ECC22AC339A9}"/>
            </c:ext>
          </c:extLst>
        </c:ser>
        <c:dLbls>
          <c:showLegendKey val="0"/>
          <c:showVal val="0"/>
          <c:showCatName val="0"/>
          <c:showSerName val="0"/>
          <c:showPercent val="0"/>
          <c:showBubbleSize val="0"/>
        </c:dLbls>
        <c:gapWidth val="150"/>
        <c:overlap val="100"/>
        <c:axId val="1750042016"/>
        <c:axId val="1014138096"/>
      </c:barChart>
      <c:catAx>
        <c:axId val="175004201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dirty="0"/>
                  <a:t>MONTH</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4138096"/>
        <c:crosses val="autoZero"/>
        <c:auto val="1"/>
        <c:lblAlgn val="ctr"/>
        <c:lblOffset val="100"/>
        <c:noMultiLvlLbl val="0"/>
      </c:catAx>
      <c:valAx>
        <c:axId val="1014138096"/>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00420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RECOVERED &amp; CONFIRMED CASES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v>Sum of total_confirmed</c:v>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Lit>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Lit>
          </c:cat>
          <c:val>
            <c:numLit>
              <c:formatCode>General</c:formatCode>
              <c:ptCount val="36"/>
              <c:pt idx="0">
                <c:v>7651</c:v>
              </c:pt>
              <c:pt idx="1">
                <c:v>2066450</c:v>
              </c:pt>
              <c:pt idx="2">
                <c:v>55155</c:v>
              </c:pt>
              <c:pt idx="3">
                <c:v>610645</c:v>
              </c:pt>
              <c:pt idx="4">
                <c:v>726098</c:v>
              </c:pt>
              <c:pt idx="5">
                <c:v>65351</c:v>
              </c:pt>
              <c:pt idx="6">
                <c:v>1006052</c:v>
              </c:pt>
              <c:pt idx="7">
                <c:v>1439870</c:v>
              </c:pt>
              <c:pt idx="8">
                <c:v>10681</c:v>
              </c:pt>
              <c:pt idx="9">
                <c:v>178108</c:v>
              </c:pt>
              <c:pt idx="10">
                <c:v>826577</c:v>
              </c:pt>
              <c:pt idx="11">
                <c:v>224106</c:v>
              </c:pt>
              <c:pt idx="12">
                <c:v>771252</c:v>
              </c:pt>
              <c:pt idx="13">
                <c:v>348764</c:v>
              </c:pt>
              <c:pt idx="14">
                <c:v>332249</c:v>
              </c:pt>
              <c:pt idx="15">
                <c:v>2988333</c:v>
              </c:pt>
              <c:pt idx="16">
                <c:v>4968657</c:v>
              </c:pt>
              <c:pt idx="17">
                <c:v>20962</c:v>
              </c:pt>
              <c:pt idx="18">
                <c:v>10365</c:v>
              </c:pt>
              <c:pt idx="19">
                <c:v>6611078</c:v>
              </c:pt>
              <c:pt idx="20">
                <c:v>83627</c:v>
              </c:pt>
              <c:pt idx="21">
                <c:v>123731</c:v>
              </c:pt>
              <c:pt idx="22">
                <c:v>792854</c:v>
              </c:pt>
              <c:pt idx="23">
                <c:v>121359</c:v>
              </c:pt>
              <c:pt idx="24">
                <c:v>31842</c:v>
              </c:pt>
              <c:pt idx="25">
                <c:v>1041457</c:v>
              </c:pt>
              <c:pt idx="26">
                <c:v>602401</c:v>
              </c:pt>
              <c:pt idx="27">
                <c:v>128013</c:v>
              </c:pt>
              <c:pt idx="28">
                <c:v>954429</c:v>
              </c:pt>
              <c:pt idx="29">
                <c:v>31979</c:v>
              </c:pt>
              <c:pt idx="30">
                <c:v>671463</c:v>
              </c:pt>
              <c:pt idx="31">
                <c:v>2702623</c:v>
              </c:pt>
              <c:pt idx="32">
                <c:v>84468</c:v>
              </c:pt>
              <c:pt idx="33">
                <c:v>1710158</c:v>
              </c:pt>
              <c:pt idx="34">
                <c:v>343896</c:v>
              </c:pt>
              <c:pt idx="35">
                <c:v>1592908</c:v>
              </c:pt>
            </c:numLit>
          </c:val>
          <c:extLst>
            <c:ext xmlns:c16="http://schemas.microsoft.com/office/drawing/2014/chart" uri="{C3380CC4-5D6E-409C-BE32-E72D297353CC}">
              <c16:uniqueId val="{00000000-08DB-451B-B278-7129A2E90357}"/>
            </c:ext>
          </c:extLst>
        </c:ser>
        <c:dLbls>
          <c:showLegendKey val="0"/>
          <c:showVal val="0"/>
          <c:showCatName val="0"/>
          <c:showSerName val="0"/>
          <c:showPercent val="0"/>
          <c:showBubbleSize val="0"/>
        </c:dLbls>
        <c:gapWidth val="100"/>
        <c:axId val="125658096"/>
        <c:axId val="125652272"/>
      </c:barChart>
      <c:lineChart>
        <c:grouping val="standard"/>
        <c:varyColors val="0"/>
        <c:ser>
          <c:idx val="0"/>
          <c:order val="0"/>
          <c:tx>
            <c:v>Sum of total_recovered</c:v>
          </c:tx>
          <c:spPr>
            <a:ln w="15875" cap="rnd">
              <a:solidFill>
                <a:schemeClr val="accent2"/>
              </a:solidFill>
              <a:round/>
            </a:ln>
            <a:effectLst/>
          </c:spPr>
          <c:marker>
            <c:symbol val="circle"/>
            <c:size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cat>
            <c:strLit>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Lit>
          </c:cat>
          <c:val>
            <c:numLit>
              <c:formatCode>General</c:formatCode>
              <c:ptCount val="36"/>
              <c:pt idx="0">
                <c:v>7518</c:v>
              </c:pt>
              <c:pt idx="1">
                <c:v>2047722</c:v>
              </c:pt>
              <c:pt idx="2">
                <c:v>54774</c:v>
              </c:pt>
              <c:pt idx="3">
                <c:v>600974</c:v>
              </c:pt>
              <c:pt idx="4">
                <c:v>716390</c:v>
              </c:pt>
              <c:pt idx="5">
                <c:v>64495</c:v>
              </c:pt>
              <c:pt idx="6">
                <c:v>992159</c:v>
              </c:pt>
              <c:pt idx="7">
                <c:v>1414431</c:v>
              </c:pt>
              <c:pt idx="8">
                <c:v>10644</c:v>
              </c:pt>
              <c:pt idx="9">
                <c:v>174392</c:v>
              </c:pt>
              <c:pt idx="10">
                <c:v>816283</c:v>
              </c:pt>
              <c:pt idx="11">
                <c:v>218410</c:v>
              </c:pt>
              <c:pt idx="12">
                <c:v>761068</c:v>
              </c:pt>
              <c:pt idx="13">
                <c:v>343518</c:v>
              </c:pt>
              <c:pt idx="14">
                <c:v>326915</c:v>
              </c:pt>
              <c:pt idx="15">
                <c:v>2941578</c:v>
              </c:pt>
              <c:pt idx="16">
                <c:v>4857181</c:v>
              </c:pt>
              <c:pt idx="17">
                <c:v>20687</c:v>
              </c:pt>
              <c:pt idx="18">
                <c:v>10270</c:v>
              </c:pt>
              <c:pt idx="19">
                <c:v>6450585</c:v>
              </c:pt>
              <c:pt idx="20">
                <c:v>81746</c:v>
              </c:pt>
              <c:pt idx="21">
                <c:v>121102</c:v>
              </c:pt>
              <c:pt idx="22">
                <c:v>782215</c:v>
              </c:pt>
              <c:pt idx="23">
                <c:v>114612</c:v>
              </c:pt>
              <c:pt idx="24">
                <c:v>29904</c:v>
              </c:pt>
              <c:pt idx="25">
                <c:v>1029147</c:v>
              </c:pt>
              <c:pt idx="26">
                <c:v>585591</c:v>
              </c:pt>
              <c:pt idx="27">
                <c:v>125726</c:v>
              </c:pt>
              <c:pt idx="28">
                <c:v>945443</c:v>
              </c:pt>
              <c:pt idx="29">
                <c:v>31063</c:v>
              </c:pt>
              <c:pt idx="30">
                <c:v>663498</c:v>
              </c:pt>
              <c:pt idx="31">
                <c:v>2655015</c:v>
              </c:pt>
              <c:pt idx="32">
                <c:v>83466</c:v>
              </c:pt>
              <c:pt idx="33">
                <c:v>1687151</c:v>
              </c:pt>
              <c:pt idx="34">
                <c:v>330195</c:v>
              </c:pt>
              <c:pt idx="35">
                <c:v>1565471</c:v>
              </c:pt>
            </c:numLit>
          </c:val>
          <c:smooth val="0"/>
          <c:extLst>
            <c:ext xmlns:c16="http://schemas.microsoft.com/office/drawing/2014/chart" uri="{C3380CC4-5D6E-409C-BE32-E72D297353CC}">
              <c16:uniqueId val="{00000001-08DB-451B-B278-7129A2E90357}"/>
            </c:ext>
          </c:extLst>
        </c:ser>
        <c:dLbls>
          <c:showLegendKey val="0"/>
          <c:showVal val="0"/>
          <c:showCatName val="0"/>
          <c:showSerName val="0"/>
          <c:showPercent val="0"/>
          <c:showBubbleSize val="0"/>
        </c:dLbls>
        <c:marker val="1"/>
        <c:smooth val="0"/>
        <c:axId val="1629712"/>
        <c:axId val="1630128"/>
      </c:lineChart>
      <c:catAx>
        <c:axId val="162971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30128"/>
        <c:crosses val="autoZero"/>
        <c:auto val="1"/>
        <c:lblAlgn val="ctr"/>
        <c:lblOffset val="100"/>
        <c:noMultiLvlLbl val="0"/>
      </c:catAx>
      <c:valAx>
        <c:axId val="1630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CASES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29712"/>
        <c:crosses val="autoZero"/>
        <c:crossBetween val="between"/>
      </c:valAx>
      <c:valAx>
        <c:axId val="125652272"/>
        <c:scaling>
          <c:orientation val="minMax"/>
        </c:scaling>
        <c:delete val="0"/>
        <c:axPos val="r"/>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Recoverred</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25658096"/>
        <c:crosses val="max"/>
        <c:crossBetween val="between"/>
      </c:valAx>
      <c:catAx>
        <c:axId val="125658096"/>
        <c:scaling>
          <c:orientation val="minMax"/>
        </c:scaling>
        <c:delete val="1"/>
        <c:axPos val="b"/>
        <c:numFmt formatCode="General" sourceLinked="1"/>
        <c:majorTickMark val="none"/>
        <c:minorTickMark val="none"/>
        <c:tickLblPos val="nextTo"/>
        <c:crossAx val="1256522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[COVID_19_DASHBORAD.xlsx]INSIGHT_2!PivotTable14</c:name>
    <c:fmtId val="19"/>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Tested &amp; Vaccinated Numbers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INSIGHT_2!$C$1</c:f>
              <c:strCache>
                <c:ptCount val="1"/>
                <c:pt idx="0">
                  <c:v>Sum of total_vaccinated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INSIGHT_2!$A$2:$A$37</c:f>
              <c:strCache>
                <c:ptCount val="35"/>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WB</c:v>
                </c:pt>
              </c:strCache>
            </c:strRef>
          </c:cat>
          <c:val>
            <c:numRef>
              <c:f>INSIGHT_2!$C$2:$C$37</c:f>
              <c:numCache>
                <c:formatCode>General</c:formatCode>
                <c:ptCount val="35"/>
                <c:pt idx="0">
                  <c:v>494158</c:v>
                </c:pt>
                <c:pt idx="1">
                  <c:v>53352150</c:v>
                </c:pt>
                <c:pt idx="2">
                  <c:v>1306361</c:v>
                </c:pt>
                <c:pt idx="3">
                  <c:v>28241258</c:v>
                </c:pt>
                <c:pt idx="4">
                  <c:v>68221609</c:v>
                </c:pt>
                <c:pt idx="5">
                  <c:v>1473016</c:v>
                </c:pt>
                <c:pt idx="6">
                  <c:v>22194955</c:v>
                </c:pt>
                <c:pt idx="7">
                  <c:v>20481040</c:v>
                </c:pt>
                <c:pt idx="8">
                  <c:v>1031008</c:v>
                </c:pt>
                <c:pt idx="9">
                  <c:v>2173682</c:v>
                </c:pt>
                <c:pt idx="10">
                  <c:v>70707604</c:v>
                </c:pt>
                <c:pt idx="11">
                  <c:v>9157518</c:v>
                </c:pt>
                <c:pt idx="12">
                  <c:v>25887839</c:v>
                </c:pt>
                <c:pt idx="13">
                  <c:v>20572294</c:v>
                </c:pt>
                <c:pt idx="14">
                  <c:v>14660544</c:v>
                </c:pt>
                <c:pt idx="15">
                  <c:v>65356145</c:v>
                </c:pt>
                <c:pt idx="16">
                  <c:v>38964842</c:v>
                </c:pt>
                <c:pt idx="17">
                  <c:v>361078</c:v>
                </c:pt>
                <c:pt idx="18">
                  <c:v>101080</c:v>
                </c:pt>
                <c:pt idx="19">
                  <c:v>98174486</c:v>
                </c:pt>
                <c:pt idx="20">
                  <c:v>1745094</c:v>
                </c:pt>
                <c:pt idx="21">
                  <c:v>1968849</c:v>
                </c:pt>
                <c:pt idx="22">
                  <c:v>70749983</c:v>
                </c:pt>
                <c:pt idx="23">
                  <c:v>1223626</c:v>
                </c:pt>
                <c:pt idx="24">
                  <c:v>1200216</c:v>
                </c:pt>
                <c:pt idx="25">
                  <c:v>37297553</c:v>
                </c:pt>
                <c:pt idx="26">
                  <c:v>22181687</c:v>
                </c:pt>
                <c:pt idx="27">
                  <c:v>1138277</c:v>
                </c:pt>
                <c:pt idx="28">
                  <c:v>62642544</c:v>
                </c:pt>
                <c:pt idx="29">
                  <c:v>973272</c:v>
                </c:pt>
                <c:pt idx="30">
                  <c:v>32270957</c:v>
                </c:pt>
                <c:pt idx="31">
                  <c:v>58898573</c:v>
                </c:pt>
                <c:pt idx="32">
                  <c:v>4129806</c:v>
                </c:pt>
                <c:pt idx="33">
                  <c:v>130860760</c:v>
                </c:pt>
                <c:pt idx="34">
                  <c:v>77751913</c:v>
                </c:pt>
              </c:numCache>
            </c:numRef>
          </c:val>
          <c:extLst>
            <c:ext xmlns:c16="http://schemas.microsoft.com/office/drawing/2014/chart" uri="{C3380CC4-5D6E-409C-BE32-E72D297353CC}">
              <c16:uniqueId val="{00000000-CBC5-4507-8908-DF19A8D1E0EC}"/>
            </c:ext>
          </c:extLst>
        </c:ser>
        <c:dLbls>
          <c:showLegendKey val="0"/>
          <c:showVal val="0"/>
          <c:showCatName val="0"/>
          <c:showSerName val="0"/>
          <c:showPercent val="0"/>
          <c:showBubbleSize val="0"/>
        </c:dLbls>
        <c:gapWidth val="219"/>
        <c:axId val="694723056"/>
        <c:axId val="694718480"/>
      </c:barChart>
      <c:lineChart>
        <c:grouping val="standard"/>
        <c:varyColors val="0"/>
        <c:ser>
          <c:idx val="0"/>
          <c:order val="0"/>
          <c:tx>
            <c:strRef>
              <c:f>INSIGHT_2!$B$1</c:f>
              <c:strCache>
                <c:ptCount val="1"/>
                <c:pt idx="0">
                  <c:v>Sum of total_tested</c:v>
                </c:pt>
              </c:strCache>
            </c:strRef>
          </c:tx>
          <c:spPr>
            <a:ln w="28575" cap="rnd">
              <a:solidFill>
                <a:schemeClr val="accent2"/>
              </a:solidFill>
              <a:round/>
            </a:ln>
            <a:effectLst/>
          </c:spPr>
          <c:marker>
            <c:symbol val="circle"/>
            <c:size val="6"/>
            <c:spPr>
              <a:solidFill>
                <a:schemeClr val="accent2"/>
              </a:solidFill>
              <a:ln>
                <a:noFill/>
              </a:ln>
              <a:effectLst/>
            </c:spPr>
          </c:marker>
          <c:cat>
            <c:strRef>
              <c:f>INSIGHT_2!$A$2:$A$37</c:f>
              <c:strCache>
                <c:ptCount val="35"/>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WB</c:v>
                </c:pt>
              </c:strCache>
            </c:strRef>
          </c:cat>
          <c:val>
            <c:numRef>
              <c:f>INSIGHT_2!$B$2:$B$37</c:f>
              <c:numCache>
                <c:formatCode>General</c:formatCode>
                <c:ptCount val="35"/>
                <c:pt idx="0">
                  <c:v>598033</c:v>
                </c:pt>
                <c:pt idx="1">
                  <c:v>29518787</c:v>
                </c:pt>
                <c:pt idx="2">
                  <c:v>1185436</c:v>
                </c:pt>
                <c:pt idx="3">
                  <c:v>24712042</c:v>
                </c:pt>
                <c:pt idx="4">
                  <c:v>50531824</c:v>
                </c:pt>
                <c:pt idx="5">
                  <c:v>792851</c:v>
                </c:pt>
                <c:pt idx="6">
                  <c:v>13709510</c:v>
                </c:pt>
                <c:pt idx="7">
                  <c:v>29427753</c:v>
                </c:pt>
                <c:pt idx="8">
                  <c:v>72410</c:v>
                </c:pt>
                <c:pt idx="9">
                  <c:v>1468399</c:v>
                </c:pt>
                <c:pt idx="10">
                  <c:v>30928063</c:v>
                </c:pt>
                <c:pt idx="11">
                  <c:v>3685011</c:v>
                </c:pt>
                <c:pt idx="12">
                  <c:v>13032504</c:v>
                </c:pt>
                <c:pt idx="13">
                  <c:v>15985878</c:v>
                </c:pt>
                <c:pt idx="14">
                  <c:v>16202346</c:v>
                </c:pt>
                <c:pt idx="15">
                  <c:v>50873103</c:v>
                </c:pt>
                <c:pt idx="16">
                  <c:v>37886378</c:v>
                </c:pt>
                <c:pt idx="17">
                  <c:v>555568</c:v>
                </c:pt>
                <c:pt idx="18">
                  <c:v>263541</c:v>
                </c:pt>
                <c:pt idx="19">
                  <c:v>62667211</c:v>
                </c:pt>
                <c:pt idx="20">
                  <c:v>1151665</c:v>
                </c:pt>
                <c:pt idx="21">
                  <c:v>1367673</c:v>
                </c:pt>
                <c:pt idx="22">
                  <c:v>20294225</c:v>
                </c:pt>
                <c:pt idx="23">
                  <c:v>1298444</c:v>
                </c:pt>
                <c:pt idx="24">
                  <c:v>395416</c:v>
                </c:pt>
                <c:pt idx="25">
                  <c:v>21994343</c:v>
                </c:pt>
                <c:pt idx="26">
                  <c:v>15429415</c:v>
                </c:pt>
                <c:pt idx="27">
                  <c:v>1919060</c:v>
                </c:pt>
                <c:pt idx="28">
                  <c:v>14807752</c:v>
                </c:pt>
                <c:pt idx="29">
                  <c:v>261343</c:v>
                </c:pt>
                <c:pt idx="30">
                  <c:v>27569831</c:v>
                </c:pt>
                <c:pt idx="31">
                  <c:v>51159242</c:v>
                </c:pt>
                <c:pt idx="32">
                  <c:v>1983127</c:v>
                </c:pt>
                <c:pt idx="33">
                  <c:v>83635222</c:v>
                </c:pt>
                <c:pt idx="34">
                  <c:v>19228303</c:v>
                </c:pt>
              </c:numCache>
            </c:numRef>
          </c:val>
          <c:smooth val="1"/>
          <c:extLst>
            <c:ext xmlns:c16="http://schemas.microsoft.com/office/drawing/2014/chart" uri="{C3380CC4-5D6E-409C-BE32-E72D297353CC}">
              <c16:uniqueId val="{00000001-CBC5-4507-8908-DF19A8D1E0EC}"/>
            </c:ext>
          </c:extLst>
        </c:ser>
        <c:dLbls>
          <c:showLegendKey val="0"/>
          <c:showVal val="0"/>
          <c:showCatName val="0"/>
          <c:showSerName val="0"/>
          <c:showPercent val="0"/>
          <c:showBubbleSize val="0"/>
        </c:dLbls>
        <c:marker val="1"/>
        <c:smooth val="0"/>
        <c:axId val="694750096"/>
        <c:axId val="694756752"/>
      </c:lineChart>
      <c:catAx>
        <c:axId val="69472305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STATE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18480"/>
        <c:crosses val="autoZero"/>
        <c:auto val="1"/>
        <c:lblAlgn val="ctr"/>
        <c:lblOffset val="100"/>
        <c:noMultiLvlLbl val="0"/>
      </c:catAx>
      <c:valAx>
        <c:axId val="694718480"/>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VACCINATED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23056"/>
        <c:crosses val="autoZero"/>
        <c:crossBetween val="between"/>
      </c:valAx>
      <c:valAx>
        <c:axId val="694756752"/>
        <c:scaling>
          <c:orientation val="minMax"/>
        </c:scaling>
        <c:delete val="0"/>
        <c:axPos val="r"/>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TESTED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50096"/>
        <c:crosses val="max"/>
        <c:crossBetween val="between"/>
      </c:valAx>
      <c:catAx>
        <c:axId val="694750096"/>
        <c:scaling>
          <c:orientation val="minMax"/>
        </c:scaling>
        <c:delete val="1"/>
        <c:axPos val="b"/>
        <c:numFmt formatCode="General" sourceLinked="1"/>
        <c:majorTickMark val="none"/>
        <c:minorTickMark val="none"/>
        <c:tickLblPos val="nextTo"/>
        <c:crossAx val="6947567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INDIA_MAP!$I$2:$I$37</cx:f>
        <cx:nf>INDIA_MAP!$I$1</cx:nf>
        <cx:lvl ptCount="36" name="STATE">
          <cx:pt idx="0">Andaman and Nicobar Islands</cx:pt>
          <cx:pt idx="1">Andhra Pradesh</cx:pt>
          <cx:pt idx="2">Arunachal Pradesh</cx:pt>
          <cx:pt idx="3">Assam</cx:pt>
          <cx:pt idx="4">Bihar</cx:pt>
          <cx:pt idx="5">Chandigarh</cx:pt>
          <cx:pt idx="6">Chhattisgarh</cx:pt>
          <cx:pt idx="7">Daman and Diu</cx:pt>
          <cx:pt idx="8">Delhi</cx:pt>
          <cx:pt idx="9">Goa</cx:pt>
          <cx:pt idx="10">Gujarat</cx:pt>
          <cx:pt idx="11">Haryana</cx:pt>
          <cx:pt idx="12">Himachal Pradesh</cx:pt>
          <cx:pt idx="13">Jammu and Kashmir</cx:pt>
          <cx:pt idx="14">Jharkhand</cx:pt>
          <cx:pt idx="15">Karnataka</cx:pt>
          <cx:pt idx="16">Kerala</cx:pt>
          <cx:pt idx="17">Ladakh</cx:pt>
          <cx:pt idx="18">Lakshadweep</cx:pt>
          <cx:pt idx="19">Madhya Pradesh</cx:pt>
          <cx:pt idx="20">Maharashtra</cx:pt>
          <cx:pt idx="21">Manipur</cx:pt>
          <cx:pt idx="22">Meghalaya</cx:pt>
          <cx:pt idx="23">Mizoram</cx:pt>
          <cx:pt idx="24">Nagaland</cx:pt>
          <cx:pt idx="25">Odisha</cx:pt>
          <cx:pt idx="26">Puducherry</cx:pt>
          <cx:pt idx="27">Punjab</cx:pt>
          <cx:pt idx="28">Rajasthan</cx:pt>
          <cx:pt idx="29">Sikkim</cx:pt>
          <cx:pt idx="30">Tamil Nadu</cx:pt>
          <cx:pt idx="31">Telangana</cx:pt>
          <cx:pt idx="32">Tripura</cx:pt>
          <cx:pt idx="33">Uttar Pradesh</cx:pt>
          <cx:pt idx="34">Uttarakhand</cx:pt>
          <cx:pt idx="35">West Bengal</cx:pt>
        </cx:lvl>
      </cx:strDim>
      <cx:numDim type="colorVal">
        <cx:f>INDIA_MAP!$J$2:$J$37</cx:f>
        <cx:nf>INDIA_MAP!$J$1</cx:nf>
        <cx:lvl ptCount="36" formatCode="General" name="Sum of total_confirmed">
          <cx:pt idx="0">7651</cx:pt>
          <cx:pt idx="1">2066450</cx:pt>
          <cx:pt idx="2">55155</cx:pt>
          <cx:pt idx="3">610645</cx:pt>
          <cx:pt idx="4">726098</cx:pt>
          <cx:pt idx="5">65351</cx:pt>
          <cx:pt idx="6">1006052</cx:pt>
          <cx:pt idx="7">10681</cx:pt>
          <cx:pt idx="8">1439870</cx:pt>
          <cx:pt idx="9">178108</cx:pt>
          <cx:pt idx="10">826577</cx:pt>
          <cx:pt idx="11">771252</cx:pt>
          <cx:pt idx="12">224106</cx:pt>
          <cx:pt idx="13">332249</cx:pt>
          <cx:pt idx="14">348764</cx:pt>
          <cx:pt idx="15">2988333</cx:pt>
          <cx:pt idx="16">4968657</cx:pt>
          <cx:pt idx="17">20962</cx:pt>
          <cx:pt idx="18">10365</cx:pt>
          <cx:pt idx="19">792854</cx:pt>
          <cx:pt idx="20">6611078</cx:pt>
          <cx:pt idx="21">123731</cx:pt>
          <cx:pt idx="22">83627</cx:pt>
          <cx:pt idx="23">121359</cx:pt>
          <cx:pt idx="24">31842</cx:pt>
          <cx:pt idx="25">1041457</cx:pt>
          <cx:pt idx="26">128013</cx:pt>
          <cx:pt idx="27">602401</cx:pt>
          <cx:pt idx="28">954429</cx:pt>
          <cx:pt idx="29">31979</cx:pt>
          <cx:pt idx="30">2702623</cx:pt>
          <cx:pt idx="31">671463</cx:pt>
          <cx:pt idx="32">84468</cx:pt>
          <cx:pt idx="33">1710158</cx:pt>
          <cx:pt idx="34">343896</cx:pt>
          <cx:pt idx="35">1592908</cx:pt>
        </cx:lvl>
      </cx:numDim>
    </cx:data>
  </cx:chartData>
  <cx:chart>
    <cx:title pos="t" align="ctr" overlay="0">
      <cx:tx>
        <cx:txData>
          <cx:v>INDIA's STATE DATA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 lastClr="FFFFFF">
                  <a:lumMod val="95000"/>
                </a:sysClr>
              </a:solidFill>
              <a:latin typeface="Calibri" panose="020F0502020204030204"/>
            </a:rPr>
            <a:t>INDIA's STATE DATA</a:t>
          </a:r>
        </a:p>
      </cx:txPr>
    </cx:title>
    <cx:plotArea>
      <cx:plotAreaRegion>
        <cx:series layoutId="regionMap" uniqueId="{5AF4CCD4-4C83-45E6-B7E5-50CC912280F2}">
          <cx:tx>
            <cx:txData>
              <cx:f>INDIA_MAP!$J$1</cx:f>
              <cx:v>Sum of total_confirmed</cx:v>
            </cx:txData>
          </cx:tx>
          <cx:dataLabels>
            <cx:visibility seriesName="0" categoryName="0" value="1"/>
          </cx:dataLabels>
          <cx:dataId val="0"/>
          <cx:layoutPr>
            <cx:geography cultureLanguage="en-US" cultureRegion="IN" attribution="Powered by Bing">
              <cx:geoCache provider="{E9337A44-BEBE-4D9F-B70C-5C5E7DAFC167}">
                <cx:binary>1H1ZcxtHsu5fUejhPt2ma6/queMT4QbA5k6KkixZLx2wSPe+Ve/9609ClDRAGY3WwPTcIV8cBlTr
l19mVmZW4Z+f+398Th7X+lWfJln1j8/9z6+Dui7+8dNP1efgMV1XJ2n4WedV/kd98jlPf8r/+CP8
/PjTg153Yeb/RBBmP30O1rp+7F//zz+hN/8xv8o/r+swz940j3q4f6yapK4OfLf3q1frhzTMlmFV
6/BzjX9+fb2GUdZVUOv161ePWR3Ww7uhePz59c4/fP3qJ7O7Pw39KoHZ1c0DtMX2CeMEKc5s9OWP
vH6V5Jn/9WspTjBSNkMYPn8a82adQrsfnMyXqawfHvRjVcGCvvzXaLwze/ju7PWrz3mT1ZuN82EP
f359nj2EsOSwyhdPXyzyzdTPb76s9afdLf+ffxofwOqNT7ZQMbdq7qs/geKEAMq3rfnrcBB+IqSt
OOb0CQ68A4eCr5EtBLMNOGansR+Ir80MCJz7FwXBL9nDOl1nr9bZw6ub8HP+O3D5vErgf6vnAwYT
2HmEiEJsBxGbnCiKiVAU2U9/38Z84smRk9sP18HODBB/AXa8IB7dNVm0/v3b3v11IlF0ohjBjG+Y
sq3Q+AnDQhFG2RPB+Lcxn/Can8d+aL61M1C4c/4qCrvabUtzb1ZIbGRLyb5L3vZCyQlmjDBM6d+7
wq/AGbJ2t47Bcq2zP6vtu8v/ArV9tY6rYP3QPT4W33bnr8scxidECpvZSu3KHDtBjNhCSUPYfnAW
+yVup7EhdlfLvyp2hsn8e40o6LVAr1/d6fXDYxU8IyD8RHIuJKeGErBPbAEeDyFfqSO/jfldaf/g
fPZDY67HQOeXu5eFjm6yNXi4yfMDRNQJlRvthTfGFf523R2bnXAO3wKI31XcthP6y78zswmo/tyF
idb9X0VrUoUTecJtSpXN8dPyd8XU3jjfkkpw+Z7+hCGmf5779LHg/9/y/6OqZPndFVyGzbft+uuq
naATTGywpvau+ycpQATKnUvyhCB8vS2hPzyd/fAYzQ3JXL4wLV9V6/Tb9jwDJOKEcgbkweq7ctjy
fzaOOZEcHCT69LXhBv0yN5v9iHxtZiDxy9u/qiP+oyRZBGs4Uvtr/Yy2FtxRSWxARO1V5RBIkApx
LPkXfW9veLRNlB+b0n5MttsawCxeVjRhEQTrug6r54WGgF8qhGI2BHq+/O1aWUXAPcXAFQTmZxeT
H5vNFCrbrU1c3r0owiwfkyD8tjnPoLrUiWCU2kjs54o8wZgzCWGgvXZ/djb7AfnazEBiefWikHBz
iAROezn/ZvCTn1BBCbXJXhMi4dzGibAFIU84GMe3mbnsR+FLIwMD95eXhUETQSC6fj4cCATXbCKx
4t883d3zMwY3WSKKhGE03PmJTIDwraEJxMWLAuLdOg2TVzfrh2f0dCGIgbDACKuvfpO9i4U6YUgi
grhxZv6xueyHY7utgci7lxXGPFvrYZ09o4oi9gm2FRw7QPdsebfgTkEAkzDE1JNJN46GPzCP/VB8
b2jgcPaXT8H/UQ/3rnloIHun9fB8WgqYoWyCBaF73Shpn0gILEsA5buXte1N/diU9qOy3dYA5u63
F6WyzsL0b4olUXxiE8rB0d0PjzwhVBBMxQRj/o2J7Qfpz0szoDp7WXG/i3WaNl+yapeQdU5D/XxU
ovQEwrI25+irh2sYGb4JfAnwjvc7wE8z+z/rtPh/r35gbvvh2tuJgdgF5CqMxMZ/czL6AnLR8eZs
/3xIEXoiuIDY1zd3YDe1AQlpLiDHBAnQJxfZ8NB+aEYT+PxrMSYqL+tQf7nW2bpex8/oFWB2IjGE
HSHB993W7HoHGOgFRQT7Y18/NKP9qGw1NVC5fFmHmMtHvU6eExJ0wiCbBKHg/WdJAX6zIsCVr0d+
I9YyP50JPL4uwwTjZZ3qr9YP6/g5g5H0xN4cYQgkY5/+dr1nyLtAcIWB+/xEHyM2PD+d/WB8a2eA
cfWymHG9fgiGvyEbC6aEUwURYP7VA8O7oKgTopQtKP1q9A1Qfnxa+8Ex2xsgXb8s5+x6nYVF84wu
GQGTQpmAeNjeGIxNTxQUpkmI4H9n1Pbp5gfmMwXL14WYeLysg//1ow8Z8vXwjBYFagE55FMwlXsj
Mfam2gROnBKJ/Yj8yIwmMPlXUxOVl2VXrsMx18+adKQnFAEJEN31g7+UAQoE9VhfDY6pvOYnMgHF
t4YmEJ9e1MnkZu0DO571YCJOkMAKDvt7j5BQOsIEGBtIOj79GeHKH5nQfkT+1dKA5OZlceP2IayC
51RX6IRjihij/yrW2TqTKACEQJk5mJcnQIxkyvx09sPxrZ0Bxu3Lilfer6N1VcPR/RlP7gKcXAbZ
LbDb+3xgMOgQfiHAkb14/NCM9kOy1dRA5f5l5Vc+PFb1K+cxA931jLhsNp5hjiSopG2CyBNbQraR
fbP2BkF+cDL7IdlpbIDywXlRpuRtGMfhc9YRwWEQKEAhp7WPJwoSXhIqW6Ba9IknRqZlfjr7EfnW
zgDj7cuKOL6va7ht8eyFu0Q8xfLx17pIoy5UgakRgnLyLShpeFs/PKv90BjNDYTev6yD4rtH8Lv8
Z81JYnkCXpWQgMCOBoMMGILbSYDKE1OQAcsPTWU/JFtNDTjeuS9Ke73Tm2P7c7pd9EQyqJuAKpYd
MOB4KBmRkO76qrcMc/IDE5mA4tsKTCBelsf1heQQdHzWQwkUQUIuBEG13dcz+e4pEQgChROUSk6+
+RNPFw5+cDL7AdlpbIDy/r/bnOzPrW2Xd+38i3/zbiuUFYGN4BiywvssO6AB0S6hIL211wP+mumb
ns1+OL4225n433yH1Sit2LrE+v3q7xIyUKsvd4Z/+Nsvy4PLzEbTneq7nVV+k+nzB7hXjEH5f7+J
vOlip7R0Z2+///tHOAP9/NqWkCrBmwpILKG8hQlQbB144j+/FhAiRnRzv4ohCjyjEEHOcl0HP7+m
8gRJhaFoUikoXeKb+uIqbzZfQeWxQOBVK0kkpF9suBH4bWl3eTL4efZ9l77+/6usSe/yMKurn19D
P8XTv9pM04IrhRL8QcnADSw+r+/hCjj8I/x/bRK2okp6uap5kATOOA7Dh4CIHsKY37dhT/dwBtjb
PWjr7e4jacVD12dypass8S+qJOLYkUhXn1o99raT4c7TixrXMlgcHnHT874FbRa6vaB0jFUTe2KV
6hZHtyRB5bAI6GZcmnCpzw8PM7VvIBbbw1QCiajzM7EKhqJlThGOqnGCkeQQ4Dpm40Czbvcv7RIV
kT2IVYMLdi1sS6r72srwcDWoOutdS45CO+lQFmC/Dg04tSCQwe0BC4WKVm4GbBNb9hd50HjNglVN
EK4OD7CRqH3AoN0BVDh2qG4oX6lkyKP3XhjQunWQHXt8qWmpBuGwiif928PD4U2/e8bb+BE7C5Jp
FfNq4KvG99tyoYhyadrrRTvYifVb04g+Wg6s64nTDNK6IjFSNFlYviIpRMQObenEijex1e0ZJP6Q
tgnv+KpThC+ozv8I2uG8RG2y7Hr/+vAgE7jRDfO25D0HsnZqqPlqGCr50ddargaKkrPDvU8twVAP
iYpCUVHNVzENw0cEz0lcVRWTDoKKpdxhdTacHh5oEi5DU+RWx4sy4Hxl+V7geL34lfBaLnxhp4vR
JoXT+I2/TETTOiTt3sd1uzw88tQGbj7f2kCddFFRkJKv6twax5XGOvKXBVxw848cwFAVpPexGpJI
rATyk96J4zj1Fz1PQ+/IAQxdQaLByvKqsNwsH6S4q3M1Wm+lxZA/o1MntPjGPm1vUaVQg7qeA4Gk
x9wuDOrEsdogHpw0KvXC6vrgLIhGOjPcFCKGprDzmCUNGTw3t9SYnnYaF+2qD9O8hUPTIWJO2Ahi
qAbKck91hSXdum5IfZaJPEOrMcNJvyrCuutnyDM1jMH/Mm9Lj/apcgsSj+9iPQS3ZVHruyrKg9vj
VmKwv4t7hTvEbZdYfbhiuAziS7tTYCxiruL+OECIoQUC5RexkoVydcKGcysd0a3tY504hxcxgTcx
qe+FA4IdEm4jS9I7KOrZb2LMi9Xh7qdg2Ay7RfCmlTmkU4Rw2wRg6OOuWoFlzRInxE1x5A5RY4yQ
ZkMyRMplVRuHq2RQveVUaAjHmT2aWoTB8di2eGn3GwhKTe3TMmgitApV0dQXsZVk5ZF7ZTBdkoFW
2OqF6w3peE3ssbypBpteDy1PjnMJicHu1G47HjU+kI/htFlyX3TFG11pK76k5Wiji9oKbPkGHFwq
jnPWsMF3OcCWISj9d1sNMLkBH3C9zPrEojNMnzCT2GB6Hw6lqImWLrZ8Kp2cNIIvC7vxcqdKSauc
qGE6nBlsQhtjg/ODH/ko7UDWeNoW8hQ1jdVdJYS07TL3ZYhvYt5KdKVwjfvfDlNos1F7fClsKICk
9z2Zj53nwikkwDe5z8bqc0XGoFhZo87FmzgiiQ96LgnqKxSRgnwcGNyqfHN4+AkFgTek2GLw4Alw
f2PLc1NpNcuAJWTRCVksD/c+5XpgQ0Hwtu7DkpS2SxEsZjVir61Xyo+SwfWrofE/FBbr0jM2qozf
9HCCy64JHNiijyomnM8QfGqNhgZRWcSLvAuZW0ivogsx2o9F33fljIKaklBDfySaCjz0kXQZDTvX
H7popVWS3VsqH90+9ZqZc8vUMgwF0mAtVBT5zPXRGH2KVGndeW3iz6inqd4N3VFSP4ssS9ouTzoU
LRqs0tFpQj1Ux3ELGZqiCsuBk14rtx46j5wzWRPya1lQNpxlYVOkDhlF4X8u0rEiM8hMaHZk6A7a
ZQnIkRauUF7aOCMUwBbOGPvlYzuAapwRr6lRDKUxsjEuGwGHg8BP4pWo02CZFT5ZBrg40m1DhpIQ
no2yqOxHt2r82iWhaJdJweXpYZZOQI8MHQDBrsDqwUC4EQnTBalxtPSGnBwnWJvXsLY1DJyicoVD
oAKpysxBAf6Q+UzPIDw1dYPaWBQZ6xN/dENpjW+6NiN02foWm3PPp/o3uB1ETV1QPYyu5aX2uYVo
eQrnAXbk1hiMpkXLizqG3muPsAVLwZoNKPZm5HJK+SKD0iojo2ol4Irjakm75oxa/XWa+h+ZHb/t
leVasTiVRb8gqTw/LEr7DShEznbBjpClUedVAHYR/Yas0HL8ph+chBWl441+ubDrZGao/bQTtkHu
zOPBOGKrczuLP8LxNm5PWR0XmVt3Usxs4X74hW1Qm7ayzaLY61wKBL+36zxaYZbHMyeMzUz/bPrh
1vDuZtUZKL9uFJ2LWVmugICfrDi+6goWOZR5H6s8aRzbi2aEbQqazT5uWXpcp4mnxqhxK84tJ9eU
L/2RnMVFky69XBOn6JOZhU1t2+bzraHA4ntxjGntlnnk4YXmpFrIoI+D5WEpm4LeYD33/Cq2Rog/
we274qKG1w+dNs2TSzuLsxlrNbUEg/gQuLVa3ET1qW78rnrrYT/2r4omSx6PW4JB/RiHbem3pF/1
fjMukmF8J2VhO4kn/SNl12A/j6yYKeW1qzIJIEBbNcQpbbuZ6X2/0wN3eXYhpkXEiBepdlVk1m9+
nwVOW9m3RRVd1AWPjtLuYvNI2rYcxcWoLasSX5fASEkc3oq5JUxArExyc+U1KsDtyu5s5JBN79Xx
G2SQO0Zt4SUV9F6Ole/wYrjzC3HTqLhxhCDRDAxTazBIHTCucihTgRgOI485zdTKY9Z45PZvBt2i
cQzP36rQh85VpdLVyIJh5XcigIqtQ5GiCX2kDBL3NUS8kiGGqRN9xmz9tq9Z6lRsPG0L9qGSKJ7Z
o6mByO4y0qAgWU5Rs4JMhdtV6CaKyzveR78HlJ6JMJ2JFk+YWygl3R2nGnVd5EHXrPwQn1Kvv1Kx
fWYl5ULE1pmv0Spo2Zs05MvSY0cuzeA48rimQ2DVq74ZwH+IXBUxz6n6cM1i/Fba/VEeIlwU211a
Wdl9BE56s4qEHTgiChOn0UTOrGJCnUuD5pJGlh9adr3KmSVOfUvUTjZW8hZ0YTIjbBM82RTSbYty
3zCSMWk37ojh4WbHGtM4WYx9IOXyKGmWBt1J2dtpU/ity+OhuLc1F6dFqgALNmIHaZtfp4NK3cOD
Ta3GYD0OPaLzPm1c36uSCzuq8LKKo2F1uPcpOAzaN9orqD/wxq1t+qmy+su+SkMnU9bMVk31bxK/
GqJ0GKzaDQPrBrTub9Tz38RF+ubw9CcskzTobodhKnEmaxdSn6kTdD5y2jy4b5V/YccRPVJmDbJn
cWVpWzWNq0N+XWqUOxCMuq1F/+HwKqY2yWA2ZLK7ogIffUV0uMoq72044A+Ep09PpT69H3j35GRu
56anlNUmY75NCBV2vgUuwuAyb0Qu7SFVHHtx7Yw4T1Z+HoWu9DRdMF3n1304+kvW6HRm7yYQEgbf
W583QQw9uwm4hzfDkGTLtLPJmTUoeVqopJk5IUyNY5C+KROCEi9vXBZGt3Eatw5cjnVpQYQjSvuP
w0BNDbL5fMtIeiosZRvqxu3aonCwHm/TtAgdSYo7eCHqOEssNlKyNYidCRYWVlq7CkePouHhBSgc
eXd4BROitnkyZ7tzUpNaw4vyoE3a7gZX/i0d28ui6e+P696g+8hyO/KCuHGRLnKH5PnK6/JPSamO
nL7Bd9axvgsp9K+s7i7OvNMuyi8wYTOWYwpfg+h553l+Tf0aTJ/1pkVl7zSqh5NmHkISgmYzlNiI
5J6joDDojnFRyNEiFniL7WWdMsdv8/eexEu/LG8aUs74KBNQc4P1VgBHDp3DXsUNOHTeuCK0OvXS
YHUY6gm7xA1is6IbaA9JjlU+tme6I5eMz6AwNXGDysXAa5EXcHiluD4vqvwsBXdhZM2MOpyauEHi
MKn7oGlg4iR/iwpIIduPx+3IZj1bxE3sSBdjDLjiXK2JV97Etjw7rmuDtk3Zxv3Qidodqgi/G4ea
uFFDq+Xh3icEkhushTsgLEKJXbvYu40D5uZ1cqlI4UJd/BtSkePEflPkuL09Pql9q2DIWoE+fjNi
vLCQWJfVmDk+Kp3CSo4UTIPEIPVlmSDwCfjYFQvI9pUL1spuRjt/SQ/tYS832KuqVtaMt9aqP1Vu
fx58ZMyBE7H/SdfOcNuuslVuLZM3+r2XL+cibROMYAaVAz8oWRkMtRuU/nWNwk/crxInt7zfDwvA
VP8GlzvIIw5D5lUrHBRnIeQ4lp4V3YeBGmawnxrAoLRuGgTpVRhAJfxOFdnvULZxrYR9nFn4U/Ud
4wMqlV2tdErvehL/npDkupJ8pvsJjbF5bGtbcnEXSkp7XLt2R9mNyHl1VrJezLBvwugwg9tBxdoE
PHBrRcemdtKm+V2O+cLOrPc4pNWRABgU7+2GdbENCgReKu7CBYqh1mnJlR6TZVHm1Zy3N4WzwfGi
S5kH2bHa9Vmxtrr2Q8fzj8hLZtz9qe4NareUIi0obFXGQsiKbEyylYA7TpuxnkFjagiD3jpoJUT/
ezhRkOBKj/JTFHbXXqbeH2bahCiZ1XRRKhGTAa3coaTXOrLCVchU6B7ufGLuZqFc42uob21aOGzx
YcmQPldCrZJunKnDm5q7SWJuZYNP08olhJMF0fST3ePyOAGlhlUeAhxB4KmuXDa0l0FCL/Iuvy3b
dIbCEyTbXE3ZpjCBNCdUDFvajTvvPlDiIonQuxymvyi9clwd3v+pQQwm57zL7JbBIKUd0oVnF2dK
+b+JPH2wsvj08Bibgul93uPm9zu2V9IUpIoD3GlX4NxNKyj+hRL3wWEpf6Advipbz15mfnAOyZl4
0QVBsQxR8ZZZdemmHpo7pEyJmkH0zqKgcVkDcAXktqr5vcXku8qmvx5e5VT3BtHrjlZBIfLK9Szq
+oRf90VxjtK58N2Ew0MNkreeikWUMO12dbiSpKeL1qve+FQ3DlHhdcX1jDaZoIxZIReOzKt0H1eu
HRSLmA03qTrSSyamzbY0SaBuRbtB2vLG0VJE16UoeqeLCAQIj8KBGJTncdZncc5ho4b6zgIlmwTs
g1XE7w53P7U9GyJtecw9FMImAmIPoFHa6iwdUL2AOlU6s/kTQmTWw/kk4ODLEO0mDH/oougeqvdX
zCpmZHRq8pvPtyYf9GURaxRULich61Ykzu164UMKOZ6Z/2YX9niaxGA6C3xfNSrR7thbb8KUvEvK
4q7PcrfPmhmNNbVFBo2TkJcQEYAhKq+9LpV/nTf9WR3OJdamujdonKjBS8t20K6m8jNqFfj8itRv
sN+FMzZpagSDyUS2iLchCGjTDZVTJvjSL4vEgZr/mZPXxABmzVvae1bdVwEsgfnagSckb70A3Qba
fjhMgan+DRrXmjUNswEBUKiX7UAu4yBzlUeOkyGzyM3u/KSJSl+7WRz+CtXm96Uu3orWvy3KubzE
hJiaRW2Q5NcIfG7tIsgF8jiBY3t51av0qtNqddwmbTZvi2oQdq090VmlWwn1QfjiaoDUfxKXH4/r
3mCy17M09osITCrslWOXfuf4XPmLhlXH6dEvxnxrATWNSivK7dKN7f59349vNInfNJb9/vACNhPd
oyk2v8a4vT8IweEw46h0lUpE6ARRCUzr8/Tt4e6/9LOvf4PHUWRHYxsNMP2yeD/K9E6r8jq0qt9p
aXUrlIv3oSTNIispd6JYNg5EbLCTlNGR6zNY3kZceKmipTvamixwxW7azp8rCZ7YPLNWrbEylfM+
L12fj0EdOJKWefGo7DaeiWdNDWBQnA05siFrXrpDUdWFi3FZVo7nsXIuiTM1gGGlh7hplE69wuXc
R/4y7mXROI0tOz3jnE9Q3CxJwylBrLOtwo287gEil1e9qKtFiaMbpFFxeljKNmTeI2RmZZqUfa9Q
iwqXxvo9DwfuIFHpBfzEy5GHYLM6rU6gdrOiGQS2xjF7bMd+uMAjidfx0GdzlRhTqzCMdh9qobse
tioPotyphV4WMbnvE3xcuc3mRzm2qZ6QvEst2RSuzlRxNlSoOu2SPJixdlOSZBC9pS0diqTbAM3H
Dyj3/DO4U1nMZeenujd4TEHLcjIAxHbmldWpbBRlDvdyMXeK3C+ocK93d3cgOxrnWdEWrpJZ5FYQ
0tRavc+zbM19dpxfyc1iNBmnBMrUNYgRq9+GfvUmqMcPtqrcwzzYv0nw0wa7a/C9oaNJ4peuzOxP
Wd5hJ4BXlWaYPNX5ZuO2DFGZDlJZTVrArQFLf7Lgad/zJk7bo8SH2xtSbPVe1HUQScpz10N8ARFd
tNSJEKvj9mWzpK3O9WBBzUUCnau8rh0/4+dxNlvEthGQPysfuJW223kZ9lCeqUjuRtEQWu99OeIy
daJce/ReoIbqSyvwBFo0nlTDXSU9WZyXNhHFArOGq/OmJDGOF8z2usGFez60W3bdEOl1r0QaLTOI
d4OhjOssOk87z9cXfg8X5FxrjAJ+R6sYMq82PKPcfkI1vG/z1vZyXp8JXkm1DEuBhtOut3G4EpxW
2W+9ZMy7q5mwot+RL+LmIclkAJG8uC7TGwEhAuzoMJLDZU3rrFt1he6HZaGxze/tPiUDlPx6pT7F
GR2aMwjDjv5ZZ7dpBhcDCoHOu8yL7PMcHh707pu+D/AlKj3kQZChoSo7Ek5DkaU9a2DmNHctyH07
eZdBOHLIj/K3uG3oMaioHMA9TAo3EdGnts9ubexfeDI8ymGEXxHblZYWUkh9QmDuvPFAyyQXMrfd
UdnLw5K+34bAi8G73fMWCn1wGhUu/PBM73iWHTt9Hz3ADfYZIzI1gOGRaORTEUMeEkIrUeTkoMJo
Z30SkX533AIMFRbBDeg2kwjYBC/CQOWxlZzCdcDwLKd1epyqUYYiC0SImoyIypWQ5jkf4fI/nP40
uz+8gM1E96gDtdm4bV2T+m3bFi3oml5HCyjcjS7B5R1XZa/J+UDD8qrB6Kg8LTzKtjtWmYU1XAqy
YbPg1rbD4/JXnZXYGbxmZjFTaBu6DYUaHlNQRe7quuT+0h54fk6gOPg3iI/Ex/k9XBl0xlmIR4uC
zAo/5f0qsMLisWiC/kFasKQZYmy2ZB8sBq3rtOw8K6gBFpb8AbXTF9yqjrvZA48Q78JQNJ1uy0Hm
cFLOxbusSJuP8WjlDykbut+GnOZ/HCVaZnldy8uRtg1kV5PSHpVD/VBC9tAS5KqMR1o6bWjxwemB
L+vDA05smllx1xVZglHvg7ui8k9N3nRuGIZHWnyz1q6QnReNPhhlOtR6YTdYgN3v0HGukFlo1yG4
jM9DiHhleZJcBCqLL+u4Qr8etzEGyaso82Mvz0GLZ428CDKKPsEhd5ih9dS2bz7fUiGyT8sxrcAV
jb0kOW8yFUE+vZ4rQdyouT1MkAanCU0aO9wYOJWqC5YUN+DEfaLh8GtTp3PJvKkVmJTWuG96OBy7
1pDRxwAuFDyOaZPWMzZ6qnuDzJzQLAqiGE6tQrbWeWxneIG8ruMzdR4TZW/wit8uAnAZ2vNEojIX
Krbq+C7MhkEtPJmRYtlVufXOr9IbS8mWnIoa7MmFEoMeLgKL8/w4GTAL7zS8v4WaCLzKbigDtbDS
CGKIaZAVyelRImxW1wlERziMgNLyqI7Sq7ivFARJ+rKeS4dOgCQMSz6iRsNVbJK58C57CG5IF3UM
QjystZ3DK5gwTmIj4Fs0EdWY6ozAAJUffqzq+CwYmw9wIePz4e6n5m9wPKnTobabMXMLnVWL3qd/
jDWfm/tU55vPt+bulyOuqlimbovYaULiC0KqGQ9tgt/C4HdqWcjv4IUad+ygsBUeU3CzgLwRgX9t
+eT9cXtj8LsOEu1juEbn2lxRePSg7eBxEJ3N0HsKWIPenQzh2A3YuuGQj1c+wv1yrO3oHVMBmZH+
qSEMglcRy3KW4dTVqX8j2/HSE8QNmrncwgS8ZgGd30OGU+gc9iey2Bn1gvAsKYojowhm/VwXi1C1
MU1dllehO7BRv8sj1p4FssmOe8SJb36Ub1tAmd3D5f8MpeAkZxGUQqkzD5O35TAeJ0HcIK8uMt/3
7BB2iAXdlapttAQ7RO4Oy+cEvHzz+Ra97C4e2g6D9Y9oAJeIbc74eB7UERuWXWLl8o/Dw0zBbLAY
HkzylKA+KGlhWYXTZ7bqFrGF7Hx5eICpdfyJy2FVtnaYuiRp7pMcL5sa3fvYWx3uHm8YtccXMAvr
4HmUWiENC+BJtVSWfYaz9q5k6QoF+aLM+9Ocs+uBen+gvHTgPvHMuFPLMgieRUpZMdRSrqqR4jMa
1/5pO1jF2yzg2XEEN2vtkjDDDSJV4oaNV5ziKkzcIqXcrUOujgPHLK0rRitFXpolbjsmn/MyuSQW
VPsO3jgT/J/YJWYctZsB3nZqBpg4OP0qWMBN9OJTKLm+HRM7b48zoszgOTyN5HnwIk7ijlr+zpP4
PA+Ct0U0zHhSEwwxy+tYiyCVDldK4WJ07kWOLmnwTjb1XCXDZpZ75NcsrwtJlWWBt4GARh7cPSjK
iyGoP0YdzVdJbAnHy1I2I1EbzbRvLIPsOYmaftSwFKzxdRSi0GlSDVf2MLyMBQ/9zB0mp3bMoLwt
RjnwClx+3NV4WIYN1L46SpCyOj9M+imxMmy3ajuvAPcZ1hGIYYljym6rgujFCA8RHIm6we9BhJBp
6Epr6WO/zy8ihNENIQWfu7Hx5dmrfVgY5ht+A5v0QjQgVnDLIYX7pCXi8CoJvP0IF1Uwb0+Dvsir
JeTfUexG2lNwrypSQf4Bc7j9ViR+sUgls+6l3ytIdQ1QGVivZGBbycciJ7g77YouKBcNj/rPNGXs
si2i+mIIgxZu7DWdY492EAYOSkM2vgswXFV6o71gHG4DBAWxN1ERWOOSplZQXdOcantBiZe3n48C
0CwE5KMoyeZa+8r3II3W2rF91YkoPesYiv6XsytrjhNn17+IKoTEdsvWi+22YydxkhtVnAUEQgiQ
QPDrz+PvaqbPOK7K3dRU3HQL6dW7PMvz3z3iKvQ0XkuXfVm6g2nDzzP3C+y/D523/d0WvFbMQzG7
9V60dge6zzqTATuNu/mSju8VT2+EhWtEIOR4+nqfXYd2hZIB+EPbZMp0Axaj2PvR288xONvJaU69
9u/QErDX+XfGQcYUdoZL2KEn7UUl61ZZ1WNfQc9XZAYUqXfuhDeCEL0KQg1ae4ROtDuMuhbQCvUQ
gILtrJWqonV+b2j7Roi4BgoSvxa2m2x3iKQVT8Css/ukqd131xLvnSbsW4+4ikI+T+M60GNXzo52
UbFJZ5LfM9O7OYoVxMV3ItFb63UViYCVqO0SQf2mFpiOVDZ0BCg3EAZEvydBnizvDrDe6hlcIwPr
Bn0bPsnu4Pe/efIFMOnS7PS3bmnhJn3qSFICA3Qx03sNtDcGT9cIQc9pgpaE6g678o4NaQpo8WS+
8fN9NJkjfRnIsXLJX26Ka9RgTHmX7DJOCwjjxOaUyjmshiQFFCGqF+m/s8Hf2Bf/DzaIz44EVFoK
N1h96wbB8tEO6kEiwy7+HNzeuGGvtfSgpjYKsWGEFsehqSJB6lx4/nuF01uffhUIFoGGKbWkOUQb
TapJbCJvZf3777761fH3I02kjCUvyCLOPqcZG6J3Fv6t732Vd7wqls5g7/Bi3xkoU8jIyXj487d+
651enfUNSoJihsps0YngZmrMMR0fpvbvbsPg6oQDRwk/lAhKnrpdxzP4iW3lhPdYy7b6u29/lWvw
MIZmLPXSwlmIDSdKzxn1/LCUXvPrz094K3RcIwWhwDvxEDI4B6WmX4EYv4CfeIGkwofJ0Yp70b1b
miUDi+dXr9/bp29ExmvBvDqKa28JrDjILZDVMnB3JiOi40xrkmMQk7wT6N+IUtcwQm9zGCH1k4DS
J72ZKLvjC79d6VpCzh5scX2Lfbdnyv6dUmZ4jSl0rT/amQ5pgX6Ut1bqlbkCrclkL/78st44J9dK
eA2guqNkKsUgPLqtl7DawvHr33301eneGufqvkZiJ40Fk94qhHIZPv75w996D1fnewFDYh/qgRe9
jj/zNc695Usyf+vRq6AqeFw2m4v+PTDNW4t0deJ3qFXNi9EC3evaL0yz2d98Uul7uLs3Asr/2hn/
bO8A7s3iLkyLhA17kBnSjJU3kN924buX/Xm93voJV8feRoqreKQpOOd75roPZHhv3vkGJjK8hg2y
aCcQaqubA9k8utz0XdvT73HkABIBfmI6N1sIVK8HKXNI/e7OTz+sZhrGMgYx13xv9nViB4MEffq7
WcO1/p3zRgJ1GPNark2mPnWL6kXVxlJ7+V+tpf+ap//jfSkhDHRQmriw6e6F56RTm6ugog6W+p8f
8EbCf40ynExn94VrW9oBgpgdXx4E7y8dn36F/lrZ8T0K5xtB8xpoiJQxpJr2eI5uG+RY/l3X1iqb
rXfsWfwOMP2th1yFAR0vbOYGD1ns2mVeTy7BLk7bTp5TMr9za771jKtowBoLdRYLMkAb7JVS+8Nc
L1/iKPyFZsrLn9/JGwfoGm44dAm8fig35RI0fZZ4HhRtHPOrv/v0q2u/TrbOZx6FGAwIutnQTfVF
xtR8/vOnvxFgriXxGFptlESjKY0/q0xEHJg0k5K8Sdh7NKj/Xh6Ye/77TIhpJQNm06bkUD34pMUE
Ra/I3+N3cq7XSv3/d0jgbPHvj9/DZh2NXSC0PGGD2hnq9H54F4jkqDQ7qjp5buL3yINv/ZSr4w36
N91pEs6lSElfhb5SOfq77+kT/vfZZtfyd3QN6C47M5fjUJchCS+MAmqdzuNvS8BXa7eff37nbz3n
dS/8I0jZdYRgXLzNJSfyUUT1Qx83N1KP92zenl4JQe9cLG8953UV//GcsLORR0e8mZWQ+wkjZIyh
HuXqdVmseLGJ98BBb72VqyPu7bofuaTQmQKXqUjB58sR5N/TXPvvEwIPu3//ih3UEy6WaS5jHbwI
yT5A6uL3oOt3ssa3vvzV8W76ph8GzWwZpk2ceQEDdn/nQ/nnV/3f0Y9dg/Ak6YC5HFCeDdzaptwm
u0GH1fair7YokFPFJh28J3X/xvu+huTxhXJGWvwUGDb8gHr/HfqFX5YgrNF9SE7avcd0eONHXavg
6YbHxkR4jtejqTaG68VpZ/OuSY4JoHR/tXLXYnhdi8CS7MFUJtpNmWkXXFDTuGSJCR7mnr8zwn5j
c10j9FJoPZg+DKdy6exS9U0SZMKL5W29kfXvTuE1TG/raRTt0zqVBL2ADASFHztrb/u6uV+j5YWM
w3vqeG+9/qvjvjc92wd0uso0lWPWefrcd34LllB9Hxv5W43LOwX8W+//6ryreItNnHBdim5pMs3C
Omt3rbIpWqZscv47Z+eNk3mN1uOMyYm0ER5jxiaXdUcwB2lt/uf99T/F7/+4t67V8SzZdm6nGp0T
YIrjDtPOjVZdPaw5BIJv1xWs8c5zzyFzJ9CZL6lgYwUB1CkjY1iZ0Pl/uT+u0n9O8SgL1HjZjOZ3
RBMBOTv9VI/kTkMiMBr/jtUPbbl/x1GMLDAY2NK0Yl6YpYv3Y5Dq45/X8o0U4Bq915GA8I6OcTVG
ts/ZuKosXUN+5HNvb5a9tp+BGA8OXc+b6s9PfGNvXEP6iATWcYeKXbVzJ8N8JsQMNxGRKnknMLz1
gNe9/4+7U8+JRa2i0yppknKYx0z6f5dQsvg1Fv3joyFlN5otwEcvQXDYhSnSeC7+bllef80/Phrm
MII38YhleZX8SmpQk/rRxu/s1DeC5TWeD/I7IJFsAysc2AKh6m7VpB9gsvnOiXxrya8uej8EUIz2
PSugz1G5MLhnSnz487r8r9f0H4c9vrrlQ6hmNRNVDELoya9AruFPaNfbs+U8fRzm5Qtd269WT5do
2reDaxZ7HJXpHjuIJZW2b/zMbcOQEWmXXFL2gcJCNGvT7j39xDci6jUKUGkyttIOMUYrqv0iR4m5
4E52IJTJeIYf+fT053V44znXWD/hdZolK4+qXnvzEbTeTf0KLJg7x7rf1+bOIPN5r/kQBP9L0f5j
1a+Rf/EWcLW0oyyb2a3K5UQKGehyCEGsmrNJhgS7tBlB3cubKUhjltFu31BF+JrxAFhEM8JVY5A6
avpKk7rtoMc68pkcZymi8RulK6CZKPJb02XbVK/TCk6JoOQmbeBXdVlmvpLo5KD7MAIXGK5afmIg
Fw0fB6Imly0B3JOgV+RDl5S2vT/qfCFmdLradk3iutjGZYVlHUsHFBpcDF7m4qQ9046aHHgA/SmE
014m5T59nYad/YZdARje8T568Q0UunuetSh19yxVjgxnyJE1Z71G/t2mUgMq6iYcir4+7b35oELO
xLc1Ido7K9Wy2mbxMIkzIFjRYVVMHqzfTPfBvGGa2Alg7/ek6WBa0VMo1g7x1lfo7to6b91aV6G3
s0wwcZJNun9pQAR4VmTKE1dXMlKnIZnC1yOW0lyK1bmCc9rnUesnWWL9XEaspEEqThC+Wg6JmoMK
sNSi0+FPPW23DRhCOYndHV3HKhxAOeDLetgWeRiDdCz8ZSK5SOJ89luMJDf52ERBPo0/g/mmHdYx
G9ycM4gnwwPuBsqwcEWo0rE5zKM8u+0Ryja5Ii3YJDf9gBsXitRNlwkLQct1wM1lId3dfWO7PHSB
P+d2ttk8v9S4c/oJfzWa+7lzL877MZP2J+wcXqj3AtLX3T4GF5foTHcq31a/MhJrBeEwC0yS/rYs
P1FRRu5xDZ6mbTpDTymbJnESAVZMT1m0fZpTXTT7fJssn9e6uWDN70AaOYWuf/HTJUR0cNjGm8hC
sT+AvTJmr7D53ACw4eQgHoHzhcIXj4ajS0FEdt4yX4gxLE8oHy5NUPMDANhUZlEnpxPTId0K7E1w
mOsWWSmakJPZUiz8rIttH9MLltbPVtx6+A0Yzw4D+0G34DQr99S2NsqmNTz3k7zlG8vjll6WRlb+
ltwFfPk6LfWntll+0SiUkMzWBRiDHfi4K0i5XvMcbPVHa+aHcMeWG0eaJRiSlUo2L8MefifKe2Yp
e5n39E7GIh+29cb6rmi84NNKI2g/91vu+41fxmPzJYFgDijRRReYixQd9kW//PDWds7gvFYyMRbc
PvVJjfyxqjV0n5YQ3PaNHn0xf+5S8kQFLZie4mwb9CPdIWSbursweCZRXMHLoXRteKuCGIMkln5a
VnmX+vKxhiXJ1rpbGSdlqBe4bIyF13cYOJxolFYeIRfZ9BoK2/NlhvxQM09F3finwW+PELQohU2O
K3EHqJXc1I3KxpbcjLW5B1GoLgYxlLapTzBSzEUnvuK4Zbvk93W9PXN/LuCjl+/ka7fHDzF4cV4U
Z8DT5Rvue4TBBpA3hf9u0/QiIC3nJ0tG1D0bhqPZYZPY6RI4zgc7e5WN9KXGlhJalTD9KVcYVZA5
bYvJyvtaTEcrf8XRj4B2n0GTOiiRgJyDrLELzwGf82hiz4FoUNE2Ge1POhVPQRKcfA23mxplFUwR
DgGb2gJMxduA+lUHP6FsFHinybTK23kNm8wGyctG2ipZhgdqwTjUC32BVDaabMlLoPVlf/XScMu5
Jup2S0U1waAg6321vkaMjzDielDrfqx58NQ7XKXNBhIiuKlI54O0LpkfP+A2gibMGtJsoKGuIuvz
Y9zASTSNwNXQcw8zArljU9hiQe1cuGgRWW2gL2c9xr7uHVdPsIxLdaaM23lpbaA+2hbzpgxQmvjB
BAl7ap1LkyxelX1SRGzF2Ax4/d0kcyNAEt/4z3CbplxBbiTK8W/t8LT0m/fAiIVushjhtnpoPYJz
3fsz2PFN0sUHwWjzzHrYieRBmA4wLWhkPGZRiMX5nK7wOs1ASoCOuGhZ3INRr7nJEmrsR7Ys6nOf
1tC4JQwhtdghpzZkS6P7Mpp9IfOEUWduVrFtDxzSuLTcOPBE53CI5PcEQ/EvSYwu2zBN9MKY8e4C
N7CcrxIp1DK6WlWzs5NX9iRFOhPupDv0Xmi+Uw9o8Hhj4itkfIM6B2B7+DKoxr6y/lneLLu65atI
8q3v1akJ8IlF4KSvTlSONix6DoXTU9RuS3qre066X5EXzvaRtD17cnUKHEogPUkzoz39fXaN+855
oD4nnfERJjQ7OcxN7yDot7lS49b/tUm9kGKcdXoHTtuXrk+9GxPDBLA08xjiiC1eags5J+CPAotF
z4wMYcWNVVPVSpMiltvgswiS9uvOmwHHRuLCfDLzPJxMTMTTtIf+j7qGAAUcnxpHb5c+HX/X/Uz9
EpZQ9iuYYO6X6Nup4GvdFbtU9DR5Ebt0wgU/abAwjfdIh2NN/O0i8Ba/dYAtQTbOTJcFPqI/uL8a
9rArmR5mXEwPPYvGR2h2qKetH8cjs+mEM8iiROVmiNDj427yj3xwyWlvapItrE+eBT4KpzSekDew
ef80A3fRnpMgik9jO4oCvjjfJsJmVXaOiuhxSCfx9dViLch89EV/GC+w1WzTOTiZGX4O9xZKw66Q
Cy7icWMDzhdLFS6mjcn7yA1z6cHF7EOzhuuXPiHuE5v9+ONgSH/GBCCshFLrQZtGVFDgDo5pGG8X
BMzle7R40wwrirUtOmOSI6vxnbYN+LVXQ+Q8TRPvQ7iBVLJFLQC9MVYR8cPzthzX3PJpckS1xdBu
4YJRUJzS271Z+jAXZpC/3T72D2E7b9BGX5obta7xl5jWfe41DckBs6T5GhKFp4y4wVABNgncQjsK
taxfUYPZDOJdouCMc1jHcZouImHE5buaEHo3J6l+hEqI83Kw58YX65bEpxlyx+TLlKbsWQruN3cj
zIpr0Ivh7faioEstCpggkjhP/Josp86JICydQoLDM7fDWOTowMzeyh0sLS/bF6cfQuB/54y42M1b
HoVQCqsgk45pa9P5dZ3Fuln5b4mNunqZL3c51tCdjO1iy63XaEmeJFuNnUodQI2llytAWGmDAPEg
IDnW513U4RJLkz5XQs39lMPozpuXfNReYzPGwiBAwqvoo2jb4Juk9VMIlaDc1KPHUXCO/Am+VsuS
hZRHiH1r3H90LqgVEsCkrsdTzYHQ3aMmRALDPUHKONyMl/tIseUNVXTShUUUfFRTzcXt2nZhnrrd
TVW/Ob3lsBj2ve9IeOx25/d1GhzSJIyDNgfHSLHbJF5T+8tauCY+rZ0HAsZKZpOeVbCSiQFaBAnl
PV+CPhU3Qtou/jAwmPYOmR6MnW/XJdjuEGOSrQpES2S5it5Lz6NdQ6+AuyT1H9exWaFkhsX+qtFK
TJAjBosPqzVDP8E4oF3yuqMruvuyb7/X7rWUW+MgSQ+sH9WQCWhm7ZmvAvXsd0gtCtdweEv30u1h
MTMkjL2PRB7wTCXSSwrNuq1QXIf7XTvBb+thaZmzJdtgil0mMAt0WHNXu7Lrky0umpVO3VFxaPwW
26DEL9BQbHvUPWnHZ7ybDdox8JO0ORWNb3OOA7/k/rhCSK32ZyRYBAhJ4GhhPNlhxrlEvALdN55z
UJcHesMCk8ijAvHEFrBn29kF3o7xi5wVgo/e2mYolY68Pls0SPTVui5LePbmFa2v0B8MK6BembTH
eRrsWIRj46JMBARrGLBm/+ZBAU1mrdsbXoZ7YH7XKyUpnHXCSP7Yh0Y842CFQzFCWfs+mWm7o/28
ziqHpEwfZAtIYOpkjY39PFlTqXN4/MVNBa73sN2BkTMnOf7UYz9Mx5TOQdpA5a3ZtHyCDyZCN4dM
0cuumfttEro/T4JIk9u0hRAfXkyijjB52uI83loPCgxdsF9A+agrA8rsXOgliZOqbbRsiv1V3iDD
3iD2kNaejYqh77h/Q8ERDjMw1vBvaphKiJMH9aWpdKnexsK6BCYz+MS1qyjsSACFnHHwyLkep5b+
DEODwibEaPUb78WKqqCj3s82Gul20FG/eEcm4NZ4hF2C+8BF1OlCykB0r5L6gZ/FfYDwVkct74sg
EiO7J2vHL2RYvDOwXvuPVBJIPqygSC8QfkhzwAyR30EQP1nPdbKyoBoN4WEGHVX6BfGi7iseRBL6
xTJZLsNo4u8b0iKVNXiZTeEIZ79U7OR+qYUe7RGu8cHHCUYRSSkIg03X6qRZLriCdp6pdIhcsRE7
RLmHNIMfm7mvAWojNg7yrV7il33qkhBM/WaMQaxP5y5L8BaDY0M9JFo1qNHLbRu0MblZaIcd6yTr
dLVPBIcT80OWXqjh/lCppR5dUXMvGEpCAdOsPL35CQoifDYqiAHQ6XZHSIeWGh8hzbx0Ac8wAkm3
S+P8ac5BGGN7uc2R2XGb9nJ+hOr7sufd7i81oJl+0Fe0ppwUMQBdcRZ73v4sujnlBe5SA0Q/S8jn
1135AGIStNZbr9fkjH5a9P011QwyJOTMZLPwuT0ixAG83DRpq/M06TQg3SwgQQbmUdRlOw8JP3Tb
pONDPKdACawrFi4L282+zLKfTWFWSH8WZlbQxZhpDyh+JJF0nbu2mf2C4fqxRRw1k7nF0aXmXFuQ
EAGI9GGOF+JW+hInrlE5Q0GJyjVI+cNgGr85q1ex1SzmQE7ms2Lz732yPEIfI9Z3ycQJsk83Y8vK
qHEQqY0xsMr9mG1QfK9V+mKp2VTGUMP1p47XKi53nHeZs1bED3AFNZ8390oO96RVz6unww/dBhxU
43mtyUayhjHaJ7WP3g+E0qOTEsiSUPrCqwmxJiH1R3T8pADQrdsBPaB1tIu72FPenG0wpJ842kMm
dioju36NA2vExd5lLZevUXq1Cw0/wzpzQhsFnuFd99j6diYwkNavd6f1RuPbKsS7Md99zwSty8zK
xu5mdXPdyMzBfzo9QjUEzV0HNY76EuJilo9pbdfobkX+PX+YJYLnaTH7mh5sDz3rYlwDvt1S+Nc+
QMq2nj8OWnNMWjZM7ilkZZDl/WgE66ObfRkS/4K+08QrxbxgPI+1ZTJBrS7N2marown7MYtayHtC
IRRwckClTnfDGhkBmj2MVVEupVs2rlNKToSms7kP59FT3wPhEnkbSTqjtaWaXjY/9TpNw60FbESC
HrDV+2fukdZ8kF0fNhdwV1t6gvpQJO/sFMBou+ysLyOQWTzKf+0wCnIoaqfFvixwABfIQRPC2nPT
mk0fNZBDQZ2BsbD45ayhFJMt2BnBk0IScqZBT8cTpuRLcOdrAf/ufCJehxQPfIm1GPsYSmiwWFl/
oS/R49qFE6nRWQ+iPMXlLQL5owv6Yf3AdALr1zoRkjyFmM/4v30QIIJT6DE0AcyE4/hSJ4B0t1nc
DZ14WYBT95BB0bFzaz6PMZtOxFv8/QXi1405cd2Y4F7t60wOMFJ2D/Fg1GnGmGW5RY0QNd/oMkT8
2Z9Cap59twHCjfjrWSz6SusdDTW9a+jVZk1E9snPRqW8/j6Jze5+erDApADlEAXWaMFTJUKZx2tt
oxvBVbC9dFOs67OhCRgq6PCuKs1qvKuuUlLUya/QWE4+ooTmrlqQay8PPvES76M/Bwk/j71sp7tU
hN1exEvjqw8SYgwoIoFphHlMNkfgnCR37Y6rdM2gCyv3Ylj93YV5Mqe47BDcPf9k+Oz3EtNZP4mG
LEEat6CdAhdBFB0UfVF2rMM1UkcHhDUroqbxukL5ieYvMtIrGh3U+f140c3YBGkGLxGngRaNDMIa
YFWa3IREsOWeKB/i8rtukvSj0wEU1xLSNeajR4cE2y72PQAyRdS0UDcO6Y6uKcL/fqPlMHgOrb1w
kpgl1l2LfxCyebozYsJ3eUXAdvXdCEtn/RGZaVDrjLWIoWeI7bUGEA31GgnqCc3QKIfbZkTLyeeB
zmF4YrvntgNApL9Vlk9bik4LNt5njYNGP0/ttFF09Hzc3jSPJR38Z8iIbZIWtYlDhMQ4WiQoOL6v
0dX0lqlfDp3Dafga+tO6VEHcSZIjlZvd2Rtq0yIdqu1tinx5NRklql/OiVwTMeR91GOovAKKZwqa
EGKP3rzt4Q3mz3H4yaeptn5mJSfLI7SRW9Pn6wx5mlvmja/mixizR9tztyLVXvOeyxZjarp16Akj
PWSAphhMwe7HIOL0rqF1uj6QoN1aoJXCuZFA+1Dovc3ZonRXVymyn/gAklltkKLI2bRV2CvRKtxV
RKDTkQy9Cgd0tbtpvV20S+sMKTUVpd+S0ccPMyYtQXez2ImvTQzYIkSzLkOXGn2UTHror9LR1EiS
NMQ8mte+6DKjvsuCehDBB7Huer5ZTOSzM8Qn7I5GgRqRRagu7QvDQ0HPACTSqURbYfrJ954mZ6So
vX+B+dNsqm4fXIt7HJrFZ673ZizqAJjGJzIHNX3Z+tBLcqRhXnDUQgt2qz3hPLiLbMF2CtKwQ5NE
kDa9H6mlaLUZz4YlpbQuyEjoEapmpqt2HAMI3GO2jdFzT3RzrEW4jHkY+E0EKt7cibvBD81nAC5Q
V/IWHY+ib+YxqjbMq3nZ1+uA095b1JWAXLE189qo3z9w2IOTEm7eCUYW6GCMpd04TT+CmmrlKd79
Rvw0O0O/oWPg5GYcR9R89UEtCaqhDbl57GIUAZ9iQqL9qSF7SKp6QeF8ghUa4BigY2j4nShGe2T2
zABm77sIzVToWHi45afUz+m8bOYzmk67vYDXRknRKF/wKmJyue0T5+YThfLVfBTgUvb3aHRN94PY
6q6ULiRpNdfQfqtwwXlzwRYotcCYfE/8fJ6RCjfZOsh0LeIp8ZefyuqoKzERfoWlYI5iUMIl4fQb
jaiurZDEGJeB6EbVDTcIfsdGxSu5G1ov8T+7wUvjz13YpSc2WPRJ0VSryziugWZxG63ZbY1rhOfd
pERctG4IQZFz096iPwCXsyOGQ57KIFvUq8skIkxmlsGLEK8n69BHRMx4jlaIjn9OVgTHLxDARPGa
DXHSQGcD1VNX6I2Cc9mkkn2RAnd8yaEH9mihMoJ8I5XL+gEY82747Mci/IyiBTWIawx6mSmnMris
Y1/z3/ACcvxTktbL90lAWKO0rl77g8Wc6RX/junKjXFxhL70EiX1LbdIs2+6MElmpAl8UJ9c1KPP
wYK+Dj5Fa71plqXdxlmYSUE9+71rtmQ4CqI7Dhq636xHhq7+b0s3iphH9m7mGaj7bsIIBQjVKQOy
Rt7btJnuLP52zVZJN2A4YEv+sKoIvXsJTbnHeuoxalm4PanNxBcf7mIfAmJX+iFYA4wEgnBJ0AuN
prA7gxu7j2i7xPTXnDb7Idlsetv7SfgtQrFchYvbKtagaQfdT7SFgwatWpPOGB0QKJONIZD6LF3n
W0wOoLWyTd1dAoZWFeH/FSbak0LPG+jJq4Rj5U6BYFPtRA9rT1N0KYn7MABf8NUyGgN54Cn8IfBD
l0amEo1j239UfAOrAtzWX6x2zTnQGDlpvn/lbltKWFmpNYt0yn9Rm4hvwkVd5cWjQUGy7pXXiOA2
atBmyXbcvHddklKD2VAf0grySMuNx3x6UiqACNc2Mtjfgeia12nKv+N1et9anvYcXRp4EK8K6tIu
2AGYaTSZfoeNgsNyuFv1ybemvx/k5A5+HKGkagbWu8oLpqXFxVDrIK+TARM3VsOiFTBntpVpHPpn
YLTDkx8s4hgIqg9NNEpQHMP+ix73tRJrOpatwMdkLdi9At1hRlsMs9x+8rY+6XK0kH0of9bdpZ+l
uU2DoT22yqLVAuW+sVwHOhYMmUudEbvDhlv3KAfsNHv3oe78Ox/8gVu0P0m5Ba9NMrOTJ2Z6UeJa
SW76gBA0vFqa/mz7CIVrOG5+RUjPK3i5RE/xLsR9pyPISAZBXPTUdXHGzLqfp5i4UkiZlrDOU9Df
rEOaG6WiNvNHCt3ewfgpwuuyddBBSCmD28bc/h9nZ7YbN5al61dJ+LpZh+Mm2ehsoEnGpCGkkEKy
7BvCsiTO4+b89Oejsk53WpVOHzRQKMBOOcQgN9f0D2s3VwWKtIGz8yyjDkFhwjjOpU3zXEwSN1Wk
MxQMJ+eOJtl6itMocQNCQp77rjC1W0uJHcfThtr+niiYwwE9D3R1c57nXptNjkc/UbLtyR3iIIM8
dN+5rTqgn9Crb4qhzNfgB+FXN52sQ7o49W2BSV6/aTBNDLKmW4I2ZXn9JBT1miVt5ZserVhWxXOe
6pGs6VA403ZaxnBgxq/DqBoZRYDaGljce3UfLYykatzbcSPK+yPJm6WOmqNH+1Tr7LOZq/qlUSQS
vXUezb6tDY62LshkDllmFnTWHGEiykdrDAZ2NF21sW1/nZ25vg5TYLQ4K+wLXZm1ygsp0q9CSH6b
GcO6i2jBJRnHUjDYHM85P6uS6HrQbe0LI3mazrayoxcnj1LfNdQ56Og6LhVHk7cOHctTbFbY2yt4
PBiIcBIjnwORaqu4iWmf6RVY9V9lLEIcvLmUlC6mgQW+otrxQ6pUxrFOnKzx2lgMV6Ftz4e4KQew
BVL+KTQ05V41RltunbACOcWmvwHOycduz+xtHbbqFaWMrNprSR2274psPA7CqE5jaiVMg0FJNR3z
mrFOrs0Ocn1PLthZ2mRBOUyWS2VZ4C4x5dUtTmGaJ1TAlZEyws+1bepY6eC17Erxi7kuLqXT9ttB
Tk+RhDesMoyhW6idg0Cefbss0bdoHiYoZjH+3Wlj7ZQRbXw2OoMPGaHb9OB5O9U1e78mv16lQw7s
uyiPHb9mk9GpqGyMel4ouj9XUIf8BCEwesKw2GrWwsZVlCpe60ixx7USaFvJWSKsxnO1a3K73eaI
YI/9MBYMVWR4oVmT8TaFpXJEGrvWuq0Yn+exUy/6MlWB7x1142ZLvGv7QV9dWfrb2UmHI6tYdWY6
henknlqlZSAsVfPoPI1A2kV1NdmVeGwS8G2UOe2e8be7x0S0vRXlMh1cxU3o1ZaCYsjt7quY5bBt
NIAYLUk8v9qG229d+On+7JSjX9Kd+nbP5gvLcFGdt5GyV4am9lTb1UixaswQbK7etKq/d9hTj4pe
q7Yx0/pzlM+O10RMdD0CYQhozjRVb6M7nUS7VXXQdG+xYy05MsBr2LKiplV8XWKGZd2Sutt6i4fp
k6QnjuYAO7y425ltkfClhyVF4OtlfWxGxoZKytIPE6M78WSp6bzsIqHO/VHNzEl5mnJlrrZdKoZG
A2sNp+iusrspvDbYnkR/j6g2Gg4D8b7LAzDBWWUTbMUIKlhKCJYMTiPTHgsPvXeJ+bNtRdmLU1Ne
fsUAdpg3reVIIl+szzwiJ4G5kDCb2LV2zwCDop0NoFc0MlNyzT0o9M0iWc9qQskIicFeK+1Ou3Qm
fP4eTINJ0sU8KRMVfjOUVrKfmzJOT0Ixo/SN7enoEFVRtmzb6kCm8u90Tbk0PG1uq4ETnuBfOnRN
o/VeHGH08gDVIhe7EDrJctCR4duXMV4TKclfSiO7Du3QSc+LOpv1qx33UfFqukOVJ57m8pa9leZg
FFTxIxtctu7QCj2YukU12GChs6lkbOa6SuEPDFm+Zxe41e7LNK0zrAoZRaZ+lRDUK5/d0HLZD3Qy
xSlewnHaVa46lvAC9Di8bKO4jr/gqdua30forLXCcDqvwrtSJvDAvLLMHZMWLB5tZW22M/t7AQow
9XtKqbmDaqTi1H2jmhMYGpNmdar2khUANVO8POy/KvrUZdec1azZLywHmGGu14CRFtNV98WtDXxw
i1LnPBfsbYh8w7JK9bFRZAH+N2tzr2CKUE3ZN2ZYDcmAzUa42Tc2zux73Wya7qCRyOsHd2rZjnuR
qyYNp8z7ujzwBFjmEmipMhkVqqSqal4wsJPFxRRSZCaeQq/UfDbysrCvrEpTlkecQ7X2Wq+mLt9w
MHisPmxRTr/j8ocyqExaryDFYWC8EOqUmg9VqxGZvCyycu1VdZc2eeBNrIZ7xGPrVvEoFFZ7oWPJ
AftAsMaLqbQzu/YXZSB1fcU42CzO+KrMGom1rWT/6KiMpuGvMPPcKDan+larcBo+WUYi68KjwA9n
hgRq2eXXtLSNclnhTzUfl8jN5yt7qvMGbzynrzu5tqxs/TFytY8e9SUs5aYM1awkwA+KfmsC0FS2
B+Zp2JdY68z1djTwot/GFatmic91JvrrRliVlXvUuYtCYZKHWXJIZSfm78PAXJf63JaTdlZkVPX7
2BxtKMrgbWLZsn8+CvezWdqMQQHcF+0Bq0W3hHdimdlFFRvTACbcd+OD66h5UfuKK9SoPBRypFpM
stntLsLEsA3PWCwsQ2I6j/oEPFMzDG2cIjRA+SzAiYbBYpaW+kaiDZPWMe/V0R2veXSQ7rYyxm3c
3Fp2kk+flWLGeMSLtc6o+i3DqIH5RbUILfsaxzJP4dEOEe9mOodRdENdLccZookhqHHMjPmfDUWs
cmexcdsl4l21mLDQckKmqGpIL3Gd4k3F6Kl3bnLXZah+gEZXAxYsRmq3MogGt1dnD7Dd6dPNaJu9
c8bNpCiYSrRmnz3WCkymW2YpbXNK2zR0Xhkau8O9lSWG9RBrvCDneu4z7c5RafB5n2NMyZ5xaA+n
CY5mIRlxYZAxOUagWqJzLsd6mKKrLM4ccaWZS9Kc1LrHPzOvpnjc5LnMG2B5VQ1VPyvrXl7OiTOn
17YO/eQUWvU4fZ77Ok7Bf6UJxN0XDoiy7HAnKCzVHs5LjjjMXwnc1lUcm4v64mirXmXPqD6zAfjD
uYXUkSvwvBy9r/eNkVjmVmcx7/jsytFMgabc0LxswmyA9FEb0hqHA1SVyCUIC9UKvY7NTxqjU0Dp
1m9rGU1+m9MAM8Bb4JNdQLww++uZpVtldFMiNcmupNX2zmPTMnzxzKmYq03Td924waO0LDdlNqtX
8CHUuzSPIcm4LcSvINGU6WuhdPCNppHp+6Yc6ZhCZYnuDRB3FoTNBVixm9wpEbGGCayujyA4pUYz
CHewvFxnJAeTcdmMZ2xvZruRc954fYeA8YJJmJFfzrrD2KYbGqNipBrqXSDmEXLhpNcKA/E8sixS
BMOx21bHW+foMvZ3b+uC+cTgm5KFEdENDZTdFlc4S4qZ1WG1Oi+qz4IxoTzoYzQ91znnTPhxB8/u
qIAzwKVZhrwK4EeNoafYCf2Uvp7T3B9Ys3XlVPFCf5HT2LNoOFWhoAhWL/iqy3ektSjFy5C7kXpi
1GnG2xxC12c3x4jjJgJ+ruhv3XoMYG+UcP3amVKRXVG6Dv4Y6lBAvAq1cE2otBKN+JVPo/3VteJs
eQC2Y/YrZ0Rg5uyOwznSjPormzOrWzdyuSa6Gns8potdOnsDHV9yhFVqZ/5Qcjm7xSCj77LUbqyr
TPB9PFpkKe7iUlNmLywWqe5NMgz4WCLpZ6J8HJ9qxQzz66wJtc9tTrPpR6lUGi/Vw16/0Wis8qum
jc3ytlINO93hWtFCxSjgKhxDNzZCv5VJVb9kbCRhkDxh7LWvmiRDfd009EBgzXW+s7vIErfKBLnU
txp7hNkEtlTVQWWxqcXvCqvAWoYCniCcWeLerG31CxB/kTKeqUXo5WPW40KnIAPy+jLSkqC1mpAO
QyzzvelUTeUvtrFkfsjUT3gzp1Q9zG5ofU5tE8O32FQYeSooA5StRTDHt7XRhqfSlkyc4hqyke0J
OcdZ5skitfRdX03VeJ/h8xl5dJ6Y3ZvkTWUbI5S3T1bpxMqOApX3NZnScNgsiZE8L8s01Rum2qHq
WZgrqPsy7+rlO2ErDX1h8o03bRczJcC0V9M3UcZS7uuwkvy9MjfFFzF3MtuEFu9NrhZQI6Adq1Ah
QSPhKsayX3wVLMbdkDYmO2ChRv8mwqYzr3lqGY1HmsYvZq6xwwPuYNT4qbAy3R/bYS59wlvIQKRg
6ufTYLfpxexavf02jY1+2YvYJq+UCYgJVOxZnJyBaBg05qjHgQMcM1xak5iiQFaMmzbVnJiXJhug
gFazaiE7NnKtuQ1VVPBi9Kxx/LxcipELZoJ/sLVcTJ5NPyXPJB49DeJW5OZN3cJD8nOqIvDugn+g
QpiRxnmRdFJ+oRdjtLcqRX128kp+IRcY2tbM4Wr6mIT32cboovqyn+D9BlWnTLkPdOPeQKArFG/U
lvS1r+2q8LK4nt3bBSrjC+v/aHtsIbHv9TurgjWrFg6biGLXZttANUgVGh0TH/XOKLAoYDBrNXBu
tVZlOW8+4vh21etiVlEmEP425hIOa73eaWaQJK78SsZJ0y0TZBNinVD0l3hiYSOU0FGKdNd3jOJ9
DL7c/LJluwtmRyPShiCKekXfFOO4tGzPmNtL3HWG6qBFyvzcliZlwDw39GK04Et8Q4zPo4tKi0lt
o6YXdgBLIe0prADoOS92Od0ocAUdv1AyeHLsFx6uXVomUQRtnLbL19jOzBPu5/GriCYGbV6DkK/w
NQRc3bcerNRZfSVZ0zexcQ19aD/AWGMFUNSeh8xVxUXI4B24bCkUv02lPcCEcQxxj/YTCLIy5rhk
mWPjLPX0RZnIS57iVqGcvUgkMryaatnUj1ODPtShWjbccaMVTJMnmlZQX/DujlF36lkkYyB7M6QQ
Lj245D26zFHtq8bdlJMp4i/S6md0WJVWaUmDDRvhmdlKBOEtZNWjPSha0BpxNszBv2GK7wJd284O
hnzukyIWyLC6DX8lYnd30zXn0mBNkDX3/ambFXVTxAmQtVSsDVty4NdT6sBHUurbca6/qpPTbQFm
+js1E+4lc93hyxjq7m0+qlrmqcvAFCdTs01UC23bNPq8hwhUnpYcl9xBwn1XbU31UsW1/NSZGep2
wBxw1ZSrHoLKSbSd5SsSskySFsD2Vd0bbOGo1/ltZe4ZRtWPqNDr+2EohiCOevuyobIxvBzWBJNe
hh/5OI3MwpP2EXpVzxahUbJPUBR7Y6jDB3OJoq2jaiV0YHP2BroWr2stph2VGV8sNsWGFtXVY666
zedIySavMSOtBl+rZui6BnPSysj8fNAUf3KYq9lWLHwZZi2c6Ol6QVTj0RIvQcjA79bsp+ncwObE
8zEJ9//WLk5eh6WR76GwmWxCjsLI8Jq2sWB3uimR5e9lLu9OUX8lPFklkn/SQQkK76IqZb7pttEe
Vd/e3eqP6kYXvrnRdxTpnukhyNxlweCHl/qls0fWtzG/1z4hCePtX1zHTwRTH32jrdwYJjCRfBNG
T6rDiY0vB3h8f/8lfyZgFB90ZBXbPdwwse2tRmDcCAinrAitEjieLDf2YkC5z3BdtYOjNf2GMi/z
6hKt8YhlZeXZ0JH3XQbliw7q19e0ihb/6sZ/EKCxJ4IN6jNKQHdsdbnNO8eMbysyOnNXnZ7LYyC9
WHus4fETHrrI7n0oDbHrAwJX/S/uzM9UTsaPTz+alm5KlNbe0lOyOzqJxXRth5C9KaDMPcxS4Rz+
/hn87AF/kKy1jZylaRhiuzDUs++x0UyLQCugKeyzpAI+/ftf8xNlnPigXgNkb9xi1K0tgIIOU0gr
Nw3I5v/yS3wQoNatNUgcKa3tYBcwFjRGAVHh2fWvlgz85CZ9tKjumqgp6ijEv4iZhIdC5hC66RHD
2V/5xf3k9nx0qe4Qf0J1FNbWMZsNGlC41ciqf3GYfvbhH0JJOIGtWjT72wiigOe0AxEyZmT7v3qy
1geZqZ7VBrxd7o2+FMKzO8ajcqnu//7DfyII/+hNLVqtGFH9c2xiprYvskzW4kzMWLCCGqB9qXtE
48ysOqs+/v2v/NndWv/+T4E3diKGZeyF2jIwtj6bTSuPqQbk+vefrq1v8F+EF+vDm22nsyGGOTK3
fRo29kaqjVv57MGyshdRlFRGYeNEHeTHWuo3AHdL+kWTixoGQk+N6DI20zo6m1xWEoBGjkr0x2P8
P9+nf49eq9s/LkH+53/w5+9VPbdJBJr74x//81wV/O8/1n/z3z/z4Ud2r9XxW/EqP/7QD/+Gz/3n
7w2+dd9++MOm7JJuPvWv7Xz3Kvu8e/98rnD9yf/f//jb6/unnOf69fdP316KpAyYW7TJ9+7TP//T
4eX3T0zSNRCXPz2f9Xf88wfWL/H7p/8qX74V38rfvpUvvx2T79Xzt/a3g8z5o/zLT3r9JrvfP7nG
P1xKOVdoBm2kBq7x6bfx9f2/6P9gXG4IG68PYVtsRfr0W1nRJf3+STP+wd/oLmicadoqpONPv8mq
X/+T+IdtmaZwHVuDg8FPaJ/+31354bn9z3P8reyLW0Q7nfz907s14/+cMNsRqmarXJnGlamW8zHk
SgQ+goqm3Tm58phr4z61imfAHPoP25Ze4jSM4bBM9mBmPddiE0KBsoR2obuLX4WPqV6cs6J3ffgC
ugfHwp8T1BeDdVowbYcSSY8GNrp3Zn2DOOsSnk78q5dkTT4fvoJjuCookM0d+9f9YgNOf1oW8RWK
kCGQ4h7sLn7OhHUiWRkeQYFGWEmeBZ0UvkkD5HMvE036q+v4MRa830quwzRcnTtKQ/UhguqZVjsj
Xg5ASfq90U57Y5kGH39JAxToUNEnxw3zmMoFn5bW2rDSdTVOG+Smcesy7P7T4fzno/7zo/0xDf1x
OcIxVM20VAHn7YMPgjQTvc2LvOFyIvw4NPvcx9YRPPYXyfrdV+nj/RcO/AaAN9fVP3oPQ5iW3Tyz
s9VMsmet+dLAYPLzZoTNa4oDAuDA1a2DPtCbxyFq/cLlqzNd85FUvtSszEF9HCyViiLLuNUysV9S
L5c6G6QT6xSXNNftbMFFelrSreyWo4CWn82owhymyWWebYrQUTamO28TV3xF6ywB/jkJoDOMBPGa
k6k1bpL0jaJRHjTnziq7FCKuNvgtFpH+2oF5COCOskIXvOT9EzQQjVa/9saGTlJHVeNUiH7L5Lkb
OyzX9GQzWt3BUO2HOE3vIZQLkOfUClRl2bb18LQeN9YkQMTpuhNAHMrnM1xtJ0CJjEdjcnJCCx6a
qp+iUnE8sylpD9bHpNuFpPu+kstnnSWI/sJ80hsKjpDMnKuU+Z1f6xVbDanvSgXDNJm9yULzMnuu
gr5+ypfojAqcj1SyK2URR6tP31yl8OGE7IiTz39/xj4kqPWQEQZURC6aMFXTdNZD+Kc8aC9gl1HS
1LumdXdVt5U18QJ8OeFgc5PRCXlJJY6hrnOf42hl+dYM75TGj+3w/PcXY/xoy7FejGlhMmPDvtHf
I+qPF1MgKIOzgNF7O7MCJmSkpCHX9A1bfdQNhbnsqOwbt0XOPSMNM6REt2kcwh5K8xBBTOwcEW1k
ryp+asnLHlTeHxd8jMwuPwxwNb1YKq95HIE2iOc6qs8WdoYU23oGIWTcRfn0XDWsnDQEz7CcEGk7
7teKhsQvewtU0rQOyD4lTb4JzQFS7y++//pG//gimgLqEQojVbjC/uiCqPauOczsntz1MH5X5hDS
NGJ4kdtnA/abF8VZ7RuDi/R8vFh4hbxINhu7tXaNQFtiW+k+6lzI+vfFKuepCjWQC0+xRrvHyOKQ
XYxZdNHn7AAOC3F4j/S9ua60uLIlL5ylcTtk657n7I6663l0nHPv2Ad0b0fbtM9Zhju+CH8Rf7Qf
e7D3xy509nGCAsFqND+uC+10vIZbkIfdqLT49wKReNgzZYGs260OARy9dU0qChV2cPCeKWau/+IS
/jXyoxYxdZArYWnqv2yJ7XWkouge8104SKwVeuS3btL9yuzkL463INi4UBL4ksT0H493mbNuQ2ly
vmc3YjGqVzfz45B7cR7vhnkadyBMvzhRmmXof3GmTBdaEiwXPO8+WmJXBRO3GIoGRNr8jVnbm1jZ
FiN8EubFkKcyQJSwWr7DbtgJSWSPSkPyA/jelu7eZTYd2AWHUEmiZ9wiNvkS7lxJzCuj8FzA3nPV
/kjXAdMVRKsiK0ubcBxBN5+Ub8gM4wDymutnmYnYIp7h0lsKpg3d06y12yq2YOVEIRyInhfLye8r
qNp/hHWjdM6KUOYtzi1HRkRvy7icrZlLTMbeCZCZnubpunV4L+xspwOtx+v7MVLnZCk6i9xFLKKx
uSVLb9T8a5WFDHzDyoc0QxKf2ycQ7OOYNXcVMjuoN/x+6A4lDJqz4iRv4OGlBzXn7T0rzjG4gFI/
udTuwpEsNVlgg+vLSsPSjFOEGfcmTNzbMem3RWEFXX0XlbMIkFlSf7m5TtIo9upSfNV1+Yizu4Rn
gbAi7NLnYkmerdQ4iYGTr7lkiNZ6A4J5LtR48Sr1Rs4XstXuxvAxNLi3ZXoX1qmLx2YMU9wtQfAg
fKb8Y4ZW788kYpamTMsWN4e3gaJB6uapr2BBWM6F1sFfzwbGmcxbDLjU4D0s54RAnT+/X4G5FFcs
IWTc9bUb6VGNKjAlXx9giZZEHN5jktJlV6ptnOLa+dY56dYFKPDxB3pStMLwrkl0T1opMchwQuFr
d8IKx2PYdocsSS4+1xP3mpXJsCWxqfTMWO4zkzMg4/pzI3qAWpzwfa0tD4NNlRrZX/u7cuJGtlDZ
g3zkdqnO7JdjCWsSGRAYUO1bew0Yny/F8RWYmR+Kuja8KdQIoNFZjYdgtNRTmzjXXZlAk7Pz51SG
Z3Lz8/qE7Tx9m03jIGrrMkYluF5iXnA7C+5U1HV3GOe/hnGEsZtablAWXVW1dTBTSe5xSC3WZO2G
hArAJC806P+r8VDp8mW2xc7VqIG60N0iQt+vp2iJsjczRBUHxk+ZlH2GOHdkb1joR4Yxosgi466E
Ss5x4o16u11PA6zk0rMakfhxpASLVPwhi98ym29pJPmVuiTICywqhfqx6XBuSNa3IVnn1oOu5p5R
h4y2nIvmGIX1Z4UVRwzzjdUmiBuLlgdMc87eFvMVVTcz2HAH6ee5743d+xMdi+q1UB5lD6e3dG8q
bXICd+IzYGbEEHWsfYVM169V57AGmQIWGxWCe9E7lINF9pbbpbtDYQy2bnJFklGtqPKnZIm2GIvp
PrI4Ao4R3uiqfZy75YvVGPdaQ8GBGCiwUjP2WyU7gCgCkrFnNQR+9hw9fZYTx3plBZcdtjzZGj3m
IXtTIuXc2tNuXd/nzXb0VkzW6f15dzCDWPhie42qZBt7Wk5qNgWrMiRvcVgx5u2UzpE/hdFb5fLZ
ZUw1tga6ueZj4+qqjAHWx3obZ2sJvBTP7CFE+lB+CxeVsgSiNZRrTfUtl78W6eL6Q2qf1M56ktiK
s6P62S5ZyIPQAaavcxZM0sOSnh4/TV+E9hng+TyFxglIjApcrz6XkXEDDsGxntK3unpZVBhAlPFH
BOlwfc3ozcbPw9OsLniPKfPIizevficYqYEOmfH9Au0x5MW0IsKMTez440jO+bM62seqjdAqJM8a
MBWxgDzLE2vXyiEsp20Hzctqnb2lAqVrhditF1jDuAGrjfkRM757jxtWa13VbnmeF/GoVYezko8b
FBEBvbwMrGHNISlBguilQ42kNJ8f3l/qPuEuI7mH0V5wloEs77WkfkSrCwNeJcTBMyO0vRRzFm+E
ylfHTJsaTFE22hgmaB+gfaijc5GH3R6O5u79JrQyv8gVFEnIFe5hlfotgABgDd89FeHeDOVjlOvd
IR+KYI6N7TKMAv4ad3lZnM4bB+0Skxl3a+Xx/ZRMGPRM6AkWxoIurtC6m/lJ7d5HDg8NPLrBQ+hm
PSDdyoZfdXhrKJZQNqTWfcnDBwuTCF9VSBeZ0E7VWEX+0LlfVBhBnh4nmzkDcSquC5L0pFv7oiu+
rhl3CM8mXAtmnKeFNEPIyKA2c5GFap0wiK8s7QGXGIxuxG49Hf1onuACHMMm5VjyerbWd8UcHjt2
13nOwJcvU9ivTJal12FI4QvBCTm3WkdxPOV7a9YvGVkgasTSwJ8a0IZ0fFVN47RGoERtli3aYi8r
swG0fFJ9JRRBbGnZRiz1k7X6Ea41XL7AVpeT/36VdvamW0QtkRHq2HKHYIejr4v0DRIFK0QxFMfq
NWhq0QUF/ZCfCPYthLl2A48cTdVhsuChW5Me1EX3gjXsVX0HK/22T9yzg8LKs237jMfVicJip2O1
RITur7Fg4pFDkeWSDWmcGpwltTl6S0v5tMbqEu1SvcpZknoLw+awJuA6xVYn769i2PtlJHV4miPK
5fRmVOTdkvRPGFZBd39KenFME3Fcq5j3cjUju+hltJ1C0kE70T29x12pHPtQf8DsLoUbTTRA2Msr
COe27DFN1E5NQuyFT9ED5wgkEpu1BBSVfZxsPigzrNPMYDIc9GANYWs7vQYiW+in95S11mVTxyCi
Cw9ZX1+WE+UXAu43JR2RQdhHqaIzwASJSqVq6IrBLmVJriVSV1r7hLbwtQsf3nO34CZabfoGJfAZ
0XgFGm+fNHlw3fGFFefzH7kXwrruo8o4V7O1KlBcv3BHhkNEQhhxYNBhf61a0BBRUflh0XMUTHGe
FE65mU9XEMl7DN3NU5TBiuxbZ/KUerlJcRWp7acCCnmu2Zca7AxW692Uf/TrOINq877Vu/sQVyxr
qWBJyacEUw06HW6TWFsXTJ30rn7Qiuqtd5snbXHB8jfYlskA4+I8MMOC68XfgoxRtE+5cZ8J9ViE
xVU3xm9DVH1FlhiDKTKtxcDcK2zfyLhqyrq418bNMBKCVPOR7TK0SBMXPshrmJ6156o8WDy6ZpKP
7bPw5gJyL4ONZNE2iXl+L7tgc9LOKOapcIyIKvk1XHRolPbwx79+Lwfff10uOBCyzMnDxklrw40+
Nc1Gjv0e6y1OxMyTMwmXOnYt00KoiWudtOZQbOPe4NWbAQYhuibe9tZNeB4173IxkBTf68MFmc3g
1JFnADYH62sg0/YpKckMWVxeKexn5xU9dnXx/X2y0kRrTufN6QTZxEjNL6OGmGfm8+AvuV4lVS4X
qfXIEevRqPgQjFYLKtlt1qqWtycdQoD1mMhj9ZOkz/bDWV6Itd7QWbnsgxllgcIP+EjBvvSckbUs
zqxz5sRP6Codzyq0bqMK8ZoaLDaOudZufS1xBLrS4+gmsSk1ZqiicWQ9G5gnchay5/f3j3f8GdmO
19TZQzmI8zqvqdAX6GpxhE0Q2GsBPJM/x4jaV9QPzpRREHM3QyG+6EYC9UC2T9IwNqj3vtgmV5Np
J5cBki8UXDXM9MWYUnSBbvtVY2bkOTAX8BFEmLplhWqESR0WHfqa2JvBoXHAkl3ed2qCCdqIxXk6
H03L3qZNg2xPR8EFZHbdm10WqK35DbzuZdCKwh/sOArYG40yrY4ezHE9ghYwzGTEU1DruetPi3LK
+tHhSbxOml3THXVgmO1rnphYSbE2Q8k1AmFDwha6HfpKaqtB63RPVjsXZHS12SvKcMB/HbJJY165
qW5vlC66zCrN8rPTZG6LfuYCMZLY4SaRegjloP1PyRtrIXY99O4Y9jkWeCW20ZN7iHr2i5iduoVs
SXDHz8WTYU9p1LPPapmpdCduT5UGjDl7P6q7e0NlO6Hk7EHDA4O2jOhKhSK4GzPtM3Q0aDUmIh0K
BdqXyuD/bCMJUpTGBJLo2jAWdR+x3mnMzC9y4nxo8ZU91K/E8wkx7EYdlX6Xq5QJDVu3OQr3Awz1
TQ3r3Cu1+TNpFOFnBu7MyMhPkvqpaOPLVsdfT82HO1X15tRIvfdYh2iLSo9Sd2mPtezPxmhsbbQN
HjQBqCXrByDSe87IEQ2yCc7HtFAoDVTsoeE7Fl2m0CCwGGoy7NCF7EAA/KWFm1UT8zCvoFWl/ygK
hxWtpupXdp0FiACyQCxxFQw56pK1aO1xUGWf13FAe+xH+PQhRTAVb85TTH/SxG+XMgSnc28nCfdz
tq8HV33rhmIn1X4g5mJTjcibFNEDeE7mggl3+zpU001Xqod80XFFZIi5OjNvuHtyG1XMK9SZil+3
zUNHoM1JE1gd1hRGAlrEO1qHfP1pMKrBy1Tpbsf+okZYAVHEDIPYQb5bdlhXYFbGL1/K3hvC2yS2
wmAS+RmvjbMmbxKtjf1RR8EJSFZWcIsMdrOYdXn7f6k7s924lS1Nv0q/AA/I4BDkbZI5KTVLlmTf
EJJtcZ5nPn1/kbsK2JYNC12om746wNG2xGTGsNa//iE2+QVpdaFp0YrlRxjDF3O+13LaptHyHdIS
piPt7GtGjHOIxhNFs/a1wp8RRVTuD0l61UTzhcCqgaVM5+vV+ug7RnFIUwt2E5hDUFTfakN/SFf8
PuSiPRb9dExtTFToEqdS3C2Nc4fb311tUyDD6NyOEU40OiTCKfPX2sF8wE0C3jCSJ8qeshtPYnou
6CU55q60qT05g/dNXC4Zl+xoXleY6hvG8HSuiNTJveB/lBbipna4NbCwvMSVIAVjxgpIu2llh8tN
NT5lg/ZqaHBi1zr/lvYKMu4BSwfTO/HQ6LuICstv01a/hG3+M36mUXsUSq5DIUckI40YMGAkuldI
mR48PDEG81lCGrF+mqMr6VlzuJk6LD99XTNWW/I+UO2zj9F9hJzSMcUwWzfKfLZnYCcNeKOmXUFk
DYPeku+YV7x2unFvp+63CYNPiOAWsh5061k23CjbqSFKCaux5ouiH/vrstO2NQ6MvtBIloCOywJr
VpqsTrwhBHhJrPAR26XjrBXmwVPVqbtwJJcR/UHVH+ouvPLUcOL8zWpAGDh8YNKEbWAGly7IK06s
HvELqlT2B2f/YPZsJi7zyLNyH25px9xuI+cekRPSAfhPgpcAYKwmLwqRj7NrI+m+QrrjBkx/4puo
VP4Kx6m1zk/kN4UKu6ogyWL5eJ4g2Mx4A0ShVFXFi/rfjM4ABuvrV+FEbyVVoDmCrhg4b/lon98Q
kAy4e420QgJG1cYIfxpIazxnfEFOj2J3kY8tzXRWjnexC5YWj9rPuOzkxkwPK2WielN4hd111Sw3
rFGY7o4B4qtACPj0z8LdD0b8Fov9WMWPeT9fU4e9j4AjuM5cN2u+65EJw/OnAEZXGvsaSkie0B68
famvCkCjAQFsfsMDVmBf41xH81Rto+iki4VOGLNSvPrYYcarN7SruvBfUkpqN6JejbSvtCAXkK1z
phml4TxOLWu+yVrcUrosKJJg6lFSmVW4rSCHg7OPV51T7NVr6zXngJNU7/F8FVOjfyodF6mx30h5
db79ywozI8aU+07VZIgfqR8986rsvsWDuCi+Ro6JXLq4jA0tPpRNbPzzwMWCFlI4t3gu71ozP2KI
wB09Uj6q+qJX18BCphL80Tvb7anChuht0sOVeeud1pioCmo+HQzUR+h418PAZyJzizIMoyezjZnE
M5LV+oS/Xa3Qx/nRoH3RAUwD1l7n9zI9GRlYu8zv+87kEixG2vRMmMospOU/dqudkeWvbTfc4zfQ
BUvRNxvdqB9C4rF03imgueYXzTjuImPe6Wp0Mi3xWzO3t24SAv9bPRWK1twLNdfEQegFnPAFBRu4
wPJ1lu2pcWhdpGMiCytpTPIvy5AGeNxAXg6n7AKZmeNXX21SFbaOQjfgwAJ/YREQOHKbLv2C8rDl
OsFhBO8njqQkwqZZtlWrNulRrM4PXN40PPIN7GeG7lhK2Oxtd8so7D3qu5e2HfttV9rXSMSBgQ1z
+89GKPO7MevuVVtbjt4PDFouUtc0DzXYIPpyUGtasoh8nQ21yRcUhvMZLDlP0p6TiuNzEnNyrJPp
WUxziXbZvPNy4CkrPljUrhIyckDE293Q30f1K6lgkX+ewLmeu7fc7BIbikdL2Eq8f2X2ySlUEHik
xmPnIyjGJ0SWHNlj+7JU7DajXhVh83K4tcf8WajvYkBx5eMX80gaTBc0w8jBph2pbnwt4hKaoTbt
JMVyovV4V6qafSxHsYWg+QXW7bbL8p/kE196FiKEFrMa6XEjVA6SnD5ZTksCxzbnD3FfhkxsIzQy
XnryXH4StsdeZ6SLnGXbJtRGa5gkGzxhLjDTASpKm0e8BS8HbUCeVzsUPQza6Tri9zXN3qnmGIeg
oGdGAkFUbT0QMCc2EchI7TCvL1G9BlHNejgXR4NqQTAs2sVctZtEQQ2wkZ4taz+7HAo5fYEXzsex
253xHq1M3xqEYRu1wZvEQ+VvtjdysC/wDKLMzJ17d072jsfGSy1Ck9NtEy0YAnD7niGy1DlZs/1V
TVLHgafDffoaG1KSfdArl2YWSM25XhPDtzvzylaT2qSYr9Uzn4EyGXG2DZUYQVlQiKZGduPsW7Op
d+lcLpvKwfgRgBJXBIC8zrU2WjzzTnknEAOyLRjGwzDh5KnekpyaFYNH5HURmopJcx8V0kt0MH16
Zx46A6/48UnturJhFs2kDZr/3saFDkcw+diXfthPF+fbWRd0Mt3At+sURlBFGF2r3sabuU1Qo34y
ev3T5NGB0itNF7QErc6vo6lBYHcKzyiDpMyzRimgkIJx8SYHkBtbMHpBS2hbd4nCOv8+9mTA9ocZ
FQQEFHaCv61/tF8f01GOUQrfXB0DfYqFWlWeyGmgwe/7F1jQFGu8KzHL6/PXcB7C2np9gLlC9Wlg
LJ0gEwXNcQx2El69tpdX1GbOPkejWUTGkSPY7zUa5jNoDXsclM6r3zCa91WjijORtlUQCJfSLZyt
XVPMT1pablNccIFWXq0RHHdQJYsCXpeLeS3fp6Q+jmoZok8aYb8329xan8Z2uDsDBBBMv4Sxsy/r
+P2MFUtD/KDqfZYRmrhmwA+kHI5g6GghCjaJIrxAH3ipu96v9HHfWrAGGms+uKb8McT6TWHNDKpR
526GZGUcldV3mLHUvpvqO8HUy7XLU+xwMwyw4AFWXkN7vwADBL2ptgXw9qYRBratVGKdzgV0hrYl
vnY+fGx2QOZneRponv5tcH846kiMR10gWXksO2pEKwJtmWPGDCFzyE3SNNToQM0uAXZdm33PDIgW
f18bAgLXbyNxjwG/kBADdMgVvy5MJLaMKXmSfdixMBsBlFyZ+otjYvtWU8gp/K8MTGfiMTmMU/3e
EdmlsHG3zSY8xtDLqLoVXz7O5BAVOynRwHCDsQm5Y4C8FYzx92c+Zy1+GONjreFInBhMFt/HMb7p
uo2diGzY83DWZnasXZk12lbULQC9pvEdNUwqtLT1gUXjXZiWZN70+0+e4g9b2tNNz4XWa+PgZ32g
D+XCNIYk84a928wjU/2Gc2MZbsN+di5WvDkmfTECcx0fctdFF7ApYavApAhxIhyf0Fq/6zV6mbEq
npoR6NtAsdo1jv7wyWP+Ye97hrClBelKN5hh/foFm2Wvg2rT5rvm40SzuR2UywXqnXuLR/GSFaJs
9Th3LViZGhanKyYAdpifysXGynEW037MP4nG/sOgHhoUj8U098zu+/WZCopcsy+1ft+1USDfzAar
y4whnz8NxWNj1ddacf/31/DHv0j94GDi+QcWn9vXwoZE2OMkTLyzVaM2U85ksyXeG9wCAe2w2+3z
z5L2/sAehIlgeyxJTxhQgRR74F/0nwZXXHN2i36f3YdzoXPCcQ/qvfuYz2nhy+TtPGjuPWrzNQQk
pHesVoD0yX3EywdHLQVTqD6mqNwsqHBSrxp9P86M92R72WlUAk4JrdbVjG1Y3FmffFHGH6gjipiJ
dwMLHfrGh3trqgqtQWsyYDcbfSPYPN8b83RsGRTszwCDVnNo1G7vi0SesODrPkmWEr8zR2ybK9OC
JOR6iur56wscBMVFWKL0dxN5jQQYMGpYL6csMBbzTk1z9HIMKhIzGP7oDL11ZjSNe4MNf6bZ14Vr
X6t+DuMdDnWR/VgKcUAmdMngXvkMvRSIz3Fq/4xpdBZ0/HpE2TakPZv9xjngfIyINt25XiIZdfsC
J0RFeOFgZ5SmqU5tjJfNWnJVqodVEJbViwsS4nHqaBeVvUxjytW2qsgzXdlpKOaEFpONkmjVC8Du
+wQdITF33TR+Kwqawbyl8W4t6B7gz1mbvMf4XkNNrV7Oi0hh3Wsvj2pMI7z03cTvtTIfijX+Hg/u
rq7xQcPOkXkyo6uwpQBRQG6uGKCjxXBJWy+sxo25p6j/m9S5T2LrwclUoQdja3KLg1jmZ0I5XjoG
8zi0XCkSZTnSP2JyCLrn+U1ZHIX09o62PhoZZfDft/eZQvnr+1b8YBtli4OluPORpesZ40wipF7v
oxCsoh0StFX0hmokOSHEZ+y/vklCHGo9Rt9KJU9cABO60ruOJP9AvaHRC7dphjHjoqroKASZP3c+
BtX+GfkJmxrVqMMKlAU3oUEYyagaeYEfF1FhybYtikuRy9PihFRWVettNGwX1RiNQL4nrfPu85wv
6u8f/YPqR7G7pE1XzOjUhlpENtKHHTL23E/tCMPQUbPclvpEf7IajaQLFoFaX+C+mG66Lb59wBKK
HpBF1ENe7RyTtnj/+/P8ft9I22O6LQR8bl1aHyQqsYPMP3KiZl9I3sbEqxQsO6P/tAw4/6YP37nU
DdeTcHiR4X88W6FdhY3Iyf1Z6zuXCURTwZDCio9PpoCQeWKLtfZWgN/vdB3sLLXd92bsXyUBkn6i
3oOm0AuTyO6s5Tmx+sQQ0PargenRVAMVgTGnWX+KmQzyAmu8JAu4jFqtP6BewTujvyzi+VEhfpXC
yNRADVbH5Xl2ppfyqGiuyLdxrFPDZcN8d8N0/h8sAKiMUExtqds25fGvC6DsR2y31rjeS0nP7FXR
G+x4BiBw+tQBiWckPYYC2hqGH3OXPqg2byEpYzM08TvmX59IPn6/a6U0bEiWpjCt3xnzuRg6WRtG
vW9xgNxUi3lZRc2jLSAPlPJqyMEf0fl/8ket328qKRGJe3BtTUOXHzMvzcroXR2vrP0yuTLIsTP3
amIWz98wQrA32xiuTcngUF8wb/U8BR9ZX0rEp5giPYSD/G66gjH7MD12sEg47WZsF0Y2b1o6TNHW
p4Z4wCHEO6p9sgqjxPwKzNNe1+/reHkGjOoImhSVxDd3tb8LxSYStbMXY/HsdfNXoHimFqUy3Rs/
+fB/YBnz4W3F6ZUOt+RHKntrz9CiZ84A3BmoLwDP9J89tetGB5aA2N33lw6GnhHeIdSgwCcMtfVg
ROD/983v/aowOh9GTMfpJ/Bx5fr7uPsRIrpThWv7/jwOPfeCVsUARHdFMGKIemD9s2eiXdpVV2lR
jET4WNsuT+4J3QLwVmQrNW3FjOjLgEWJ2/c8p4K28U67O084z1wYs/xGbs809EC0OaNPpiWNh57f
xndBhcCAS9LH9xn44oSLAkxnFPCPiDHeyHsY4+jn2EN0aRZte6bDJxDAY4cKy7T7Fzk6R62Wj2eE
vlRELBw9Rd7d9KTH+OcLt59A7pP+zrUf8hwA0tLj7xiiPRcRSo9FL37omcRpt6F5bDFGZeQhbosU
JEqmT5luMb7suF4KvLdompjOW+OxNrhZoqwxN6sRveexhXkv6tQQs+kxjgn+GQ56X+1LC6ON88mm
6EPeEn2JVwPiV/aOXxKsrO7OnB41xJV+hrl5OnPf4JMOK0jdPPz4Fm02FmSfKrGsXzWW//XNmxZq
GZi+OmKHX0+h2sW4q6XV3ZvuscOdH3uB9GTKcQ5swMLWBGgprPZF2DilU+ucR/JpYontsHRis7a9
zx3HaJsiRfnZoJxu70fMMwKSa7Itb8KR6GcGemYCdINhzC8Vf3VNWzwn+/p2Nl3GETbp5UlRYkKo
t18QhdVIr+M3y6OvTqeEifywPuAm4Z95paXHL15x4gN93rXxbNMaFYykKsZyoTF8+fvW+MM97XId
0oQhAdGF/lGy1kaWOfVMl/alBPYa5om2unOjfVqHKCw8sHJLnKLWK/xulcbdDCvRMqyd5YYS/ybs
z8fw8PdHOieb/nqDugJfYRNdCjIn46Mgx2Mc74HWVnsdd+KA+v+IvxdghW7urAmCiR1pV2hoL7S4
wYQBRkNoD0QaYTOy1Sx4Al6N+7fdPBvrpWwaGx8svmVuBRLHNHFxpsHMGhyEAaajHps4j2Pr6JUe
/C6kJ4UdfovWyttTvsBfBiXW0xav+Mo5lLJ9STPNTyrdV91PEo0vfQVKDKmGSKSN47iHYcJ/F2v8
q/NsDu8EgSltSlTJyKi1Qsk85fo9/g3cNjMn3to6Cmxk2Fwwm2tniDsLki7fGRj65hWb3HBpGqb4
2FXwtpqmxS9TDhv4+BdlhiuXZy8syjHZwWZ7NE2YgjqDLS8hLQ3xoQB3JfpJS9R42JmpD72FXeci
RSlq61IfrT3hYp+0Z6Yqpj5+gXS0rkEgDbWfo7qnf7WXY8McIZ3ial9nMDFGlrninIBjuYFpgKem
bpRvQpVDpYfxtAHQkbWfpRxSyg+Dz56+t4IMMpXaUA+3ZybTyujaj/EB2eCM5J8HdqugkIQC4utq
8FA1BdTdvH/Ov0QLdWTpWAQ3YCH6yer8w2dzKGs5ZnXgno/AxYDVAr4PUbXXXGtP/BHscQ7nlRQI
dbOeS/McetHf/+hv/aZkQ9CyAZZYVNS6/FBMxUaHTVMGUKvjA4fZQhJgO8V0Y7V+JMUKD4SisnDd
t4IgpWyg1gbAgZg9iaAxTcLdFA9Q4bhNKL+JbIGWJu5c2b2cf+DV8x3M2H09G3cM3z9Vw36sgc4P
bzM/4nxR+p4PImIHY8ZUgzu4x8XpQUbORdZc2lPHiqSYxU6FKEqV3GbdIIs//v3FfTz++dPqeENf
ZBLgIH6rQLLa7mC1YfSkdECq9l80an+LIYkP0vNp13M+m/699CU3BccpmlRkdYZ3/iL/tfSJJ6gc
zCRihTiG29y2aDyVCcxSjTAmrVYGswW9gYQ2H4+fQNcn/RKgHYXO3GyTkmyvAsOMXdRCJK6OiT2F
pFqRHBItBD3id5ltUA3X3DiNsTcXyWyxw0uoA4SG4/YdB5kxaBzCQRLBaEoY3V2MWQ5KQsg8DlSk
ConyBjNwmEDr+NhLsZ8c41uXRdrJOJRmyoS/r/D7HIq3ZO3LXW4ji0StuMExzFEknDsytQZ1gX+t
6kl5Qr0M6xQfCvNlYd6xGw2eVbfI+5KRVR/GdmU9Fv1zL7oRh5sVkKtFUEidEViRDfkLGs22W8Yv
czjtajtrtosNeWTuvkfybdGbrzpw83Y08cyOJti2Q3azeIJ3h0LOlSa+vCYjPxoushdTX3egKgOM
XjiNljKz664EEV4MpPK7iAybXRnfFY7AIRI7Z6KYSWtxh7fZW5/jIn0BcYccxtHp6S868xAAJCL9
ENdf4mfAaMK76lai9AzjWFDGw3bCS6W2WsKdYqf38VLFwpa0zrhP8DsV9anHhnVIHFwdRv2IOTdH
uVbuoTHVlFney6rmxYlb7LG4jwOA6yVYum3fxLf9SJvkEPO0azEJ7yzZ7ldsj7eM3yEj6TTxVBCE
560xisMyg0Ubmvs0rAXhCTNy86krTt78oNUh1lnaQ91bNxEe0fjf7SI7CS9c0A64O9hIDdgMB1qj
L1uyPY6isAhTADuC1sHr+2QjfrwTpHDpg8jeBa1Dfeiq9uxfG8OLUBpi+erujLWPfILgcUdWoAil
6R1riy61060ttyEKJR3gH+crH2Ei+YomLtU7TDJ/oMq5M9fF2jrMgvkUCUKXzAqQwf+8d7lmTqIZ
kkCmN+kwOngjk2ujoXRI8ljFeWI9Y5dvLjQe9PeQviXZvhZ2xL4oYqgzbgpbDb/BpVfpE225WzNs
vGddO+Gst2x1HhrHYHkx8oI2ltc2W3J9HGqNyfLTqr/pY/GY9s4XI8HEy+r5Md1goO+nxOyOORW6
Z0/3IV3xVq+4h52ouPr7G/4ISSKe5IDjdEVIyCWhf7h0w75GJobbzi5u130LmEdz/1lP/9uXqP6G
lC5Yig5TTf/wJRK1BcnXIZN+6qbLgo+6qUYmrAt0kU1uy3vTdX7aog1qT/tmLhjaLxrkvr9/zt+6
Sj4oF6FFRQ+wwLn+4TqJNNdJCRrCwyXCjQ0DYYh82CChKV4nJgPOAZuyO1trXl3TDQOBfGyPGiSo
iN3w4Vh+ptcWv11vJmUOQkL6eAZVQNK/rmxc0sgvLAjHxgFT29XFF/4stsG9tvNWyEc0dGnKn45s
3HkxpwQEXsi1K/pLHLvvO6OibiwLEE5Ph9Um122RmcRIdu6WQeS8+/vLc/74sAxbBRAI2vJz7f2v
bZhpaysFyZE7B50pyRjF87g03WHSCKajIcGhOkthE+qUWaitT0ZlEPxRlkHe6N5mipf0BjkGW/cO
Byf7egltXHtynOfMyYHvOIQPzYKZGxkhFomGy4Mpna2WyTUgBnNbtAZcO7wKmr49GmMDN1KJfQnK
MmDKT3I9IHMyMdyOvg4GJzmsGsKtG6Js52EP2tzcDQY2V0t3LOhVizgmRE5zoyAWOpls3DQGkQUH
luhFZS/rrVhLzNsBtgYG/heYzBEMT7DqXk9H+uWqvGmTkoxXEuE+WaHub1uRftNyHMc0TWaXVIkf
VkTSO1ZDJQdeI9JD2Ws3y6TZm8FGr4RBOhp1MQAm1K95iPz7/H5kRcAotcoV1oguLLIw20ivfe+I
3kSPgUN0GdVPIVklaBt5WWtirVQK8xdsxO6z3OsJM2NIHruBJJsiqOeO8794t2oao3kV78Vqvraz
VwYaYXzcuvVBjESrCsQAZn8i28jcwi8h4myhhpWwMtZVqfOI28DS9btbdPZ+vQKnZdzeJ1scMtcN
qZNcynX0FXXXSHAHnmiFqNTYor8fqmPTi9UvaoHVluPcQYNCr4dnN17rj8uQdwezJv6ug/xMnvL3
HuJN4KqlN9veYzNROsk1/ErK+ZOdIN1PWsKP67QOVgu7s26MN5Ii/LK1COyszeo5K6ZNkZBJMrmJ
9snNZf+2Zfg2meoKDj4GleZH8KgmKSFZE1JchzK/BkW5SAetBTIZL5NoeiiImQM/w0I/pMfKGlZ/
go2BL3peT59FOhaIGOBlhGcips35hCodolAsIA/kBXY3VHG7+zEuOPnm1RUJUtW2kr5XGetR0veR
1vmir956yiLXOGBDesMJrAWJyQoglsa+xrQUD9lpx5J8X6biFYxLZ5iHqhC/PmszODck0Wq7XvBo
TvIFUvKNVoUhUve83oyJCSN44TP8/aD5bUQnFeZiSIspI8fjb0X/Micx/B3e2pijaoUqizk8k+8F
I/kENRoAurEx9Bey+swAh6HPGATGbzg8D0Cx4tpq3CUwSvzQMkERKYQ+9BzL0XDvedmRsMobM02m
Q9YX+jZri3wjwqiD418afi1lSH0bfo8zQWq17F+bteqgaM20+nhDI3dAfqgVh4ZY1Q3zia/YwOND
OzY0gJikIvYbn5nVXE6RcxWudkeaKk6FzoVWtzdjndWgeupgTPsX3KNvsQJ+ZSKxkro1kxMnmss2
5bKK2iTz1SyMDvB9diZ716MX98X4aie42gtZbyFds4YENJJ0dp7m2qAqrj3slXPK2v44mNzH1FUI
5xHniHxG99bpzjaLzIiRGnclHkXtZT3fZn2d3hKB43u9ilxdyDYiXwbLYSKU+3x6ad0IowHHvs4s
A7eBEaMFfKC3VYJPg5aMV8IiEy6FziVJOujdsju4nnesF2kEToumwXKQMGTJ+Jr3sYHHvn4TT5k4
KUwTIwXsKHGphVMqTp365PCE+AAI2YG6s3HLgbORSfhdcNqx39XNLcjiZY+SPqibF9gte7u2kCmI
0Lw3JhP2IOVuoVnx0YBhQepIsbUxBA7QeERBqunQMoZRbqN43nkWwaxtqX9rrITZ36C3fqrbi2+3
FoW8Rtj8UvD/jSQYbueQyi0n8o30FdyntV3jcMahdrmaPQm5D4HIpdOClTVhiLAB63ms4iJzL2Zo
3v2UcXO64rO54sdRBkubLQW0rLwLVNnx6/3SOQ6O8WjPdy5TUR8/2WgX3bGSgfFySmurCqRNO/T3
He3+1ktbBpMKChyTZEocKz7casQKLA6TLXzYBK5cZDE8ZR6fW3jxKUzmQK8xy8sllI4iydpd2XbE
+VjcNsiBcwzMt6nSnmjufFXMq4mjOuy3qkNBoHna3bI28SnCvmNTtRVuj7ah7AH2bQWYluItvhmI
V0S9jwHARKQHBFO0BOtQ7Sojb3dROSdcRUijY9g5SArL78ahOS4UWLtUpyUmeGzA5Yhj06zmWzh2
pA/MNklQykMkTuWVZ6A8PZ/Ye1fH/zcr2td5Ic7ZENbDNJovtSne2wIDXwnvNvkBZDrAQrYv7Xlw
9wQQ0xI4ck9gBnmBUYIhKEj5tmzcW+SeLGzAnW3oZEc8/f2JuCYUADni8ZpouFUrb3WPtPl4HOhl
Af73k1EdxqwsSJzhzCRqnXwPvbhtbGCzRJuLT+oVQ7BefgEt6FoZUFkuLBSO6o+AKzPzotVWXNEs
sse8paVUYYJJxinFEzlsj120/lwb57gua7HDIAbicGdcWNn0yYOIsy3Fr09i6jZr2gA4hJHofajt
XTRmjYiUgRrs8G2yEA+Ue2W9nbLM3YQrca0Z6IWvKZ5p6jqbenDZiFayHaDO4MV6SgkW3LUqJFVd
QIFBxVkVfI9yKlP/qrPn0J8BJwGT+eZJC3jWR04fvbLwnAvrB6K/8qBuCr742rrqiuHVKaN0B2bB
kdR2m9SVJA059nG1Q4JvdP5ZO+2ciPdilxXRtfypxuJKF053mQgOVoL/doNXHFN1iqZOz5BLIBsN
i3uvT4lMTZtdzOXGxoBg6+odSLF7RUSAuZ3bo04D4cbfBcgMhVfxYC3V01BSOAvUWlsNdb0/mcPL
ANH2lN0xqsGta5gLiof2sVPcV1yDBYlTj7Lt6TDG2q8zaup1iMUmxleHMoqJZDE5DGHM6kEryKOS
OLIXcjzNZKD7stUe7AlgFcNxdB2WwcgMw4Yan6AVjeRYMmUefxQk6+HpkeunMlOpdCH2ETCUkc8V
lHRsTBBsRBx+56LwTDZi683imBuRu2kTZMVg4D7hCDNxUJBRcFhO+S9RBa9WGWQj90JDcmAAXkaF
pLWpQRUT4VnvWgJ7kaQO5BJH/rDektyz7CKtuUuSTNvpZnvAkkVCQ6HqGgpSOCU5y+RArkHdutAw
mUZhKFuiNyCxvUwhnef4acvsVCzFhK+2gwNGa76MxYPMuLs7I4VezxanrjK5ZbrusLT8qzE0f5Au
B2yQMEdIsO7auG/jNq9BwRrHhuLdz2sAO8TbhcqzJ6rHCyfpj30b3dG/3HCcbxLdiXH+RNXuhG1g
xN1d28g+MKLC8UPYnihJ3voehuiA0L1zzDXQJo24cF2/FAqxwGPwFBcGCe9wu/xxNuE5GBd82VDz
1Zs/HzdEYFO/t33jj+QGBYRCdH4zdu+E9/JVxQXJK6WwwEMStt5kAdgT24CYIYfyvJCKu+S3URS1
W5F473gEPelOfdVH3DZk966BkD2B2SwnvRHLLl3QLza5FlCQc4Qj0xkcTKk9hzjFMJPKTky/OYNh
tUc/w8umbqYHWqLJ2SYxD3S+vf63nQ+vku8t5ubv/f8H1ocGxJp/XeF/8j2M29f/c9u+/vjZxf+2
OvznX/7jc+ha/4EcJEF0VJ1uMCP9b59D6fATEBbHoIdlFKdw+//2OfT+Q0uERN/lqAZrcrhR/svn
0BD/oUjwlKEfgx+cDv9fbA4/3kw00fglOh6DJBeOJDzJXysdp8u10RjSfgeEPXUP8MLcR0nOeBPE
Sd/eitkFPpmNGOvzoayQx2OOBXwU7ixSsbY5Jv+fdIP4cn3o7gH3sSrzPJgNJsQursxfn0m3yYPS
QKG3CD66JyJjBlpcLzxyaNdH9NrmXd+i9Biz0bwA6rP3dlEUhGm5jJfJ7JmhcKDuSRqneMKURGfU
viR7raaYiLj9T5mxTltuufay8dAZa0X3fSZ6aesRJhhvGm2wUKxpa+/PUR5u+04m30lZnV7EsNrY
eaPFQGiYMSfzFLMb8l5GUvCAz3IbOvOrMAncYfROGDGJvvi52WYetkrWhY2KF5N4jbWQ1H8YWWs/
5iEaP48oYJBzz9z12dTdJrnS8HciC9+XZrQCvVT1mnS7Ixu8vWmzNLlpCkTSDuD6DlpIfxs5Jjjc
QDb3gtTcH1AWXU1GHRX7pCehq3J08QVBirZb4XffMb/sIRMY0n7qqINxliiQW4z5t05b9WA2EanI
iLw/285L35m8GRTeLrGFsKJtPTX1Vg4N1m3ZotVfIzJWHu1GrwMPe8ugl4Z38iwaubycbCyvV/eZ
cKpkF+ITcFEQc/QF+/rkMY0y7XmamnG3elZ70HLX24TQG4KmovlaU336Oo1tdShX3dqZYd1vo84t
fobEMl950kFNQtfna3JksGmn2U4WQ3wVVUZ0jUYm3WXgWs9uqLVBnPaziiIc9xKK3x6ebX2hm1Hy
EA3cS3SDAHJDVwZT0ZK1sg7ovAguv62zrH9JCMjdl11PzgT5XL45o5xL62E5kvuNmrWJ4tvCpvb1
JrUAcjffUfOU29rsCoJadQNCihMHDsOpq6jtvf0019HzSiotSU7GuFzhyV5tsrwROPUQJpfhlX67
Ts102cHs2y5Rr13oPR9J89LhjuwhufeEwM+mUtzQWGNItJLPGVpS3s+23mM156VbUyQ2wRJ140cZ
FBpRNg7wVoKjIzOe58FbUYd3stEujMkrHtcW7oxL2PZ2SCGlD3HjHJwiwgmgx519jmfrWLewHAvd
KgDhzc6fY9QJKcU6Om1RzxcunK9tPWf5hczwIACUdbd92qPSYaCakeIBMPatNFKyLUGqOTtC5dSg
1bNEJkEZcEiH3LxYMD2k1ITNiDYbUoC3NO2JAODxep7ddT+mMF9F1k+H2o7aE5Hb4c2q5/OhtYzs
cqnaGC3KjJM4Lvu+4a3h5WJM+s0qzeYl4vQ9LFDTaE/DPICWU1+Vk4VBTZnGJz2r+WRFhQNOM+bR
SdRucuGkvX3op2H4jlSkueeAdIl/T7VbjJKLvSExLPUiIln9OhmAGXsKEfQmqd2qQLdhwIQy7pt1
u6SajBUPTodOMOKjeWsZA2yspMGTdp9qhkl4qt6Bb5CvK/eJZTL9KhLYBMJWxAJy6BngO3Yzu0/e
1PO74tAltQHBtyxAdmskNICLw6PKYH4qPL5w5UnUlwE5U8StjHFd4BZDdwMCgevQCY7JcouCSzO3
S0ik6AUhk/mrm3dYhsqEBIy2Na8tq9euxFzBDZ7ywgpGIneZhc3QcbaF4Q2Hxl6NbF+Q3/tKrhV5
F4uVfC07bCMQp0bVS1XGw94wGgvb0rW8DKfEJaK1KI+x4DcGmgjnjsBIEkw3Zo47XYBHoDUfnXQZ
vcsaJ6/spwOtbrhn0VgPc+TB3RCEK7Moa7Q3HavyNQxF+eSywP8vdWeyZKmybdcfEtdwwCm6uy6j
LrODRWZkUoNTOA58vcZOXXu6uu+ZZGqood4xO3lORsHGfc0155hn8lXklqG9X02u54mYc+D9nks1
ovYi21yTcfwoKCA4DwGkIN7mLXGMbLQiCgformQPcHv+PMFshohXdzu0xGg3lNp5y5ww/1zilCur
LgFHPg993xx5xWXPVJnZv6hPmuvtAmLfvYxV1P5Jqt61t3Ic9CcNV9PvrMq7TWxYOS9l7R5ZCnh3
RTY5364zIqWmMYG2RNjzXcbv8kex8KXSfNHdjfSp/optM3gPS03gpi8c+4FJv33ygAo8z1XbUh0W
Uc7B+RnSaNL4EuvSRPlM3ICkXNC0V6NXhe8UEoXkkgLaXwOUk9ceP0V+CtlyHVs4fxs7tX50wuvr
bTG5mf/EezP7NDLnYs2GUf4aLEfvek1i+Tj0Y5vcay/Lpw3rmAy5zcPz0GDK4FUwo1X5UwMdjyq8
x9RILPahmF693g5emkFUp0j0ckfFvdmrIc12yk0cFu/BfNdH/fjlj1bHWKkNkfJhCA9Eoujamj3v
jAKKQBSF1iMMpWY/U0BGWSU/xR2MN9RpBzDYK/r91RKJIE6S0w6Knadz7ipu3HKjwHrAgICbI9fB
gq3d2KJ6AHBDpZEY03NtTPARuEm1tlJmy7oik5LgxPrlVYv81kPpbxoRtltqvqjttPB/nIXV3GRf
RBhmsSJuhumceF6dMsUWavqqlIHy0GX5GL0JHfsvVUPsGFiJAdoPIpFbPTWGOsdnEo6L/pqmmJNZ
5M5T1PXTlhTrskvHSZ7DLKovLOn0ZxIYunWrUXyNfQunwkv0tpq4IaUjU7KynIIXbfca2lVyYMCp
9p0hjlVBO4fuNpfbJWistQiRRbKcxgfcSQmbMv5IaXc/CcI8DnwaWcMeaCBbA3Q8V5XP3NOzcYPy
4f5cEu+zm88Dm8dpODJ/4CRXL0PiP6bJS6fPpu2/KepZ071I4C0CUwGVy9X+Y45tMerT17qV1kox
cOFlvcyzXDuTc8nnmv4+uDfdS1NeJ+t5iPNtc2NmYwnV83AISvcYsIAfcvYR03invf5oz4zDUOt6
Md2SHOTmmLfRXjf1BOXDSY8h8g38lrVmmJvqbFeX1p77Jm4th5bGML7YbXb0l5rgSLC2PfOR1tNv
5ZxpjLm4/lfh4oZb1Kco0zPLQqyphCTn/pFnvlw1RbUfiuHQ2cGqzFlO6z/K+6050XrzSMvaquVI
d+qnLqGsEIRPHj5KPppZ9Fp2z0qfdLGsGDpeygykyfRpm2nTDw8pqkDd3+cYg0TxlYfjpigfZ6Ij
rnyKPEwIuCnopxt3bl2E795cVOCTgod0IZvBzvXPOI3hKqVxKVNeu0Gx5G8JHB2m7PfBk3QtpBTk
zmrvu9OAskSuwZ9QyrKfjl/Wx4lc0tWns/3cx1DEbG4sm56mNkTYgY8SC4hnk5nsGvrmigR48WkB
evFmHycAVXUHaEMHy/X1qe1isevRk3ehVeAOoa12I3uKN9tMbMwM0aFZmquwomRfUJWEbQcklc99
2CtptFvVGBKulQZlsanL7isdQsDNPcEWLksp07gY71IOvSPkHkZceHA1tPDJdpoTtZmQBK1q3PNS
ia5wb2ak4UDetdS/r60iflCm/10b64HTPjnARcAm56rpG89+5h1y1cy/Rwca8BrDX/CBQIZcAgbj
qQgiNOccQhTww4AVfKBo3qL7CI/NSgxwVYoJChHMi56A30pyZQUAXMrymIUp/2HG34tdXNk7ODN0
ITbUyvptV/OcQYYOiHERxGU3tYLSi7yRYgv5iQWWY6r07C36Wh9tnV4548WHYkFVNKEEno2an2lh
JwnLkTwI8Pk1qD2cTalcLanWamNoBtyRwBTvfVqYc+272WEJ1bQfcJD96mXOdsadrGFLkyLX48ap
j4u2m7Wlhm4blMxWYTdTXxXbHSpOF3rvUlaLwj3pYdV1Ox3tqGkPsNm45N29NJ8fOzhZPL3dyLEa
efA0HVofaS/jY4dGtfCmC9PLRHwTjkWgs7UJl34jZNO8EVJZoGjgXmHQYBgESFH1fBWyfVqMTz/w
NDjuHQwfbI3sdrfONEcnicPqsbHK/IG+e9wYnqrWFNgytYIFOkhgZkSOYvdohxoMUYR15rPx2mAz
RDhLM5Wwn87i4DrDCH7rOhybXjdNuyqv452gWcJbMQsNl46+3bNfdPDE8vQ2+0F9gQCQOkeA27S5
TrJce2V9LpvylbJlm5iALe6dxHb4NXM7a4jREbPGEpR1DEFcwbtrXgZ/+SnmLPOoOHA7W35m9jB9
aLuc90aFlNgB2eFZc60F4wcFxp6fqAuEXb3iiqkOlpdfLGEeRl0XT9hcrFXmm+Jch1kHFhOBLxbh
2DAejsGlYq+Jto0N4cAdIdo4YMDhXZY5qH+el0qTFjPuYRAY00iRZPuYc+us5+DmZKW5cO9iYae1
OfykAoECS8+0mwlW0BWj/gHYzJo8K5yao9MFzRbgQ7+plwXQbOdImDWxIz6toOxBiedsoPxFvuSY
2KhQNl6xlVWZXcI6FqtlgAyZxUN+iAtqgcIpyV8DK5opMSKpD0VAdPMhTdrow5bK27u4HY9SBflG
J1NP/qnh+tiUDm+PXryDVosrZou6eQuMYz+7mS2OVjfQlA5F4oRLPN7xY5xfxajlU7G0vHLJ7aF3
Zh3hcM6aa0pV69ZelPlFN0Z9hJSa/FSzk+5AJqmt1HZ1qemQRIHIaOKd8UIpE/UHTtrg2KUFA62D
iRm1NHyaF8xnAuvFOhkGMuBohZfJjswFcWDG4O3XHk3y7vQSTFn+aYNGYyrNp60AnL4doMmdqqSg
SjcIP0TSX9Gef8W6juEcYGLUZPU3RpRECijkOvhTCH1oMAvK/ZJu8RBWh2jwO7yKtn3C/1gfgmrQ
F9DE4prp2j37XWptiZmVh6lPkre0H7pDh1JyCi0407Nv4gvgV/81kpZzN+cxh0U8pUel/eGn6+QQ
A3H7L+vM1P6mMKa/yL4JHksIV8eS4tx9Y9FGHomJ6a6J6+REpJAxJqd97m5xq3ZLG7J8LWSeUnY+
yHcmG+4kvg653C1h1dDWbGEk60fX0uwnK8ENcWjeF81IEbrFTUK+UXiQAc6+C5MOL6Je925LJK/M
m3M6huVvo6S5IyGV/wBf6+yL5pb2cQu+IuTZArg7lXIfwDrVHvJk9Eg+I1xPys6OoWRcj+KUEINj
1b9w3LAB5quOLzmxHtyemjVBaPlUBpc6uBb56LwEo4m2iZOkW1M5LVW8It069pjcObGvnyV33KPd
E5W087zeF7BgAKyypSYqIexvyxrcSy86+pq1staBSB1Sv2bcNlZl7qSBpr5yW05v0O3OJm0H3uf+
8Dtq4+jKt9Vsp7JKfstoqVkQztnDNPrqueVJ4JRV/YObRfK+TIKWXfx4s9DfsJBu6xoozJcwykgq
A4y90IUsj25zk0PsaHrzBqPupKey09S5wbPJG2bSyQ53sgo4MLIAFRtw6jrWabmzFx/i6gwUlZEW
jDhTcr9ry65/seYO22oyJPdFHDlXJ+vpDCfUccUGjpoRqv6FfVC99/PbRkfRhu5ZHN7b3lgfri7S
rzITlJgl9CFjjZvVc9I200dOFPCrCpyy3UZuVd2PZbG8mCScD2Dul4eWPswfnV/l17HIj7FQ0S+C
7yPB9zE+KidRBzdIqg7riBInmYzTDBh61smKSGlyipq6+wImw4nlI+8d3MFt71qQMK+41+Wqblt1
vPEldvDVcjrGCHiXhqyEcFW6sxYiHiucn4y0s22eWZK6fOsw88SwtFunzcpz5KrwNfBhgokZpC/4
hXkT20weunfn0zBYxT5SdXdQpVEwOuBo501dPTfUPl4oEPd3Uez6P9LcXe57DIUYITNgVROtFKTR
vNQCjV4zr2yLMU6plgBh65wWGg6/mdBbSu7BohbJLR2TgW245/qc7BvmcWfVBAMOFmncYesmCjDZ
hG6ZUgAS6H2LV/pdIC7ema72t01aaEyy08gjnHJjXfBOpbveGjq6J+FwJpfMdOV72fYVF/IWrai3
hHiJpBQzOLcCdG3ZVPll6uvkHMRKHLBPRedJLRixRgFWeKULlyMjXXJxRwWaRT1i4JLIxKRtvwdN
4V47yzZ77IzWhu9LEKGytF4Ht0d4DQ3Gw0ls582DPWSYTFLX4jjrpPOsKyc5lbPjvPAaqO/zSXRg
CTLzbXdtu3fyym13jc0CcNUSJz5mVmA/mwqPCcbr24em4Tz4EiH2lzzuSPe5gcRvVdgTV2hd6OGn
KpK+OAxJ7b9bxAd/KKcLj9Jzp9d4ns2zr7wyXNuCvX2yqPDAmxBVxxTWzbnXyfe5iLy7OBloFFri
/I5zcXi3i9QFtVhwX8Hjmz21U0sdnE1/4xeuWVXgJonlRgxuAnLXREc3n6qLkFAciyFjHVtPiB+j
DqMXwasCs9Ao/R/NnIMUFGOpKNVKwfJbabc2cVGdHXB4LxGpoEO3TN5d3fjeW81Ta62quMwhPFNL
CVPMwCTQMXZA0bckeKzkVFDeglHbOM99btsL/HHhhnvW/02xkaJanpjT1AdVL/kpM4z26ymazfey
KPVIeXC4TjqNtT+105fJyTPuBxBggzUhLvvg192wy9PAxo/WhVmyIUTiTeu+rqJDoCJUIiotgVR6
Ae4cC8FsL6JOveqm4o7ADnvnK+oxYzL6m9oNuyN6RncwldVsyfk2pD9vdELl1vl1SPv4oVuW5UQ+
2P5BQQAMzHqKj4Gu7PNYGBx7rh9ue9xJZ9WrlGcuLg6U1XT3M7CNNZGw+sRrez5IQ3xoSWMCgQx5
b9LJfb5YMW24wjWboZm6XZsqbzsHhmeAlYt/zSK3/a7rXP3mtFyeykDVFw9PBH5KfuTcDEz7SB9C
/NT0FJA0XmLS1diOyHNDQkSZ+bs4IXlE4GRGi0NyYKPCkZdU5LGhdvpnp5fF44Th5GlkB5OsZzmM
hJ6BX608axG8PDzQVaJorG8OWPJe1tBDDx3Hce62xk25QNp9Do8ilfTmrkbdq59eZdIvmm+aC7C0
4iENhvFgHC1/2VVPlRG2FLBmeeql7wtH7LtkX8IFlCDTXT246uincfeMOaYpVnKup7fStDZBrL7C
LEvvqv29+HSwnpKh7N0Nv9XRWnW0b9xrkvL4+ZQLyrZIJXXCU2xXawfKP1t4VfT9Wpt4eNeTsxDO
yMi6bXis3HODseGqLC+kgcld5H1AHXm45YgNBpjqfFx7bYfn0Rky7Mb4ZroNPnr1Ana6fsSZKj+Q
MgcAZUpoe1d7I86sFnAKRne1WLuG7NILYho2ys5zduykbjzqPHbuuEj5TxY99hirAU8H/Dudn2WQ
yIc6b+2Dth0GzCDN/L2VzxFukcSPjhp1aN1S8f4TXN/0bII23XGH9RFT4jZGRlks9SuyJ1hygT+l
G7NEZNRCjU7uskdkIgBeme1rQ/afeI71DYOIEh+/DftzamZ+yFJ37FtaGkhYi9gSdKOR1kQzuFow
MbrJkh09m79sRUqwPXWOQ3QkBxNdbyjzxsfMakwmR1cty37Wdn1vdJC9mdpku1G77aPdKGx0g/gk
82vd1V1XvdHH7iE4hTZm3CjjiV60t+miFsswkzFdvSMSxbniNu9R6VGkH05YTs2eDXrCpdexs7OM
bnyiigXIaWgUfG2WZN6rViWdA6UnX2+/Y5i2aY9mHQ1kdvIgR8nBY19+9kSIcGCn+aWM3RrEH4/D
nFX+WSo+ziN/DhE/Ga9FJ+qvuelTiu2G4FAo1Z05oTJ2Nr39xHtu3IOmZYol2Dw/8a3y8RlqEz8j
4/l3TeLghGIDJB74Tj2+Qm9WV/ASco3Gapnt0qVogSPcoD9+UYhyn/AGR6qqs+kUQ6+QK8sZq1dp
IUNGmiminQb/6JW3vgGKd5qzHr3hnPXKemhtgumbNqnjk0Pr8ptf2/Gj8RFOg8bV32Xl41O1yvhQ
MtzBsW0BGZEYhpGDJ2DU4AdRsrGoJBkSUhG6P4Nl1HeFSdpyZUQKNpKIkUCAdeiW23geF3NcQ9m0
tYxDwLcTI3R/FLkVOOjgQxZ5joAnezw5dki0yuYsX1CO0+xpaENeG1HIlmg1tbYhqWlV2YssJHjn
mwf9sPjImes0xgoGfTDN/zhNAmpWsB3V1W2lKzmbHisa7QW25JmsLG55nBxD6pIHi7qiWNa1607H
Jq0jsqHYtL90UpVX/OKfLRL1KyYpElX844a7TPatvLE/xdOt72OR2bInopE+KsUNJ09k/zx5xt+7
RuSHxl68P1NTOL9z7XevvGvdS5WY6SPsyplfdWJHzwNRZAzzLJYJZ6KF3W6ZGCyT2wUUH57/Z8zm
8aVdrPJlgfq/rBeXamnRJ423k9N8z4TPXdorT6zY85/MIimIwUbETE89H+i6Lx7HcL6V9CTjvG+x
Tr/UQhXXYByyK+9DbnhBlMPpJe64H90SNdKisWCPJANK2eKRvssdw0hjdxU7AglaNy5rq8RKEiEM
sX71eYbT5ZpRI3rqfOG8dFZFLmuIqoY7R4FNW2QDolU98x5OKnTSLu5y/lN3KlY++iOmGVU9OHIB
7DZn5kc7hhQUly505D404aNjF1VLX0UyPdqZqJ4kpsNnx/KmB8wI/s/FzN3n2Aw1t6Y0OWTAnL4x
Aw7bCPTjZ7ekyAXUeo1gX7rl2o0BoF1JOwzqSY+0HnsoNLyu3/pqKqdNG075a+tU9YNBWwf9osvi
rfSa6gcqGj7kkDd20DU3eOGgt4VjIUyr1PceGFnZZmq3CknbVYqQXhfpEyQroI15V/mrpOz7k4yt
5C6uO5aLhBbeaxsreVMM5UktXnOAzsJ9Q/Tq2oY454okbl+AvQeX4W8HVNm19qkOspLbL8hkrTMz
84by3auq1MhncKjPdVuRdPeNX26BPpU/UvxLqK3VLUbtVa8o7wVUaRYo4EjrWydQNl8y4bSIIH60
CetoOQRWViMRRiNJza6ui21t4U9ofVPuEsi7B77n+mQafdv3EqE3xVBzG9GzY5Pjd1nzSjYavF9g
VY8qWV4AsltPqhPJHv1WHgjDAgf0IGIiyim5VrcxBkEHTyVFz9MdUo85RODLn/DElNsgjMUzo4a5
b+eiexLQlLlzzNgMmzAOn50yi97TSIR//AmKTnT7KtBSdAk+oS7eObBg+HbKHQ7S8eIDlfXRO0YG
CIL1os8NW7tNUTPqy1qmx9yQ9Wyxzm149+QH3hLmAjRdHxuMocS1qU04jnZLZ3BpfO4cGRezXUg9
wqMVGXHRSB1oBPP8jIKJ30/D+8cEBnfwyohXSK6igORL2kER6xxn+ZFpgm+rbgmjU+3nE/GJuUyY
iaeMoisLlVKq6ZhhgZGb0Gn4lgfPOJRPtSWvU8os8BnIihW0hZNC2miiqW5ZXw2hfiBgGPiYCWf7
PKRQRBvhjs913Y3HyZnj+zZqJYF8VVZ0neQekyaAf4GNGcWAasVXZwq5UmreKx7qCLYKLm6rTDA4
Uwjfes+VDq2D1+J42KSu7O6TdhK0jY3uVhQ8xUBQB/D8QWZdnMHP10GQQW8bNMkrjbMhgyocaH7m
LnDtpcxt3K1hfGbzy1SkYLJwwUYpePBkZh09WVh3Xur8UEM1BqyykSX4xvziKYkAf2FfnJ/qOHt2
7NxZjzKh0Iw9xNHhorqVJi3OkFun16xN7R3VWj7BnCxZy8BMP5247Db2oov3KFesulorTj9Gcp6Q
M8rc7NBA+lsSHmnMglS5C2zXO4+i9sjkiv7QUHx5JnaPVTdveTGn1fzc1yMOO7o4Njl6NpsmW/d/
iqIk6d0k8nlpCZOM5G7WjtdGWwWLbmfndXW/5PW8bisWEvPYBzZDgcZegfwR7spOWrvQR4Hr2Hrf
UkR0WUQhda1JZu0BrJrnfpzUKRiW/pylLlMtgmMM68mdnT8LXcb3VbNE9xPh0zUfOPrULe3z2OW6
u7cr5d7XUZsF68UPrVfaIuiOSInZfFAqRZdGSavP6r+FiI2Qg8uZjaPBE97e5OwJDOBnofFyogtz
ha5zAlZRzBHot1C11nDt8jfhzO2jJ1Pn4lsj9+X/J27C/f8/PcqCj6nAbfe/NRR2uv76hZj1X3oK
/+N/8M/+5OAfHjlnvEauI0UkXbKk/+xPFv+QHv7uSAoSQkg//2ErdKJ/3HIFIW2QwsdFcsMc/NNW
6Pj/8G/MQux4t0Qd/IX/G1+hK/5XE1/okX10Kdd1ffxYXJT+GtH/JQdJ6FrbdK7po2AW5yNgl+3B
TvIpX0tp6V1UGkDg6dRw2bJ8M51GVYf0OBjlXzTfMI5dHeMyNKL/we6we9Cxu7x11ajG1VQKB1OE
TV1ClEmqqDALdnCZy4Cwm8EkeHPHuEG6llkqPgru4yVHuWucE5dX2BbC0cOyxWlBOMAdMqrgGrlI
cLPE8+/otxpm5Hdt7xG38qvIZutK21783LiNQa+di572obZ9mKcmMLhs/PwhxdH4OqTxwIjdV9Y3
zmfnJFMzHLlXDi/9xKsc5Gfu81WmVbTJ8yy7L3APlessSeDeY9F7oFEE0auepu51Jm72u+B+T1Kx
N9W3FdYgtYybx/dTZbmfuROnXxVubnoQy3pbecy+XKspENr0Aaf0tplYU61dX8U7uicnOK2dnldh
j3kfrFLHvlgk3I9wbFjvURmg61CDcN/2rBw3xontXcIPjBOKRRkdX6Fa1aoZnr3O4r6Pw6NDSyEg
Re/6uJuDdvgcHZG9WGnvvCFWxW/tUvGLNnD2WCD7ZnypgkwcTJIGD0Eq8lcTFS3wdyrbz6wl0888
pPxtVw10oPKI1Dsx6bZeJ2mkn1RpeVd81skZno04ppMTPsgpJOELkR1LJabpTq5bi6+dnFhl/0kz
u1lAWYfRwIBieU91GntUvw7D8tHgO8RoBv29WdVd3P4q2mh5UCwTN/1U1Rrkr4K+QOrPee/EVF6w
zOLN59aXfXaNn2NQ9PIk27g1+Z1V52ULxgvbml1WPAk7rHpxeKsSRl4o+GrD6tldusJflaKZxD7L
YjiLuueVjpBRDncse7R4pvjXbsjOa687Gk/Z9lbFpasJc7KQI3s0xdjGLdcu/5QJ7e3Htu+lfR/S
H6aKbbu40BzYKaZ0ejJqPM9Z2WymZEzQ5p3qvpv8+X5SUOSViKuvFED9UbnF1P+sgnQU9+yVknE1
C9ddezcfpIhx8yisnH/wLMfIJvUCEwKBrbGgw0A8cFYd0+0uZjO/rmNP7/usxTojE2/lMzXuWpmD
UE7A0eDayrl5cieen/yspobA4FgpCG7k3bnlyfpdVGwPSP31TwW/8G0+LsWWJ1Afx3wRR9B2HN0V
cuOx0EG38VhEn61Kgaots2w7dqgnjMku1SA6ujJX03M4VuT8Ep7uJY6KX0PsjxRC19V7Nsj6zm7s
fLcMUf8kxz6555ZpttzYkhdcsPUX2lOwQZNrvwyXxY+0K+8bd6LOsMyB4ssqdQ8NyLFL0yb+lhdy
DSuHZUTCfWaHafNn19OEELmQvPDa2+0PboQEiMd+/LZlN29uo8I9XxDptdHD78vBiuSfV8uOBAkP
qmu797SWxWe3RCoNQKRJEhc2lXgzJR9Z4HZ/aHPNvzUOwj/duPRmM3QzF9Y8VOUHB3905hJacaH1
oW97cbvLBkqcHFnV76bzxrOtwNSMshj/xKnNkBRP4w4TQM0NN2driGFqm9m0U4L/baEJYtM4JWKq
jwiyDqYGm5fk2DcVBX9dc8XtlGxoMwE26buF9cpfaFaCRMSdTw3btm+hYkIVlr+Qw6ajrcP2NBER
I4jDfmwQUFuJdsencQmmGzZgODnM99+jzimlxZ+Ijk5k6i6eHVKto40dLGjkpyqF/dqWFHsoBhWb
d3xreAkH2amNl+VoW15xQR1odqVxFlJUZQ2CWbLu/pcj+eF/ZKX+tT5e/Bt09D8dbe6/+9NpQocg
0NApgZxACBjG5Sl0G+Y/rBRyFbsc2xSWjcbdZahvr1HqckMrS65NRIRiMhueO8T8kbo1hrbV3Eq2
bRUMJ7lEtPAEFfYfjIqRs3cDvwjWitjN0csL9KbFi9bCs4ZvUwb2dRgrllWpJQiIeAaJFr7ND4Jl
wLnyiCt1Zqnq0bec+S1MimXfq6m5M66JKaQH5E7/ddecETrihyhw7bNb5f5zmBK6LALmFazfWbxV
ZLm2lDSMu1S61k+MldrdunNJkaCTZEdjmf6XsimeX6obt7Zo0UOXxWrb3Shb0aBXJnV4qNOxuTk0
pNvD3Odqe695T7GWcCrKnbpY+fW3qrRhmBeD3bH4t9hMzz/cMskh6C6NNtyu8aeSKrQrsU3tpD8W
ApYrm8Z49INNFgyyOCCi+xTAZfWtr6plRc4MBiAmJYu6Cdup+NVgQzraAxWX7pxXcssmq/+Jkubs
bIeZFKM4wfhO3iqNxAjd+PYjUXkqzrZV68cKafuMD9P+Gfh5tnejpbia0Zv3kVcFL8aP1Vm1ot33
Dnp5WesWz5TELj3jEr7RLb6tnqKVZU7VEbhVtJ0Xuzh7dADh5OkJS1oULFgUVvNLj9dCCrNrG/EH
p7nzHvArOVvTxLrr70ElsLBu8tvpVd3OMZZJjiZpq9Nw21Aie4s8d/IJowunICc0waVoccQf9fec
LNukl+vy7/lpU11erKeRm8Ga1sv4Wsw6OErcONb/Id9K7TjBjf8ZPuQ7EgJsLUFIPG5wYsW/hU1w
rtOTxlrnGDr9OGyADzO2DVkz37O/cV9NM3hb1TfUccGYJ9QUJOKDybZ+qWku3HZpKb4ZZaN8XXnl
yNGihF/uikEuGC58Sr46YSAFNRhPyY7aBuYZvnJEU0dnlb2qQ5Eepa5Ccz95Jc9SUyzmjaxX8RTl
NiMzLo68SS4qW8IrLpbiYWglrRm8hTs29q6LvxFpc8JHwh1sjQWLMy5QIym3OqIiifZsLEIUHRwV
toRNo6xvRtVsN3Uznwl3nA7gOqNTNI+GpDkeNt4hAISieHgzQLqgQdqLc9ICrAEPhreL2THRoObD
//YW6ipMtMyH0O+spmI1SmBjT0c1jcuUP7rBNemd5CCSW/RV1GhZfe94xzJpGGCt0kKBUwu+FCbx
czX37gP4wwzBXJtVawi1uV2xyzJFHj1o8fZqPfYHdGJ5yapOPYSd8F9rS7mb0Q1RjBK8L6Yhk5/Y
84DBwZ8fQgNblw/z7RpMHfuWWz9FZzQlmiKMaHDCoPLDTfgfdrohFTHEifOEChHSA80yzLJjfn4e
cuIsZgf9BdP5qSVDeOnz2X/wuBk+jBiivgx6xltaNvWdoThtm9FY8tikbfeHSUPfRV5ZZAjfffFN
LpooCTcCKLzfhOvUB4WZOKhw2kcen9eRKpxFUQAalMhy1XqIK295DuYkG++AhbPiEk6mVrY9Vj+U
1EKcJh2xSIA5lKQbF3s39jaE2+wU3F6t1pQsX3xYswAnQks8Sk7eTIhjypJy3/99l/u317r39w2v
/r7s6VKzVz1duk/m70HAA8ahEP09IIq/h0X49+Bom3l6NX+PE4UjlQ9rt9yKceM5uatuZ4//9xgq
IEY+1qpbPm7wlN/8mPUhzfsBcpeLm99VLZjkAlMXeV1HPsBsidvjFGbhtDVa1G/gzYortSoeNktf
PyV5BHqsd8WL7zb5SWtvuS5WcSu8trv6llml9aIK57Pgdb8O2+zm4/JK++SHZjzzUhwUxMhWY1UD
J3bLR+/pZkqwSs3GHLBVN2dRmfYoUy9a1oUHtTjR7fQ4evizRqUJX7JdcfINGzSJV2aefnTujIAU
MxvQlVaH1ZdF8IK+gsqPKBNTI8R8rLJESLgEwwGvIk3AwsE4uvKHLH/KqE/6Un07vQhvqi85VxBe
vLVD5hlAhTxM5MYpPkwpGfTsEnqXxG1C1FWW1dqV88j2z/PTcuvjs/AO3jTMP+yws+6MzQO/supY
MpPYQ/qEQa+9ejowG5ju+XfuKAyP9tCH72RjIV0uKmUFTzQwvTh9TZqEpAvjhLK6m+Ye2M4nel31
36k7k+XGlfQKv4pfADaGxJAOhxckSHCm5mmDkFQS5ikx4+n9sd12tKN74whvvOjquPeWqiSSyPyH
c77zWE+6eiav0o63NWr+2E8rBd+szvjhkoIUGSPxynf00FMOCZ8Z0wqh/kKHafU6XAUxxl+s9k1o
NJ0rP3K7sr/zzG2X49jVJJrMLDrqLWhmqAJw77x31Ly44BZkucOujgmAMTqGYXY0ac9la4NNc0rv
i0ame/QGu85hqGTsWSxV2OamubXKidR5djMZR+O6iJZw3vZFo5vkDDtAwoYW7wpi0MWfcCq9T0uu
/Xa9KNNVnjj6wIE9d4VP+TucG5jJ70tsWV+RBvxmKwj8YJLajskDIIJIbgmBi/ZZK2uxIsYE+Q/h
z52zzuqo34caxkCKqMT7tnO2NWCrpgJuaTw8GMqIrxJDYUxH1U5cM/HSHVuVyitjSvmgYrO8iEXB
05wVprMSpKm1QWLNXKFk1J5sCq/rsXeHMv1UQhuRR9KHARi3+Xsmg1uLAzu1fNKAEcw0mtV6jM57
9N25mw/ExCHgNakHUDEwY2egJxK8wIwqC0UkzpQIsWrK2ZkZTtbTjuqjKH0CT8KnMuzKj6zBX7xL
oO0tN9Ej3eE43RzHydLPBQkolvXuOfXyXk9m+9Y3Vvs7RbpX+Frn5uCR6VxfjEm/uefyBltg2Gu2
dmr7XpOoaaKGO1MBxCIdS0vC80LCMlv2XiNRLlLeeCllrK6Z0WC/GAcWjCyB2zhe62OkUygp3bo0
eXgrTydS3iJnrGWw9MQKrU1zrtxrg8W5vznOofNQgzJvnUu17xu9uuhGNq1G6c7FSigxShrrmvs+
hgeATaHRprvCMuPAmIr2BadG9ydiKIBWK5zQsLR9zlRl5iH8pAUfwE0RWI+Dyml8fhBYhJM9uscl
SmfyodLcYIGpSSTBsiYNAKkWkdnFkNHINDxB8zoaFsvXXK/Zp0vfPQk7Tw1CjhmUkGdglVFgIU47
ouG7rWHEFOQNQK1IqMTCrHjL3zZMbJJdN/Ppkup2GtWJznyAQxK9gcvIaQtPdISqxDR92Ax4SRLo
aWLelbpLgF0unXoDttOEFIh8nECyXC6rGlXH96IW69h6XqZvqGUXQIqlU3XrAqnbLpwym4DUWOgM
iUUKs8aaalEfjBmACuCkav6oJUWE3qfF88SS4MfORo+eSZavtp3FL4ZojE+ocPnzqGvGvjJEF7Sw
AjeMBaC8Uv3+ekZdlX7t5Xm6zUO8jWuPiv1r4PN9iOK+RWaYioon37W/BRkY/cqRtY0mUi2HBTHJ
nikYqhFkdvolHwEW8bQ2zKixgtFbIuWm5E4zTAKAFhsa3gcXF5yPuAJ5RtS2/famgf+DZKn5WjzS
fTNLx9mTZ2J6KgCY0dXH6kPlDic9x2zG1arbh5AZ+KvpUCwPpHIHNLfjwoLJLa9kR7vAPofU7oCF
mMwvjDx/1kpLPtiE9F7qZqx3fN9NwqluSVIOsWuBvE2yYEgExi5scCdFMPZP3Bb0YbWLoJJZph2f
Z+WZz0IpeYpKO/lumOEFAxCxK5VK9QWsoIfmNy8dw5A4THZCCHnqnWi+ddxkjlpjCaVsACEv4XjJ
yivJnatK+Z/1+P+1Y///0Ywduxtj63/6l3//t+/pX6Of6u8c+89d96n+0XD9r1/53459TzfQRIOM
IFYEIu9/TdZd958RapqkHAjT8kzvZqf/q2Pf0m/jeCCFwrKgJNkWX/Rfo3Xrn+H56HzlXwEA5v9q
tM7f8TddFEJGyXgJoLjj6KZL2sbtv//NZL0j5tdRvT0ETQLauhBEbt5kku3LMm1RMwe5G12H8afH
63YLyxly+XT7XzjDq2AMfQvDpDi5xMhFksk+t+z+Vw5Pw8bo5+iK5+6K3it/diP9YmS7JGvOAFGy
reihSYV68qlFCPxDK263f/NW/IPBis0z/3c/GnNTmkTb5aV1QIv9zx+tb52M5fwwBPytAGzN9jAS
LblBK0+aaANRzZqu42Al27a378tiCrS+RDilM5MwPPOPQS71QaZxc4i7+qOHFbPNu74+Gs2b6ST1
SXf8MtLFnWpacezLOVoT9hwikn2kctgrd0Z2e/slazUOchjqnKXGfOxv8OxbbIhL1Mo9m9z06M5I
n1qlZ/u/DF6SAuO+GuOfKmy5zmzjPNeetglti3xVmRwTwK/oEapTXON3MmV9iJ1iYvSbMZ01ZIyG
INxMjEt305x1B3xhuKLqstvO+ID7sgsv4cLSnpP1syq6fJfTQ49KeidGH2cPMP57pe9avJWYSKu3
sDR9r4qtd4QuWw1pFNo0pLtzQzTC4KnkPp7tahu1t4o+BKKmTMsMpqRejmHRZesmli5oSO7L2Lij
zqhXWR0P1xH5W89+8FhXiiEGKrNB79zDROu2dkT+UHMF2uTiXBasMOecqmbkHetUweY5jZitClAr
eIX0Q42MqC4M8WhPP6Mk8lKLQRsqEiUp5Vn1lhkBEBl8/nzqDCSySXKoowZhtfcEUjvZSX3Q1qpN
+m2FNRbXOqCxwcieOwcDi503zy2q0pWYh8IXBOgeBIaS3ey86jrzKjyejLxN3OBmucU43a7NkgGB
X9ZNuXeKxfAHh2HnrC9fFU/grSyFQLAEWVsfXRqUVZN0/aqIqx03w8WaYDzaBTtY/clNmLsVUGGz
kdu3PGu627FBRgxDQveKMIrmkHZEj1gJ0ybHIsUcpoWARVFV3nKYlfNCKzr7pNg/yCkb9iwQ1ClU
+XAoR4az0ZD6pooQtKZj+YRo6TiLVh0jM/yoa1edLBETfuNF9tGZ7BSt9PiRd3BS26W5Tp0XKErg
dQpW13LiPSKFFVkK9lq0iLUyyJCw85d7lCZ72tKT1SEm7hgeijHapFqOzVXaQA2y5z5t7nC2XjOy
HBiusrbvna05ir26pZojPt9li4lHDQoX7//NEpf4QMvPPQIvCRkBgg2JkQwZWK5/a64aiRX1XtyK
WNzGrtg4Q81c2RJu40Y2WehXEP+qrHp3EiNbyTbfGw5HWEfGhZclGmIJjIQDJqUNU8XzkttB6czU
XFpeQmUq99YynSpHgdibMUBZGzyJMW5RpN5EKqrwCg7rUit1yori3JoPsWF9W0Z4cBzVrvGlnVFM
bZoUc34f7tJY27eEea5FQYlnDQSSM5N9nvWMVzB32o03nZa2x6p26x/0CVB0+rWEDJqidNiX6TJv
bDCAtDoRC31WUTgvUuHz/fpOhrCZsK8s/eij1ljHFj5OwxvhN+QsMwvx2mnqPYO14NtgI1Zm4qYI
Yw+iDs9IFB4IP6x0GpMKkQRKrlVchUez9F55Pzn8TFSbroNw+DaWptwkB+UpSXTemGE5EBfkblEx
OZF7cpqXpOheegABhFrrK6rOPd/nQW/Q0ut55/PMQAnIDloNtWBR6mzHoL703Dl3N8tGAoUReTfx
aytkqHvyQphOuSSYl/UdE+YdJtcSuxnqwfljlMLmNAqPfMQEwy16eLSQ+Md6LjOofGAV0Qnn83hW
iwoq/vhZoDUIR6CkbmA7m0IzcGXq8HxbLQrmzNj0JXeSLbyPrIy6Ve5+gIl/MRJ1DaX8nWf5o8kF
9QSLzTqJT0loNRiW5zdnucYtggekHOoVh0W2toD7r/oEPCPojbOud0GsM7W3wOjvgKtc0pnvkXEO
E/a4huAmki/dfJuU+wY7bueN4o7yF96ZjpnJaaMNeqEKw5K86kP5aI7uBfNAtsGWAQ+2Nf94w8SB
l7yGWtWjqidkTIZwJDHs6OtZs0RQQZ961Ft8v4M7khKM7rMwtHSzlPHPQqm+cTxwqbG+M+zkdUQV
5NO2PZZYIkjp0O77pfsuOh3hamW965X6mBrlritX0zeD5Qa94ngx2RCsPAkA5obIhBYJQothG+QF
8Hv9wuXntPwjUhCMIBhPNrIrtnNZLJs+XR6WCthoqolNHJnjOq7t/MYIwHUQMnbnqdbb6X5G2rxq
VbUOC3KvsclRdi8NVX0LQrNkA1sc7VxvtzriYgaA322dOj7ibScYbq5qAnaDqMFV29g2hmS6xljS
+goGB3HbBY5BLq0x2AdNU4dpVOPG5WrgwOlXS6Sganojm/D5GkctCr7hnR+yP2cyE9tMjfmmNUC2
61b2BW/EYLDsvc6GjRK6JOut7N/qiR2zctWFUMJDCpDmy24/ACOiDqA9SFSTrgGEfEzYATwGyjek
SockttvHRTschLLhtyAIA45drNoapKTe23UwmGF7+ssvUNQ2SaanAR31HkUFESs93wcDMhpgBWe9
isWyYoiWbiYPCgubwjHoWg0FXLtBp71skxl+QuHRWDRAUVZtOyk2TrcPmLw2w7Jw6ZXfZpRyCif9
HZ63AvGFXDY2n8zEBQVhKN5eVCYBPxIrfvSKjtusC87Cspf8oY3PHlhSHAgXvIJ80XFGg2BZ8OXh
O83yC3oT9BrYP0humS2QH7q9ZnZ+HYu53I2u9lqZ6HQZXjxEXfWpaVD6SaoQRtkiIWDphMsgvBJi
eILgsYsXm0CFXqtOein6tZ1b+ckwM7LEp9rYpF4BibLHATwkrh+7NQnddofKvxge7ZkIzZGdbGfl
gVMhvHJs+RuPBp5KL31shr1nLexppPWEA94kjmEp/RJz4moZEZxon7nkxsX7uSvoeoH7ovcNw+I8
a2UbJGP2kOn9mznPKWfQiOg+Ki63sZnHpvyuqmOmjxkZN2IUwy4z+jGQsn8e8C6ZkYjWTW1ZAQPI
BtyF71jwNDtS5lhpJ/UNnToyexj14Z6Ja7/VJyGp/dIXNG+pXrkXagu0mWNg9tTfXma6mF5v4zYV
BzDn1nUNfESDuzDcZJdDHu4dS9uSikbVk8ww/RDBrfCeeTYEdcUlg9ftu/YcrtUlQwE6Yti1izev
Hh/zmb03mKR40xWxyRlAQoTNS+7A+UEmqMGV0j/SnLo166MDk4QvL7Mdn1O7Xzcel2NlSfORaPN7
Twxn0dRolbXBukTR8nzb+dyRi0lFBHhyX+dmvWU+v4XwslIZkp4xqS9ObZ1Zlm/CfKKmMZiT4CIm
qcveLSHAi8JJA8JYmIja0xYbkRl4I12C3m/JykAOYbhfXUzxVLr6qa8a88rY7Ty3aXRi/GRepbnD
yBxfkXbwkwC73iUY+kQ8obMc8HqF48guyEvNYJ7pqbBkjmAJgcxGuFLXYQ6MyLLy9BorzztmlXGw
uuEVBRKapTKjABLMoX0sp6RLwQZgM3kuVPSEa3nT1wn4ATE86GY0PEQxN0xNFOFeEh6MCh6EiAzN
4ZjW74XrWIHONubCypRcCV7V+wK+6woMchE0Ho9OOpk/tYpPmQk4qyeF5mKDCsJNYZh+UqnpPJXx
dF74xnaFN3wkc3ELL/vv/6CRmjmMqcR9qLV7VIzbpai2y2xrD9agUbpNVccEp4GLPZXDRiICXKfY
oXfMm56Ted60GX5uDkT7kg7YxWEj3LMFUA85meC+NMtmF1XdAaAcOXBZe9cIVzy1MZ2NzUgK59D0
bnvmYTDcj0IMxR7RhHUy5YOl8vgyjadpUCNaJfCVWHZ5EDsE5Ev8QIn+6S7ul8nUGciCws/jfSkU
Cxrjd8RbEEF0fI6t+xMlsN9waSJhjjiW4yPRZJCbWJyvuhTSLL4jQM79NjINv3Ctj8Wx79VSjpBR
PCazGmWWQSfNwhCD/WPiCPABZglaCmC+i/7A6atLVyMiCQmrWNMyM+OPnuP39ozOWdOnDcI9JG7z
tRfcjdobi/58B14GJdjcPk1oXQWBdcBwOTMg9AG+AR8eTZvmNiJlwIoDrop3MEHnleIxIFnmNXKt
Hcs+hpUq/XbD6oo0OpCMq3wMv4Cty4KcG+XwwohXVHYB6ZHvtzAvWH7yrs0cvx/C1m9LFuxNa1xH
l+U4Cl9orVRhe9Ltthlw5lbVyWM6MihuSk8GSV6rjcUmaI34rrogDPUBWpO/AVGPmUPxgOmqOg8R
TBSMn5TwPIS+KcBzRHL5teoqCpAXC3TbVrrV9Oyr7F+bNG5PKT+ZNBptj9nEq5sikG5TIDYwsq2J
2Zd3i1gfmppi7vk9Q3/lczoi+9nYBDdgFMBmxkIeQZI+nbixhue8wYQEABB3bsr8N0ocDwfi4Gyt
tLd8PFbiLnKxICVhchnr9hkTatyvR+Hz1t/pzRDtsqGvbjmu1UE674ZuivG0WHgNsa14fjKCSnAr
SJ0eOjGMF/Fnb25G1zuQMHN2S/gbylpoFEB4LcuGrBy5oqy6GlpMBCvoME56v7sN9tKfkQAfhu3H
MK552ZYcH1an0ZpoSKyxyrll+CezrYUINXO39NCB9e6ZyMRP3WXN431Zovs2yP5h/N09WgW1xVJq
Bl5a75BIRgxNGoX0DenFS2GCLtapsQRUgPgpROi/tszu3pbjBQW4Wo1RqILIZKC+KOd+RtHHonlY
z2ih1vWo7mHELWuCn29gc0gDJaNnsO5ZcfFiOj2HgIVNJgv64mCAK7R1Y7TXs7S6oJE/PUbPcwWf
ZG11rCt0zXF2ep3tvKj2Q7duNpzkEGn0wvXD1mAcg7q/q0bq3Kz7prfLt7PZzVv+OrJ0UlMGU0Xh
glEfhoU5vYL0YPR8D9xh8IGgGasZbNQW1T/ZD6BXSxhuB82p5bGBG+drS4j7Fd/rMYVi0uNzP3u4
z3gZcfcZ2Rd0431qih0mAnufNeKt0LJ1TkPK42fu0X0RI2BZV9GcknlSQViVEz4IfxiWHYvDwfdU
j0q6ZoCyGNtmbF57zT3I9lZpzfoZqAGouBD5td6JVRnX+hpi1UsofxtX28C6yCnanWyNAA7vW+O8
J978OGNzAqcMWG50CAJhwuAPPN4mE7RVOzeZj9ti5arlqOaBFjE797XN0o1LWsCVgJd5U+/Bno/K
s9DUdkwjGjr8FIgfsXaXjQ8vMkBN+RQJrOlpyyojFuE2mdDWZZapnQz3MS0TSVYJ/Q+tyYmy1ijM
jSts+IvVXeQ51cGSxTbMFKLzaHRXRZSi1GdNyI2abKMoI8qBZfJmqOg3XCgO8B3lPbUVoMoatUKE
YU2OibNxoVYaMw48o5uZPDZ3SJ6tEze/x/SB21dPku7YVaDASyMPr24x6WtrfgD3a9w3uUO5FVYP
8VQ8ebL4nqjeTlJpEKrF8rQgKtqqbjTeGtd5rzWs36aJ+lfIuMTXbrHey9a84MZO5+PJnjdHQZrp
+7IlPwmn2hrpSBmYLKxuH/V166Q7BeiHMRDyeOka6bGELQYEqnls3f6Xahm7XNSQLxvBPSkb5VuG
KC+2c+BKdI9a7b3Y49wGs6oe2hLiu2Q9eKjMcfGXQd7zaMCNcO3l2BqtBapN3zrKO6um4ZNaL1+L
BmU7I35qw19vWNVz0YJ9mdCMsbqK0GVS1JUiI0WmLHoMn7889fm+RJfgR6JZ5eZykYYYj97sPqJh
+I4tHU6PzoAC2tYfmdXtA0u7T73X9efM0aptOLY0Ak26XAQ/LGkhKDVjBQmey/Qzj4mZhXu+405v
9k3P4ieWurZnbHOHX2G+RuKVKA5ULbVBFzFm6EohKe9Sl6xFcgC6N2U1D5Qod6qV0y4HgHVvjwum
splMM2wRnLQq21kyveTT7G3wJlprbBycg+U9gOj+7CXJ4ziS7L4k5QpFNKRECCxryKzpMRufCgTa
bRHvrEQ9VtV0Lts4D9J42dqZ6zJDGXLGq+XzwO/ZLCSIYGYW760myh/miBtSXbyjkXHPtzjIxjnu
OAg2/HVUMr0Ncc40rT3Eqg7e54S1pzaAchE3aXRycwtvJAghgU6dmy9GLLY6I6+NkxNUNGVgIvTW
vWaQazH+VzNjK2j9Ndpk9EXkySrnKWKkva4KwzlPiOkmB1dWkxfB2JKX64K5CohzJDqhOMF2O1a9
UfvWkje+zmxvNRXRy6xIcMoVX+tlCl3FDbseHio8/0cpG7gY7ptse9iTJj85gKmovHZRfVQG+EUK
QWSOpyk6DRJADKp5wGwAqhkpagOEC/2rcifISdCt11kzMdEqvjVG9pqNebkwsUk2scU+Njvi5nxQ
w53X81jwJVQsxQ8FEqtZSUYh83HcR4ye4aJYvCk6H6uqu6vNJFkLp/jMkuyJPlpxelIdVApHYuNX
4M99bwGjSIHvLzYb+jp0Av6zu3aYfWMY2qEhfefhBDlZ5kFSjuvbOhghMo6VjCdaXEULro6ieUYs
Das0smS0mRzOaWypW5N+D6MwxjLUQRPzHrlH8WWurIkL6bYSmNz+mdeYpR4nFD4ihiVzzH2qeZiI
ATbN4gl77LqaEjCJYKlWzuCyCShftEJ/MirDWLnd0Szqg2WSG2TLjjrP6N9dXSOIzf7BrX3E9c4Z
9C4gAd6MAG+toweA8SUnUI/rTomv0UTBZuzDgddnKQ7djKQjfupyl1Asz9jYHefwUIhzn5n5KpA0
/SmeeK9/MKcAfcc2EiC/ssK7L4aCxiqq1uy4mMQx+fxticxmyOticXoRxvDWSO91qJ2jZYFXdukI
102n33O6kZzdBZ2oj/CD7vCbQmNz2oZeYxhW3Cd053lMA3GL+TWqPyFoH7/HjdFRMm6SG2OOApVw
1rkcr2abXm7klZ2oSejW9QthEC9Nw/DXY69146fDmGwUWjlG/EM+PeKo/k5rg45Hnrqufk0ZzPKZ
OLlKHntT/bgGYjCPLOaqqe/Jj3l1Y0QjzXCnxeNP0zRnrp7fAfPkOmV4MpanevHIppP61qabC/gU
Mj+5UX05Ii3Z1TAzx6udV0w5QWDlWvWiR1A1ao20POxhDuPJJIUD+yHt0PQLfXnAiBwdQxD8YR25
OG9h5Ew9SGhoeBZ51cyDLdt467PwJ+9MikH8G1ujwhpIS76quk5tdYpSwJ7gGTGclG0P5KI8JzYf
J7y0xHEM6qi57y3uz6Ny8VnA6PWlGy7+AEN2g+n7o8dlu7K9dN+SYDDV3XQom9sxSZ6aTDVCIVu4
KGE8M9RI2o0zd69Qs6jKYcP6ZorPgI/pQgd5a1fe+k6JjQaXksWBXmwaiZTc8xasi50HbgbTyQb8
zENaNPsWq2bVMVo1QMBuJvoOQ7OMQ9zOZPzlGT6TXl8zC0MnCJTiJAtKDpNQ2kZSZml9JA51XeuB
0WfafrQ5Mtw2O3i6xlN180yIEGB1TppFhQrhMKICb0KDLAXMoWcjJqKirY6AO4r3MlseZyLdsWYE
JcYhJj5Dt9UEXsxMapSKhW2trE/NIB03dkJGSdYQrgx3PHBmvUlr34WJsYnqEfeInv1Ytn3sChpD
OC1NBW6EtnrV69Oxr4wXXDKM3SoeSMI3d5OEBoEpwAoTfzEUCsdwrLEB4gIyQIgeGe1cFkNYuxoA
NnshhyiW0v6oAAAkqho/8ePuXcE5ak+IW4wpwaD8ZTbjSjnzVzktQyC07IDCwVwnqqZ7CJdiM2ri
xx68XeT5WFX1i2rMySc5CAaT5Zq0cPUj3p4/VQtPOqv0K6BniqwpI5C7AEVd17fjFIVdUN5QR3EX
N+sebJWHWeNlEOJ3KKYjbb1zhqG8dWYc5kYGrjEc+EZrCoAtiBrKixDoSgQa2iP45c6rkk8XTnuP
Z3elWXTgsZk8Lp2pByxZm8PIeNAePcWlFGPA0sKTOVRPDuA/ODxeFngt2p0QsKZM4DjHcfkW3jod
S9zY4Wr+4Ya4MEgi/Ag+F9E1TeEzLwSnbK0NbWS+yKdzPbT6ptR6Ul1FkQZaVHuHRWfwmYCt1ict
8VtX6UEz3lS0S5MERdpeOxxkgRn5aB+hHkXqKzJhmPVWfO3GP6mTeS/ZeM8YVR8ZUTNYw1UyLHsn
wd2tVHlwrMk4NI34zNnsrFKKD3TA6pAgL7kTevobh4icgYlu6MjQAKP7ynXknR02/e03zUJz6iTz
YyCSeZHFXPio18bOmHaqKQ+tUS/7CjvSoXVjfxJle7Gcod82xjaBS8xCLpkvHsewy8L5ndLbgXnU
Nk/D4NJL4fWsInAzxM0rXpuwPedlNJxb+vz1cgNBoKP0s6LskITCAwNG/BhWwIIca+g3U1wzbAY2
NmQ68MAYo3bHyWsCq05que8pHPd9re5oOO+gWqBlF1MTUJDXTEraUVyJ2ErvXJcOhlRR7faw5BSs
IgG9UnxLUriORSXrLUL3A85dRMFl94Dmq/NzzaJecDY9W0vb676TNneOSwjzMOklR00o9HVuGMDG
G0amYQaifQoVavv4xa4rczMX858yZRFYcZZj0Nc7Cq4Yx0oVP1rNyG/nYiFDe/zRwYasSWNwfMw3
XIXUL/hmuBQFyztbpZQLDS4eQwTlQtNJdom7WXiO1814WwLf9mFNt3BQQXqDAYlm2LiFy7AiXu69
cqS079DhJwxuuzTB/KSXc1BWbM+jUGyWMWZFx8yo6wpA6qIkFYgdyxrw2gZpxcKbq1RgDE29KUVr
84kS2RZ6lrPSPxfBE4vrIO0962xF/cJqCFdc3VFuxvoF1DiyI7NgmmnJxO8NXW6K4gm0FOYqcHCh
dBkqI0iA8+uehonaFEbFvUyL7gFsQcEuRH+CMaQDpQG7msQcyLFpPFsx20rh/rpTb1+mUrsfqoGN
tqG/SCeTQcgf6Ln5eAgXZIZ4ReAWqrd0qc9tlKTPE0YIXOD9IwzK8GDk2GUGoADwvLSXtKQK70rW
Xx035Ru4RzbAIr03kHIEmiaaB8eMvKOwIb6QHlTmyyt015PrORcx1X/ySeexsu/ngXAD4FJtZl9s
SoS1Lqx7/v8MCduPZ4+5AKmcuE9Icja1tW7yolcVpkmTqe4kwwe7kXcYaMj9ewPNE0CblmscAG9g
0ylFLe9PXOAyL53xAHgZCrft7j1O9tWkeU9p1r4lyZ+wrz6T6BdQI2peAdZJuRdtnt/GEtU8DOAk
QqfBm/9q2vIhJU2BMzwjkYsm0zLuvQEaR9wc9bJH+qCIogcwe0ygbMVW8ust9ZtkC06H8wsh49fi
gAnZ5ULXTd9bYngG981IneA30RnZ2vxuPSHMIFX6L+E7e33KDq4zf8ra2WfWjcJseBcaoKdRx1gn
zb2Z5MQTTI/TB16wmpsboNJITEjtBAv8CVHl7xY78tVsjhXhz9wn/FvZJt/CG+8WfPOJRDExeHsq
5XkzhoBk59I84kEz1hGuyXOll/EdJgtSyy5sqswvtrxnthDiJZzT37lDByJTaqOhsbtzPuKuAaVw
SbQU2UADPzWP2Hmi8XkcYu2cm3b6MdAXr8mOc3wdvg+mK1ddU8MxTsa0bLBXlPyrZNnSD7dXJhSd
nF0GuN5yBGCwn5IGKFbavMSafTcu73bb6JslJVS0T260g7Hq9pNR+r0jksca6foNhNP6uZnhSRU1
yQ+wMXeRNL70PMfCEmXppY2Gk8ts6YRD5lTYQKIMTp4Vrrh43dXw+NKpsTZLpWjziBcytQyURd9B
lsdlSRSW9xmZ8CEjw8FUx+o9ExG02J4ZA1LXtZf3MTy1JtvyfduHGKYCsn0zaCK17RQDSKT2WDsc
ggxCFu9zhR0VVGyxwjZ5XUYRBb0zEizK0wtBPw9M1qgRkxHQV96yy6vmoiUSCKqgCq3RZgN5nQ56
96GZ+re6Add1bG7HamiYBCWhj3UjeRhSgfj27Pa9IjIJ9YXZ8XbJOt4Xbsu3xfntWyRFwUAKt3xc
daTkY7gxoubQYOPWaCk+G1IPY3gk7iDbYIjSmCnwcovNYuEDd8whRIPOtMnZuxWcXGuCnM8dnosn
22oOOfTEnVPka9zFyZtT/zKmxaEFGJD4YhB/Sd2zALp1KWP0lhRGtIvsTGeVYl+9lGMkhStV9vTJ
mOrCMJnezRCs8Dx78THTRbvVzJO8KV2Q1C93Sa0/ctcgoIGvEiAsByBZKHc/Qnfz+8UVPLboQSVo
v96lmQwdcYfkokMRLQDBTcmuKRnVS2PB6EYjtzeXGiNDVNns/zoOe0SnvjkT7h7mMrygUzDO06pN
4J0DjF7ezZJKSoAmvFBMlGBB6AVt8Ip/KVXQF88nM/bYJs+W+wJ+qdzFYLBIA6QUtiv9Y+oYg/fD
8jOk8303ZIeM7cOpl1381HpDTJXpZoGTsCpKQU038YyMJIGFO9oJziDnqx/5eqVuxVqC/uH2y+JM
rBvz+2T2MEPmDxR+zD7AdI5I5dasr55HO55Xc54fSMjwZ3wbjOh9IM81ucgRXugIkF2xuFeC4ACs
V9Qh4UShlDWMHhjGDb02vTNNoN/gDwR7MKL2kf3j3Ngnyy79lDnnu3NTSsziN6dxdU2FAMP4CCfL
eRkdi52gtdfsdtk6Mv7hgrV6VAggdn6rEMhzOlCgsPeVwnlIY0DVaqj+lG3LyKaRPPdjuRo8ECcy
g2iTMFRbQB4TLrooy9jZIU4pL1b33GjteYJysiGovdqzYD3/B1Hn0dw2skbRX4QqdCNvSQDMFKlg
ydqgJFtGBho5/Pp3OJu3mKlx1ZRNi0D3F+49d2TNeDSH/qNUJkath6DQcdUr0E3SZFw0JKapkXKr
fmKjOWgVSnewR0ko+/GWa658SrT0JIsHIjmFCljPi7HL5dkc3R+NVWqrjbgnaURRBiR3HeEVy0s0
SFk9cL2V3/Hs3GfSmkkRl/l5Lo6WtoAKyuCLJuN9VA9Jd/QhRwLvyirZ88TAmefe2nBdsa21zPsE
4cakxGQzAgsSO6aPWZVEiiU2/LL3rvBHTqJc5i2YqDHgQsAoKlhDoVdzHkL52UI5zdq332pO+WQN
JksSLO9btRy5BGqyI5OfKul3ysCJZyQ8QuxMdBY4W5FurST/7oqHE2HVan9VcOtF97A6sWxmcU8Q
FDyUdKfrzdZlZEyjkgMW1mgcQLpvVUzHPqjxSQd7z+3aEkox8Q6pevyazXBu1HuiJApGywgL3Vy2
CxN3rnjP3LatwckD4pFI4dwv+Njbwqrua+H+abLxF5k609SvO7bXeCAmzhceP0qABREFhLTPRmRL
EBFYs8kli/a4QsCVcW9psuYoapu7V2IkQULPNgTQmIEZYIOQkfqw1VA5UWNNlbxW6ceYlCjQT3PT
vKhpWSkdGT1ktIQlccRqLW7a0VrKALxrtxE8QRtTE1+OXr8bJGPXvK+wccOWfKpt3XTgKyeWVuNH
Zo361sqQUOgw55M29mUf/xaXCa1kpFq+YlG9TIbOlqY20Fr2cAsW8WLp8QfKuMm31D+IqoSVt10X
sLu7tygZMSW2RZBa3CxpzKWWOy9Kz373MNC33g4BDVsp1f6DNvwvcoB5zGg6eoxrvkDQuRtm89fU
WSsk90EFOoOgcqFoBrWldsWih6JgF9P2LaNp+5OF3D+DxQSp8OwYYsf5jnEDbTtcB+t4HCzo9GrQ
CIdg08zIgoZhXV/ajMnLWC/g7rEXJMw2mqSjxmcnV9kscLWYSqtRk8Du6JGoK/5oq/fR0e+uDyym
FyOuHIf8ubDMj1pnFghxtN4uZy/RX5zVtRlKerh2Eu1dLtkrOYu9IfmTHfKnJzv+mhRvzTAuBzt/
zSEbI6+VIc8bbHDod9PacgATaaMjxkiZRO/nlkJxWG1izmz7gy0v/Nr6iQ/qazHRNs4qdl6s/iyx
mwcuIO98CZCxccnbFVrmuXsvjQrn7DCevHEJspRN3CIhOffmGe7p7wm97mKtV14PDNZkUc3o6lAF
soxpdpgX37uER5lk4UWs33yXb5qV9tehs75LZqoA0wG9rr23Ze+MZxRZt8+6B+yZyVapp44pnCuD
abrzZvSewHPKnHW4LOvlXkVsJV1A1/UQHZY17kO61HMXFRfy5a3taFe8kfNd093Zj8nLaNv57GrD
M8AAUoUyImHHJb45U8m6qH1llfGPQbyxmRgHnFHzWk07bUA3Epxc903oEpadx2iE8ii9DJb7b07A
WSXeXZsW1pWquK2UxOiuQZKOrsyPYHI/HagjSqNA7gUxJHnB2gvcR5wZt3xa36Z43ERSvhpuDZ+e
8f8KzcLnlRcPHcPRIJ7LwFgLEq0AwKDknwk1TxHb8X1eIcOpVmHoHe6Zbt+KHjwEYz5cm9MOsyo3
ZNpcK2UQPqMXx84Ec9ez40BCKnijrG1E8Xku/TZr/yWKZiqPZRMkqPWoOJJ9CcEjX7P1mKS052l6
R/f1NVvjk1meXBZvW8nMYSN7gCeM8iG/cbSw3wlMsiYouxCPjISs/R2N+m/XdNmTnSR/nV6d0OMB
9DNzXIvu69Ry8mtLDsxiWk4YhZE2CeaWGTLpap+DRtixn3kWK9s3a07P8WgNG4rOhRofIZKFfZFg
2o2tezVlp+G79C6thT7SrN38ULXr+xx130l20zzxumB93lgPAAf00tCwinPBGHOItT+ZR9QvPQ9B
elyOZHWNpJSTnMOb9JOgImRQ/hQvo8aiXN9PWvr5iJXPG2cOTQa145Lf6okMTXSaYYabkx/NhESW
QT3BGb8iyOvTgGKnsxtGWR2+2n5i+zwO+hk86kF3qo8ETxhPtEHgB7nfGAYJ5ATnOY7ex5gHK/c+
Fgpr3RGhBmycb840/CJPsMMn+buZkslaV5cVCvDWVQsv09RBLADL2rNedKvcCZemC4Gxz3jPy2PX
CYlnEHZvFH0i2ekQW/jubD5pkNw2S18/eeRstTipY04/fo+LapB6jv9lmvT9az4gE2iVfC3aN6/r
fSCFG6+Pfxm5Nx/LwnD8uEMEDiy9eoqm7Eada4JWmI13s2N7x8K+VW26Q8uFYkGv9GPbqOfUiJaL
a/XBUHbdV4Up1c/sFnEkR02Yuu0Slg371erBzOhMTF8Tjt0dvBbn5LgLcOS5ZDv/0LU4BBHwirYm
U5Bk+GRPitkOHotjJ9CAARXoINqCqM1Zfus1oeF1LZHLceWa0j42lYVQt+lrEmur6WR25q/Oqoqt
683ixWg/CSqmr/c4E7xW59aIE4X3HqFkppK7XdXO3hbAM8iWOXUAfk5DOhPIDdrcmI6FSfJYDWs5
RQjhmwo5Jkoj06eti3BYQBNgGvWJxGd9HTMaRkuQkUUYchpKu+oxFzTNdYzkAVcRHVapegZXiRtO
I27ecm4zAJFcLLjnyYHUKVMWjSCmPo/OaTe/dJFYkTao8XklsjlzcXK3Hv+Fzd4+o8GkfZdJHi4s
EnfMObp9AsrzhXaBirz6l0OMTsFefXap2sexI+7ThFRcDKBvG62CG67DTCRu7VKqmodWj49rOTwb
hATu8RG92gmTidjF4ZqWyAnwEKSn2lIX15towfB3kDs+MUsWuRdEH7n70id68FBDTCytuTTxtFkL
rwJI64TDO7Srl2qpPGZ4VN8rk+wYHXJFn+EZ87vVGsjZfErYqxOVvyGM6tu17/+5BiIe/V8RJcd2
wBQwO7wsCfftTpEgj24IjTKBXpqOuaIj0SkVRx5PFh8pPcaMzB9k5vBB/7l1NTKXuR4uuRb/sw33
PLszDWnMBejMBdI+ab515tlB4OR01GlWji9TTvo3lmvAT5O8pmhRcUPANnUEq4PfI2E8RO5i9OjE
0e7WjGXOcMrdjGAAMwdEXUBKnKrPekvvw8Qo6C0MP9GvbE6O5Ax9uHlvoZXjghS17/6JO/di1NGh
6HFQCwwXYv2ySeJRtfrRFWMI1RrsQLEnDotJkJlVpnycOA0EJbabrYi3CSWxs9w7gAjvgrxgO9AL
3OzbTsPE7JF3xiCxJBpUG9eT1Q49SLVOMTDsfubSUj5pciYdy1QGQR+b9mUQjb4jrvkviy4jsg+e
LBngeMbRs4YRwGrG+DIFSNK50aVNI+xjhuk75SgvI1HpIW/bEgAtCzoCol6zV7ojd9+lyPNSNo2+
oemvUpFEZ4gMeYmIj8w2Ez9vFbGWrkQDB5eBrBvtNZ+q+GwLC3HfyjmXZrm9t3IKl5gm33J19Q5f
1wiJR3lvdOuv/dBa9FbSHoguDFoQ75esRXDRm38dpezfliDqKFGonlVMiVF6zm8XFsZROs3kD3mB
CBUZ0Dw7f3VTB7Pdqz+1m0y33M1/kniMd+4YI5rUcyJ+Dl1DDgYznl3ee+KiPZL58HIjQCUvHVOn
eE+XR2VwgkiQXcltBWwBJOaCyBpzDPwYk62Trk7McrNLY8ctr2XKG5T1wWjbxzX31F6ZxjN/Xbqy
lok/TDq4r6Lf2t34YTDm7LT8Plv625QbjJa0mA1izkmCuOJg1TMUp6vjOvuyit/G6qlbojBTZI7g
iAD6RsKIjgMDJpCPJXoi4JHtoOqitzii4E4oB7f5Q8NqgROlnAP1wyM12ze4s+hfmAEklnNCh7m1
lpSlsEpfY0IlQY5477jG3/pa/KGiKkOpeS89gv/tzICJizyFyt2OAbkT8HUI46zwgzM6GfO7k3p7
lo7PAErxwzcJYwWUdAvelETD1lQPzHkyohjFiBMAyH/e4HRik4Ljg/2sWUGfnpLL2NiM4tEH7p2m
vsoSHTrOjVNxF25UMfjG/lHYCRF7oJXGdM18CxO4QztqeNEviyBlP/IA1FGIuczJtgbUh40g7Cls
GvckdTbMNQoBBKBYH/RtAwppV8X1uxa5OPAAg+8rhj+PEnfbaz9L1POjw33HgYF8pSn6g5uSjI6o
rTSrgev78a+R/XOX8HFwCW5N+iZk2XSJXYrWxx5LLpUMHsDkqd3DrRf0M5pUy6u+ugkMChGI7Fbg
dm5U374lK9gkL7VgryHxRxsZh+NU/J5AviHv42/JMOLT0VA4qNXbwEwPNU8/qaj2l9Z5xc2P0agQ
t8WmjOpxKKyscbIrcN4Gjm1i74a4+E6Xv9hb6u3UUBdOQ4JcrmB2YR360sD8nJs/YmgvGOsKNl0l
+5MpftYw8O8b0RzHGV0l0Hhm+0z5iJXN4zrGuCPvjgnweI5UwDlGmTqLBydyRb8aL08ABfiC2qIO
c4aeHjvHXTOo39i6uXNG8QOT7tM0J8qJPH5DEYVgCt+hvmiIhxPE+fmqjo9/2K9ggyKbPmrZGNYT
gtj44sbA6EgURnXEZ2BvoYVzdp0TvLOclr2PNBAuru2e09bLD5DZkO0Ic5sWkEYolmknnYfW0nSe
6UC+CAvWwricfCpIZupUKzUZfMigCt8VkRsmqF4hEYO/N170oTpiiTkBxvkaTO06POaQ7pFgDMTg
s7EnFgiMTD7cBW0qk8MnCzoJb9V2sc1QcH31XICdVrNwNxEUsEEzA2h+bD4eJBACq+SvaJTUYSYr
FV1bGUEUcp9n0MiqP6BiswtpCtmFAQU3K+YIUm9vRvcYGC51CBmBZT21nG8M+DerBUlqrwMGq1hi
0jeBaWwbazn1j0xreDO6bmZcpdQiJYPmwX7vZy9g8xsqG4QwVdx+MZE3V4h8Ee89Smr5jJ7T2Ogd
d4VDZZimO8uMdURs6SdimmevHmjAimHL/oKwv0EaAUhdNJtuIEi93WY6bIzUBUJXM/F37ybfSqvl
VaB1ECNz19pBOacRr14SsGoO+Qrbur0bcVtSJzfoxerPdCZnkoEHss2KscQ6hMjFzQvMFW2rmkb6
s8qoggDR+24nv42aH17dfDuRiA5xsoAtZlbbQyXUhkTxuDfnolXvMp6eLZ0rZW7TTezpd7duXxxG
hTDRnkXNeDJlh9I39HVCodXVC1AKBv67ohh8MjECfVLNvkUxwqCuDopm0TY9mUTQzN0dOn0YJ+Tx
IjiP+2etYSTcCn3djw2Lw6UpjmnpxmEh+N1dgHNBM+q/utU9T4X821MMhxoBgaiXu9e6jd4TcKYY
+45Va59pC997QN9RVQVNZJPgIl9yluZZrGjIil825YkRfSSJ6g5Fs1JZFWhQNBA9NDJbGIOvDa7J
ZEmekzL+hMfGADBDbtZor4bnBLY5/40q0E7COyJu8XwUtKyQtPEoWEVGscEscOIul+sdadF3UfSB
YuLD+96diJRg4syEsFwfXl5Z8bPMraNZDjePb3vHZpx+Su+8rbBX58ga9oQJKj8OxkTquMnQRLpw
w+0auZDTLFkInoTkeKnNQaPZxz7pi1taq2C2rc95LJyj7aAHZtDDvaBKimiCKqtqmc+ALhS1flqE
wtCO0KsmX9CY+PNnYxIp0KOa81ZC1pp7E+s7qCm7yEg1APztD/4WPCnavJV6z/dcM+uam3ZXKsUE
0lkOgJvfoFX41zoylpc6esLnBDW20wg8iVBiLYKR2AniXBF6DRPWch1Rs3BnAagw9yvpAigNT2k/
weYjDsczhaT7qoGuSO1tNtnpV/Iz67TnppTvmcOTkBUzgg9OW2+Y/BW2DLXAdhUO4dJTnYQpaEaC
asHypigJsyRn1E+asuOgoWVBwrQu4wjqWp8UDOegPBcK74rbRW/9jopy22RUaUk+vqtHvd2rCak0
bbXFABYZGVwwk5eraUlPzdGChUPiu3rWnJtljPZSd14i+O7DWogtcNQwF1YbxNoxSgZakpGXr8Rp
hgWwOa+QBQganwiI1c41oWVPBlrPXbJypnvJUZhxvptQbvhMCC9ND8VbX1BIuzmN/sQMaV+DM+Eq
IDLaXaLdkI/MB7w0CyajBu0yJv0BwjiFyePkqbGSGHQ3yjLlzq2IsmuJUcrJloaQXs8BEsmf8pWl
v35nGPzEy6KdExawou8hn2oo5VRvwpZNlj+ceNl5iqevpY+SMJkA0IG9z4NWm9D4VZN+dBpkn2Us
DxWKov3UMoiy3PpMdt4NWYftmAuiTsmMW4vXvWpGLUhLYwnTsU7Pfcxs0hTAk6reXs/lgNf58Vyg
ExyPs65xUDvVv6lf2iNpS5degi5IQb84jS1O9E/vDWmh8Vz8AT21bgkmedEG/UezXDPkaP8W0YjT
lHG6nBsIuIiN/RpZk3+OnWS6KxPIaTzwJTRnayAkJVYz4+AFFW+GvJmDjdE9ji1y6pizbQgZwLWu
oKjjYD4OM4m2MaDYqW+fBGOng726b3E6hxk5FTvRgqcvzTO69+ma0bV5UBEI42azFK2/eyi0e6td
ayxaE512qr90FDo++nTmJRTwm9LSmCM8EZSusKRZ9pbSz0UcaV9TDt4A/PuHbY/fetK/UP3re5ho
SpYBg48yHBHIbhKkA7KcCvQoWLkGGQ1bZOHboo7OujW+oarpn/g9n3Nz61DdpOjFhr5CIJvGaNDm
tTko+jXeJ/SBE3MJj9gVo9EpDmfKJS27u5bxZq9sISxjBuBoVduvRW//GmL9MLzkKUobeDWjjW7B
ML4YT6BPb1Ty/FCEJObyJfhrnppIZ42LriVg9rt3VujIeUIKS8nfdSB3fkXFw1Mub66HQn5q7ubD
3I6YMCX4RzW0xtFfIkbXrVX/sHxo4S5fhxVFllcso69WlO+sN69U7ij/Fpr6MTYgECdAkR37nd3C
52hkRB7nFcr1ZpPrbAuNoq+Oi5CfljsbPG0sfassJWZpHQgInBbwPFN21daw621G7PEKOU52Chgg
nyPlSg1jwZ+7EC9cxMjjhIh9MaYsMh39Yf3q+UFydxN4LREgqpmUgm5iKUIgSLLF+Oy8cdWNW3Mp
UDIJdaowDxzy7DFLUBxumbWYJzyk8AHq+G7OwDI4r64zg/ewaFDqWEtziVXukhNUodZx9U/sSs1T
VmhkKMwmTLNtbDXdvXWLQ+lWy6UebQ3zJIDvKcv2sz38q5uXRVeMI0A9RQ9ctP1nWlVNaeX+YJU2
fWkP7/pQ3Jq8/10157lHhHgXk84LgYJoVsEgU/0U2d63ZbmfzVI5yJR4EtmvQxZiZopHo4e9tu2u
zRx06qHMcGFyVcPnLG9RajnXqjCmjeycLYyLbwdZGjs4m36lfCsHaEUJinGAB12E71irzGczMjK/
WLhn8oxlrV1Vcg/KyXcmEX0ZC8hHjkEumcc0xlYveAlOi9VdSXoDQSnJrW5Ynewmt0N6ptZ+W7Xy
J9fZznQWbsxyhMk5s3NPckYAI5IHNoOIUF3DvpM6XOI5H7u3urRuXd2Vx+FBYUrYKdCOZy+FMfQb
xMXaHml6+9ipd6zSlsVPyWI42maZw0Kb5jDN7IffZPljOMI8dVP1r14neYsRXe4Mesetxr2UUpJP
+eKi+Cu+RplhvRKw3vQecxHFY+hilYJol++z1DzhH7jlIw1YDjUsWOTvpRwP4J5AJdrK4etMb+5o
hZ2B9t1u1RiAbwZ2bLmHNn/ulTP4kSsIWDTsXTNrR31O6u2Q4R/HBsVHWSN0GozcrFh8uziggxlS
LwPh9DEH+pCFM18wt8kKYwfN5hLUhKTZ9zytb3Va0L5KgnK9Qu0A+Ee7xekIGovEdgItQMXs3IgV
Ts8Ctiipx9JJMc5xM2yAUtYnO6ueElN153kq8hfZzL8HfMNTLWHN+H0WQ6aB2fcQRBGYgWhgZucD
Jq3TD6twf01zeRcOItc5ezdG3KKkUC9F9FwMpPSyEg0rS4qdKfsnLan+efRiIQO+RZqnMqsJFa8M
ggan7qOAPBqwfT0bGoIhagAZgMfpt1PbPwt9HA7tE7jA9er0lXmNJ6HvHNxfy2jumVayy5hxG415
LB72jm02q+mGwrvc8JQEJEFnuIq85pSQrjNI9ZrHfXlvpjoo4268lRXE/XlN/lomgXMpArzdQiYD
SkMmVl5CG1Tj5L2OAuMvMmOkMmLZjWKO7wXGeUM8IpLKCLNaPKTnOpWLr3RBHZfIfE/qC6Kjsrr+
/1+dHd9m2qOd0wztrnW04pxMcPdSFECnggNtHKz8bCgvSKI8+nR4FzPTeYFLmDxHpTZAGU7sgA0u
qKdiH8tSPGEDUzdtTfFZ0d/HT0go3HcuXGaNIx+M/nm+ltbDX9Z7bUC0KdcuLfQxkdoPAzodt2tf
HuK0uhMYvBxHye7Za+J7L2X2nQCNm7LxZjc42fvR+Os55wJKONeqUIfoM36kLg/1gWZWXWwHDZ9l
mScgn7jpa/lTY40OBxslHd+fe8ejJSPx9J95Gz34EBiRdhedpx+JPuq3Fp1vKLRmhoWnnJMc9Ylv
s4bc2AxrkC5UgVkdfY3FWl3jpbp5msdsA4gsi0/soI0lQtd0uzDRIb17E+tAdhV5SFXASQn6Egde
pkIdpgoWcfCrUSEuGX3+xokqNxRLLbhVdOfqxf0OB/uum+2dw73wN8G82a7lvrMLhZo96k7RgkUe
6fCVVUe/h2uJCQ5IZpAz5tiCeDO3KlkjPLBzd0Bgx8GHbx5X/2MB6NrOQWKd0EUld30ro+doplee
tMj+uxqvSPz9jtPipNvZsDOIb4FzETP5crUuLDL5XVdO/FFbxDGpMtKfMnP9jLXOCW3icI+LyaHC
6xrmUY6Q4dEJekTSmzFKbylYlLNgfTc9dWqqYjhSdzeHtXj4WZiP7FR6kZlm39epPIwWZAS3i8Il
56SXSbKPH5Eb02hdGo7ry2PI5Y95TTdM070bO2m86bULofPxS/oSKBQA1veRvnhEEMnuDqi6Lvwm
R2OYW9VyE9wUwVi5226Z7HNDQ5NAjapBdxPAhd8uabq9zrLzLZv7H3052yuC41Guw0ktI26pcj0n
0jL2JicDlI2B4CbmcMnyg9LYONmO/dOJ52oq6hvf9HHM0UoxZSbZM83bMLckGCxeOo4UeTGqiIVl
85cBOoDNLtXPKs58NY6GT4I64dJgznclpTe2Mh0LMwpnVmplOCxeEVruwyhU6YSfJYz1mGhD2Eh3
ErFM0minoetJbvDSXTphrViBsd8GAdzeRpaeODjjIKdD8vUbdNwvQ1fcR8EB8oB6H7tUuxa5ce+G
hPfR7ivgkutHPHBaYoKA2lT6I2DLQCMONByq638/SM4Upn9OTEOHYKxNxvhClu/BsYb5pJhbwK6F
zeUWnFSLS7xgt762cx/2HvPbzLKWfdl3X3Ey/Up7rXlWDPW3mdi7VWvcXRbR+6Tr4CCgIFpZ8L7V
EwQol7eFwYjVHgTWR9jc47At21YeNYcYCkcMzhHJ31+XMQ5ZJ/LG4pZbZNJJbBqYAao0Nel5un0k
zGZfT2hPirRvQE6bQCdyYhSq3NxJ0xUnpgBttFovY9tXT0sj7qk6lYwDfrMr8vYGUiu280uE6whm
f/4QMFuJDyvmj2qmgFPF/NTtdOtYrXnwljULExuXY1uuG6gI1rMGBXw72fR1yqbqZGRWyVYh06XK
AtEZkFQABAkzGUCAN4VaLhATwBw7fYrq5B0M2LxZF6DZEInOkc531nb1P9dC7ZV0sg8KNx4gte1M
Vbundkr7s0IwgcgOxSRy/HTflgVhZx5hnEX15pYdXv/eASI249boXEizYsAujNhDNvl8J/Mi81e0
5lvR9P9Kpyk+Z705KTvgrp/Pi3HEPN2Bns9iv0yhrcP7ch5OpuS4xtMvAqDRU3Q9WKMO14idOeaZ
CMDigFbmV9uZzoftsqIxwXcf/vulI39NELDewSbL09TaD7LTn4TsrrNBeNgquUdzqFRJHAcae6HD
CrZBzxF7vFR0JygM3R6n8HhHlnqI4Q5uMlG/P7IZfaMVz0hd3jqJA8uS1e9cX98I9mTsoy3XwnB9
i4iTTn+KIblEut1tmFIWgHOKv9VQUg9b5K0pp/qFovXSuriYdGPxx0UfdqxWt7aCbg7eO5hB/WCA
6RG3tsa5XvetYx0SzPOBMwK/8VIqnUO5OJysgmlCt5YqbOs6AVRySVwYR+QK/DO64VCN050ood+D
2xLqOcq3KptIFrbMoGJEWMYPUYD8yHPrHDMU3xhdWoXM8V0grAwySCaPGzbmE4K9lgeuHu84Qv7y
P40oDym6DZTKG0YxfGotSw+29u2S4otGFhXTose0hghbmBZ1pgnCrh8L32oVLinGi0nuvEIMJ9pZ
WK/k2hSB2VzK5sFBAA+GkOopmYD9LLqOW4hwiQ2OS3lYJZgZTLmFL/r6NDpMKVwldhTc+BVnvTwA
ly+pB+vuCEOV2RvUn85E87MM16pU8G1go34swDFaezzP3CWQgvoEHFO0HrvMODu8vHstyjR/5M+j
PLIGvx2FcR3rsx4ldyvN1ncd6o4z4lvX0rr3FfrgZpzNDTT6Imh5U3ZZ+Qqr3fEb10i+wOT3HSE/
QytlODj2L6Cz+mUehrvii2MENG+GUTKEm7BSU2+uT2TGkbisLz3RkpASLfOhsB7N7qKTvbcxVkys
njNQkEUm4eCeTutZCYhTP5hv7KPV2Adyl2+OycKgwyfmTk6CAt1db8YN2708p/F8G9fHvjFNrKCs
wX8QiiKO5Qro3OqseTewdd12NYYIrhX7JlEQgc8pNumcDT9xyHFBB9566VNr97VfyXnceW3NwByY
5YQ0LIgXgBNTjPJuGtBG1T0TY45bwUIQdVLboo9bAInDlEOW4fSN3Kqe+cUjUm9PLDavig6GKR/W
fJe2MtsovarCOcez6QkEUHi0pqaZcBB6WxrZ6tWcta+mNLWjSy2Se5l37sgzfXrsouSaq2dSta5a
wXPcRN6t0lgXJ70bP8/El8Pl9PbdFN/1pWAdhIR6IsgRTrXOBqFn25dOcxakvK0zYCuWDzr5JWPv
IZWLuz383984q8Wepw89ctnfqOIeNg+mez2GNjFg9het9pDdkHkA+FwiCkLSSqSudxd9lGFxbIZn
x2QzldiFyWxKnDQXc+I6Yv/pWjIL4g7NOjrI3AujTlKpNc41n+UbYwjSTAZohCOOrMzsMAfp6juL
lH62a9T2FTHkflFGxPqsKt6PAJ/14t6197Jf1csc1d9RaiBNHb6N7jMZiwkSI24kYQf0NtZThSdW
G5Pm4OqYtowRHc0KPmVU9Xpk8PlGH1kdiwjvV6bTzKuPrJLqqy1pI2P1y+4z8UqB/3smdsJta+sk
e9omZpggoCDB7sk9ZMYztA0vPfYlwnv3tttbp7jDQaF1GK/NBzCrKLgxp+60ut2x70r5q2wmFovW
NN4V+VvSibjUdfG5kvZxmeYEM2BjBXZpGKFmGfkuqWCnMqYGeGEtzN1FXB7a7LZayd6Z8bEQzb0i
rfqlw5o12ohe2QUqVpnvasKYMJegDgRkE2YYephwBdNenYUX7ScDPUCaJH6b41GbuF7otENh96mv
4XnImB893MhvUjIOqMjIIC52y2Ah3sIovcRVyy2sPWw9GjwUiGDkg7waVX0zWyEOTWtz7sXW3k0B
UPTLZAXDae3GJcwL8nSpIG6S86xgTrW0wOsHJyD2w2U1zeBSROrDhBK4qUO0IYeelOAN6rkvTJ76
JhF4Kcv0w5t1DjANppatu6TwrqxJGyM+T7TP+lT6sUAX12bIGF2nwxWXcSS5TD+G5Kx1LuZnM6sD
Xbyu0uIuUt9uyfkl4FlQ9trLYSnlPUXL7KvGloFJLcGggZwsWBvKbm+OvuBXlCjSF2s4VkP8yMZJ
MKc5y0tVU1qUsgisjPqLoOv8uBBaXjVJj10mI9CgzBl6ugV0CqoGGpACssrUB5npIRwwmDxnfXNf
cqu/tu22aVkop4jRdfMzrzn37Sa5uWs1hnjQWfwYMzK3CbFlvvwbC5MoJ4ufmdNNeytLL67zLMrC
gxDVb9wK/0+9SvNpStPPoYFD0eCUT6Wsj7DhEW92DNKbUZ16rRahLhnEzrG1zWKP2eDKRmV14zrM
SovJFCvmY90/oLI15IwFOsWhSeucO05etVr7RxM4BHibFo4c1B7k0DFlkYpKoaBEZFUQcFzTKEsL
+0oTjRTn6Kh7BySXuxTGp2F5r4PTL4c6JfCi6MkXwP1FWvq47oR6baoReWaHzNAdsjGwcV1vOiyS
O/RCP3JwMYTQkchxaK9eEv1zHidVSmN5suvqZXTESC8N1K0YW/k2Dm70P+rObElS7NzSr9Kme8qA
DRswa/WFz7N7jBmRN1hGRiTzuIENPH1/XqXWUamP7AzWN20mpVQWmVEZ7jjsf/1rfWtlkhlaMDMS
vOz78ZTWDYuVEF4NZYk83IP4iZD5vPy9sayuCUl4HHxWwgFgROYgxlQaYUKYcCIymgg2Sjpb6XJI
DtUYbm1bQ4xtsZC34FqWodN6B3rff3CDrk5Rzy++zEAAp0xC5cS07YfzEWYMhVKVMHjAjhaLZxgB
SB9UrGnkS5HX6poneCeaLi53EwvBh7GxjYfQ9FapcjCn4LtZlEZnrR2sccd8IhJnlSzT4tE310Gt
1thAF7KhhXeMnYfZAnwbN9z/itOQxLAPLELwFl0YqWWjRCvgHeRd4VHKfVhwBq/C4c1s4Cw7E2Is
0jYJA7bYsysz2q4ksN/xWzICq7IZ3RZm4z9TOAexudvX7FRcUV375pZ12Px8M3ukZmddRyEH6dp8
My390CJvXNwAUaMHpUJvYH7KxvbDr8DicIoE+v/BB5lTEOVpsoFqAChWg3e4T7kBf+EoAbgQBFQe
xO5r0MBlcNoGND+DidvxC2loLAro12zxTeyL0GdDNWxI1ewLFa+Kqd0Jar4aM/0JtiADNv/FJOTg
oOFSslqxjhzq+awUDVVnHGKAiCzDTNwC782M4g8q8LCbSKIERZL8EpI+9jaNlwDasJcZ8pIPWMvh
5D5o+X1qoyOxgnWOKSirKC0MWwseKj3uXnGiSGNPBi48mGlxKwH3sCkbOBqW7KWme4Ja8v6pnJYP
f0f6jzkpFQ/ZnsD6lz2PBLnb4DmaXXZEneLkBaSuT39ZRvd2D1OC9RHsc9wHu3rCcoVy1PZvZVd8
kEP7MKvqs4j5uCTyQyfWFVc3FLh7IQsrymj0V8ZofDkZ3s+LYxUKQ+Zh6LpbEBik6fle1PnhMCnI
8NuckISKflFXrBZsL+5HSqAk0VMFDLEOumcT3CDq+R5L9dme71QNvmsaMIcIzTDNyfEhtbEEGooa
sCJ6cpV9TmN/2vSc9VcAGqgKeirNYJsmwl4gvXPBZg8u3qzl7z+ief+rRJla0yOwnGiqzKbwOWEs
EW73Zs4sEGPGC2iczxycCaBF4qGhFJQdcfkl09eZjezCrHLWqM5zCq8tD4015Wk+MGWch6F6I5l8
uf9vMDx6Hrd/xz5yRg53NDXIFTVwHvE894NnZu/3GmvJ5PDjK4dbvXUxm3jc+zOudO5Z65Zhd0fc
HuPrbP5s1ETYZ+Ldq8394NN7TBPgRo9svhR+hs75mc397ffAgXczEvk2Njlua/2D3Nm5H9NxOVnp
kxL+K8C/y0yE0GY33QfVNa/193qazlmCydh0HJoTcNC4tn3qiBP5Zv4jcJyXCaO3O3dfVaqP0i08
4FwUXZr+3P6Bs/9/Xa9wTn7Cgqh+df/z/p1/VvXUJlHc/V5h8G//9P9RCYNF9pxGxH9dwrBLin9d
cvzHH/6jh8ELfjNNtpieHSDSmI78tx4G9zcqGDA/mqZwuGPfv/J/ehjEbzY7LTcgMPr3BgbKGYTn
ST8Q2EA925byv9LAIK0/F9nJQNoCh4/t+17g3wuW71//hwqGyegckBRYN0SY9ctodJuTIweSi9CO
34fSCt9pI+yPAdkVljMKp5IRcuCRTFH73CAnvHREwTgvdTu88fvbX3bseU/s9tubkZH+I0VfZbs2
pbsKeDQbOnhHZGeQFEuUSm6PUbEdZWpcNaC/HcUTzoo9SHVg59UQeg9RI92YstYeS8p7ksT4u9LB
IUUeavIigYtIy31IXX1/Ml/BOchPDIaQ/2RefpBa6C8y60jOGWawmeER7uyyG18row33Q1w71wz/
9snoEBZZdxtgJgbIZUHQ+Ti3g3lHRKnGpUoL6GNhdTY+98KRHFeb5jmmBJdAS1641Dgn6JC8yEd6
ibMd3pN5z1maU0szgzFSEb0MnY3zsmXb2RLtLZ1fkVHp9yk1skumbdbePdLPaz/KYW+CHPkVp8RG
jaQRD8xFw7MfudbnTM7vtWoS550/7IHvK7yrn7nDgdYla+dwH9iYPJofeaJKNvFwvFADx/u6ugw4
MQ/xbdRFdhk0fY4LKghRqhz8QbXoMTrVUf048X6RzJqrrTtZ2U+mO/e5akxAVMqjhF2QSGKnZGIY
HGLY0Mhz5mPq1Pxf0IrxFsbEeCyxYZxsWWl0vHy6ee6EHaD1fLEJ732TC9fBTFJWc34jVmodJroH
bubd+r8drWjaWVJIBGPLQDyrOGEOmf0mYrbKACEBytRhgXMkjgWkeTkla1y59oGjnPEG+hc3lM4s
8NkNIYD1gDX8WnsCOJCDaE8qK6SifiFVEbDiU/qXq0qnxAhoIgSzzR0PhPirq+trFgJ0hzy4mcLZ
5zbWUzkAR92N0Fr2spds6adMot7FFVxayHsz6dAIhv/Os2dYoZx6eC7yRpQPdjIgzNa8thzoKveq
wASGK0/VTrc04cVhh2blRIC868Yd7pDJW5Y0XX7c8VyAMsYBcimWXAyDvSNpWuqKBnG6ZDmuMgzb
raSKnNbcWeMX9wsbq3wyYCagO2+B+1IdJBtljRdBBgeDD8SBvzf+sCqjcgK91eQhGZqwztHg5+NI
z+UqD4xxHwR8ErOBxVhAVuZgVp5z4/kC07V2UP7GikSS8krrHFqEgkVXdXgq8VjFwstqTj2w6/s+
sX41ToBoQU73Z0Lz8HU25ujV6NPuyeZvQTaJRtlH7iaEXQvTSa7SCjTmwyQW9GiIftcaTXZOKjXx
AST90i64Hbo3BsJ7qKAuLmT+yCJhmWs/zDoNt+DimuPkWd4bfUruJol0rVGxfB/Ktm3vW6PGMR6n
cniOAv8eeObYvC51AVRxYKL35Og8oZLJG5g8xsVBc2JO9Zx+q8yWg+fkmy16hhVzOojcc1hUAIRt
henfZy2SB2OqzrIuo7UcOCWY4HrW9sAxqGSpw9LJblmwFI3hXEmkZbtkbKVeSLoKKCWzePEmDxtz
kNtWSBrfFsAr6uyYGZO/73yfqTY3DJbeVlcgOKRE8yPDfM/DNn3y51QfEFCiYzxbd03VYZYOe1O/
5CEeuclPO4BQbdF9dJXpvhUIGuuupi7GZ4pkl+ETm8duhRyj2DjWAWB6w0NvtKeGvgELQJ6iJgiS
H6u88zSV0Kmi1HuYEhEtOy2IfsaevsylQy5DWWKKCANgVmkwQG1cYZtvVJs4h+qOQOUIOX2jVAQg
cUnm/qRLKk19QdpHDWSq5rgQFLME7a4KIDkDBBfF2mtd/4hTk/tYn1Bl3XdOtI9R21Z2PTb9ynJq
+y1sA1rWyqj4qXkgfAuV2X5lXSPuvbLdepbUsIQOGB0kfkSs1JX7TqJPpAF8eoNL+wqVswMUPcXA
c8xhxD4euaE7b8Jm0N/9xhqfzZDNSxf48bZMO72vESDY8RnhuXJ895C3zbizZWS9TcRwnmcW/XAz
dYrfy6pfGGp8QABSFJ+Kjh6aXYLiEd2ie4CVU+L3gxFBErI0qkeJlv48wwg/aoxltCmbOTt32Bvi
UjYl72ScU0O+KExZfkvvYkXIy7vByJXvmD2CfGWEgM9WvhUMJ+HF49tgYR4Fw9ke7KQs+Cio+0MO
sVv3PhwWS3MnaiQQBUpeYqqJAnfb5C1tQPUMoJ3nzNZl47dDXiaQEmZ2unZSp38quBEn6zakj4b4
1XgaranduHyFkomcjWjKK8ttGaBw2yDx2qGOmT8njDFD3nOlNJzOd1EbJq8RjlrG+4Ti3D2FLgOp
XldCm5gL72LR0bYxehg2s13SZuCSAi0b9ktTLMat2UvsHWNuvoJkG3gBbZRsJQvmdseuH+oSZyi9
ywlr77iMnaXDI5oJD4vCsyW9qlp5kM8mDHpV/5TMwGMiY6qe8N+AYu5ZTkmSC61fbgsz7J5o73Of
TdNurpUmJe9kjKTzaoqks9PNYPNMwBgXn5vKkEuVmgCoqrL6NvpJjSRqU9deGAwmJaDSb5Y79pfY
MdTWkLM+Uyjt4/hTtDa61MyzIAJvP2QFsVeFy2dXA7G76tmLjnlc1kwRPICnmmAOOGvDBcOHyodv
DwcieGvnvZ+a9LUco4z+HeXslWGmh2RU8UkyGUFvIKTTh3kBPExhLkijfVL2zznl9sTOp5lNaS0f
80onzbKdHTrBudFAn4v7ZEWsKnmkYhprHdQS8zvdth7SiZmRgnIJdRDyHb6mqe/X9X3NSktf/DRP
kucxBNhDliR6a869f+qEmhDuM30NjNRc+pLBD1QJFfDw17CCsmrWj804jkccZNjhQ7f9Zc5OtSkV
ZTa4V/pt7lfx2SWQRzDHpO9RQkh9aliIr4e6S98atD9WTLRtYV7hI7zAnySuGYI+h9aJcISDwVek
lbh2EBrzZVCIfBdTHvHDcIkGsmLM63WgBQKIzXacludMJKvESKVcAIGucKlEZXqvUa2TLZuL9DiV
bAANZ/Z+dgAaaHXteF4bfVLsShsjZmk25tIzFUGAtKrrFQFFIJ6JaC5BJrprNk3w5flLXrmXmusc
GBEbynvsXHLmvCP2nzHmlzeaD4pznNngpjSbTH8wcIWw4MVjnWCgSMK025m2Lk4xDDKOVaxYMSek
Dv52I7TqBeDokmWp9MfXTiI7L1Li50+GjNDC3Kl+ccA6H53E7ffmJMlku1KJV4s+PwqsfPdbwR2M
MwblzY2GBOt6dbqrNa32Ta/Clap1EmyoRImYwd1iVwRh+NQ1RXHrUOEWiSiCnWuZxXLw4lfia+7G
ITr+RC7W3TqtNk6uZ1WvdtxaIeCLstmoOEg//mE++3ea2SAs/qmY7f8eeGjZ+8eBh15IGjH8jhYp
BdOclM86s4tkMeiaIyd+zS1V8izEB0wMPPsxSfrTQGPcgPrg0eZYeYtONOpxEBYnmJkkDH3RFZ8H
l9kgbch5OCF+zqg6I/iA+8vO6BJ8nAc97ltYl7Q0pjtVh7yDJJpBvtCXWATFlnR+iSYldrYen4fR
eyuNKd4UBOFoOiJo8bPpzBr+FHQL1/PHJbYvThpEgSG8DurgB7GxqRKlN1PglqdKsLvzKj2fgzKc
tmOsvMdxFsX30Uriz7bUQMvIr+1QzZD9WNgp3p7yDPh0Kaji2EfIitXCqpPpmzMD9jH7pCFziwBM
5wNhgagJPjNDAk6KYxzkrUFyvSg8SEGtspMXjwTjSxJn5Zs51NSDJDiuojwBIlM1y0lE+g2bYL+f
bLPEYsRDPLLzM2Zp/4rUpnEXptWuik1rxcOfbnhS82uoqvPNHcftbGOppIsspkdPyAk0CX1UqP9J
/TLMVfUFtaC8lJlWh8bnQazM4JvNjHcTXoNZ0XaHZM90wuKfZBpXeN61rbcOwXgSJinSYetPMF4k
l9+bASziwOGkO1johwkabIuL8s3mQLeeeqLyTYEXKedetxcT7lIjnE134YeWfw0clgw89OC4NQlZ
21m39pO0BqYQDF9okwkbMR4TGb1c93RlldrFWRq6wmTlPdMnfCisBNehVPGMZ+d+dG/TpHxJVCE+
GzDMj5YFhAWjoM9KPpQeimSc7EcAqB9GQUIuJ6cPtaw334YIhba5DwqBO1Srypr0LjOK4ezNVPI6
xuDiCB2fo9LWgOwV2p7d1MFG3BOYQ6xeUpPIkJtYxTMdWOwE/eB75YryveBQte9JmdAsCPAmoUvV
W7bsE8jwwZUuEtRhL3Y+CxoTsNUHw7pw4RElNsUSnaYz3rKGdJ+5LRZeDDp1ZxYnXc3Bp1s70cuI
3ZBpz+IZiA5PyJQm72ca8KjyQplQx6ygDVqIonwoTTPuCbo4xJyctq8/jTq9gpeJV1Yf1Rvgi/Zl
FlOxyWzBqnyG2VULfkphy+mbtLmEEzPIX9w/5rqiegQw6m4Aq/YvhZfmz6FiD6Q1TyRx963PTkOf
W5FH23ko0Bcrz3ztu2DeQOcEIdZP22oGvj2GvFuWPwUXnDMsY2baCF1jmNcWS4Y3wgUUEbGEuwD+
ca+86v4qSy3MyBH9MaSpcd7NlT63GZdKzTBvY/0mbsX1WgWlh/O+PXFGBKNfuCUS+P0mAcHMoXmp
+l5w6PNdby+MGG4StL712GbsJMk6slBg/ZhT/uyMbK6UONc50LQRfD83L+skhNqSR6fKhsRBX8qf
JWh3qHzDI+kq6sBcWT3a92H8P7gpo3H9qQfUZHJDxjRhZlgUi/r3r/+DCBV6qaeZ80I28nciKRxc
vMh2MKBPF1Whrjgc7aUG1i9U+WZbQo0XQXHAWzcPEOF5q1ZlXLI/av32hXkaxxmg3mzR0xN0CrKG
/X7JU3fNzO4U666jBpu955w9QiThyCZiJXBfedKR+7Tp8rPlMFgt9UD1wJqcYvb9P/hxnX/6cSk6
DVzH8W3LMwMgO//0CNLsssPQEf4W+NS99CqVP9tokAneOrx7WedlVz4w2Ts+oParzYI7gJBYzYMi
DP2eDp7217njchPCMmItCFU7P53WwOPeB2bPE0uWhJHcLiYiEkcpR168FOV+qiSVGm4FaFyR4zP+
Gx28/zkF+Lkq+M8/i8R/0ozV//r9y38rvv3TP6zLLummh/6rnR6/qMT+Q1/+2+/8z37xf3z9/l2e
p/rrr3/58Vkk5SqB6J387P7yty/tP//6F9CJvEmOiSb6rzVgLIw/ui5R0Y82/hd/+O9dvA6hUJON
mvB8XF2cTPSX6v76F9+8C70B/iMTHdgCS/53Ddh2fqObxTKDwASw7/2u3yrYeDF/O+83PENB4Et6
dKXneeK/ogTbnkBU/tOnkJZaz7Hp5PVtZNbA/KfL0gzTIeO/4wbkKQlnlyBa1MPDSEDBo2NVb83U
CmBKVrWPb1Y7uewky34Te0N0RLt6tNIhXeaxlb4ArHtoYy3Okx3jDCICONPEc+m1PpSq86+odNVp
HKtNzYf5kNp1uMn0L7RxtWDotviWsdhZdfmRm7MPaB7uk8rt272UTjSGOmVa3Iko4yZ009fYrXaG
/BHO3ESjXnEEucVGCq+NYnOG2mVYwpI0f0EZxILk+S8tMuBa1KiSnms09GHOy7CXHaEc3uhiinBE
LqNKPnjcHDjvAbkNQ/GOClwl8fd+DE+QGb+RMM63VsoysizPEsrlIsMHAmWVs2BFB3wpxpW2k3YV
q+HkW91rjCu7Tag6V9keuD6wH0C6Rx3QV9i5SzOgfK+u22fYRF8jMUVa3aulHXcvluKYpvJt2UTc
HnX94tXJHr6w2Hqg40Z7GJfewFkNXwJCrxLBwvSyH3lKkC6GrbG2C/vontpQsm2UE/Zl0V2wMcfE
AqpfqbDsbdtiG46/bI+k+oCVaOlGQm70wCvp9saTr5pnzlj+MQtBTU00/5ohMqqJZ9W5VmwNFhVm
3H6CkDEjqpktqfa2ooUN0Yj4fb3pBBpCJOAmsQh5YeyjkJIhcm0TpF5PDetyQIcEGCAzOaTiOIhQ
yyfFpg/yrZcjs2YKSn4cYjCp4+B722LCyLIfJpWfbL79clljcqSUfmVxCaU2iW65KCCyL8pupryi
H/dp53JCz5K3/o52GCqYVV4MtSlA6NxQmK6ouRjoI4SAu+8L+RYn1T6P8eSPNmEfC2KXwwOWd3m8
YcOAv8/hf2eZ2B7YdZyGsBo++HyQ+c32rjDbFwze8QpoSfXoRd4tA0ZwaNFAJOqLaOrvilc8bvB5
UpAd/lDRQ5M0z2PeR/u0f5amnX7YFSWlbgUat/kxAFB+bDk9gzfAsteJPjt2qvgg7xYvjFhMe1KA
4zJ3OmMxzB0JcWAhEBcBvXjC0Gs/ivTdYPBASTIXOaLSg8LtAxSdRl0RkqNEaKgPxpRwavQIGoU4
ObeqslZxwEs92OUrKJuMCDhdKCkID7id/lCds3SXl/nPRLT2xjLziOJTny17jqM2an/BBb2wxGLb
H3uL1kVqCdn5J75tLjNTrwHR7So06AgQFD1SHWEBG8zz0AEouo5+vuutaMulT8cF0DijUM8NYsKi
lprWKmbVPLnTjzgb+knGv0O+51mbPIJJxu0diDXpZhBODYZRgUy76HsvOEyquplMHKRI55KKkBrm
IOJCEvQc4ghsetCtv7s2dsrQMbeZEZb8G8zxmobBU1C+Fai1pB1Syu9YDXtyTnemF7ZH2yZcHnUn
xY3Bqyh3yBrUmNb4gTkE+WLc6EmThKRKiKdzQSqVRrdMXNNE05g4I3x1hncn/NxB8nQ0hTjOpmhi
L1a1r3OK/VruE686jzai2tTBsjZYOsWDfm3YJO2sRN2j283VcMzoFOcJtXhODkgl3OYqdM860Lg3
wmKjeOdwdoK8YqJpjS0ozZ8BB1CyMvlxYD35AaMFYpQ2SQmN8w4hDicYAlfsowoiUOs9nOrHSrn2
0R/7p9RclZ7VXmqvIYzoFZe6DjyYtFBJRgdWOEJDt89bXH+589PQCp+f+5J2wftU03/UxfLoxVRO
5sQxqujOiow/wTGpRewRrfNTqokj6PMEj05pr5jEg9xDHt6SDGs2qR5w7AR311B7S0HNrioOtpuw
nA91kP/076CFsv7eDsOnPTJ/n2s3+9lH5H9sBSCyid9MceC4Li6WT0ccvd3+0qbPeq1zn3wb96yj
X+tzKSKyEYPFT54yv/bWDHSm523AjOcvcwFDYZqpmojCV8UosOgtcPasBAsCR9HeQVLp8SosOhV+
DnL+0mAv8WjQEmVCAu+rEQBpBtV9qrv9MPnekl0P4GMN1Mz9xKhDbyrrUX/WvzjI7fFtv9KG+Mg4
2m+VxvaYergrDf3hkCmh7EjyPad+H6QCp0sEJrcK02WE03eB2vNCM5XAtzjzIOgfhaoNpq/+Fd11
Z2csc6K70QcRetHJLN1kvXwu0IAPoT8ePaMBid8ECa0j0UOUDOZlKrOOiSSB3xsnznlO3bPpp+0u
HFx3X7fZPcUFkswdPzOaIheOTwNDXTmvFE+hlvRj9E7/YJxe6I+7dHC2H1sCBwyWMcU7OcCIyYi+
3MKi0yml6i4U3cY0ukObOOLQNxMWK9LgdZdMUApGj1bSFDqDMO6wbMb32cPtWiNVM+S7F+f+i9WE
zkXw9k/wUhXNcZ3q1wNwxY1BJy9bpSbcYUy9+QSCjhW1AAuB+rOvy5L4O3g1wk3lWg95cKobEG4w
cCQ5DUwymO4VnTUFYIFGxbjt0IJlS99fJMyPeLJKqhG/6oCtsttW8uLeLaFxHjtby2+mTVTht7Hv
9TxWlh2p+TbvLZ96OWnd77hRiaM3ueyR5m7jjkV7rAznltH/fJwj8TXMzgZ8WUnVy2DszMri7sTa
6CwBMKSiegyshLBge20sQF1a1Z99GqQHHnMUfDS3EiF9E0TZR9G+Uw9fPEGa43mdnWUbXVXfgCka
OsRaau4b3G/IDOWZh0b0SEEMXn7D2CQdgYCwdc2b6wJKj8sfWRPn27vhmB2Z9jeCJdo6ygZ2fYFx
zdU0LQPWzCSeaFszW4JXmfnpbixrHnfV/eG3zHDT+ZbVvkGhXUTGwGtSuSg2KRxrGxVpMtg/9JC+
Mij3GwqZKCx0vHlFHLTZKh+7apfaimSfNKB5dsDDwsoih4GLoM9gNrT02Q1EXo5BDOqsnPut49NG
0wURt7JULVOzHVcBiOlLJsRNGz7r0ppSJEeeELXKdSKHbc+/5sQDLEICI17EdbIOzHRcTCDBeCHx
7nsfqWmcurx/oLD3kVbpTR6l58L3SJuUy6j9yMZoldDh3sn+vUjlG8ekjNuGqVcdAah74MH5SjIL
wBweA2GVYqmxPmJHIyiMeFFT3N7h0HWmtaMkfH5NVIqJL12iOVkEAm0OfxD9iqoRy7QYn2gajdcN
hcCXPPQf2yGtHkGRqUPpQN+l9tjagLp1VhlRzed76YGb6BfXVt9nz6fdwAlh2NvBu4T54KVW8eAT
lFiXocpX4DXxQJJ/W6DdGuuiaPpdAFF96cHOWsdD+DS4ibzxAD+gnFwqDS9liKKL5px4aluzv4K2
HOjrQf0n88AzALfC1i/6+jLSuco+0gF61ZbGravyj6iZzLegzE9hPKgz1ldFCC/pzpUxf4oMxMXY
Gysz8JqHQniYzEeGX06YzbLh1vgYUXOzTDNk75BPxKIsRutgGflLo1l91DQp9E27tKvpEV/tZQgs
7o9GfifdqC8giB3ADzLWLKJLuA42e6y05dwOAp31Sz28FSP8AJT1o0FpGEBV55QMCThLK3gJSt/h
4Bd/t6PaoaUAm/FkvheEIFaEORU1GIjDrem+2v7ArsThWA4jIo6tBKxIeKPS4AKV7SUMyMu6zhnQ
f/bK6hbPAlnqqOyOfqtt1nt0ZJOiAIzHMXpAnroAev1xbwzjofTlpTRjkQTB9CHpjAMrUM9FRAu9
g28jOtsJIkpdNPcasNe8gELrOwh9DEgZzI9DUoqfimbqJayWbYI2COQUoMkws6/xLfzs0vJXRT0S
r5/SN8NQye01cJPopPw03rJPxMKgiMPZI+3HM1g6giCtXMVAn1TgT/sen3uoIGIyV6x6e/Yvhl5w
+wLfElsvWG5LCJPD2UzY7d0fmKFdnQOPLFonOOySLgJolL+xuODjNdgckqBBliHUraZ4FB0AQ1UB
bQRR7UWSvsviObPGQ+5lz7bQT5z8AHoR8Btie2OENQcjTmrZqE+u7L93IS3WAXTEmuv/veWKgKBT
fqMARC6ZMdNHHSUPTpN0WyhHtFWNY73gAM+9ZKYaNQc3y11+RUqtP0Fe6ra91z27WKMI2hcdtQaY
soH1eMUGVo9zkLVqrnRuYCkxQupJI6BMeC2i21SZmlfH5o7T2Jq039HsEgFuxsXxkXvDudLN1aPQ
jXRSdGh5ZJHUhKDaR3K4Fk58o7YJBIgz65tOSdvb6ldRjhKrDuuzhrfYNRIohZZVP7r3X1p7/KiE
xfapuqNsh4ianj6W3+qZvFgS9hc/kM8N0u81D1IaqfkUcwUOJ7rY96LRLtT2Sa8cUtEr4tkjZhBg
RqREqt04hqQxTHnOh9HYeJYqr9XgHnE1fAin61/7Ldgq64xIMW1ou6ALdnCfW0nlt2dAw7ZfR2Xz
BWYK0D+vqRv/qG0WdTPNY0PsvNFuDqvC9HbKIv4kx/QtjaRHPiyIN2QmzhpP1MmviM+482Eeu0sY
wVfx9bDt0jw5CYyxuG9qWmBBvJcth2an0ZeM9val3Wu1K52R/K1munWsdtiHvtjTyYMRHU2HRkGA
HfdL/VSxPllV9HJxtzDzPSxJtfFjxh2Gw2TFrWR8xnTwjosp3zZG/Jbcr8ymLI62R7xRg7LaK7PC
gA+Q92Coex1na5NpbPS8AThiLUyzNj5Qtw82T5BXovHeKtNe/1y2VOLZNgFWY5xWedrqQ8qIq0om
Ki8Cv0+RW3u0ovaQhkgXzQy7045nsYDtZJEjd+jvNoeVkeXxU5e+l5OE44ADhFufd/Ejp9kLvww3
EKDRi8H0n3HoRIua7PdFZfrgCwq/gXucqKvVWIJEutTEygw3nE4VCd41tBjWJDANrp2kVcuinI9N
0a2QU3mRc+k/5bAs12HSp5vai38kbuTeqHHCSREG+bdW3iuDON4TwxL5+nc3uW0x56Ke/ag5wFP+
1KU3UY/9nh0lzyVm/m0oG2NV6cyms00kR5f7bWeS1iGPj01XM2iILrqaYHlWeMqpqLKpL7CrpsMi
kp7bLjm00JyCpHDfZVBuIy4WEp/deZ4dd2vMc7maKswbbUHYKKEaZe8P7g9tCmoTLYxzrumH69ID
qeQFWxk5AXsx0BJOCArK7ZiJU2333/qSj6VhlM13bEf4w4F+2Q5ZyraKPwHvGIcmUlycluUEa7K6
7oLxzUob+X1iK7RpZyWho/k2H3R3Tci6vqq4uGKLo9Zn6n1ImnfKqsmEH+dIIU2hva0E4EEH6Bon
AfE3JAymFnYxRLe5J17rhJuPpqZ5E4XGzIM1stZ4vs/FxJpgBCl+aJ3olI53aa+bxl1i80rS8PDl
j8wlxPu8BYL6NepUuioKDqUJNVILV+QsXhxSzHal11JmdB4LWWzmhiFTVND/ImxsV7SIxxx9oSBg
vu2trDuEZU1lOZVCq9J0FEzicOB0GpscF0S3i6yE+lWgGsuYPfLKqhjScG+8Ftkk7hhWOpRjrG4u
zUsn8Kg0YOXGLoxyvXUc+WwKt3jy+Exjban7YXoqeiLw/ewlx9h/sPhUP00Kgc8IOEmKtnwAFHKA
pWRdRIJqpEIjWgHqfGxx+B5iETo75evvnT1S8dtrUaMM+vmRy6vvCuuVhBoswR8W3WVognrbxR7T
WbY05yZ77koopyKjotPk5n9yk42P64b7dJSe7K5OT3VKWSzHkGgLlQ2EAEJC6Ddnx0o2hec0T73D
Zthwowe88Ixw9hN42n1i2OIt6lhj54JHFYuPi3Qg73gWk+7YRv66mtSXcf+J6oF0I55OL6cFSar+
WCb9dUo02UEiUWNScnIbqD+EdIIXzqVuzLUzb5tmRnfzA3/naRHv3aJlNzvW097xYesELabRvmj5
vYnXnpJU31KD4KUXNmQaAv2kw8redNb8v5k7k+VIuazLvko9QJEGXODC1B3vG7mrD00wKRSiby/9
09ciMssss6z+wW81qUlYxNcoJHcczt1n77X9QtXbIsDHwNBioYnqxYrGVPSk/ClMks8glek5DMYv
dknHtpSnhjz/gn3uKEscvd9YlLsNbLo/Y68iiJpjctCa9lRkmbvDfqpbDMJNxn4pppKsnFzWAvH7
3Gk3i6Iyv5GKzFDXjpjakpNVDPcp4bFrNmz9W5ciR8/qHmUKR1MFqBcJ4OtSkH/PuQ30VGAv33xM
5roaqqfZVE9hlByz0OvWvaZ/GhyguSTDJwxHZ1OroM4J0je9E3yJRvvuO0ggDjJWHKTZju6EAhCY
PQYPRouhT7XGHjNRu48itZPz70qR27OxNQFD3bKq0/dh2T5Q03NOUgt/CqzYiK1uIyX+aN0ldaK+
R4ex1+tj2kUz0OwGnMp4ceMGAbm/Kmqe6eihtq+nMELPj/mHrDRIqNW+GymbHdrG9jkKkb/WTCzG
4mlkaw7QmbhEZzi/VEieGiZNuNEbCjg6p9x4jrsdXe9mvBXwJ8/JJFNCGuIAFniAPIGNzwpOS6Fh
1n1H1e+K5f/BgWKRaj8dVRC1k8r1mDC+CzN8zRP5FteDRu9PtVaisH3+6s+ZVmbwqw3iVh2dOmvI
eZga2kbNvQFpr7kKK/iOk0zdkopUbFqhvHPGrRdkXMxnqo/u9D6Oqzyp1gmnkBNQGmsNL1BRnUja
+G/kOKnCg5lxQnbBf+FzZ05MrJO0Ss7ihm/WdnmOvDeoY0AYpKNzLq4+giSqj6bseTy75rfXL/iW
HqR44+EuUOI+9oKPK6MZVkd/iAtjNVRuv7FQXGqLZTl56mYbL1kOiTWRxyvxDmIeM3GPaDBfPOIf
HTEQhzhIsORCDAsKUENYqCYyEjnTR2DXD4VJlkSPDoyA15aIyUzUpF8yJ0kjiYjD4COMkozuu2PJ
WzRuM6IqVfU7DZYhjQTL9DfLwsWTEm6RvNK1jevIIPZiL/kXMtDePiAS4y3ZGGNJySTEZaolNzOU
nCf7JUvDxRsZ8itfMjZ0Uzv0IZG74b50sAjscSOszA3AhJ9YK9/Tnn2KBJr6Stk8X8y8ZzO+0Kbj
Ll2HFlL/Es4hl0Sr2bNDyY/bVu+hkX64AnCK3iYvoLYJtrprum7uc+g+a4JT+qm2hq/Wdt8oonmH
80+gt1hoqdxfWCdjz1uFTXe2uMNf0Q8VhkMf26DukyuOxmCja2ED6//FLdgutTYUhYiGXrejZawV
xUM/aDTsurTWEq4ge6yT8epcbbjqDYogvRzeJsyUt7UzWJNicGmLG5oz0vv43HhPqZVpVGRYwbU0
yneR2eYbKzqSb9A6SjsHB5MN32HmxIRM009VFZ+Oa6T3X61g+k9qKtSTcHAAj2UgO8xP3XBLXri9
AUbhufPSVd7FvAfRMIM250PjehqhQe6qx2wpio4GhgUNwwTAA7H3Ur3ZGEadbGQWd76GLwCqHKd5
rNEvZdO9qQz3EOm+NUw2+oOLP1rFmNYqdkExhs0VlGWqQ5DP9mMbE9ddvqhIsDhNSV9fsTQQfnbH
h8iseapNtLAVSzycVB6nDM3c0A5gwvSM9yqcTULQDqai3DpZeqPJ1TAup4A0p6+OOlEGhXOIGGu1
7E5Qdng5pmsTc8zsO+0c203MQzlnEQao9hTVr7lXbPKFUI/H8zAL7Vqlxr2wo/AyNRNN6y1c4Ans
rJUa9NSxY7FLZzvZE94dZZ87GdMFGsnh7rnimtWmvRsDw/BR8V/NAXihPQnwOGl1dTgpnTwH0GTd
kHMosHzEY1v4QWKRMMaQ1TCB7g3eb37kqfMjZ4lsWuThNLsTB67LncWKZS8t53c7lr4qlg0X+ZIL
ukaHR1EZ3P7lFtrVvm4H471MsPtFuvfo0Nm3qjKzvA6qe2nKQh2HbjR3VK6iTVWkeKkdffJK8Z2J
3vPnJcca693rAIPu1ddlVtGywUKiClPmx9ilWThdjmw693UncH+8QKLhcRJVfTB/p8RhhyaFNFxO
L1Q4cG+Ne2iYhZbtRM2PWFog0oacFWggevAR8OWAt7ZHxCm1GpOw2fPibaupfkLKD27mbFOAjXhf
GeNDRUjgqB1VPuDQyrAYUxI2byjT3UGzsDNODBnpQbMf3GOqc0AzXFolWqn/zGFZbpySZYGXxQ+d
i+eFNeNrLTqDvkfRgOA0flQVTifMTKgwSXcEZuvuHJs7Tt/m5/LcNVX2S6/0l0x2m6mxrTcZmK+V
VM4G2b06VCVENNxR8FtxDhCJdTfpUJ6tEPDE2MPFGuHwxyyPk3zfN91jGRnzRSn7RTm02OroowF6
8sWtihM8xa8R/vjRiweqeUiIx4G4dV1yRUIUR8AiwzpzJtYLCnCw8mx9Aycc/cQwXYR8zKSiqn/c
cvxT5ID1DRHNT33vvhmefIWcN9OXNUWSPY/Ctyvql7zSCQacXcmM305WTv4g50PKXd63W/szFJxE
xir7GZ2CSSmikqArh10p2p+w01hGFosNmtpRHyC/XE+cBJHV6u0AD2PN3saPi+LRgcq1s9mOrGBZ
iBzln8caGEfcsPgI1vCalzgoe0QNb2VYLj0udNikTm9v2Hm6KTtxJxZwaSmLA10GTLEaxD5ogx3g
6+6MHlIiilTjtu+gVxl2ve/w7AeZjiKeLwMyvOe653g6hp1PqjbeDqbHfdxeaI02Veg2b/jKrGTA
eqv/Y3njxovdmHZa75ARBTho8lJYZbuGDUQ51qz2rXgQGq5VvZ7U4wwbcpe1Hb5rbTtnfzI+908i
ebNDnNeeWrw1Qb4zS4z/RiBIvOENHadUraGRHOYSX/s0Jm8NIFxfQ8ve2K6Dt90Eug15clyJpURK
C+ud44kByzmC1UQ1IuJFE+xzQ8cdNISbfpbN0V4kSUeHiglRdaDOEHsWx3ZbUrtEroFOJ8v76mKe
OwYyVC3KcNM4usOxjKbgeaJcMuBD61XkiJx0/pkXb0OQmBx2Q8CymBpWo80r1QyttoFxVGPdehO5
fWSS+12Rj0McRa4aneot9IoRoq8GVhilqIgiQiduf9noeS2elGF6R4wNdOAtnGa83bAC9GYnu1q+
JJn9TUyeWt+YDYj+FIasn/JZv6R5+qG11SsBEWvTdfgWwhrRyAM6tK3XVgmnDlw07gHKVtsxe0lU
m+3IvwGgkVu3ibHLTka/NjP5WW4nYkN+bUmkQfwanktDCK0NPba31h+m+gvA6yYNOJ+MEWbINgx6
mrZxxmlkqUDrsY4sk6NbQuVsZPNkE18g7+y5q8bw3t2B4Syq85fl2odvTEmJNeDacL8EMUg/KcD6
45x+qnTx5cElF2ZXMpElsLPb9l6OOEZTq9d2dZD9llNF3Tz2PjMOXi03Ge5hUl+ckg+BHfKmKFIs
Hr3QeB0e/n7MMsZ+vml1iCqdth7JPO9lY7ItU7FLQ2FdIDYM+6EJ8kM2IQ6Pr6ZkQFHVXFD0hRbY
N34Y1yfrn6ce/nYlrUcynJOfdlPDgP2T0x23Gol4r0ZBIELDC0yTKF5Sfej8qcJCOc6UmxTwNzcI
pidy8O4lLd/ZzZs71Ud/poIU3qjBmoonFjYJeHCoqgyTw55ep+Di9u/xZMudsTTWBz0Dh1ZG3jnt
WcfqyOaRy62krXrq3SY8D5SiHrXQ+hQGkSmTLqsT2yATE60n96FjUMNJjzA8ymqBDjriZPdNetHU
GG/6PunfJDSncq4pcsvMdwYafQvmJ99NlTDeKYW4qYGFVR6nlDx3mnqCBrPlx/4KIi4XCxHgwcJ8
7NggxQa8HiaNkDQ4aWw8xnCXwdwvJ6GOXppYVObGLCNppHpg0r3CfPd2eprEp4qJ3gtoO4potPQJ
MBwdkZWXKk981STtjZDQBqB8eEA1fOd/54HSjvYmdLj8hw6jVKc637JkcGxgZ14W73lq6gMrfAoE
pyTkhFoyTzrzePn7iwXmY+26aHhTF3Ce5MX0uGVNsemeGxcGr64i9toDUxJclZ3gNgBCfb5Pgf6i
p1CB9KEqdpSes9LhrFHnsTgps/rq7SA+Rmmv7giPuxb776UrMMTWc4vs2RGyG7OWpIc1PAItEQpn
f0tlISeBiBmbu3xN8XmQYjdNq0cvcuaLHZoUmWYVaa4WEB+stD+u7JPLxOdETtzajWK5iYSE+1u7
OpfsYx3DiC9lnV/iipk0m2cTvH437pC6R7/weijojbEpZku/WWVXH3KdMS4Gt0T0Kv5Tat5rj5J6
tsFz+qo2y103N9SrZO4RHhwVRLF3j+rSwitMFby0Mf3WJWvNgXDFXmJMXVc84PvZFA9zH+0AjkOq
bSydVgIpD/0iPAU9XoU8Dd2bJtUPbgTTjxFLfLehWkZpUCosBhxwpPnklylLkHSsm43wsGaRwblD
fEATy9WRehBrIxI9xA0flkfCuU5sA6BKCBW1XViQVOziBy3u+j1v9hvRIyx1yy9x2Bxq6Ah7V9CW
1MoeLRSUJlcmrpL6nHpS7TNcTNtowCEQmZfcSrIPih6aEnAj6N7NjB/LyW2GHkKee9p+XFBK6QfD
bLpPJ6BX7uKDSThHyJFWal4FiO6saZ0q1g9WkLPCrdP0GIRtBNSr4qWV7xlWqhD303Mb8zEZsXWE
QfgFaNpMvRccJykqe2JcUDnlXvOozqHR6J65kaSnyLZuNLBZO+U5fpO1n+ie6lIURHOoxPtj5nrO
UmuAnxXjQ+EeUl06Hj8PDUxutMQE3hAtMBkFVpzg0+ZAnoHRRAac6RLpa54m90FAi7bZBs2b5ION
PzHLd1jTCTKG8wuVPCdH1wh466wN4ny6mYEe7+u6ZEmbEsUQdaMx5VvT2om7S0MeDT08e4xipmVl
QDCpsYZT6g7EuGPEVAYqWk7/DzgJgx22Nl+yKUfjKmYAHmaQbjJye35PTdHRJdz0apWwcIH1WInC
lEUKjVMpy6mZ76b14qOuRtxQgneP0jYSx9RVbPU6CG+yx/BAAPwyi+hRYzMP7DZfqUwj4N6Xj6Xh
5MdYze9TXWW7SYCxN/PsF8o5xU5LjZBJgcrFRMBujUGxkyknSgCqHCo6YdG+xlluVPN0LZrgEa9j
e2qwNde4tzhh6udab7AMRB1wjvrHvrfBHNySyL4lDcU0iqKLZ6sbfhdxf5iR/mAA+aE9UqTJMLTt
yupHYygnPP8m8DntoyTHMAStyQ21V95hzmERtiXhmruczh2fkN0b57gL2Q95DBCDU/bSWxXTUOoG
9qFmGTkVZbByJBGTzmoujVFGD7W0L8kEJ4swsNyoR1oL6ZYA8Bepa5A55olXuMZ4MuHushxiXQ2p
3HSfgQNctf3X4OVonTw/Z0gmfc3SM8p632IJuXYNLFzKVQyHOPgaez7rdMpsuLuja2bGsG7q0PC9
AcS4p7CXUh/POJh2K5pcL0kxNiuT0/SDQ8RzMoatimKSIfLdmnTpgwgsNlWX/Zgek4MWYM3UzPCW
kkE/O/DcRIz1dl5lBeU7nFceowlUQjFF+0prt/3C8u5k/qqBUkjm+HcxG+VJm1b1AjyAJar2thbt
kyEwfEpfnqesKyHkIOsr+EKDN36CVcY4CdgtY4vVQ4s3S7Vz4HmiOwCHqQ1qhPo+LlfJpAET7k6k
04iyFKcyJHJOGIeCvvLVayzOSt9WG6fb2hMfVNluRw4wG+7AcsslHulim1vUGEi3p+LXFtyDanBn
HWbMKB79jjfYx5zCeGuh+9sp3xXqWDY1zalJvG+BuL34C/7og6SpaOrf7FhrfNb4SzW3itdYIGFA
SiqftMT4sWf7OM+2DpgNio6tU2ZHBoCXfsp4gBAXmY/udK3J1K0dEVPy2PB2KoaqqmcHkxa3wVR4
RbZDR2cBdAp6HuEYBnb3UgeJOHnEsMsy99mZb6VdPjKcOUQ34vzCDpPJeOYMW5E9DCP3nCSBeUlt
NGU9tvew6pBKPNqYsnp54Qc8abZipGQ3kXHQZns4y4Vp3tZsGnAp09+8msuppTFAbsPeeRTxR98H
1qkbmPKh8LEz7IYNUb2JoZ3Yedjj0fUa+g0KT94y0hKfTZl8yhQ/jWjtN3Dtn+DFt7oMzWsyNcFT
BwqhqmT5ShFAVdBD4UVNfwpa/bdYnJZGbNe/4He5DeTEOCzem4bTaAqj6NpC3nM5A/iUm4/7qKcn
F2cyFba8wb4RZae0T8adsnsbuR0hBRGfONLIkcBq8EkOeoTaHjo5+nE/3SMaLzbYz0z/7x/NwJnu
FEwgEUEMx6XGfsUtCIBgzX9S3i7q3P7bQfozTXYWZNQfR92GjMhq2ZraJylbROLmFFfwEo3KexzS
nLqGhrbAwImzjdDxw1Y6Ew0Cul2XKWw/n0OSD/60/7FpteMxyvl/3pWYbU/26BJoT4JgE1TZ2dT7
Yo9RnpzYEu2dGKqr8krzQ7AO0QfXXQVn09DKzdCycdHACUgsCggbPF5ym4gb5jGD86ymfuKywc1R
XUwhDjCgzOcAwe6IUZqb/VhUL7TH4ger3ZPd8pGd2iR/sAs82dNcESt33T00CO0QCCxGruNsBomj
yobHuI26+TyaeF9ncsDPRi7TNbBx80D2H1MNgcAdfc7aKTKq1teQVdYiQPvVGOJWCdr6rs1JPYFt
/PsLnspiF9X9U2xJbgtUP3LkFSdqw1CLJjanf8MX/y1W0f9LDOU/yEX/5Rf6/zCsQl7NIdHxXwdV
nj/zOPsf18/v7t9jKv/63/4VUQEuZAvSKeSTWNcRQfrfERXp/IMUiuk5joBj9E8i0b8wRYb4h+Wx
jGO9SQzFdG3SK/+KqLj/0LGd8H9xKpE2mdP/FqzIcP6PgIr0hEngRcAd9HSTWAz//vfnI+tORRzm
fza1cDtndEikhNWNVmNquq09uU76KvO1ZWsbywyOOGuu0gEVGWk2DGIWgbX+ktsOy0/8pVG1+7fX
8P8WKDZMfr7/yM24ui65TZm8XOQleA3+89siPacng6xwJJgTvDe7mFYWvS5k74zfjgv4QSp5x1B/
r52EMQxtdHK7GvmXFK7UuPHiqfiubQwBlduWOEqO9WxMtzrMip1FsSY+4e5oTUl+cPNvI9HNk2a1
8qwqARgFN/GhiIubmagZnyyQtD74FVczf5PtoiwPdEY5wsQtKMsvApPKN+LaQiBvwTEeYkLQFzhy
+BT6CRwZqOFUBVevhmlkCOdWWl5xdhLjo65nyGecVTYWQGqsimO9tK/OlKQE2RBfVNH+aqQAFoGH
cZ0CIdLJhwC/RHvLHa/cUSOonsk0jysrJn0QYs9d4xacH+WY15ek1h48daStia0+DWiAXbAJdbDs
ovGr6rHaZZQfbj0bD3WOakQPWotPL5iuafMKCaekAjOUz2rp76EZeaFk8sM7dMPiO5jWMeGgNeab
20BkZ13a7bzVVroz68eh/ind8MDaWjvIAqlHB7zmnWxMTdswNm2Ewwzsx4zOKDN19gKMBlEzHgFo
UnEG/5sF0F5hTKKSQexcil/9wYKqyxyF3WI7RejaENO1AO3V4iFHTF/b1MZnEOsGd/LmmIESTMTw
pQadameRfuhm7txAFl80548R5x4uVeuD+hvEG42CKhVBrHfSR6/7thQs4dhFRwZ81HTQAghVX9Dj
6XbtAMiWOUXgwDYo126iFa0aN8NI8aOyirYdSeGNxWEyodfTGsDbUXOO44u8KK98qQnUYB4fMYyp
JSL9PTdyenHl4G2qc1rEKQU1CVdgbH2UMhh9PfNgn9Os4ct5TJ5Qan9ZU1V+irGDNQ/KsfPuGW/o
Nht0Uj2yf9XJfF5ntvFrwnXplT4tqAut6wLzamlSSwt2TEw7O/bsPE9JnWzKMoG4ZGgPVeG9VNJJ
OI30ml/U2AVHT2MeKES1ssR40zKER7uyCTrSNgmKSDuJnDtBU5isWKis3sFN/9K6Gz8AC8LJZWmM
aRh5xdqM1OwQl56K3SigHpgBzbWAyfy/F1Q7M+wBUqVu7dgUVnN30yjZWgoy+DAYGl102WMdpJwI
PesShbBCGObWwKX/+a+4sS5A7wR3KTeiQ+Tkv1gVb4pF2hnYHFIKPJySnLlpHnmc6vCCLUD0QxGs
9BE1cnAcGvvgHVHahDWhCIaYZVDZXONBBTsUgj9BbiYX2QnEKlEfOYWotehwQnlVt0itlIKAcbk2
bHTw50J51TN6NuXV0rsLKQgX8QhFPQnl4n9t3vM0bvHNiZci4u7gxFNz0PFYYN0k1zJxJa4Sg6Rz
nTzVwmkQmyfOp1F3n/ta3a2GZiwdfdzF9/8SGTnrBMvmZJGHAKuzGJyWXVwhQ8xIeM4hnYfpQwY+
+ylEzbCHONpHYpdhcVUTntN+pDqHeaHyNRWcnOxImoHVgy6hhWoEJeox+3GjdNjmwbuXZuZJ6m+k
O4xT4f2uh9RdtzC4N17bTOswmIudFve3OJ3fMmzMK2h2BRNqBRec44ddsx0mMfE2Wx7k4tB6iBnm
OERy2gstF9NKp1xfd6bTBEkB16xxjlurOQgi5KsiFDe+NcZUeDd8I5yZYzYtLcZn5UXG2jThm5qd
RrefIHk9mFt31p8wKDSHcGgUjUAARKcHSE0L1bKad4snm0Ib5zzpkGJKscpyPqJRb8A1kvySuMPe
jNDPprx6IaIhgFSuicEBV+Mr6VV5S7Njp2ePBulh3OrE8jVb/0VoBzaPKNW+skv7EnXTu8OqB+YL
y2hOPoruq5VwunSrcX0/ouM06wZdhMxJBsf4NRm6fuvE46sNumw9KBpX/z70VABblQOpz1G6OUib
CJ6RgLczB6C2TtPAwCMNhrUu3NZ2u8PbctesV3LMhxG/IG+j2a+jefgSBCocm6YRSULQNfBf1Tox
p1F9lh4EI0WlKF48y6d/5EHMfC9jyx2fPmBwoS4HZNN5pcfqInt497PdM7SPyq9B4ClV/XH0wf0l
qoCtfboNwgbErDsoP2IxgZuP51YQRpj12PuBHkTYMykby1uXI4LjbLFTKRRGYRAbBanCxct6BQUT
eRbSQiWx6GFeLs8A2Qm5wl45z2J4kIxvgGyJlJq0qp8dO+p7qmD5bcsDs6Wt4VQX7nCp+pInVNZq
vsClfok9ezp3XR0O2yZU+q7L435JHO4hTdCCQ8FBFPwe0kjQphk5V6utP6ZejRAVrQYHkP424Ek4
cwCozg8JnQVQhlMcoPCz/vXL8kcnIGq4pZiUIBb7rQo8LLfWTVlR59o3ojjlbViekE3KdaLz2bAA
S/AyZ4l7dDMZ76o4/c0MobbxEGdr2sZoT655FE02jxp03PZaBR3nf8f9bu0AgAk+im1c/oJTBCbj
HBetfcm94dMz3PwUUb631ultOk1cCgC6XvSusPZQ8k980X5p2AiOYUg1pYY8w5rdGg/0YZqopiZs
6PAzpFdg2bfBJ3RDoNahPVyhQ60d2EPn3vD+IK+89AiWJ0hZ4env70JAbP/2x2BkyWX2mun/fbkm
yqVPGLbETm/ih55r9EwW1Dzz84G26D+qmq4yOqQRi4CibuwecDHlNtZJx+1A4rYI/WTCDtTZiS89
2Z/rBstghF/CEljfRgwTa53IyAZT20RGRbi3Ma5RoIo9smP4aHUJWS3MvJqR+powtiKK2L+VHoas
SBk3hyVZQIxuLeaArAcE+UOs1EG2EdT6jI5n3W6Xuvp1iKhIGo7dS5APl9kmSsoWVz7EpHenwogO
bqNfPebWS9pJ49IKDE9Vq+Hr6IlEkPhub8qOWbIApt7lauNmXN1TVz5jdCIAourLkLPGbPWMSsoi
CtbB+GKT/9oPytjS2LIPoA/2briJEOV0DWv2PLDmbYZtH/Zb4JL3oTY2D7ltwTLq6ATXm3eVSajc
2YBMH/Mfk1D6zhX95F7uDvjyaXax+8IAjk+KRIYzr0h5thUTp2OH5cphDQrfOlfbsRmekr6dThYQ
5DWIqRJykjfhWzu5fR0wdl95OHSIUTZ1E611dzyYLLz8KUuJlIdl43242pzQnJHnRzKrnh8yiLqq
fGAQPRsWjUikM4bTmMc0HURO7fOs7VbWyEoaFLnvcFV0vTZe1VKWYEcM25izRxYSRXDshLbTpBGu
Zyq9t471wu370HtkbRwJ2EFXU+qbkrrRQH6HHSjqvKjX1VwfrJG7VFLY2QeXHuMlKVlD1VTYFNmG
ZeOu7If0aUwXBYIWF0H54NVOQYmC/NtGPIYfe2R8PZ5e2e3de7c2HzLNPfAQ4dk72a8teCffbTUU
piQqdzFr5igf9Z1eUQ0OjOgQDWl5tFmJDvxjTgikOiqDMufCsk5X6BQdn2lsg+cJt20O+bXzbDxI
zEsszdOmI8Ge+0X6kZrMiYOF1xqgGdFK5aAiN8Rt5mLfNO9lMZWYaQBLeKAsh2HZtTb0FHP5H6iF
nnaQ0agj1F151DBvsQ1YlZiUfTYZpm+WLlwCY5r2RYHL0FWcNWbo77gtIKlzybDJpom4IlM/uMy7
MprLVVFa2ocgVpVZSNGKnJ8ZyZOR5wYJ2xpXypz/7uII5Lp5FHynTySu7X0aGFRR56r6MEjT15B+
Tk5FgypsAvPRNIPPgAIolz3zQ9LRGSesCMJIT8UHZq5HoNlYAfuw/darqzL4csQTwn0+5s5KIyt8
M4amPCaaW4IoYD9q4qs/zQYb79rMUKLGGTxMnicXXTXBzoMgtBqk3T45cU5gxN1Wetwc24l1ac+Q
jaVd0tbhIrcH4RGbK1FVmox8WGBEHrJxQym6CabbvLJWpcVn+ZPk8Hk3EbmhieW3uP5xura/cpMP
I4rjQQum2zII8RhOCILuZMbnqChW3piIoz24wak2svDghvJA4UV4xV2uLo23Z38F9a6MMn8s0xSr
WL+2HSbStOO/tovh1cqYdqXb6ruMwF1SaPE7x+AHPqmtD+LtZ4CbAoFriLhdsiLHR3/DLVvrfKbm
eaFujrm6k0NjYrBhQIXee29ZNUQo74W8WrgxHK3idsYOiDYODrQ8hzbgzoAHNKY8s0EJfN7XcV3G
Qf4waeIbpFq7S6h2k3wkudZpQMotrAuV8SBER3UuNQEyHVkl6Bp5764E51lOz8C786PUBB/wWGir
tOu0I+1s2hGJLzimrCyT5WDtBg/s5wxuEeBg5yZWL5VY4pK7uDfvpMayo8B5YFZO6NPfA68prZuT
blLchR10eDa3RS6sz7ZsDFwLtKXOcXPPWurR+8aI3ntuOV1lnyNhD2909SS+O7XNjZsLBv7CfOIp
DQFB27i5PvzqmBL3BbZmrtLahG7g4pcFgniZXARXOEpUN1VoMC1Xe1B4xzgymFPrg4qzfj/IHAJH
bLPeREoIXJ2VE++RxJ568CryR2zqYXaKS4EgLZGXcPxy8hjTPj9JDifTAVWhuxkqFbdcqfmAGYNp
NKOjpDKdHfPsdraFc9dzHHV4vajCrqJ7YhCx6a2KzECPzp6n5WYqIud9Ci5h4Lm/RgKpOysOxm0l
TKws8RKNMGhc9FJzhkUwtnsDbOWQZPUNGSVClqV1SAFfTTqXWmXC9orkIfjpeD7igcRxYLLxFUrt
jMZIMM5y3sJYS56REh3uv0a7PG48stzccDaJ08DzmDgKY525t6jA+zlzolOTZ7Dke+toT3j9MhYP
x5YKKivCAu2J9OCxTsCakj+zf2yOVWP/qXMiNJqHotQ3Z1svce3oNqhHuzd4aNfWTXhZuOddwXU9
OjvXATTqJdlrHBvTrpXdF0/K+aZrDP8lnIuqyb5yEkfYnQv0odH9DDxiuvUYnLo+tbd1LKcHvSyE
n5Em2ZfVL6IL47FN8xhoM2XHca2bq7GiJmM23BfTCsvDUA7Vgx041UMwTqaf5MzMOnf0KoIOAMVM
9x0rRxGqK+c6jYG3GnhMPGZJqLGfIfujG22P16aH8NyLs1ugNnFTSXlw6NouKtn5GFN/CO2p/9DH
iBLcliwk0seKsIlYTaEih5669z6deVrprsN2UUVsOjnVpBlatJjLxZ/xmOKFekayq069xYIzqs3i
uchey0Qfl6NTfrpGVP08OxQPdxPNRYQbJMEUmW6XbINrMRCMcHVuucHPUHr9L2xlCSvSYcdues3D
CiZZSOphOJe6Mve49IUfSRY+ac8Jc5hr8UknxXNON8VsM9Zg5BheCPR8UQ2/DXBfb4fUTte56AO/
R1vYjiHttl5JQijA8I1JqHIOZEOtA/rIF0U9n85QifsQaOzr6POgl3NvEbZdJc3kXssY51Hpdm9z
vTOTMX8Ha1dvCLP81jCubkfOTLcacrFfu9b4XGkNzLDSCn8VXfob6kj3XLXqHQDOs8Nw9C5Cmz2L
kapDWsdfVU2VedaLkAJLNglZOvbXkaxAmjkeFXN1c8EVUe7j6rNrzPGu0vwpH716HXPYwoPs3Zuk
cnlVuXopqTwtSRIXLsupq6g8Et7QXHvuLfdYp2Z61kneYRc9wCrMtiMAw4ck8vJ9Jj8wDNIGErfz
KQiNvRmbfxkR2TaOFAxHkuA7sx35XcVye4KcW7O59vQr2vZ06TI64StSy0VtP7nAbo/5/6LuvHYc
Z9Ys+0RsRNDzckR5n5LS3hBZjp4MevP0vVTnNNB90IOevhzgh36Vy6qUxGDE/vZeW/Oo4kkpUjHa
gVYi521qlOWb5NROtjcuQORYCF9OsR40a1xoU/d7HKfpOmMd8mJvFwndOM+j8jOoIse4gVgxZvNP
kbbTrbNWWPug0WhvaGWG39hInG7d/AZChtcafBB5mjFe9pCiGYfmPZGH5GduNz3boP6tLpzhGLiE
KrQY1oLQ4e9ZGXar2TaccxuemLI3tyqKDtSI0uLultU2dqDAyRyPchzTXiF1o3kpy6Z5cURM61Bs
7mObM/e7NzbbKbMYNjl0veUd67eUu84q1q6hzgEFjIuCmxyXdNXtAx0BrlZYJe2BWkoeSNh3tJIh
fghr5SEaLgPyjLvMbl+z1vxVd2JcjvxxprYZUT2hbeGoch83/2DHwgsYPx23VnaYTPmr5uJc9laz
1wLqmwBAuv0iUHhaY5llS+oRYT7Yi8pgIaxp//PcZEOtnE21XiDeNFyvh44AYJbX06Jwgx9SM+kb
A9mfrmyCHX0yFTuRsAjaUYo3KYGaAZFpU2rhRpkcWoH4A03H9z9RRFAgPBJWZaydvNlJlCxobWIr
iG+/IY2HCsqmO5NLk8AD4d6aKvGiWcmp+xpNPdugSX0344XErelLsrtry7LJv1oYB7xG+Hh5U6/Z
jspCREmvnoVyG2LDRV9cDrQaa4MXUawLHJ566NXAzG3RWKpeDfrTncz+T/Mx+XzPuSBMan5POJji
yivZS3gnYYgzfHjy6DWG75JjwC5JA4siPlWtWks7Br37h23LtMANxiCI6uim35Q06TZ69pZFzlak
1ZtlE3cRGfEItHyYHHi2Ejp/qlp+a6LMoMEYhyHI0RDAWB5pkVjXuAP8DCYSfKGi2Y30Gyy0EN2n
jtpTC/iKN581r3ZMH40uXelkLhY4ga5VwTsM44MDZfrdspwuGJdLbgh6ucU9xIxBQoMRwclUXzWf
HX/O53GpVfnKcArrkIXDpsIMf5YamqXLqwQq7G2gKNMa5TW3sp5SRz90UcSC3NG2q4YqCEYkfg+L
PoPaE2PQ8Z2zpWHq8+AILmWwTDJ9a4iOUwqS7AoDBftJGi8XUCgZ+0Shs0DXjgIcPgEU2ZSBaamw
xmoyokvduuiN3OtztC3o0li6pg0v1qBt2k2BodFe5+OoI9DjMhYFhHrkcE8baGKFK1b+UxjDSSvL
Z5P602TREMIloOvsufO8IbDk/jzSzjDZ8cZqsM64KN5FE926wG0Avif2MnXdJ3ToC/yvu3K9zWD8
YEpBgcGmljNU2G4dDNOfKmEmricGs408O/x9KFpN7Ca2QKge2rGMUJUNkJeJVd0sqwb6gp+xL+KI
ymkS1LTnIlxL81yV7Ueah78AsLlsl5kTx4BcSBjvTTOvj2ied3z5w4QD057GNfsJSrFy5VxkLH54
XT1v4Rm/p4ntvDyfJFDqP+kEK1Q2rJWDR4pSk98xlXdr2wjVknMvcgXNOJsCkZI5F3EuL2jxtWHC
0Ug1LfsI71s16KD8wHhJ2ecrMYTVK+bmA7YEiWbQqx0MtK/M5KCQ4nby9RSMlMwL+xS2VcW7QaF4
7+h77C8AXMjBjcs46GM/S9oJeh3rPyIzUkAQhvs8m04DZRQH1Rga8Bqe/f1hqzZtF38k0CYPtjsQ
sqmV2no2fPYu7U9tBFVhBpe81wv8yJ65nwZxBdKG+l9X6aosbOMhrp45x6cqoLJa8f6xjsYpVqAI
ox7OY4mR5lR5Y7gKQcXiDyhexCCaO27dxH+6q6X4hSEbO9lM71w37GcGvFiCcSfIKGBBHtz5WAbz
Vuul3Gq/h85Qp/GZN8k9z+f+ai0HujqWdVJM4NUd5xwMxIDFYJ7gkZFl9tIz+dEhbmqamjmPBuNz
rYo98L68M2e3wppktk8kOlG/aOj1hxCgZhDUA701TwDiJN+KxsLpe5UJkiHsD0Vib4VLmJ8zdblX
3dObnBOUxUBM93VqH11vTC8kK+mML6P8Ff0St/sKz1P+qmMWmbmMLj3yII4QxCMuJy3R252RGrtM
GDTYzahX2iQF3iqXs2zEQEJpUKttUT5as2spS8U0mptz8mjt4WgXtv456O1HT02aHyVNvLEz4uq9
mYyrugb/EOgaHB0ZKxD+s7f22Jgua3LOWVYaR+Joa4f8x4LfehPdOF+bqP/lxLN2+ihbAwudms86
9SR+V/MVuNebD1dnSxdhVrIFNTxONzxwuH1YEqjanGflOvUmuY6dDkO6YicOTuugP7EUYmBNKEz3
Emb4XG1tVLx2SVFtBAv7YoBLJZPceU4GuVUaFEZwgnnxBgGab848OBQtfJ1ZDtc06u5xYpUcrYVA
rxHHVmvDvWlZzx4wZ1rXWa1h2onpPc/byyAtNiHK/OhJ8soo7u9Z45DVkxXyacHQzXvOw5MazHPQ
/Ijk6KH39BAgkJNTncGb5oEy0EZ3XCqq7LmRgobt67HwoyABgKzMammWuU4JPAnhACZh17TRuYYI
MVRau/MC90IyxDk56VIoKyYrq107kA67gabQvdkyXAsng+YYRdUGfgHfDIcbCcxpjQ1JQ0MPjR2S
8jrDLb6DId2i8g39S5q553zuG9hMI5n+ssKNP8L4I/e2biyjx2KbYk2VCDa0say852WCcEHPDw3K
eEQj86Cezpi0EY+eEFtG1YXm1tEhaAzA5NgiNaruSfa5kOcubfPFEjSuXaUbx6a3zZ2W41HMM2cz
4W7di0IXpypryxUtycTdZ08ecs1SO+35D0ZxVQyZOS9HmeMcBEB8UnT+2Ez2ahahyfvZpGfdcq9w
ZSTuudY9kS2w16pu1JaJHOW3oqZQLWre9VbqvxE82TvmMU2FwkHvynNOW525rA29/KIW/ldTRvZi
dhSeZRVUl1AFdy6aadfS3nu2qxlzW2n6kOL6d0G9+0oAvVoAskXptJrpmlEdYoZdtQ+q7LPPyvSc
W/WGvg9CaSNzJKNn3FSURvjOMIW9D33Msx7HR5dmgkRPmxsG4eGxckWSrIoGM9+sZelhZFdYxf10
rKEn0cKL/6oOnVMkImuf95W15/RDRAB/vYLZi6cQxPQ8fTNURw7ERrhBueGQIya/hae4YK7HrnNI
7nQXYv2z+IhNIVjSkbsY7+Qa3iLBrLizlqWIKfS+siSvpr6/BA15W5T4Vy+18ptLo4js4082/mpj
OJm1zgT+duBoJycU6W0yTzTL0g1+STv3LZDQ0runOhDNegLrpJDEe7mzlvQNK8p+Dl0wsouMgsPI
2FsBUkL0HYuLVTLMGDr6hdiuvqqk3OQeoCp22rxMzXgwPMYDhJKfvTf1wcrC8KPLCbooZbwmYWGc
O9pZqHF1QhhqKOydjbCVY8qr24T12HTkoTSTddjOCZM1tfN60rvzkwoEY6k7z05F+6701vTesUhN
T7LzlBIgS3j3zawrdvGMF0A22dXEufmegfsgj5s0SX/T2eWlbP/21CIba6vgblBTxgIHnwFJklFl
EcReuY1mMksizLOrMhA1Pa3zDUCZ5yQOtlAvdLweQQgHTr0hhqkXU4A6nTgP7vOwegGfzN4c/ehW
0iLj62FrbkxqftbSwP/Hd7XNRRTgIlc0OTIQXQSTmR4BtvsV+tQjMNuQkZxz4aY9+5S/Nu+OFl/m
VVYM4jKG089OV90DS73nVvErSQkKy+cY5Ww4RWwLfBGmJbmGbNVXM846EfiK8c1iikR84Bp0QrO/
9kW61i2C9bUbEhBn2wZ8YV41xrNUdEahK0z2rfXzCF2uHZg0G6pYwuVQC26fil7RcNxgXjnkKIju
PFYknEzGkVEVY+rJiArmkjgiJMomB3wfOvM67uS7DjsbW7xWLvsOn1BhELJxRshjbOYYmVplyWTt
3qtu2ifRg5btfJXa3FICXCVb0L+ILhDRTnz/kEDSQFtkxhCc9Hfy99HRbYpzGbFf7MbWWjdGycEV
f7RfURkEpsSgkSwR0P281i/54PiFa38mM06vyRgqP3fgUDU2BuZemdrKaN3FzA7vpvU72SSk1S03
vGT8MVKarT8kI11Mot4NeJT8uMjOgSt1yIpAe/Ahnm10/53DDImGDyp4NQKBcVIZlxis3yKiEolg
YWKeYAdbLX00bTM9uxLic13P0+p/MJU9LWNlRg1t8eROOzQG6Z6QjHYMjHjk95+o5v/kdCv0ru2y
2AQwG2RfBhsMAIf4Dsri6I0UAcWMG6T6GIZiVyT0RUVUxE7atyKJRXvILI74y33h9TcJ4RQMA4Zt
Ff1wZ3Nrds756fhwgoTzcpH/4WiHs6Ou/mHDxB0Jafu/scU9WdH/+g2QQHRN8F7CBHv9X7+BlDLx
PB20dsWVedWYEhKsaPcxoYtRAG6SyctoNen/4MWT8l9B8s/XzdOfPjzB32t5/2LFm2A/6MNsdqz6
5OgKPDNyfMbJSoNSYc9uNtbQfWpRExwzepSITyE9lK4evtJIledID3Z/IkJ47dq2+NAA1iG3L2LN
s9ejhhGgB4AD8gtfx3x1CoO4AZ2rq/4w6L3N+B/nTsepBD9diP8D7w2HfABbGtn7HDjX08mQ9Nq0
ZlyYNT1pg9gxACXg8PPYJ/oorD9LAkOLKnZPQYWrKaFbiNQbXgfcYNzbo3JlGD1RtWRRym8cMftR
kBKKjOKeW9bZKeqPyHD3PYcNcisC8CTu+K0nnYeexH9oov9ljtY5qZ/MPv3bTsprXFtAJfsXyypf
9V7/bWr2RTX2ownnNyvXFpOXw8Tn76g87TFPwUGE4bY1qTsem+QUGMZGhWILKeGqRlL2Y/IavgzF
gNGuvhOpvNoZLq8h/aL4MfQSsNKWfHEIrO36RqxVSin9LKpqqUa3W7qpTQoiNkCKm4W5mMYUh34X
Tx9xGmEgoilI0mW+MbBTrbDSPDUF0i9uAnxQw5JwKNKVpmFK+nst/q8MxY//llj//2YV/i+/a/O7
PH/nv5v/D+D3ujS5ev7vduL/0zTf+X92Ev/jD/zDSOzZ/yYkLQcupaa2/Y9W03+y7r1/IznGZfof
TmJWjn8aiXXn3zDPwsF36X13OGCzaPzTSKyDwceTzK9Ih4OEI+X/inVve/91oWBZEjATLBYQ3YOy
bch/WWA52REhoABjK90I//BtbBkI871wRtLN+GR/hQIpCdMOkfVu7inKGaKNyuXDVKn72k3BjCwk
Pp+HKT+dNf0wKsMjMy7iXasu7ayz7yhz36P1z48HK3sbsZguW6BihTkBKZTGugvxkUIJOoxDMe0y
IAi+Vg/ZIQqr+GgF4xknM6N51cL3dLmc3Wae9/YQZYs2AL7i9NlAqqGtHgyv8Lu0ch1Q4rVunWR+
zxkFsAf32VTFO9eS2ZGtfHb8+8wxg36lw5OGNIuxWIGC1YxZf+YCs5/j8MLBNoHZYFJnSWqtJTFQ
2Pa4tJonJwZwr2FlS5p36MsOqoM7mOjcLU1RJs46ejKFz0isVKL1LVW9ISuP20FePAOWVTeyGmbX
CfZtl4SUl2StXCrV/4CDQdQwPKTFmSBnvwJbQgDKqh9CWmuDCgKcFNExZmatrP6H6GpnbVbOp8Pc
rTFLBrZhp1bKBYnZZjqAOZgibur9tBM92JQcr4FwoFhlsvQj170F0mRPPB4cWHFj1YK7q4abbczg
obXrUysdUK+pU6+Z5zbYU/toG5F/oy9zQhXHytmJieGt6L9l7x2nELKRZ/QXRCHxDLKuiuKFzrMj
xDYiXmU1IRlpJ2TD99whrNlH4mnc6Mt12YjjYHEgxF/KnsyBjxutn8duZMwMJOZG4wzMnn5a0bfz
q3VTOmGjzZA0Ry3pSmrcNXQBqeWgSmR2Brm345BeLfIs+Jlq/YdXOdeAAgLPxMrsyGxGkM3NY1kN
dBShaBNUo2o3byksqGiKHZrmYwaOkWjR7zRIsdoaJie0rj+bLqdf1KDR55hCqdFoMgegdcefgT7j
qq5IjQQbckqfVQxJ25sbi50Kv9w6L7NV/RoBxDPZOrVT9S0tcLOc4uOsoey8J/cdGcce5WUS8Sk3
ml3cr3UDap2b/YLhTTNpwHx+VOZjROFCkj4UoCc8U2N2leGpA6yS4bvXUOG9IbxEMU2/6S60oUfK
a5bS8tRSQJFpWAracTqqEUB69sQYCu1HwHB1hY1Y+hjiM5pl0+VEMZLvluydcrVLNSpZ++bLw7o5
6si8AH8WhaUphCkgW/05dt18zyvhlxXasGHYv4jgMQ3E0Z2/FqXz2wHxq6dpvSh0hT0Sq8giieNd
D6bwhXDuNm1cHKeze6WazfPz6WnD9nZ9CMCrdC2NfbjJ5KwVgLxHjesFG/TWDfp9XnlATyfRkOo1
HkHU4Q2PFOwqY8iWA8maA/Ekb2lj+1lTbcEIm7Ejfel2ALnW8gdHN+6N5jGwIFi3qEUlN/1cHOaG
+k23xs6Bm4EMKbxcv0coXFEi+yqLpmAg0v70dDrtYvwLy4jih2VDNo4c6Axz8mkzgdyG4Y2Ky+TJ
EBGc121ziHaCSjf4Rfk5xePihx7uByj2kxMsZAiUqEsmTk9MJjCNcQoHpe2Ih5Wr997x7rJuZh/M
8dpKNXdZTZKep9Fk6h+0y7TKmZaNxS8tgkpMUGnRKY5NfFDnvWk7dzdy0dTCbtGzYq377GWw4AL3
ffqpB5jqc0YDchM16R3JVdCc8aReaN8pYTXwn9lutCjSqYrkx8CEI8OdvnViNoSepzZFyKVrGUc9
ksM5MTwG3nQTamM++6MkVj8V86lKm8PYtp3vtGSoOYXPfkccfqEqDq/BADOtgOk1O12+iGrgX1H3
o4mYYsQo9/oT2eoQ8Irc8dzbRXWi30CCCR28ih3+O6eOCkwCgpKq3C3NG5SPPN9lUMyHnL4rnzFS
5RdVW20qd+nNY3h09b6irc5llvjXETLCfonxHXkVTpK8GefHlPMVtAmDD7zXchNolbyjCQx+HzDs
CZjxnROzMc4mYgg1HRXiE58WNOmJUzsTn1yPLnkbr4XeNghujrUocNADtB+S45Cgf84WNb41DZ3r
NJxmwv1EF0PhNoDBemBPbfKCHzzduIEG8rJFtXLS2t1Ec02PXexC3cs7gDDosJSR6C/52GvUkJAw
bLPWOXhJ6RF4KSf6TbF39Cn9VmVqPfGs5glNLnqnU+xUBtP0oiee8tsg5fjrsUPuq84Agl9wOo0x
Ai9CpO19L6T5sCeD7P2w1BCKb5HjNfAyy3EJjnBHSCnZVfCNUqv8TJOi3ghUTzx96bjRKshaoIhQ
HJ8eQY7MrCcQEf+YE422XVG+ZKGtFkpIdarhQGMOZFhBYD4h5Ke3l5Iw4qocgqOZttke2oNYwVMy
v0mvT8kqgnq8t2jFIBLYT5th6u1D85yHQS41XBohorhIDlrEA3QVWHfZ0xPGEGxu3e7elTq8mLBB
qCOvkSRjdqhyvOLZzCgU+ml7rrh/LLp08B2Wy9JTscMpW/WXflzUU2JdPNVTiaYKfS8sBeSJdhmY
wbRaqr5p77LbSJROf5zz4ceQSozzsGciZDnYzXGATKAY8rWmU508vU0PiQ4kPW87814LVFuN4/2v
aF6bxIa5FQvOrNFoMeKwyfRnuk5tAicqqH0WejJWdRqiuUpQlDJuadySljB+PysAuKuSWzfCzqDB
H8FwW/ZFuKYSxtvPjrw7onT9wIrph5/BKMt0LH4W6pIywvvhqH5c1pMtd1zBu06F2dHJ6HXoIiHu
DV6nhXC76dJmzrtbD4Q8ng9amXoMpOB2KZlVl6SfLeQGDkoafNmDsNL/eGgsbxPq8UUFln4Jyysu
pHRrsFv17Sh0X6YGE1GCQ+h7ov4d9Bm9hC6J9nEujXvldRhZHG9Lyh9utcckFUxd/YbJmuGp0M1b
N1fMnvXPPDS6c+yQDoMb5W2H2LbOpmPZyzI3MHBkDpmrCGOtZXVv8ww7t3Xy8T0N1OvYjjVdCPk/
H5ZNiWm2sGP9qPckjnjbAUBpIJb6MoEt+Hyg2e/6LAPwrWn2DjU1zkfYwwsaoC6cDppvr3MZmvY9
zJ1E2+kgiyjJxuJeWjW8oxL2hV2bxhXVZ09cK+Ilyd+iljhqx13u3Bm2sbEsjLoJBFVfxLLFPDW1
GMqpYC0j0LR9Ul9nq27vcSnDk+XSY+mYQC8S1KPAMt5cMUcvfx+U5X5Xc+neU16HrOvGj7BmpUVS
q65ObsbbHm7WzpmYwXQmszaVGtWFGdxuTvPoTU3ymwF5v25rPKLARRSmrxLZqZuic4Z8XeMrWbLp
f/WmcE88iuyZmaa4CSnQtlvnR5GoZN8VQHh1aFOQyhjrcDynmhx+Sc8sQ3ksr47zIW29JvtB04k3
gQSZRuddGVV+DAyNnDgW++3YG2zQIq/bh3pK5i7iZtspqa+hdof7sE/HqxeDLM/1wj3KzAQSCI9m
AVQMM0ra33Jdj+4mP2P2hX412v7Cu2/dajQuk5byrkbOtEvwoNbktQfp0WAU1KATImxnSaJWQdNv
u8y7VhxQ8rDHu1AAiyoH0n0YPUCYIeW2MfvicouDb5EsK8vJfICjZHSwGOEpny59X2fHKMyMVZ7q
5RqMJAsAwvlPE9utVyE6dhCc9vFAP70+Pa029EctXKoGXv7erCtbVDeIcgBSrTjYTGCJkCJtLCuS
GSBEuudGvWJkUhpk5Z4PeQ35IsmnaqUXAIR9fneNWkjNUlnvMYzh4k41kFKLbsJU4+Xab/gJ4Uaw
sq3N9Kv09K1pRVDxnqeYoJEL8AIV9WSltisr52XoNrqNl5kqmXAb68xaZ8y7JY0uA8rn0H2bY/BZ
aiZKUAbdb2wBz0B3ZyqEaKWb+bKKiKpOz8rYTjCJwtFNhrGs7D3t5Uaruy+2YauzW3oAWTN9n4ad
vv/77O9DnQ6UOpgr3J4tN5wqejOcNPOh4sHxr5iClu1ece2yEA/5KdHj8J2S27Wb8JmPgJ4uBAim
17bEkI/V6eXvj2RefuoRq6XtEnPo4xiLJ/7w499nDQsDVM5ArBGqjKN0x4jScOqck+M0UOYOkkoY
4ScMRXiMZrdhDyf5wFEXFcg3+17P7VvCyrBpGsAXbckuSdlLsDn2uPBBfZhYWgJxfNWSkLzmbjyr
W/XIH/VbQEpfXHPqhfZYO0txCy7uhebT3LcXES6jSYX+MdGu1otzCo/G2bpxo1b5zmu/BRbel5bJ
usg4+gDFis1fYVws7ItzEjuNqrbmmJVvzZpWo+xgXisTng3es6W9u92ach0/79ivksYYzuVFeZ40
W7707c3Tmis5RPOhe2V0Z0O9yBpjuoG7XtSVXt3zkizsKHA0hV1c32XmcRbS9a2dk8yYYi94DJyE
ToMb/taJ/FE62zZ+1KjBz1NOG1MUPioum/ZlehDpKHgh0r8vROpszQvaKlOpt6U/vnYXppni0VzV
DeOl9cf9Kdp98u3e5xcmyabBaY2EWrlYcR9egxjGbY9fIbhPM0xO8r+ESo6anJYzisMmS/Y9ATl6
JVjVtsa8c6Nv86N+M4Bnfth3HN7NemNNlEpguGKmfi5It8RLTEUVOLtP60+jndyf4x9Hf+Q701uE
GNj4X/amX4pgZR+xNYDaI+erk0TsmYVsEsw38dlRzs5eMnP1OX4dMGXhkUgijLpydUsbKMDhclX1
bC9pRdHwYE7LSLcxo4jlp+fyIcnQXjaRFvifeazdszJcwODnqja8M//Vf9rioF+Mk3ELXxP+6tzX
znGibfLTZKvt7lkzG79kl7mRPjvyRfklXiX/Slr0NhkmkFgGr1AU/Rs+9pdIVyfL2OKfXUfLgRLc
cuMNzg4J6JFwk6f4opXddiiLdy/EY9XytZu8jja1C+wwB47jvNhsISZfXLKDNL74rujPBT9xavXv
9p2JIl/8rbRW0W2QGH9i0qAp7eobJbbgrBftm+Jy0C8tzOyC04P50VC+97Mc18m7tPacV+yjcavf
3c/wy3jv04uw3sHRTcDmaL6Zt/CGcD9ssoN+DbVt/KrdytfytTql4DCCJXDAdQsoZlz/ppJwlfrO
yr52414A78a7YePqe2oFr9XrSE9GsqahTQy7wl1I+6v/EWyj8rwA1hwfA4aVFs3zP5+LJu8VW2U3
PIzf7Xfxbf7s0717f74AwcO59e+apMqWuj/S9LuHxba+y6ZtQjkduKeLBDZCYKcMbxGrddnQWuis
HFL3w7oyb9bJPurX+j19nd/TL3VvXkgWO+bl+c0Prx1G45NJJn8sd5xCsqx9/Wkk9GFRLFTs6ilc
9jRTLFCd9TVWiKLhPGsl4hvsFYwXbizwD5fTO9Nki1hOfNdDcF0v+SUkxq9ewnovOJq3L85wG78m
eqrf6hvATbbTySF29E33KEZnQcUv27Zwg3UITHWMIS01g62CXyqHE6eZey6Crb5NXhJueCQEtyjs
+7G7RCuXwf81MLbTjzBDVKIAb+5JLmjr+rV/be7msblWD5frU725d3aR1kckP5uPNH4FIneAB4Zv
ZpXk7lK0z9oFImpObpyVSrKdJmBMTcOJ5pB43She86yZcf7iTlGHhpSNTX0fqQ7W++KcshRVi/AR
3GvDWr/H89V2NzZSQrA2ij8KjxR70hds/wtlPKqpNK4wVNgW1Mv6JYBHQoKEf2jJ+hU+JJyTp7Jl
Oz8soXx56s/ldXzLH4ovQXRz364ALe10DY5dyRrjLYJm2BkA/eM+2Kwkg6x8NxZ/ONzs8RjEmyrx
rM2geZR/16QOk1isyGJHH2zsDmRKtJ9GBjNJTtVD6e4BvjKZpsZ09vMUUvEFN3elE+CnbdrGBmpR
nyIHajlc3WYyM44ho7cMJ0MWduvEntqPiUFpQZh5KYqS4Qlbu9hNzd+pFXxmcS8+gurhhdV3Vrrz
+gm18vdBguVLS3JM+evRnE8hmE9t0LW9uhW39o0qCubYHXgt0phQAeyficVnkhExXNSP5kMvIUIX
tXURqXgLusxYplxSFhyuH00nDm45mD/HrntXHncYlbveKij76Ox5cbJLMvOOghv5ujd2u2S253uU
qh33p+rucH2Tg+fQIQNqZv7x1FZWtDTn6A2zGRi23jissNTiCakXpKWMcZXo/NwsHhyaQYSC1km2
pgR9iBEMwoEy8i3cRVhQu76bHsCknbPu6bjz/z5FXbrQRUysDUjwon2amf86mv8+89z8Hhs4jWiZ
8926s/1+30xMtDspaj9YB2ZORU0Vn+EBjYG2LYb5YS/NykuXt85w2UniBsCzKeEwAZ1rJU0FPY3f
C9WOASWoGjNs8nibouZzTh9PsgITdo8SKFJzPA8UDfnubJMs7oBXG5OlNlGOx1qXoFlzXdJGyK2H
7KmXnz26sPzwKM+yfnp18297Z+If2bdbUyWvcmLvnDdggNzaPFChiqUcMRVwuoLfAUyfwHbdfC1c
I+dYSCOZHmyhkb2PfRn46dMWS8IT0Uunha2uytPYhSXgn+w2dqLYOdKa+ELWvEZ2Vsuqb7FYTR6x
IKzRJnhCQLh2Bln7Pc7H36Y8ViU7yKFpvwxVRstsAY37TxMGakWAd9YFLvcPHSH9jKO+pjzC+5Np
sCPKoOKVq52eVFqBpjpMW8KPGOAJqG9Ky36WSz0NYTm1UFYsnJVHqvI42y72yLZite6QB+bglA3o
SSaoC3NcGgoVmJtT+Op+zj/Sr+G1eWmvrCK0Yot3rttWFtcqPgB8pJNXp17YKxMPI1x2LctKXcNq
PNluFhycV4TiUzZOD0crC9qISuKS3SmvMQ6k4TYb0RUjORX+4GKI6fP+J3RQmKdJiWCawFeygO3H
BmleQ/5qQsQWKnjbc5Q63kJR8+gnGPoXPfndcorebTkIkApXS5o/ag6siw7XF6PK7HMgQJ4pwngm
nSVO6cCNhsDtPKcqpvPGaelLx3rtBtHGy6Bd4QKmRCjZahQjxk52d0t7S18CbmIH839aGz91T5Fn
6FBCopkDFB4xy6XaeKYtjoPFhCIO/sDIdmW/ohwLnrArvsD04CbX2uJUyGmdprSTOg5XtdsAyKNL
rV1PxaXWqi+v1RjfJt523hcdOcYeycqn42kARTPVtn6zvIqUmvk6dV0K6BPDfC//mFTjSC9RW1d6
X1MV+HQzNSvliWiJIWMZibZZBmGFkN6nqNom65Md3mLi0Zcu+NIaVg4tzb2VW9IEauXy2QsyfshW
vGcVxexe3warJyswvjoaAh0tpenCznH4QyOombhXq8keP/Qk8Xa2giqyN9xuXqkhV8uRdEdtetfZ
HWMfHuuazodvdpyaorC3HEb42d0Yb40/0b+zdx7LlSPpkn6X2eMagEBALGZztBbU5AbGJDOhtQw8
/XzIaZuuqu6ptru/Zm3HKrO6MslDnBC/u39uEGnziZh8tqAm3fZLB+byVAUgBGQ4bEetJr4moGN0
jOTWjltCEvNDxLvkSwB5GGs0kIFxIBkQaiQHmiY2I+1rUaINyym3DYilBICCHIUQZ9CxcRyNCxwj
oLkYIbcZQxFubnG4He0A1mEMjYK9BeBHX8g7QYDwnf/3RpuBbgYsmhUEnekQoWVsCtCP1IN/11S6
czOfjAOzCuPAo8/XWUPgwjXCsco0gyNHNxCzQAW74DHVR3szzb8bayWjBjAeCECSK++ALb6t8hMO
cZe0WPwReP0XH2LYRIoPDE1YP8qxp7Rt5oxHGhK+XnEgHDq18W+Cuk4qs2nsIRiR9p6zkvXAGjTi
AvKy+Cga58ONpuCYt+U72FB2ysiRG1djmMwJrBw6E5cjVZoRK/GO6OvRh6b84k0/tARan4ZzF3tf
elLcGDdtYBesI9Ei0+qXxiXYRKd3wuyHi7QFRm9SuEAh7c2FAtzL2xiDpjlXSOMUYqJ7Drx6p4Ho
Wfa0Hm4BTbxNI/sq1mzsGn2/SeqGWUoclivGl5SCV/Q31jisgfID8KsuAXxTKmeZAXulV27Kz76j
WXwwjNcgx8WmsBIvAnKbFVy7s6DQqbcZFSJFcypO9Wc6ajnSjmx2I84yCnIM+tPgmV+H8j5BQz/B
6oE4yumCoNd3bz2hCQjG8aWJyJQZVPf66VMjaTmKQrvepV3Fu1jr9poiz+HozC8AL9+7ype70RUm
JWC0XEnXAaYn1ElnDHj+/ZKFHZ3uathPCEpHGCKkpDyYg6iSqBExJiNH997CgiG1700HADAQ3U0B
jTQKjVVWym5tmO12RG3jq9AmuJ32SeYgfqBdpk/laK1c/sPt5DfNZhoT+5Cn4ZMYy1UX93KPKkvh
Sjzp+6oAbDd/jtv+OQ+zkp6lt7J0CXqFWb/VxjRd6FR2v5QMbsPO4MqbJ/ba0sJo2+QxFJJJmBwd
gR6XATB3aXhrTXhvfUn7X2IORNcQdSNsi8BctCX1Lsmid15SiATzUBOmHlE7urb4mfcmf5gPKYur
12PbreQIxcQZ7JcZNEUZaQEWm7uoo1sfTmRMi6bpTiyc+TLp6odCi48m8bzCp28xE3DsOcH9SsPx
TmBxGWrmKUgZaQBorovEpFmKJSzR6qPn0RqHQSGZJ3AbWmn4ZqTWkhPNLzWZ7MQPxWEIKcd2DGCd
E0CCU5NGxBjIeQgtMQ6DzQG6DeGsgKFtiamtJrP4orkS4cSiJCNXHwRBA9IasHhwMMFe96yIzhnA
0HFJUKRr7hVEslM8NOfWBccyYpZKvV9TrnHRZaDtVchpetHNWeia7VN32Qbpl01WI1IRWU5g9+Qa
GOdzusFUwFf56g8kAgtnwGDASf3gT2RDRdwdhQOIMs8GJrjau1cX5g1zn41jvXC4+49HSvSGc6HX
B3Kuh7S5AYYeQ9lu8iJANJorZjEZvuZmqHb+GAJGrGnTi4FtHEpz/NmAEoe/0d7zd2Kd48mZEVfe
gBWg93nU5xSnYzRbMy+/WcmyfaV11TPmxxMtNBZm2MDYZ557a8mIPSE5hgcloGPy0y4/Q6ZxfW31
7yMdo0AXagANsbcOTap82Yu9pRHX3YXqumFJCce6Yv9FT3e64zQgVzQpoAI3Ec1aKyP6zHSaQVUo
npLU2Haxm91oEXnmWmJv2CW+MDDBzq3LVUbpCYDrot33Oepxjkee5mWWocjmBlrbzsqfyG44Ig+f
2jnik0wcU3/Lt3TVOTdlReEuiNDnnEm3DoGs//jy+/fwT4UgFuZ/Y8hx2BXso2xeGXubLr8bMGln
aeRqayKkb7W2FK9tT97YM96T3PeeCoMTrKyESdp+22kdiZ4urU/gKRywa6Bx0AZs4DJSHlEPhsMA
kOv3r9ow+1mknrOeqxMOhEqABJhA/1V16MiUH4oOX6bhFZve7YkThOOTR6ZypURVLSrHk5ffL5Zj
/ooQK3dBqH8FvVc9lrWLwNsqemR0zvt8oaw8CR96PW0fMpRZfmLN1Qmcr1GP3Q/N4Ag8ZMPeGYmC
pSbgL4AnwIoHp31lvB8OSmIbqFPcknCMk5QZPRGg/LFN+xut26c+qdrPIPNMLkw8NWoo4rXZOuKC
IPRBTgJQSpAbz0mO9AYgl+nXyFQDk6K2IMGOeyfBzJNEQv/IW0quoyH4qTni05yq/C7S4OxUbba3
Q0rQLRb7Te1l1tWhnY77qSPviXkvbB5D1DCdyE8r34m78JxljKw6EoeD8WIYgf5QVPTFaCUzTIy/
RbmgTbg8hi2QHaGS/eD406GbX37/0z9/ac65n16UKC9j9tBSKZa4N9KLm4rS6rPdQXHGyODfyIgg
ARe1gJ+H5dGlAcFsmJEF70LMF+g4xtlXi5s20bc+R7ON8QiJYgXcjbSWhg8ICMa0V0QKCmr+lgPF
GYeRFBtnK3viLmXL9WuktHofEu5dqak+cW7RDlkOaDxP8Y7UnvFszzTyUQ+BBzO4njXxL3dc96P1
HMMtAC+F11uo17JKSOcQ3LNpk6F141caQJajuQvdlbpjryOPRurrNXdj5+WUhQ9uxTg+gBO0yKuA
TWD0oLYMfIT9PHAXtmILMCFloUx5FIl4xAJrZsYtcnLuVO4lrFV4SMbwmWSofbconCNskuYHrV0F
gFGvUANehAEZuoQ1D8COQ4NMXAkVRdvZeBYYJWgLDylDSrjdrwFOn2VEVhljN5WBnti5PcN8VRKC
jsbmUgHo2lRddrX5SDS5ae77Mn9ARH2rQYQt8Q+/duxyPZVkWNDOnmF+G6X9Q6udH7ZFHFfjMrLH
JgJYE9AjJDs+0fR9F/xGOuq/0sEFjuKUCF9RdtPrnK+LikmONM0tJ4y1rNLC+grdtQjFl2803s3B
87WPgQ0RqNpRK9M9yGCkRqgb12CHo0f6QxgRcSWgiMTUcX9B65ni/h+/lH5dEtN1Bwgx7DFm58i9
soE0XllmxVkNVrIdo6g55qP2HEAkXEgcYzdyevKWuaRs6+6zLZ2c25NB1kMjo5WLVG1cYtK7XFWP
QROVF3b4dlX7OTG43H4lk8lQzE7zJc2s5pNHtUJPPn7ZyrG+gsAiKhKAVafRAoNssSEbElDrGslr
n+TBA5c6UvH9ip5GfLNF2x6oOCN3xjFtGXby4AAWrIlgtu9ZDv0zmlkuHeOcSyWYVXexY/FOD094
DLxTbHc6cCX0sNbc9r7+YWoC1dZpqVvgPrspOsBho27JzeTh87KQ0Zdd02SAFcKW9LUPT3vapX4U
3MikAaKZ8l/Ui4RLHNRyzxbRPJELMjY5pebrtHeextIx11MCYnI85HHYnLDvKOidaDiZRsFUzzlH
0MuEURdro6NiujTa7ZTMqE68wGaeH6UGGIza4Ttx6HXSq2MhSoCcsdiSZD9MfFlW8aS4YlLw+1RB
7wCdLQ6WGygKkPRN0jTOEk4DGBw3vhT18MIjwOpilxsZABBUk6o4r1PQDBppCf9SsTxmdMOV5SeQ
2H6llLZGMiEVnBGvtK6ml7qgHhi6jarhnqWTupVOvQdSExDGU8d2KqxzMBsKxrCdw+9Lqtg8Ch+a
Y5+3F+JQSCNYjRjStO80nxFOzK85R/dnB5ybJq0TzbpU6+5JMUKyMi0uU7n30DYw6ny/tUlu+OMW
ljjTY4fIX1CLN0oe4fkk0a0d3UNDHPrF8KeWvScvdn44UsshrA0bQmblr8nY2hsLj9GyN2eJ2Gw5
anftZkTk/OKQyobIUeSZgO0ICyGgjcKt3K3V4H8ihbGN64BK39E1tlVQ8gfVU7TFcKmVk7bvOriT
k0BJ6UIL1YwjpD0x4bbVMeNKhJkivMWk6VPBsL59LMzhZ1jKke5wM9nYZfAjerMaS+yqxmmPv19Y
byoKF+5h6wYPtVVw8PbFhjkUbcIFqLRSlmwnhBuw1btLUY3lLrM6Hc3Jzx+l6jhB6tzoJ7M94a2p
V3+wJ/+bSIKp/ymT8K+e3xkv/IdQBSzSXC+KdtxHL1n8GgxIhC0HE7xzw5ZyGaDeWfxuQgRUvbVS
zcmcKfC59m3zxGDa8bhUVJr9H6Iejvg3XxWkZc8GSeg4/Jl//qqqIrdYvjQ0k/Gib8t500YkemkO
eCfuFiqiyn8qlCtdFDQ9FKuqftDv0FmKbN8Za+vBvFhncfUe++r+VgW472SyV8u4nQcwd/9u1+ZD
9QnIxT/nDoSSF/HWvaiX9qm9OVR9NMHih4TuRKA0LxebrMPdthnQYEmOUennDpsIrlDbcf9obdTM
8FwXm/td7k2PjqBFCfT8ph3//gdluH+Ov8w/KQP3uGEJoeP35pd/fk/wGpit68luP11N6nZpoV3U
xZX/jfQQ0VeK6Odz7C0QmdCC9hHZNUY2D4xULBrvpfugWMfAdeCk5HFenJuUhFS5vFfIh3AC9i7v
z8qdhUUudXNdibOX0SWKrkHFx+NMJoY0LAeB9XQzzxOpq/v4Rs3cIJnCMjo/9PFzy43ol15egGyp
zzwnbr6iLcOxTh8gkjDAOrRNnY864swpeok+p+os3orPZviM3X037WgDXMWETpjAAHbSdrU+rSCj
EzXnLgQqJ3vpOYC2eJvvWu9t4LjTdVrdCTNjVhKPyYv4arBf/Zr/ev3aPjUPVHxCCbmq5w1i2QtD
kJN1T+L9/ANv+IHXT0G9tF+6e42G3Imi37VhySms1B16pkCDDGmMjJ3spt7JVzLu8nNLBXiBfhld
FVqmi6aZb3v0TaxUaJ188gOUTw8F9A7RZBmiiSac+zw0Uh2tdHrOP2q0U/xMy+Qa3nN0zx0r+S49
hyit/oWTDO+z9mQ+/P3jY9ozB/yf4aP/+/gQnYK0SY7As//6keIcnWglg/h9PJbgr/a2Uke3e3Y/
0vgjt523FSvuG2/Lp3ppHoZL+8jc+TlHRcPpv+W+QO73zASKb/DuUZ9MfdI1Ohi7PX/dCehJche7
HIXuyfNX5nCu0O1S9LvKYqRGKTS9CiUmiGWwi5FBzReVWFtxChEUML0+le/QS9SHcB+6Oxw8jJ+H
6s57t8iv/LmzmvhooyxmyXF6Jae7almRExaJZWuan05LRjJNTiaLySaemYwcu1akmefezxavC4aS
/pkU+ABbbhY5z6196Z/NV+3dtq4ZQIp78Rh/qFcC2K8Gz7ZxrZJHC/KgWji0TxVq3XrpImi4NPh7
XVtm1/ocIbsSeN1Z7IuPg9wDmgqThc8n6dV+8J60o35PXuL2MPxyvsLv9Nstj/ADzOyRI+ciyr7j
WfY92GfP/Vy16tIduh+6/UG2dBr2cthRlYFwXD4H4tnjFD4LyrC/AJGOB3kDbTjfKNbfLQI0ofQ2
xnSzis1Nec6f82f/IXzW/J3BEjQ6WwroOR7tTDhyJZQcIgWvXXKdv3nnvXo1H/h2DQS9Q/QaWJsi
+9a3ffZep4QCQPzdM54J+Uagf5G6u3LvulRk4uNhsLNInwZtbbxRRkid6mtjfobnamaiLjpW5Y/5
DVAp7vS79uhTumv5ZrEigY+FEumAAyD2tk70kG8q6z2thEPCY0wuAcqTBVpt9lPVm9QOAFn6yl62
unUDszhTlqZ87eUM8hjR/PICB/pN0cQ7+k6gtWMKCBXTZjrRnd0Ydp9//yES/xqQIRmjO2R4qI01
bTkH/P6wWTLzC50Uogy4PhOTbIXI2JsvSBpXXw9wDH0En01N8Y+weArVr7CynAUWnwiqjsNES77V
T+1T3OPjxeTMDxOk6K4eWntLZZK3vDK+R1iHgr7pzYhUyJBW3NZq7geOi8uzGgEJOiZdcVX8AKmI
oL8/NE91oZgludnK99PNf/iG/1wuMC8aQrd1y6A+wyWGpP/ldFD7PhlbTNP7VvzCUkWj7bmSGlY7
lDRn3DcU3OBdNkPmjHayJ8BdjQft0WA39d6Kh/qmLjbqtV19QbTZAmlfFKy8Aytv9WBgkZCn5q6h
fxc6EhEj5fA/bJrmv/36Dd3j5yUcYVlzS8EffmB46s08dbN2H0Bq0B7Fm5cXm0n86pmjK4DquwrF
nxJ7qAEvxYsd1ovmJeYSFy+Ap9DE6SwJDqpjXQDg0zbkemYYMwGUv3+b/92XybYuiYA5jm0J+Zdg
qAm2piyqKN9L1892IUYtwCqowIYWJ7ui7uVhlYfPwrfEDGod10cHUg4wqNezJGJyDPTkXnjxi6W3
+fK3TM2d1VrrNXaWKg38AZelZFTUxKhRsbQuf//l/w6Q/nlrEdKzhG0a1MLoPIx/eZeTyIrlJNM9
eLp62fQVaN9TkkyQ6FhFOCEhVI/uWctyIpxBt4db2B1+/+r375tC20e4FE9RYP/qujrF5JvzcMCz
nRzOgAnQhocy9JpLmAVHrKPwOQiksTnjb5f0IBx//1MJPP9oQczqymjYY0CSJ7+ZYDrO/4RkZay4
39BjWlDG0yXUyY9UjboG0Y9ZUR6RlptZYy6Ozqw4r2iB+BiYmhSzGq3PujTQ+lmldmrrmM66NYkn
vFNI2c1OzLq23PfZpz5r3TrHz7Ik5TbZOWNrDlLcl0Aa+BGeCY8TNUAGTlUpxItFUoTDBvdwrkxo
D7POHiK4k8aP19mswUNcxjpPpzLiDQo9iAE6AWbV3p31ex0hn7Uno+8Zbf8uZp2fYC2ifz+r/4Rk
sAJ4sydA/Ydcsfkvi6FhmCyEns1aKCky+etPXbOCFptvtBfpe5XTvKlvG5cpvtsYvzjr5W24gvr3
oSAaXGg7JB34E0ua2eMmdohDWHczrQj8lyYYOb1/NHKrXMWABS9xmVAOPoAl04Owuwaob5MLsCpm
9OybAJTnSMvfP8LmvxyuOVtzeJYELUlbCu8vn0C7CuEkBV24N88wVRfMF8cVp2BtIvQGOhpKZreq
YrPa212jH0obCVykDbYhAVk5FOktAlSdv/am1azHS33vnzlR/HDe/99J7n+itwxwfv7v//X5nSHW
RE1bR1/tH5O0wps7Zv7/0Vs0q8/6X/+Df3T4uP8ldBYp2+Lk65q64HT8j+it+C8uVGRWbVNIIZFT
/hi9lSbkJPf35ueRnPxj9Jb/wnaZdOlSOOww/63orXTm5+ufS6hj8feQzzcMiEBsuvpcF/THjarq
7bTJvUwAnLi70zBs3AxScxxY02qiWYtCre6UltoeCusMs4saQmgaR9OcGezg3ExfJoe5zLO3Fb59
qI/0mcPpSgwOvAzBioudDD6U8cFYEvBVh6LG4V0xeY4HNR6zqhyPZtavwzQwzukzH1HROruyAhnd
l+GuEAhepmGmxzS1Nlqpd3tI0ldjlMNqNNV0Ua2xG+z4Z6kX8rnMzG8TNa4N3OlBt6efFKnBtR0K
56jKaE3p6LhPO2+XeyEvo/qRyCDaadT6NYPgKDOwlhQjRhjDS66eX+5sCnbtNiH0oHHD5DQlb1wK
OFNWr57ZyXMJ+XdCUC5cEvWeu+VdUVStmvUavHLuAWDMfAaODNxPHZGsV5An9366GGGn31yrwL3s
U4uKVevaWRjD/ZrrdGIDLgpwTO165niewkLnDJG50wNJy6a3zfWGm3BD+3DXDNXRc9JTOgLbUVG/
qgDIsVCYCTRgsmghusJ2iumwGMMKi/0AGtm2pmDH5IRztOEGhyLERTMqrkapI8JT6ZREhWlCXxiI
L0cz0n9ySiy3rjtylE6S8jTmQBqEywymdyLuKhp26bIMJFfrqFp5QXwruw6kUpmzb9kQlbBJkJ/2
OOL7Ork03bhJy/zK6BNc2621q6Dc7ojVYEszDSIDXbuufCUWhaAypdSxi9TWYAO/J7qbK/pr0lop
ciAlNsqo2wilPY5FDB3SgE7lpVhOlEfKSQgr3jGXZXg4MQRtqP6+aEX6bRIBPshg4kU2v3AsqFMV
0yTiN5uwNKqTjGlS7p2iPw1jBkOMmW2kmxDNM582PzrpWtVlbHwpcMoGwzCC1jLTEB2jPMGRUiBU
2Y71w05GvoYAFYWg0AD8h0RIgbqKAXlchTXJMDVZjDr80OQeC6bQpI5o1dFPxbHWx3+cSY4wks9R
MVHpHcJdrcfg4OtUH4QZVCjdG6x1JbwSpJroDqGpq7XpBCeP2fImGzSbAJ0Dr1oDM5zktGljS6Ox
O4YMHJeNsben8BxP43RJifTtpI/5nqZ0br4MpgIcBvkQ69D/0glmuHutcmEffATNTC8ILevyR6Ag
gvWhA/rPjrOzkR6zEHAMHlV7keAm2Q05PKOuMFZNC7rbIFr5PVd6ootw/QjVr7JLdt2UNp+WYurl
1XqHaSJCTx3t7zymxRlqY/YwWrP68yOKIY5rtnc2M5fZtlFLnBRdu4vSyFuhH+PfiCNt2yv7ZUoN
DaB3hq8ryT6DppaXouUe2A0xPT2UFEfUO0Qt2kWJcG7bB9xDkMbJjZxk6azhhJzGQBKsqiPKgYPo
jpWHdY9nFyOFl5X9zlLUkteAdSGjbR3i6mt9rs3p8+YUS9zDJZ2edkRgMixBgtVgv9tSW2KF6TeN
U5+pAkKJjJ3ukDdPZSWDBz0KdD4wtBqA8EX+wgLWZnq5nhTLpMSIsI0rKIFNNjsEovxgeiCwPOha
j6EkdIgwF22x3te76rXEeQTNpHjSUci3vazueVr4t85C/+36mK4kNyOipxuQpIPh2PvTVY54iZsK
vn1YjJ+x0Xb4Qgncj0BkC7hseUlQjOxlZ0Quhff43EJZ4ucDa75wjIJVq/G+6GIHmlDARegVbwEm
1v6YLaAnF3dTc7fSy14aEKdPrfzOCUmuotGpD4La6Y2XeG9JJ4NNlqU/es5ImP90fGus/OvCYApk
x4jKoaVs2trrCbdOnBIJdc2VSE4N9MonzeTZKY0mX9EQXn1MQn8pRm6x0HwGjuVGtolrwzvmjvEV
g5TioakySiZ0CEr4X3KFjajp6AIIgvI2q6BBazCE11saG21FD6yhYIomclsDQF33briEEBGsaqP+
UiGhgvoaTD4pmqlivOS129STO7Bg6NnJsFNokKrPnVNUX7oQ9REDZ7AwSrAykV3SeZE3Z5npCQDV
mJbcCtFuKicqzI6RFi9bl9tp18+hS3B2S6OgXAApFDSChd3DGpghOuzWa5tSXM7bdEn9fulMyIdU
EU8LT29dNA+ciA0Gq2WlrBYwpYopwQOEpbrQ3zu+0laA9mfiDuxwcGMLtjmco6QBt6XJiDsiv7vs
MC+uprGtl0UHy3fGzJi++1o1Ijn6YfKeFTVkR7SOYUi2qQWcmNYxoIQcLILXpNMYOMXjAZJmwmyY
OoK6tI2l3Xb0P2HmX3pNAr1bqmUN92dty+ZdaqNG8L+f8J5KLOG8LZs6Hl/MDptQDhxjWbrUlzgD
b6l+U5SX77iHFwjWCkfj2C/Q+Y1jCf0Ew0FG9NnVdkaRR08juRY6Yg2ZLzuwGkvWOGKbY+xhV8GL
0nI/o4tx1aSueMNv/OJDEQ6yzj9qc+9VnOjnLO30s5/eqK+jKQuh8Rp1GF1CYzr/fgFRz1xXAL/r
e4wrjSLBIomPJ1ayjHT8nR5LKibjqPV3cV0y1xJQxwjdFOQ5aAK+gZ0AkVvUQA+a93So3pmGdgs+
ccP590smMAw1dsRwDUg7rV86HKCFmHr69zLwnbTbh67+ZmYtcRa3fBjMDAEowY3Z6CtpgunRk+RR
jzauYlyWTuAtSntrtaa9kdyCN5UBZLEE/1l7xWzURRqV0Zt69bwDighRL9yw1vBY6hQdM7Yi9aHa
raUg54qs/HDxe2XBI95Otsec6VAchL+ZnayB4mVU47AmBXAc9Pqjg845shvAUCHIIBxTWzjkVWyd
jHylrSk62eE32YY2VkPHF89C1c+eQH+A8MaRM3Eee+B9ehk8NaUx0VoRvFY696AahwAcvk2dy8ey
E/RKgGxP7gomoHw1a26mignXiM3mB9u4vRgaK3u0NLfdBLGQx7AipJEpAHNDJ27giV3kGOCSYOyH
taZb2kHroJB5CNPPdVf227CaumWbpRsTVwxZbC+6FEwh8K7M31Fi//CZTNQRVrZaiQfIsR8RvTQr
yoMwxHuUf0wAzFNF3lTPL1oWb8wWHFYSH8LGwB3nBquAePwCDFZ6d0zvWGFCUU78Y8yjX9Sj0GJe
AKjoA/K41Jwj8UcAkZV2S2ZIm2cRYxPxZ1xWXI6doyezl8mxzmZjb3shxzXcK+shcYiv283cjE7L
Se5DGWVfnTZOAQREdhACraTfTy5iVJFBgWU5vQjNxPmNCV/E41HT+c5jztJjVIJj1FJx0PWhXUKZ
VgeNHLANNP5kzS+CZqsGwtCzWf8MRpPxje8e3SZVp1nd4nm7MzpR9xJz7yr3a1DhdjQs2jioH3qd
Cicnlj/run4OHjpAdqds0Mvb75fKS1EV+hvMmeRSgw/n0FKrrUUJwz0KqwJAJMFRz9ZwLpjvNdBG
/BFxvqyNyr+acAVYxZF2iwj6iVkcYzuhu42c9SKADnpKDDFxP3DTbdRAlaxGFGJRBsm9Zm5zLGNm
/UM1XvUS0A2SWbwEJE5ZkzOAHTY0benN8LtGd6dbPAhnRycV8vn8y9zO9VuupyUWK2roWFCyGosy
E51V5fMeBKwPyzEJng0KGk59GfQrj9pN8L0fUQZMJxtYlxP4LI1RW8uqohJO1GiUGnrlECbnMWvf
9d7S15GeE62In4Y81VdGPWPpeASJDwekFcaOqVdYn7MpBDDDA2mbEwxMUz7ErfwgF0IHJOOcvE/f
iqkJWGnP2K8uaaD2WThz3zOv24Hgo+DKGcdDUlsPRUaO1OcmtrAH6u7gH1Ys7uNs8l1iYy44CvP3
+w394VhvkgAAYqOUcVA4KFo7iZdR4mRPqcqKo6HKs96VV3pl3LUZ1TPm7TAREMCL2t0kK8MSfuKZ
g5xPa16erPBGXDmz/Oi6fG5XwwPUUEyqxYICes+/1QO9326vApz6kvaGSu3c2H8fAk4nI8wbPDcc
mUJONArv7QInACqnphJwD94qMhOsQZr8Fl7TndME1d4x7C0YtBs1QFQ9aeMvS+SveZO+URu4zppB
vSijWsZygImff/SVBq/ExBk6RvayDrAjjuo69husnxQrhnq31MmrHl22RNvOz31EV2Wdfc9WkaE9
c9iTK7B3r33tf1tpc025YNMNmT6UA+IWx1ZUM/U8DrVY5zpmER9gzCLxpmvP1Wcx1daX3sy9s1X/
BkMUcw13ABW5eAupR+/xvRIycr8iavHYxPwK31g+wNxkf01Ef+LhxrGEbl/jtGevwEqfHfpg/AUX
mWoSEVwLOj8XcdKeIsxli85MGTfWmbmlPWwzhU5zb0rCJp7W/miLmlmhMz1Y3LmNuu1nZxAOPqs5
cb8yas4qEzo9/sFiC1Jz4JEwy1Wg/ZSWzXFhwvo/knheguOJzqC+KcfWKcKGfKBWDl4oSs6WBs8n
Cf+EI3svTohI/TIe/DeGLOzoNv/Kc16lQXVl6uDIlwA4VfhD+ME+Vka+i2BhDQTBl3nLziNrqAi+
PFUORetcNYnETgjRehdSEGX2uDr65KwFYbqzRftkitg9mgFzBZDDA39u857HOXST0QHpM7RPUYCv
D/xjd2q9aS2KgVCZDU8KfxPTlLE9KNO58rE5FYN2H/TO5yKDcb2lu3eVezateg77B9RgfR/X7Jow
DmnwA3c1zTkPXAfK3hkWkl6RALmq7FDbBhZqRLsJDa8+ANF5p25hOAiLlpeioceqUCQlUV/w60GF
SqLwGDV9eyNFx5BURqtKcPrwRAleo4cVCGIDT7DwGfDbSIshUMmFylRDyK+31kMXPwX6JYLVsR6I
Yyx65ihujZKOJRUig9LxbDN+pnuKmuR0AsWBijYQ1ufLrIMLnk4QTgkmC1nFmyknyTayX0OIabld
WDDRgFZTUkxVTJpdXFOQJpjrzofo3WLLRUQNgsBaxzHmuIqY9Tp4dnqg9w1pvxCLqmSmzSKmDsrJ
oieML9waCbT6oRZvo3yaIQ2aWkPg8TtMNMaPQq7kYJW7Gv/PNu9FQgyCRb3P8C5Wxk/R/87AQSK2
8BIfhuCrwni6j139M9T1S2MzqJAtjKq8KvRdS0El7lIkTujK4EwnegobmgHBOd1yw4XrQ07NIgUA
NyhlZjMi5OUUexAyDJew6ehGg5+xs6Fh1a694sOcA7IffzVS9s/VWDkbESV7GchkVWKwdLsivoUd
P64iZI6C2XdchE1UHClxIkSdesG2j+zP1qrFXCG/LHjet17vn1gOUENxPffD+F7rSbgOSnnpRiwE
FmlNwJx8RkYMBB0GA6OL1iGVCGBSfM5VFQ7lwn0lo/8wInDCqabDIoX7YKIfC4YBXB58GuIyDvz8
LCwXQxs4QIActr42ip6dCGxWJNvnvI5ZMeLgvffDYRVb+yAGhONSccmB5rEhHst1J956XO4aQVRe
Hxgfhf26dSNw4m7IwzLF12wCn1OSSFk6TcAtCZ1+Q00ER4AYch7PEvTOZQZ/js+BNVdv6FvSjB8D
S8k6iPMrbT0uBSG1ueCikXB+ytdN3/gbjo0vDgrVNoztx2Lg2Fvrgcn15Nb3otoVHuMwD1E29+Rt
ki38tc5hXw36p/SVVmE/BdfQcSfGWclHkEnt3qNB3JgtyX2AW2TUJxKQE7UKbfjhpJS+WACjRmoA
eX+tb6vxP8JCvsajNi6KgKQJoRh3n7orafTHWPDW1nrcL+1IIw8YP7YEqfhUlrTWFi9c5n4a/4e9
8+qRHDmz6F8R9M4Bgy5IYLUP6X150/VCVLaht0H/6/ewp3fU3SPNYB53IUAaSOjpyqxMMviZe89F
m05RT51R+93OyXkuJln/qa7oPbXq4vhoUgQaRyRRGVEcPCCCtpM70hC2RTWpAzySfZWxk2FLfQNG
kWo+hw2iIDCgB02PvSI6RQR9RRsT22TJZu5WOB5CPwk+FVUxkKvGSikZuxPHaLbPBm3NJJPYcJn6
qxz18iE3SI5OKhfim6vzXErBk/bxfUMQ6VrIJtsNzOioqwECYVs7tMm+WhRgqZeQ1NK1gSkoKK89
KWOTdLHRuykbzifPBhpdRNAsQESRx4fyL+vm9xGUS34U8GNH2/gDWVdh2py80rxEviKQ2QTPoU0f
EE598N0MnltrzC6i4OL6xNUF5Z1WsNOTdvtJtg3lVdjtQxvCidTe9Nm2qc3BYCxG2V51Z7uwcL9b
557EvYPlrHMjUVssB0+DZj35aXYPTI3BhByCldc2yZL1qpcF2yxmxMeg0wIT7p4Dt4OyXxs6uJMJ
BHs5XNooH0GnHTM/rY6ml95OXXxT43eC2Jw/RbMwEHchHb+meByZDTbAMgMYpYCfowdkVOeF3Uqa
88y25b17L9JCVZ/knIPdBO9DSGSY+qqpvQ9dhDM5acmcbmbG7yRONY2jrXq5hSuFvlsnhKep7quK
WDBV+fXKycwHUhi1+4jj9jiY/Su+oQ3t1Yj4QGwa23sKIpSblUCv6TI5CET/5pscT9D1htp9dXS8
ZuiqH+y6vqs1406zi5u89VmaW+382Z/qDEFcZaud58c7nbvAI0NVOvrTQPMNVMY/8T2i5UKIisKB
dA8jWiTOAxIsH2VPf995PF0jUHhO0NzbVOxUQszioh6La0fg1ShLJpkoZUYP9hl69XXOgw3Seta/
jPzhssN9g8KkC89gJD3YLPelyvpLZgAAz8LuIAyJhwqrINCBSDs7XXrKU5Gvu16HnkdEN3kOCfF/
hsTH5PgrZgvGzg7bW2I9bq0ORUCs1KWczsjUg7zNl1o6+hf6qXOsx+3BzX2GMIBGhmi2RJsfpZLl
ibnSNrOqeN8CbBE51CfXG8NFWbIiCOMTXoCdpQg+7jVqxN59TqM4RZMN1EU5zalIYMwEJHpxHsAA
tYC0JiraZDDvWsmQITCYALY1SXKMvHvCZfVLIMgnafNbMdXFUlCIqDh9auOE4CCd0SyUj2WO1ujg
yeqRvVC3cBKCSdPO6LBQNQvfjPYyzGdSB3ddSq7FKkr718w84PfFBuoxFRyR3qW9s1dMspMM64PB
OOmAh9NxBFpSCVOrA+WW1ySMotnBFemCvSGklWQRT5ftuWyhLzopsyl+XWpNqZotSSMLVnc7t+0/
IJkdjz21NBHO+R2poWw8+nVVEQ2MlXWpbKskjBruxcTGVmrWnYZ4u21YSAzKxxw8IkFCYRNv+pT6
040hDKE2thZaXHA/JM6uVhYlFjlSmUBHOPDSuahZcJAoO3H0s74HgzgN0GQkGiZhG+ta4Qlj3UB+
nugeY0N9imjcTkQobXAb7l2o3yi6p3RtkulLaV5goEVhlY4fJWfjSNswttqebAlWbE66ZGrJCdkl
hLdB8deLmN6nYwAdoZLgWVjOIvSsffH15JoKM8bLPCHVKotgq7nTFziuGCcsq8ebpweb2DURvgR1
cR4xrJRlYT8rza/WLNpXjEyKi6FMwckb1+vI1r0tyzfKGKZhDyR0rFSfoivtg71WDlCO5EznU8AJ
4Iwtms5XqzpxiMdpvFvq1vPQjB9Ss9miY4WoUjtrHJqQVghwcklMhfPrUdnk6CaDj1rBt6w5SAZl
/EItucCUMs4pxSE+a6LCM4prHnZM1KolIXmClCaEtb7F6qIPQXhUj4SqzNN8mewiTXvlsvLcGz0H
Venr7AD7XX0Wz0nmMy+nMvHqCtKm36/ttrgwPOdqJAFTGfkpdFg7hM5DO+c6GEN00w8khYwgSCsW
qBQe9l2rnDdLN/Bp9puBvpeWOd+XrCIWouIy1bXoKFpgZG650MJRR9spP/c6elhZ9AuXB8yCkbQX
uVe3IptlvmA6zbra2fReDdqd4TZvvcmEAJgLYLuuJtKsP01jF16Ed5/qcLpSiwdxK+Sb5QKsEuXw
gfHNqp5bYSImrMckvM0yAk8WgVkfsPJXu8Ssya5kqwnsyL+LgGxC6fHtS51M9mPI4s5NpieTamhX
BvPHOOTdGlv7dLRoIxYoTmb6f6PdQ0ucjQLrklJuzybG3UtVbNPc7M/Ehw7nr/+LCelwbuvmDfk+
VIHf/hA0Adr8XrlLxlbyos+NUUrt0FnTZ4ey9xBHRbb1W5P6dWiCuzrswg0O1eqCfAVvhHy17aY7
NnRxm2Fi0CgUgMmioDlSrt7eB4Pq7hGo7ZDNrdM6eOwj2ZzzCe8z9GZy64jvCck2gC/BNsxoupe4
EIegdmkFzTS+8VJiATQSs5Y4Eg2GT9ydw0j6UOHGBrQiGMlBx8TTDIl2DufKQ0E9tjKVbSX41hvX
2Jm5ZtwMKg5OUdKcm4Kg6Ezqp7If6xMRkFcc7d6mJdZU9rgmQRuClO03vgf12mChnE+QThu2r61M
OeZJl/dS7gWm5WsGNeeClLa8IP3PRulu1yYHZFdumG7khGCTcGBgA7slqvkp7lPzUmhefKdgeZZs
e6xuMB6cjD0WXwJDDPZFfBXNlZ3gXsudkBP2DepJtrUHvF8tUqslfMa1ylCnTrPgNhkp4vBePyiV
vGpsadwpSflkmEbH8fixQr8s7TJ7Ahlnaz5O0GgUbGRcfQ/MBTlj4+/jUieXuVgWJXahmaYcewCe
7ALwUAKkWrRtiVKXODpmB5FeEBDX8xCJn6cBFpZtFu2m0zuE3rTQYdlJzkTsIs3RNhVTqw7VYEkO
ZwlsXwS4edtYXFyvfYpFi3Ght7odK1XEEWWI7bfPp9u6HdcMSC6W0xO2PY7xNtbbV5K676ukU1u2
bGe/9uJda0UF5rGeojrtDv772Pv+JsPZthjRnq6qIDLQNZmP0pzKY9ntdTd+wEg/rDluEda3oqC7
Jjcl6NuNNbqPTdY9JDbUMiy1LSsT9plBy03p8plrfcnWABryCiBEeppyi41CqxWnYLLtpSstFhPR
iTrVvxmk7JYm8yOw0SyBtXKlqeK9C6v0PqfzRND40mVjvusmolUynb01lNalKXH52AzDNnF6MZnX
LaZ0mJbkP/Ms1p7Z/tO8gcRZjkW9qojIXGT4lWTFqcYwTY9QS8f2tqTtXzh2R744ieMBTCtCDfjW
3Ki9FUGs8BTkHyOvZfvK9IwUZMyWjEIjg+e+odFxREGqNgJf6oZwObx8JWAPs982/aSW8OjjdRla
NFaMjZBI90z4WlegmGW624QhvFH0E/rgrGUi1OnrPxTSxm2SQRIMAGsuiohNF5bOuwbuwQG/3J7y
XzGHpb1N4WDVXvDWlgTVGhHJikZanx31lph+eQ0INmIdfKmGGiFg3r4iIIAm1lmb1rNfRkxCK2Em
10YQzJbS7K9TL7GAtybtuSfRNmAK0njjDUuwjR7U5dpSCMpdDO1jX/dMPdRBORCASJVYEJ7WbMek
W6BD493657FrvIe+879IoiVjptIg0xNnqxMfglT6qqpmroR0tcmPBc2XowYoT1PVbhSBnDAQ2VOp
KV86mkaSWd1x80fBRjWUYWZ4BsGdrqIAQ22iWVQRHtdIPN1PeUZGdZNtdM8310WMrqdKpgq2F3DB
zKIdrMi9BXQC9IG7AW8nhYLhziL0HKY5xzATIZuZwMCGK7FgwFn6h7ZTEolN9dErvLvJAh9hOM1D
TxbZCirPi1bayDcsgj8YRWmd/4mPFpg+4GrI3xh+S75By26nh0jvLWaDFrj8MGN2Sowez3wEo7p4
Vj1S/pxERlkTJhQQCEuBZl9UnT4kjmRS3xYEZcLMZ0C/0Kiml8lg3sZ5uutr+ToZr8KKrk4PwYbl
MwMA9jYLo/YuMmZ9wFrAhxeltkOtzkbJE8bqMGrB5mYnWr+4rEO8iMnYTRj2r87EdqKIwlMcmnuQ
Dt5iGL3P7YyvIEv+porC5wTAh3Tp23J4b5j8NhHYnsTSNpySuMk1AiwdZ921znZE4kIE6ikn+6ia
6m0y9ufICl98jclt3fImU7tWKxBEnIl9YDFC8Y8kL9krLe3fYDUg0VE3rskYCzZta+Ur3zHThWIb
MPssMhIZooQJOj9eKeBTfoTFua5x91U8aBii0iHskkLBfqBuDProEMG7MxyGSp1mriO3ena8J3hX
J4zbQWswzOpIoIrwKvewF9Mw3LYSX7mpS2AKUt/jODxm0n4BnIxKNgL2D5ZRb0FTaceomu6L3j3P
CyEkwwtHw8eR0gqtWq3+gKXlxU8AkbJswxprVitDIZuRevAWCbJPva0jihWT1VUO1mNBV3QcSFJe
sAmLCRvq9WY/+qQqWy4uPNkTLIc/S8MA7A2nNHXUetIZinau9hhD32SDNA9Xxph/cfD2cevv6lhu
YxMMiISfjI6EzZtPvWV+bIx74tzOjShPpRVSQN64/PzQrLci1ckbxLGZEOmAuOZioBMKx2yfSuCZ
8dRRE0pzi3ef3R9zTy/mlWEzIUia9TYzi9FX6R6gArEIIv1QkoJTmr63GldUvcuW+SaPFG5rkwU3
tDX7eVKEQZbvpu6bS5Kfw6VvErHT9TQPRC2k8z6zUCQeKDpspQtaY32HOJlBUG/tvRayhM/8S899
aCPdTRdXt70Mn/Q5NAApK2oGbaXK7M5oStj6QXDqUsT/hLLHLptPNC71giudRVE0LeqG5LeaqoGg
meXYuFt4vjdlC1Afnd5bVHXxpcEycZxaH1C8NdQQNP23wVL1kZCnI3uX/LHl3WzHoIpXU4N5Rrjt
YbCpnobKbfdKJ4VcKDZBtfOcg4o7mFO/jqGC7ifHvGZmZGyixnriiKgOEVurMob6TwZRw3eSniek
H0seU/PWEhH3Y8tqwxpIeWbxnBnZrmQTzKcLi8q1AP0LNpTtsAkyClIy6641vCTaLgCgWVnl1Csr
n2iEOIY+44Mm0Y3c2AZIX5ZK7QfnxXSHYGcOfXEwR6BQdYRHgonuk3Lc2V4qkqcmhGmgeDZUCsmc
q3eIEaSKdrrpPhZBRUJ8FOGLb7jmk1Gh9UgwkQzCWBrVSAxD40MZ8eqLNXwuMmE9iIytZulMhyZg
eSUGx1kNHnZY12WUayOfhCaDXW1A/81yYzTi+3TgyeJHBvtMVGywzBEp4CAseS7xZRlXF+TKstL1
Wy+wYR/5FZq1+qam7zvKVRbpNdMFFTP2qqJNYdCDizKvkBd2NI/NWB/1/NDjUz9BA10xWoz2UE42
NMbaNsqAPEqh3bZxuXfwMMPDxB4QzR5GOxa3mYca1eRTKcfgSgISR8yExUdNzVlGK9n68VYWDRrx
sT3WAc1hyco9TgZyzT1kKXUGm3yw8G07yZSe+jymMHCaFG/QQocHA4WZSMRcct9pQqhD3Fk9MzYd
VYDlqQXLOuXlX2IS6+H+xNyb0XUI3Y/SisiOp3liPP9g6x3hd+7S6npyhiMi7wLhnsGFb3CFbtBG
0DMFCF90se95ILG0fqodxkjlKZ/7/no7Vs6x06drqDnP3YSgDUxpWdxrNroCVAL2ZQgZrI5sO2TU
LmtmXhsrt4KVGQb7tnrpSYuhaAML5Ut5T1rV9qs6dYiwR7KkJTAwSt+rWOwtoUjlzXLwZ2O2Sl3j
s1FO9rooZbp2BKwNO+vCfQcde4wGIO5NwyFSgqsbPPOm0NOzOzTIegz2CbbkwoPVG2xbi0gRgOJf
xqSkIw2zg96YCPBiG01QtdPgvG0dUruh99fDxjevZTrKnU0DiZa+oSBEz/Bkx9xwgkzmxhyD16Dr
XmzFxrVNhnsZR2voJxHRnwGlt+0z+YCbtI0orAtpureK7JBlyTh4X0i+T/YFaWJMD+jT6CEd8DXg
w3daW8KamOcuDY/Q2Ez2XxXl/9He/4n2XuhYPaSFS/vf6++X4Xv+KQre6/B7Ef4//+avQnzp/OJC
kmDHQqKVbqGk/V8hPn8iMdXpuuMi1Dcl4VN5UTfhP/5u6r9ID4m9B4MKtaBrIZ5XDDV//SNisQQR
WLg3BE4U56/o8M0f7WLS0qWLVYy0Ld6Fjlts9tB+ZxdrQ0dmehaP7ERKqNuJHRFRXJXOMg8kTSPL
Q+o2b8dQWBAW6Wtnwv5QfKXslwgDv7JabzZ03vExNFL8q+XFAOZ26Vs1Lg2k6xuAzi6PZ9j3kYjC
O1vqJsCGvlg7nU9Saf5AGgZUgmGoNjb0sy1RK3RMBMb61VB85aI4psk2Imm3eSK+ue7/c3X/+dWN
p1P+4dW9ev9Uv/+NK/xvl3eu8b/t3rvPafTTlf7tp3y70s1fDHi7DDuZwTlgZ/55pRu/eMRX0r5i
40es7nKZfbvUDR03yhz29qsVxeAm+Hal8ye6ybaVfsqAU4cg6K9c6T/anaTFFQ5XgQQ4nXeCNvAn
lgC+aGMw2Xaue2pkG6wbu7elY4UboXBqD9afeMXMHykT8+9vU68KlxcVmKucn14vyLSyKG2FUR//
pUfC0UACcDq8KGhA5n0ojIWmI9nmv+y0Ni6EuB7tELoVohXmYUbTv3jmph5pvckCMiN8+/FZyvEa
mq8QqHgeE9RLlqqmsJgG705u7L47y/4VJ2POvvveoPP1NzANTiCeYuT08W1+fzRg5Cg8J6t8RhX4
wZNqj/EQgTVumPhm0PqH+KGnORJBvZ5Yo0gis5za2bhU7R46Md2lwyXewOEttjZiixc/gPrRoHNg
nM297zvtn1jaTDxIv3vLSC1wMJoOX7Kt//SWM6BEmqdDR1BA0LYGu/qOCQE2Fe9NkzuvU+XNEIZU
D0SnoTEl8gDRPkO85FDD9PwwFFCRBurLCEY/eB5U8HHSWfspzN/0yYvOLiEUoLD8BttBBdN1LTQC
qy2KJvBCG0LrGEZTnJh5/2b4X1AQrJL+654cMnEPFhRbqgIHiuARYbDRYolo3mzmrA3Nak/KA6oC
NhPTynkViK3NcZEb9lmvNFR3MWsJWl2v22hXg7QrXFWLcT8m77aD0X3eIDX2snBJ3vgcIGvzw2xl
axYY5I4c4m55YAHKBccyjK66XoZgzOvhWlXz7D1ZAjui/xsoWkmXNe0lcdELoGKLmgjxkMSzbinK
FI1vfbB688DuKjXILE7KLSCdg2ZLwCHOPjOqB6G6G8Ke97CSFqVtbd1xTpIutoO78lEsTNObbpok
j7v7+U3lkbUldZsHAqM/e8SB4B/skDgvGhvPB/fpJywGqWBT4nFMuRmUuVOKCo/ZHRulBmZovQOP
Z/kwfkuQiaThfH23hfTXPi/d6cGR0AssEi/zvZISTkXFv6SRQaWLTFq/kN22NEEVa5DisfwIvBYx
FhjlIdBqLp5NnjJLRVddAdutpB0CvmLWAxAuHq/9xOdZnoqS7QpXf0uOnulfg4pQ9KybkVjreJIr
D6hDDESinmPjSm5WO4CsEK969+oU+SrceHzEpCsqe+PZUB+7G1FdIQKRWYxCbp9P7IEjl5Uowj/U
bEM5rEvLWCnvTutRPMZkFkQPJBvvNMCAJTck/UbbLpkpr7rYX1vWleHbMrS6syvJFEAZ5HBJECdh
WRDZyKJLDXiBEW43fiuXAKjMlVAoB5Ty2RvTNjLpAYlbufbsatI9sb5+y8pi6wyjdhgRjdCrJDfM
YcOzLaq73hP5ViQ2n3TA7UPEkr/U2mLmhNhyk+G72Y8CXsAwWyDs0NdAPrKp1LovWceejykUpo0Q
W7iWJcCUBqawGr+UO2CK00oGAUy7Say2hP1k8u8wdl0XuJic0Jg2xRDuZG89VEQaPZWKzsjo9g70
b4bbGls7m3VM33H3RR6zeRXSmY/mpnOoahIlP1ohelvTz6BjRhly0ZLNpDezV8jtNYmVXJLV7l68
1CbX3SzVPu7i4NBpzqMRczS7CTYn4ShCuAVO7dF148Nog5mQmUH2o699GJzBvZN2cgKa6zzRnxEX
ofJ1FXKrejgKosJuPnSIZ3xdBae2fAm7MjqZrXlD/zUT9MW4C5LqltOnO5OlDLbILd/+erl/jj7W
hSq+ND+n0/5fjbD9VpHzBP73tfzqcxr+XNzMDQB/6VtxI6lTvNkt6zr4ar+6Zn/1084FPowiz6Mq
5+HzQ3HjUvvL2YUrqDp05/vqxv2Fuoa/pTu4YPmJxl+pbgz95/pGR4lBk2EJx7Qw1Lo/1RtRzm6K
91dtW9IGvW4qbmPvHSZjslUQbc/W8JTZ9YOCZreYYF8wU8Js5bcsQmJs3WvGOPjn63yFRwHEpOY3
nI5tf8lDWUEwI9UOO8rtaGEisqnun3o//tyXUj2JqH50OYhovQH6xTaS+UQBI2/vjbpmMsg5QBrQ
qh3ueidHT5VS6TR+eiak/MTjBlWuafj7OgjgNBU3mTmNd+GEJoT1UVx13k2XwXAXVS8v7ixcEHNK
jeIxpub13miuNCS4Vdwkq9xSPHeUfZ1aS134ap8aRs9XZRybsFpVQr30MiVmzGLIOwXDJlobMSa2
kYTdIcDtFKoP1KDWyWB6mUTV2u/YnhVpd8xNRG9u+8LaB28fpFDQI9W41vGmkDYZGvXH3GMuRgIX
8X3mCuBjceNmH2LHeW1LzVyKPigWezNiGc/uxK+E4KkB2izHsoBbjt8AnndaDK8yeey6cU9HlC8H
J3g3JJGZrcnx4SEsqq7IMqdlodXEDtRMDTtE84s07IEjBHFGnIe3CAnXxlLMoDlg67Hs/RsgcxXi
agINB7dD9xyaR5AP68wesCfVKAusFqEtlhFno1yKI7M5dllPDuZ0NO3au3GpABeCTRfxxLFLNrnP
MDFoDxQAEDBbI9sKnUPUNTnwC5Oxmp+3auFiPcGdmiSnWB/akwBkgXZt2rZEOy/GYiAurdE59dn1
rLEYWyxjwuqgguA2qLNnMIqPDuuRNWZwMmy8Gw+dYICwmxDMXj8bBBoSB6T2Ek3lSxlOB8OsnQME
kXFFUdBQTEcvg0BkmwBuSmP/xev5NkA5QrpqHquCwfOc8sXiO1+3NYwq7ix1BH7eoTTHZjk7NtsJ
ATYYknM2olutmjZBh6T7J4a09yZoUcZ64VPTh2AbAjvdllFlnK22pbjrgcaFo3Mc/C7d03DcsRXG
vDtiwHREcvjr5/VjkfGfPzys/98d6RJMj2P84Ym+LWAdfc4b5rD7T//4+29/49txbv1C9rhNr8rh
DLvCoZX4dpybvzi2aRmSxzQHtDV3sd96VWHPJz09pOColSaTh9+aVWFx0tvMbDgiBD+OKc9//xcP
zOBz8a3XUj/9/7+RpXBbRHmj/vF38SMNkO6Rd8bjAhyR7dA/6j+NZbjzu9xOkVDEclpZ7vjol/26
JeNvSEvCFDoE7ZZOeqqnvauY7EA/vKKCml2J5et3j8F/0Qb+rgv8+k54KzQUkE/mz+n7LjANTCRi
aJrXk4UafbKCL91EBz326H3/+JWsrzCpHzpO6iFXl7DO52rwd+1b69iGabJwXBsCRusku3FhW2xL
0qlF31jBIHDTzNy0sXEQVmsSvmNBRw+6c+ulL4Bcw23jmp99UsIvQ/FBDJKyOWzA4GL5r3D+7rSA
ZsnM4LPrQ0SgzOjuBDI3Cj6L1kxzjMPXf5QpVC3fFTvg6s6xwp/lkLW+bwmdhh2q4AfgTSf8NUQw
W7fniO79Ylg8LpKaXFqV0Oh45cXu+mabxKO158l1nKKmuk5l/1m3IcAB87kI4YU3AsH7HsqNCyUu
eyCaO730DJzXaVAQP1XleIjj9k3gNFi0XqS2cQJH2WgazOlwOaPIaZ7HYG/0PA4DPRpJsoqLOwAf
077vS5BxYwu+3yT+GCVGqsXdsRj7u9JS3R15DQaMJS1dy8F6FpMCrh47n0pagSdvPHXsEHzRZ4BL
hLny8yI85mCaj0M2nCXPtR0fLyC0XLKwNpB/BowL9oETsVXOJfoVlg5LWQ/WBoaxvho0Ie87h2eG
HNcOTsrD6FRPBZQ54hjru7GApaU71halXry0wJgevv5jMGxoVPM/nN5DhuYX+tbEEyxlcikpxOY8
THYVJLfsB7tul23t9dugyzB1k2PBthD/vYjFdNTQ2M3qEpLEDYR5rj/qwNPr6CyNehsKt1gJ6MM3
nTnuqUTaI05hua0mr7l3xhIl/5zWwEDnFvDzxmuUeMhCnotOV8yYRn3YE1XDAiPpjTW2bXHq/fAp
KepiG6sAAiuMY8AR0VUqZy8DZk+gPCIOgAUKpFdN5ie84I/SHeWikbR5Xqk9Dnm+A/J/14fhly7G
/BLW+TrW5pSRDJ6j6R/KQRwAdRCqig6pq6y7sZH7pJxBXjXGi4FFB8GR3KmdOk6EUqU7y9e7ZRCV
rx1BZ93EKzG3ZmjrQkfwfZelEMub4zi0sM8ZlMWD/tbVE1mbwTXH/ofy8otPThh60OfC0a8VGGXE
+7OOlKSaXO7LgLjEsgYB4it2W/Kc9KbJhcRj0KjMjebwQnkVXV0GjWL4mBkmFUmiL3yJQAp9joGG
1SBCMjetJ4Dur1QdiDAGxKmuW+zBIJ0Ihzh7Rf8wdPICfvbWDstPkS9eUkUCFN5/4LrhlUQD4ls0
/B8+0PokMO5ah+/QyS9j1a3YgC5NrX6fP62vLyAdPjIQjDMJIccuvMQUj/vrEf7BnTvaH9EunPGK
LkBXPesi+CI77RH22p3dxl/AIxM3R9haoo+LWJQmp3J+mkBnLmpknpM7LosQ6zNFJ9IEh9fYpk5/
Z0WKwit8b4vaWOZWTZTXUubeF6PchD0fMBFj16gvTi3yOeHz6drEtckQRr7mPuohwyZ5dufrSAPX
XNopESP+LXzJu9EOwNRhc+lV/qJpL0Cz9p05s8+Zi6QWGhv/cT7CPS/+WHwabB3SJ3TuQwjgQ2B0
zS2CgcaX1pX7+ZFiVDUA86a7dIW+0g0nWSd+/Wrr8ZeOTtjkeki86NSxnCbGHquSyE9QAaKlaL1n
660Ys1Me+I+u5mDj4EOrLPprD2kjnB4YyfyiGhr4HetxpF3sZheS0AGi/sBcBLoT38ETn9feKfOS
gGg0hqzGdiqa9rbtNxmHL+mQfnUjkNHjXuvPmgMPBtdb1diXsvosPPvGCcw7opuHeLgNXPe5G/SN
IuCHuMYt4XBLY/Q2ZVDxQI2iLyLksZbgRF5AbhsQodhrS2h3uU/CnFneihinfebsfKs8wuYCye7h
omotlwtRDhCOj3R5NoYSgXx2aQdjgrhXvbrUyzIHns6H1bT83CmdLmoID/MnYrbB7RB0wEi1ZK0Z
2auLB8hMk+uIIYxhoHWnpIMDgZz6JshOvHWsuSy+q/aglwxUUVjPgNq0j65Kn7YMp2peBR0UEVv1
azI+9IF4zHTeJ+YFTBNA+yPnmip4dHkH99p503Ttc0tr4QvrsWxtKncLVZQtkrNLGHAnu9ssYF6V
JHxZw3xxcY8fQj27q3XvsUv5fXKJMZgd8qJsXVpDbZ2Q29SgJFgwaXn+T7X7tUD9k3XNXLsaJoCs
fz+/ICLkvX7/AR/229/6reK1pE1pKWxLut8PMBz3F24GVoo6SxL2kSxa/rfiNSxWlAZ0OEdSATL0
4E38cz0jBHtoXZBOS60irL9S8f5cZlJasonUxbyeofSWP40vPCPqHJUOct3QVDOimEaoDyMRVeDm
4tV3n8y/KGl/t/NkeUp9b1D2OQa/3E+vpRwOlz7InfXYk5UIwLPYlNFE3lDSJKhYQe38yTKIneyP
ewmdV3T47F1dZy3GUujHItrLpsRtEx89pyAmcFFmOkbKVgsziCIkt6xa2cmXOPCybWjGtlhMCB1Q
8o6m2OZWF2ERs4KjqDqABDmuVo1xL6n3Q1Ke//iT+V3fMb/RufGZsYA6tsgZ2vbdOjgmam3EDyCJ
ztO8Mx0Y2ZRO4xoL5kDFqW/GMl30PZsCUBxqrg4QaGp8nfcB0XBPeYFvOAA89eWP35Yxv+z3jcHX
tzVD65izAeNwuQq/f1vSq/Qy9kYHuVRpnZs+TZCdGEX4xekbgB6G5h3MPOmOehL3T3AGmPMG0t2F
gyVfjDHIbsYh5Hwu93qo3cWCM8z3fPgxXevyII685JNm1ePeNOJqlxZGcW0DkWxJBy/v//g3Eb+f
0/EJu5L7hlbGYjb404qKFDRke61pY9pKw1M99MFGGzyS20ToP0O3k3eODido0eZtfQ/ot/+ExYOd
YJrl8HThRz6kfXjSATESaUFoI5ZRZjjBu+YRH2LFYhfo8U1REwTC6H6t5+awAaGjMyyT0XmqJ9Yd
IeAHK1xN5IDHli0eEzPe4TDfaaNk6qe8fl3CooStUR1iTH0NT9mlasOGeY17JDpg03ZH27vrKvcl
aXK2eRUE82I0HtraOQIdOrBUeUCguNFalCqNvmwre1OQyhVZ5L4wVIza4DGP7hsZ4nekS/Er/5gy
GQT+1dw0kf6qBC51KyLGzhs/BhBUFpHq0ahlhcuChAdNYE7PRdkeQzi2SBw2UlpXvIafQvg1BBY8
xpU6qpIYGkMA/Yg2o4EzxWnDTamT/5Dq5lPVD58c3LVUvSSbViI5TZN/3/AUXoQZqGIcjnLdjghj
jbQ3z2bbYsgjKITtpWjN8mg71XRu4oz7NGR5fRSOEWM8i0oEP3mA/3/5x1fOfNz/fA8gjrAt2Ium
MEEx/ngPlDJTiU261Vr4ZoZqKckJAez1EwPprZnh2p/zJx68IiPwRsJTUcy20v6LU6X1daiy7omB
lPbJ0/tkJ0MroJlgQbewmywj74UCpwgLteu6vngNiPMyN0GZjZ+8thcPLX3XEZ+G9oow/H84O6/l
yJE0S7/QYswBONRtSDKCIqjJvIExM0mHFg7AIZ5+PtT2zHbX9HTNTl2kWRkrKxgRgOMX53xH3Yhl
1qij0CJu7CXx9gEasXOYD9mhH3zxVzfMP7n1OYfWxx/pCB4HwJ/edihwQqy3vttGM/BfJJigUSx5
3TC0uVizH0ENYpse28XygNxf35TRMjWbMbCak73I8KUwnf5mAWP//NffyD851ENGIlCx+UfQ4//j
bwZ+BL+uN3p7wkS9ravr74TpbSsMu9xJ/cXJ/E8+BoZBK30WbST+5HX8/3cHc504/hjOvbefMVu9
K60DnLSiuPpfvKW/e5U/HU5EEaV+52pvn7tp+iXYEt2goUY863o+vLe+mg//+gXt9Vn7p5MdARIC
CWqIkKnbnz5ErtCsaZzWIwPVdc5TmBfNxuuG7KTnxXsNa4n7f8RbSK57Kd5hk1aXCDLP7v//10Cg
hS6EMRfbE/nnj9cavQbShre3FNYeXNevjtcTceATKbFEDnJyNahd4Q9mtWu85L35q99gnej9/Qfh
heB4hefhTnRAowZ/nvhNrEnmIvP3xeLhoie6a7iF5Af0banBorrjjAObzsLPjPuAgQHO3GLj/4+G
sOr/4qz5czHmMcpErcPj3wYXzkb+Hy+2RS55O/hcYomCn+/3ZbIje85hqNO4f/FSf76J/pDl8FTn
eEQu44V/+v4TDKZrrm20D0Dfn/oiC65Lexpv3S4erlYd3F99zjxj//RJo2vhRKHu4xQNPIrNf3x3
o9N7TmmP8b6I2/nSKdAuUTyN71YKXWhTpDEoxNFtrzlKMX0GZIervte7fLbjPYgoAgYUulLhTPZG
peh6+1yL+w5Y99ZAxjljAQWkvs6Qtxwf2RGsrTD7HIXNFnp2+sth8/WWdGW4BSvQ7+3FlqdYRWB6
DDM6Ab0P5iYR0HiuYHTcjiwZcPJbyR18jOar7F35EcvWp5Xzvnoj5l/ED4370YnLbbH45bGxEOjr
eqolxQFZZRFmqmPWp95+KhACtKCb7yCYVCfpJij8Jj+G8Ja1/CYZjqQUzuAzwy0gT24e3pYltM3U
Vvaub0oocmiFo+t+IZBuU03SwfEMj/Olxp5D6kRupziNs75U+CKy7CSKUaPt96fvAC3EhCduiqL2
ep66nRjIpeAcl95rCn3uMMqZaFJkWYdu6A0hUq39Ch7VfTCQWgBCkdH7SxIvBbPUVVtGKs4NBcNw
qIhM2pq8gS+e2rhzo5pcZMIU0yt7KbxLb8Lyd9UtHZbFDktkA37uDmpid9UUgB88pAcneHv2e9U2
TJCdbvIOYy/nx7bIDTCvglHYpFaJCuKWGWiUEcALGJ668Ty8NA5DxYr2niirqb4C7gHqFYLw1TJp
6zEPdHo3IEVgZOwAvWrL4KhQSt3FizXs83ESe6YH9qcFVfTa0yk4JyznO5KmSIFvZvfHNJRqK8Gd
vmcK7Lqal+GDqUy1BwYVkz0T5BRVef0LH5B5BgAZf/tatq8Fw0zcrcCHnN56G/yxvV2aOH+yatd8
aLftf00MhR3Cn50Wd5UHxQFX/WhtLAEaYLSDr2rEuRIr7R1iNcIb6ckhnjzwDxu8XnhZUG696LmY
dqFlin0TV2RwWWDKRvzmOx1p/0qY7g/jbLaFj2VvZZRMH2RHLOdmqBbGPO6C1hkI/EC7ceOpsLrG
acZx43XZMS+QG+VTvGR8cMDILdnEBwdL7BOBfSGABmMdcjcM7+OuyfdzbHFEgmW+7Vnwb9MSz9QK
/DxWjbsQFSTVqWMEF2xGL0jPbZTkr3TH1TFYPHsfwTQ5JPhet2aANVJPKt0TN9Rs5R8v7JTNW90m
5tLKkLAWr8oOnsSbMVtRswNc0L0kSiiilef0ki5x8SADSHwjrrUbR/XvusgISiIs97p2MUrEBCfu
44oA4yYcps1sTc4vd0SHNuKS3vWE4Own0fV3jlWyZI/5ZPxDrXx5wlKbqE27wnU2GpbxoagkG0dH
THeumGxc9anzO6+t+AHyDREZhW4V0V22v5qe24BIGFUfkhx1D9FauE5k2277hATdVjgk96ZNdNcl
wClNWUbpTg9ud5/YE5QsU8BLemZY3PFyfeJcIeCv7tQQsWdxwGonuLjJsc39kZ11iSVqai1rL8zg
/a5di/vHBlEgiW69kbHt7GstP9sqEx8V4cz3uSX0tXDs4COJhL6y4yB9JSMN3X3MEYdpYTS7wcFp
jhYDct4UMt/ym+QzIiHiVBQM3mOiek9T3otjmgv29hhqYQfZVnFe3NYiNh1iZmfQJ+x8psnPYQ9s
x7cwxwdOHR6B+rmPvsrDc6OL+TxbpfoUE2laTTXlJ5gF7fsU4LCLnMJ+XCNJzla+up4SJztK3ac/
wtojD15omLJVAwdoaaLrkgCgO8xc9a0ToPWHY6TevV6bu4JL+8Oa6doxf9PH2bD+GK254w32Jbnn
gULDZtPU6bjAjtCOxy60Jw56s+zMXCPOE82xJFTtDKSD7N3QjPHZ2KEF+i3BSVU0lIZVbUyK1gzI
xlhgZM0Uwi2vcK2bXGrM/1Ge3uD5KW1OeQZ14yCcZ7h7aNAqj0jsCWF31ObusSwFk3mDGfsUdMKg
vwvcYrqeQUSI7aLy6qPCF8x7L5bffFmQpxUZquWO1WhzmymzYMQTb1UVOnvc6AY3pNWTPey7IIhR
le/dQldPeHXtfTskOcDLNPg2rhHPzIRxtKmGDI8xZP/CLotnYZ6Jl5pF1l3fd+qFPgFeg+3r5hhw
C6lN0BkcQm4UvwY6sB81br0bG+vHyYqr+Haapu53561uWYPSCgDhoi4WaYlf7iSiXyy7wBpPFiqy
MtZnOw6tnfYrzaPd8xnU5uPy0ULl+3RJy3gIRcXitfet8XYKQx80/bQcitYze1yzWO7GCU1r5lrN
WSUh3plK9t8wXX0WDWEHzmgutuBU3Hhnq0rhWCn0AaNg+E7rEt/GpcR/L51RnLmX2IqMaLzA2AAp
0wgBMdO4XrGpcuoT8FuBhdm/1h+Zm1avBki62s113WrkhSRn7AkA9Z7GoXfPOSnLd3mSm4Mox3Lf
YBg0G3R33oes1mSY3q7f4WPDliuVfMZ/Zi6LVtHRg2AATzkseVGEsu6ecwADZdFay/2UM2DbLemU
AVvsnQM7teLUG4Wb3Uln3EUlMUcq6IeD73pg+IQTBKvShGDcjUOPcZOHBQIcb2x5gnXxSVYjpJiu
strHacrLX7JkdUZabvJN7NXwGsRWTJwIDF8LNEuY97s+T4gpxs/7rWt881hoLJKeETJus9AjsUw3
yVM6ZDMLgVSfCnYF5CuZaCRLTQ6GXwV1Hj5M1q3bcHSGC6+Fd5TJV/44LYILWo/CRQwyjl95u4AK
FwzmeezVh6ppgiv0PxUuckKJaJCdaVdLHLW4GviSAM7rfZHO46tNxbx3Ee1uK41yEpFJnD8iKNI/
GuE09/gPeR89SpKyMPl+aEBlHPx6GX9PAknDZgBM+213fIZLMTg/FtnYFWuqKYi2XjmMYIbZGD0q
h7jVeTHOBXC7WQ6+nlsEA65crqO06A8ZIGa0P7JerZMTSlZrCtD42mkp3yvb1a8EyoizW7Ng4iYu
0ueaypd9i5nwo1IKf/dO3vwgAba9LHErj1QZAPzZENbX3iLIXvU8vGHC8odniM39d20X9RG6Iu+c
2u4xK8Pwc5Y1hJSkTZ6k4057fIn6q5ANiuDEBJe2y8tv2iznbsgdh3NTIJG1C/VrIA3xR6nq5GkY
y9bjgWnD3WzHZttkVvQSLH1PsrvGT+JbU7vLY9TOhQWNOTHwq0YBFRizlpSHMBUcBqPJd+NctdcE
ZedXCUENN0Wfqjt7US1RQg1pM4FYwreE+uU2GYPuoyls8YY/MvylSLdnc2ymmky3OMS3bCRoJIIV
rnERstUCwpjem06Z11wyNZmsuTx1c0fWwuAkl1no9sFeeFJ0/hwi6c0NScHRLL6bMMJOSFBC+uBy
ZT0kViDHamMgEYHtdSQYlVxXrEUni1sES1mpP9oMtPjeFatTGgKaiHbrmvdlQOhCcEaOanbWLIWC
sqR4tVvX3PNlR2+jE/IdCgWgIMyxRp7DRThwv2DTsHwNA24HZAK3I3bCHyJRGANHibx6n9g9FBgv
lYiQRJ9NhzJwy7fJJ44AQ3EJSRV4/i/MwnGF9K+qxJHk0VUxYIMy2UKVhS4fGpcJJMoOIOUtjNGd
tcxDezaOTXnphHH7yGggniZsiGXHoMGKZr2cojklhQ3EeTCj3M7BxOSKAuMe40UfnsfGTOqGv5e/
plbaElBr6p4wOb8Fiwifg/A15gSK+7m1AR6OK3hpAQ29QWmHwsQK4FDAm4pL+Ft1kF8YLcR4nVLP
ZwWBHrD1A/MSx115B2Vkfi7E1F+aAlDRaAm4zW0AZnTuITdUdF54q/1qutE1/BnDN3UTQ6+ft8EM
+W8jRtifJWK1NweN4neC5Oe2N0MKBNHY3m1Cnyro5RXQsK4oNO6JTlaEDZahvsMpOd+1+TxRERJa
ejKeEdAx4jK44kmKsrmN6+Yeh3hybyK3/QhFRyWPZTL8mWU6L1kGkx5b+06ZskCuQoIijHoqKznd
LwkdYjcteOU5nqKXro1WLG6qXtTAFccYK90LHxvo1GdLsUvc2fu0MsfeVU69d8cu2QqTkt8syaUU
dv0RtEu4sWQ/HcnH7FeRNfIWNzLR1zRM/SGnhz0NYa8uuZeTs9uowms2jp6KqxmN+/VcAlvQM65U
xsXLcoMek3Dd2iegEnr3S43Gk/KXx9o3iQOfwbh6WmXr/fSdoNl3IYqGcaz7qxoO6NWcpsFF5Iyy
eOiILgK6UqSPJcxaHBfKtUkU0QtcjiFaOCwns9xGqDZ/YjAfPzG61VdFu5i9SvoJdQfa1rLT6uTM
ANMwFqHVFHG8xZHBb9XN7U0I8fDGyXzrq11cYi7AYk5XKbvdQ2D1zaEqCbHd9BTuv/qiqcGyA8cK
vLr8yaQdv4lcOiIC47S2fhZZyiEvWWpEj2JMzXJe+IjdDZ4r9AWs69cleESn3U5QuQhJ2IVJXL6F
UTCAx4W+MkuIx1FNBPN14ffVYzjYtouGip5ps9QKOCLbfPiXVt/h4WgNThnQ5d+BJIXPgRt1EW3g
vofUYadOp/EmtFNuI3RD+5DwG6nq34aQARDkIf5dFuvuWOM2FzHwKGRR7UmVEY0SXuQNThzqiFju
lOqjDRajdictNDKiCtfUS3b2NJB6z6PMOmLFNVtrypptX1QkDo88ulciSu7eVU1WfqN2XQ5xj0CJ
a9557ifLY42gqOZdwCtuEKM6ZXizVeBqSXxEgkCZUbjuLuWZT0VtWpKsigByvwNPf+/wta+Obvbv
Ic/0bRuH+jZNre5KY8bclFHuAIC3rfuqtJtDx6G70UR5vgHghmJCnEnb7HGLh0/GD5JrR+K8brI5
g7RLOM1xtOGdDGwLdpOYGJgEAF2lLrsX9hY+XWPavhvbz87dJIKz4mLbQ1NhozGEqzMBThILhQE6
B0wd3KTpJnCn6Ejb3G+bItbAmZ35bnRj51v3onkiwGt5tCwVvLIwBZyn42WYN3VYIDpTot72E28W
45Nt/16QUe3sFOSEJrP+vvDF9OJZbf8D+Y4iIilrhm1T8/zf2GXNu0kB4m/peQDsRuwLtmVc9i9o
03pxsFRmx0dQG/MVaz++g7lrm/Kg09HcDcQLn4skhoWIjKsdN8PkcFNEHhjhlASIO3JS41OR5suT
yBt1sYM2ONma344yxYH4jArPfllXLJsmLSEH1zPGKNVn8iKpy9kR5bO4USoRj6Dd3C0JMeGpntmL
dQ3gWFxHVnufOM0l0FI+l1YPn69yI0TJDJGcn9XoO1+xtagnfynLI6Fc/oHFyM9Qect5hEZ0BCft
3Yg5Sh9jL5guTV82x4jsyUOW9N+WZUP4ZyY+n5cMG4uT4P0SKG6gXTfJpSvrle/hZgZw5iy/Zs9Z
9ir1zLVsIp5RRMdorl0/7O+W2JW4t73kdoB7/OqnsKyKsW7etDPTLo1uvu4RyHdCBujOAv9WHB/d
GtcM8KJ1Ht3lt/y+ILRjJR4yS89biUXknjCA8QiILQXrGcOuSLJoIubY858n28ZgKLyV9eCkH6WM
5TeXR0jHDqeKmrD1e2iB6fjkYU3eiImp7WEMq5QAEOPAXY+iqrmO27A7jIOFyan1UgwpSX6Qy0x+
DnuXH55tuVgYE4Z/gcrNrki9nzWPm6eSIfJPhgQp8VGaxFr1OcO6DF4AMDm34cImpd4uS6bh8lYp
pUWbY+NfNZHjK81btEXjt/RfQ9ASCbadIlaSv1Tu2+NH4DA2hX2akqFDZdTBrTYEPxJSY9YTk5MK
ZCTmvKmV+nfKifQBg969beJp3uUBm0Uto6HcjBFtkekn1e2lDJ0Bdoyb2AeT+e6HVQu/Peiaad/A
zmXX0Fm+IgblfJUWLOMl7JPnyELwFsxd9e6pUf3U0hmoOOqWr36yXMJ5S6KbGYQnXEeiPpVeC1+y
c7zheqhBXEWtDetLmk7sw1b59UOPGoMRMeg+5KNGbMM6ga2aOQTebNWA5WyCF3Ppe9XdI84sz0Uc
xK8VwSJo6QxHCY+vetx5akgvBmTAj9TOoKZon+yz2W5IwK3rTh6cyGTvQ2Yhq2xzuY2nvgk37dAl
j9pJ6vcWO9dBjgxOUgbTW86ir8wptm7E8cSkAATz3EGOIbGFD0UycvBk4rwA0CKuAneF+AmEncTR
YsYBgcCSgKh63TGT+UOZg+jpXA9j4585TggrrtajsuxUfO/OSfcrtcvxTOcZ36VGVcQQ6BkdVQp6
dnmwrKn2CPCQzHS7FmQD2WOj9TizIWV9ZCgOMG7a/SkpTfkDCNfymuFcoOCcsl9xPZbQKdFf7UQC
fiT2ebZyGBKmQnTK0fLHocAWGjYwZHvyfAjBdtrfmeIK3pWlhTGw6kF3LuEYTwdZUuS2M49PSong
JqBffnEmv9PHDEcaWTS2S+QGx802T8lriFS0fonegiPGawvaYQn57xFADTnPYdWlOyfhsg9zUdDq
1wBtnDnL3scAw2cxNMUzjrlpW1WYOWmjaDyNNthuiQjL8Thikzi2gazMzrHxFM8WPhJW0TzV88DA
+FiAnWzAVtQGFVoNqh8PhtwN8VhmhDyU6aeXI0cgHy+U70llW1Coyagg6CXv4vs6JxZnCsvprKoe
rjWAnUeWDMux0mm9T5bJHJdyckg+WC2fPbkCwnPA9zaOfhWF7+5D9hS73CqyA24oLj9itrYRaWVb
bn5Ub6VPdn1PInjESIA2S0T7so7Io85xVuReAaGr1rTueYves8wTDv0B0DiD8hDQB5YVj3jAW+pt
fIoCfGvel5CSTKrz47gm0O57Fa8w2TTxnpa+Je5ZWN0NVPjwxNJenom8ao6D7xNwKXuPwqt2ToBp
hnTTJKlz1OBtiVzqq2FbCzfIjhBXIMnNIsOziWp7KO6mdY7bDpZ89ExIO6j73toxa1Zk+5nGubHC
glJirNvws4BFhqBbyOJTTg7DYaJwc2jGLdD322hhGXFsKLGHY5wIouktVcwbCRfo4v5RNY9lmFzb
RKq9BK2AtFAwtREg+gq4xxaAuwtI9+imMnZ8JSl5vsa5rx9rJ7Aei7HRgA9723sfdOBeytzzn2QT
iI/eHa03aYJsR3C13onFJ7IZ/ejZr4jaon8gi6IYTXKc/Sx7tAJPvyFR1Qfi41qGXnjKrpWwyqse
HuBTpJZw18Br3Uf+Mj/hrPFoeItm5yxm2fZu1GN/DYqDRybPJqZCRKHYF+Opz211JgGSmBHLAU+c
xcQkEVB4NaTSnK0e6TWJbRwGVtpZe6uKzN1knBmDdm595kr5ryIv9VXfiehe6eW3ZgPnbaTl6PtE
WqhOp3ZYxSxqCQ6zhmztOMn85i9Sf1SLZX9nenxaOjE+VkB4p002OSVhDqUL1KpKmRePASjfcz7X
4qIMSC6UE/5iM/8SzRm3GeXHsqTeG+JI/6cYXS5AQGnBPQ9ipCle4uSQsFb/c5MTokAs8ZXwGVpv
9Jx6xxx53JvRkX10gm7aO1X8UdRXpYQA1o26OZPipXdpnU2k+wytwZrN//96HlTw7E65ecyzbn6k
Gh3e89rvLp7yKb7shMZmV9RiarZuLh3Gx504FiopL2UFiFK0bfPTwLU9tCNSH12a9MCivTmNuAZ3
kPDIZNIJTelkWpPTmY10Bgwiz7nvgzbiHgakrpbuYGHffa1T1LkbiIkg+Box77TXzzuVx8ODayuH
IGebw6tU3aETaFD9SPk/+ygfISIl6wAqS3l80C5XLisogprmtJsBAffASUKrPCBcQ/VhRAJLOSg4
6dbDotA5TR5hW5/WbIHEtwf5MY3l9CAYP+6kjtDreKkdPHhENn+37hC9wWlJv5pRWAOkE1IqAs76
oyTB5zjbfrD2TPKqI5frIO3eQd2cWWjBVXi0DCIpTuWseVriHmWwXXZvXkV4wgiXB9wXgLv/s9SC
3ICxivcRfo0fOB2cO0pUauZgAQg8+f7/wrH7P3CAHb/qu8/yq/uzTWxFpfyqm5m+PumxKP0NnbL7
7D//4V/2f+hUH4YvPT9+dUPR/4ebaf0v/6c//Jsd6y/UrrbrrQLJ/17revWp58/q8+/dXX/7O/9p
1fUw4wJlRFDh+/hu/9PbJf9N+q4vBLUTcoM/fvI3bxfIHWJXHPbyTKP/wI38P6Vr8G++izAVZSqF
78rp+Y83f/m/Co5/ae0K/osAATkSItDII92KrF20Tf8oQMhth5MgT6pjKpyXZmKyOA5XIuzH55ou
9FjERXMc9aJ/OOtUPYP1AcPyQFjfz1rm412AEs9lahd7+Ab69mVybhYAAV1eOIy/O7CfoXXj00+F
TtbfzPnE+rz296XzHkeDfTSzI7e6630mSOpZsNXZm2CETBbV/cWeofd0MCCXOr+tpo7wQW1XJN4S
pwW9a+c3AfzXIYRxa4/ZIWS8CDY6Dq57IUFnJDUdQwEOz2faifF4quAUBOV+hP/Ae3PvuuHLiogT
abyK7Mehd+Ap+KAwfDNtIAoQQmtJ51BNDCm07xGs5vrdpwiGfSvr5dbq9OPQj+LU1Ct5tQYoTFIX
z1Qf8YblvvW6lMwBi8sY2NU9cTz1tgCGunPyaDoxenrthLU+Analfuka57kYqAhC5shjAIOhZZiK
Ene49ZTEqKL9C5SStG3vWTQyI53kveMzBnPh1PWfRivCexPiD4O+PuU1esWlpYyv8uDA/+NbzjFj
4REia+vmYGUjsgOqWy8l9Ied11rA+DvLki5xR7Rw08lyveUoDNU3mM/RRO9ROp2o6PDv+NWuJG/1
EDUBXVpQvdsYprPCgSNgIJcjiuSzahEnNnTHscPnnr/5Kor22FTJRJVZux2le5DMmDb07xcPC0HR
BtNBY/GarPTHbHC6rSOiJrq3iVs5ST18xRkpWbw22aE0LtmEwqKzR1T9yvpVWs619IqbaRYzaQn4
Y3MqNRXbz2l24Y3/1K79Vuu8uAbUYNH18sMAUISIiMRYgxXgrqut3zRsYqrjiLmaLz+9cRYmIDQj
D9jovKMzlARjZVs/XK6SIN0yXZjPgZPeq8iHsq3hDMv8w/cioBaJPkPX/N3FTnafDfq3/Ab4Sdod
/sGcISmE6j1D8XPDWHsDPo0m01HEci2k0cjoZIf9fRa0nyZNH9I0ui6WbDkNsCZim/34QsoFeq12
HzU8v4nq+6745kY+fouNOuAOrwUt0lnUCHFenWA/y82StneWq+dN5w/HuWDh5q4kYCEp4IaHotHN
pl+s3dQWyYNUJA3F8tfYF+YgLdQfEq1OA/icMb6Nuyqed3EvD7BpiTRjS4pjhEpseRlTDxbxgolc
Vfchk4QtWrDrauJ2MsUPRIn5CdE22xnmUJtOZ5fM7YH5Wf5DxOTCeOF3Eae3yBgZO039vuAsObSL
TT/R6pFlCGueFteX3bu8seZbrrZ/WSbsbpLuBUoC0FmQAPTC+khwTrvJBdJeDHw9DVIQH4KB8N9M
D8+uZ+EJWyRRxXRY23mlD+iVQ0DV9KSKl9AWze0oqKnN8NkMdX2JiZeeV7M0oxF9SylxsPBRz6uh
elmt1clqsvZwW7er7dpfDdjDasU2eLLlas7WuLS71a6tV+N2NWPh7vByx1ZfXSlTYe+uhyvcleYK
NV53NqsJvCUebS+11Z5aFzXRahXH+Mrab/yIVxN5i5t8ttunvCzeSm/pkUURhTUswmdTIU7VqLK3
xvTXcU6uWBT54nZsFQtoz/lS9cVwWxxSifInbIJnvLuvXZxcHKdhaAozi/sDK7xDQ8acdmqOZjXK
x3Ypjo0c7kwZDDclb+UmXECzOSioUI1otmoh8+Kp99yDazAPeANyZU81w8mPiBFp63A7kXp7DjnF
NpqH3/1ki7PW81NUqOHcVRcmFwGKJ52chxUGUHhgAUL4AOEKCkhWZICNsitZIQJjc1Feu2zzkYpV
raABJj4bvaIH2MYSvLHiCJwEgjjEHapAUhe3vffTkcUz+Uzv/pSLo+kSAJyV89TeDXgvoBvC3S89
+T4O+SPRX+wUOlJheklQmYje+8z+5YrorBuiTVipkzDkD0SiIPlJKTLJ5WVFjdzlZ8+zgBERS9Zl
eXKq9YUJiyWuEUtojBkPau4pjO/qqE234Kd/5hm0ZGTLK8A3/M78H8wBs51D9vAGtd6hdoE84b5g
FgPKm1Ou2fMoXNbIhleHVvQ4zC6HI3I9K9CA2MfmW2fDN/Uho+Drpk4Ax6TlR9lGT7QNOANRijiV
LihP2ehB9HzgaEKfjR+RefK3x+Z/5wv1Ps32E352fa0n70WxZ+OnzRNPvHpXKwbrd26vPlKtGC03
/qFozKHqAPTN0XtFZCIxUVBtcG5uA4I8y9rjcGs+Q1G/eZb92TTgOlF7YYhd8CffAPm8VANSqoVc
rDrl+h/nBZFB+9TZ5zEpbwLzLlN5Rxj2pjOFs1ct6e4BzEnQysG3VEWBOIFVecZyU63BmipnP59U
y2PhxGsCxwRiy84IMbPND+5jaK8WKz7BNAmgE0PtaewhQky4jg0TgvBX6VUPpTfI7eIVOVpb9p3a
JScD8fB2YdEC/ijiW+ZiVwRdEqyg32Bi2v702Y4drH3A8cDc2KiYxtyTU5ECKosR8FjVOyeacwht
Os4cSrsekuzotCSTLTGg3CTr5dYIWjIJ0mpHagNuC7skr2IbVlCD02A+Z2n1QNszMrboj2nyFWuy
31kOndKMJ38/WiT8yfreGtt+y1yexLIOGSl7rxtLkBkTOkRX2URO0E+SaeuG57i27gD/kDkGlGpr
SL3ZGcb6GxLz7pSxTjkxHJltF4SOQBgbTYB/dEqvXLOGwzfJRxb13Na0OWRY3hTxsiu46XtV3PRp
ZWjBogfZND/jjB0R2GxvZ8NNrsLkYY4g46NepOl0efrW1hfFYg2cD4PZMu1L3axPg/zc+ZV7jx7y
4nZNcgjqWG1r2E2J9yVDYpNb4CWkFsJ1qrLuWQ9hfk1VDZ0kNEBPwuxEpALQ66FGIyMSzM9ud4us
4aH34UGZ0rKv4tr1aIquiQcMnpLpKVAkz+Jb5w9jPQUR3n+r0L8tQnoZO4WPXfgOUMHiKosZQObx
dxYtQM8ILIySLz0uy6EpvWslvXuGacFrkH1aw0RoJglOcw0BagjknoSP+WNhMzwnwY0fN+apEdl0
BZHA3vaNBdGJnyNBv5rydfRGRC1ufqRKJULXeKQ4WquGyc2JIUQwuiPtlhWTxvm4BnOWJ8mgc+OO
4QuKRXubNYIMYT68OCkesxkfQvEgfOZdQcw+5I8/Coprlv3qiriOn+PIDVsOVYq+cN5ZFZFrc9Uc
3PckhUNbfCUFl00dNs4Gr1p328bNvp0BfdUsAncTeOZkHuZzRyp85eXNtUss5VXlLzcg2NSOWIZs
h4sXYdogD8REvFIiJ9cKV3i/HCrPqV9ra35evNq98RLvW0TlzPIovSvyObuq49nZqVKt9LjhNLgS
th7JNRRQRfMMvMX32tuou4mbKVyzVq5w66KKy1GxCb/4SMdCn0PF879IrH7XZDI99sTRIDbz4ksv
8h2dfHGMXMnMCr3FFXbd8izjMTnNlUbIQrDUYSpiMomd5iGVD0L/1rFVnyejixuz/pFVhziw2Uuk
SYGATNknEOvvpRvq/ejC6htsN0FtS/pJHdofmO/Sjy4VDzBGx123wNUTyFquEZ6F3KbZ8hDQ3IAq
T5ZrxfWazwxlWju/OBWdSF3QzRM7yWx1IVMy98S8bznOt40blVf/zt157MiOpFn6VXo1OyZIGo0C
A8zCBV27h4eO2BARV1AatX76+ZiVNd3ZQA+mN43GbG7drMorKoJO++0/53wnwhANyEhBkRvb6wBf
jYIXPtcdWgOKWaEzjEbpOYDLz5aUDoXeysRjs7HeUCjfcSRNz1XUJc8dy1ZJTLgPS5pQZ1UxHLHp
Mxa6aghmla6rO8pacqoWAmsDihUf/YDBAxOf3urapXAcnTeCu4e0hmtPiUUzjevTbNIHQY5hfPXG
8bmO8r2FKvWss0O8zrnGcw4fIXIbFn3kDX0OXAo2Bw97Dpum7exqn2BaH3IZmA8y6WafvRrv6MjY
o10oDCgYPWoaf/ylroynWP7M7MI92CbvlmIoL1pMQ2Fc1NwJJV0thWoeIteudoVZ2tsoCh3c3AVd
8YMrPtHAHk3twKiZ3sDtcFaWmrnt5rDEqMfMBGyt3A+4vnaW1W6FU4R+2zKSpvLPx6/cUxg2U8Ma
ZM8Uo7HvLhtZ/WD5x7/h1a/cRDx/5hE7dGReHufRpCNQROtCWsOzNRrmju00w41OdVbs5eyjZeTR
kgM2rqGYDenWvcSKxnB6pt+yXveuRuXtoSlI36mbO6yRG3LWcse8oWofs5KdrIf9/mLOdI5bDtz2
yROP3vJDPGBMioufZimxULM0xlCAxTV0gW03kq8BLVPn0DglWRq9GrFBcXoaA9DrE/XWS4rQSu+k
99I8eXiAaSBrw/2YJQx9aKLIGG7mO81s38OQHR+8EwrO3PvoUMnRTw8iW1QU1IHdmDgTszPOrMAI
z1VcfBEzdy8YfC+t3ounlhDimj0o9d08G7u8MsQBCZue3VR74jWlf7UOr0HBPYmGgGA7m2N/gjuQ
7AGhftbAhfGDe1icraK/2fWMrZc9BpYf/aNytHemWednk2Bwp7B+ReDM3pVDacLx4zBAyzM2sceN
uqzmetvRibkuVcaSHlDpLrPAcun50gSuwUro49L89LjnlaN0vgkFLNd0DOWIaAD3NE27Fx1Nw/W4
IzZmPyt7Hh8r9yU3jmztxmvh5tO1iHG2CQbU6zDc2eKrz0SLt2PdUCQXG96bmQ33MLLKX7AOjx5f
p/fIDrcYpcDIR9nAZMmA4dEx4XtxUV76snV8NS6d9eFUXkAkMN8Ad9hzTujXiDnTFtUd2qh2KMfu
lbIE1/csCOBOoCsMj6HBB6h+jdDZPqjT05XUjxzZNqj+ooULGqpHNjunXAdXn5Ss3w01m8QMiEsM
PQZ1PlHRA9mhnvKglbPTkadpuh6yZ8fCNm1hNnhPlnwJFK0fZqTvpyIzftYJV9heS67Fop0Iz+y3
mg0hOjHi6TXUWtrgwCFtR1w2y7FQ7gP+SgAl43Orhw7fZ6pnQrvbxMou+IIFWPWZANh3FWIvSvXW
hTXQyjYIHxfvZzHe5Syi36IbN9UvXJHWu9Xko+8WY8bZXLDMSNvm1mqZP9ftdO4siq1zRT1b6c6U
2pthdQPxlq6mOcl8DPofpoyIe+TJLhiTfqeD2Bx5jZ2xfdO2viAzVR2+dNC9VrmbfvR5bqCDut2O
zrNwLUzksr5q2e8SuLkhsAJ9BcJfhTumvuGVciGuwNLWuOF7+ymjvnlIJ2PPJD/szKLkK4IhlEIG
5bTpefEpUL6XLJP5E2uD6HFmKDRtZIbaKOJtnWpix0uYpG4d8NLO4rMeNemOaGbi1xXdp6HCmemI
ZCF8DPZBTKW1Gk2LKpGuwEo95eOh8MJrO7KNY5I5Z2aagaPhfejS7225Fl6nfIxA+1fpvom16EE4
6lSq6DUmfLVzzGyPHhPfArdijnadc2taNU04Um3KKqNogJQPPF9N3NJ+z9dLPtT01Zx1YT80k1Y+
DKzZ0AU9se8GEwMZhew7xjcaJfAhrwba9a4DTNlWEbJ2Z9PbyroLfHcak10V5Fh2JqG9YC95oWiO
fkNdtNtSUtso0qndu8qL9i2T/SpkiXmiTX1kDbDpQk2smLYK8rhUEhI4ZlikBapA8tt1mdUgyE3T
esCTfyWOZ7LJaYWPW0Wy9dFJ/FtpfdLwRG8T/G8cMMlin3TPYGrQr2TGQU9nQRtTZM4eEwd+3L5g
YzpU4fg+B0HyWuX451rVyUNtNR4ebHvcV9Q/FE0yb91EYxvY2H6ykGzdxSLJlbyoZ4hN0iq2RXeN
TPMtSgUtbdGJyzPI2aqCwbvY0mfdMh6b6oNieXM9xHa+LXVLO/35Q738bC4kxWxDX+/EhzHI9BKx
sWGhWgycQjwIaCpPEZ7yLmRvgsPzAn2BHiCThaIIp4iCMwKPZcnfpm8jY81jQf5MNLpv5pXnU7Z1
6PCnsj4hywV/jKu2Y7f7GlVrUio7TkJ5/CV7sveJ/lPz7OlQdPqbGqgdK7q45GrpPmV9fBzn0bh1
gn4DM5zXLlGOmp7NQu0Du32wsnZgfqM2lg/PoWqsH/gfpgc4zuE69zh6p8Yo/M5wiqtYdOKn1HLI
YgBFhFeB0bL13jqjpnKNXuy61akR1htxLjvkpkkSl9DUws/lG4jiIzZIa8nZmtp0uxRFtvrPFie1
Ksv2NOm8mJI1yCzW0JiM8CJ7wv4OWK5QIFJiA8jEgV5C8yDs3jmReeffYlxfU6oDe0s1n2Zb9b6T
WrDz2+GbSES+K/KRUkrN2MlpopQN7+tq0F33YC5PjZdU+itbtDKjzSy16fwjnbKyrA5WT05yjgRP
+0bvL76YaJ1RXLt3897Z5U3kksSsfGIUYKBptCSuNOlbodhhYwH4NMLye076w+zl4lGieGxNJ2Ni
d45p145+lfHGKpqadZTXflOuU2O5yruzNwG1GdqiPSv3CbjUJoBPbRt2cFN90x8tj4tY1OeVn1oV
HX6yYjzBnHXuI+7INZIr/q0pPfLep9I2o/RphBngr/RVVVc2t4ziAV9p/+i5OTv3qr4NTtffIp50
vmPmGsc/11wnfkBSHDe22UQXdqe03cv9MLK17ZJi2E2x+JQsBy4TSvDTzzBw1D4XtLHG0einegWF
zM5n3wwDm9zhzpuz33geoT/0WreT4ZjvNE+OzwKPW1kMxVNlD8+s8/KnqfCOiLijX3paT6cME7My
yydnxmQIY4pJIwlHnGwj6wFMDp9cILYY436aKunOSJjOHUeNtcEmZWDn4x+nqPC2reFKHqcg8jFa
VvsAVOVHO7974yAu4fJXpgse9kT08ucP5uBuzZNSFKWECY2rxlCKzTQwOFPgCHshnOCCa117LjP6
/lJWGyiv8NlGw2mPdl86a7PlOs4jskUOGDYlXOarCkD9mBBD5iy9iWWQ/vNnLa04RILCvZPY11SH
GGtPmVi59uzs0rl79SaSPhWCyJP9DZei5ZIZdg+M6OtM8u3Duua+ZWVorBi68wt6ODrOwBVozN88
J2vO7EmbXT5Uz7OmUXHvxdj1K/0W2GHl27GfkAB8UfPjhLJzJeSjrewkbdhyQxni/13i50YRbWQ6
B4fMDQDB0h7rw/9u8Nxs6iHmxDOmUxuUlOyK4jblhcbr1z47IGYQ5kd3HejmviClcGQzhNcEmwef
sM8EENgdF/Q3LT7DTU+KTZANJ6d30lvUlfW17WuMmITV9qCnyh0PTIn/HX09oc7JnkybRsNCX2sY
0/2QmM/WGufDmCYUuw6e9z7nxmeLARmcG32mnQUWvVJvc5xHDCLOHiLrLzTq8G4NAaavxVA39OFR
qVK8e1SpoVhYLfwRkT6JpfXnzx+GiLwFWBpjS//OKR2ZBcMo/dkq4FqzGG62W2m0fKbEOef6dxKX
x6gTT03uvLDP7q9R0co9C93pYKQAX8kLbBlLeaVYFiXMWrXpqym9ecDzaG6aMto7slNp0b0uR9aF
NEC7XAPe3dCLT7GCxuZSf3SyIsYnrhcY5fmiF0ssCFcxLad1drArXgT6kGh7bDRLRS0gcZwQvhwS
kKgaXWMsRxYjAa/rciTeVZP55IPAE1TGzb2bsuA2d8m7IZPoLGnDU5rgkMP7tKbBkqZ1RrZrkOOq
s+CZj8z1Hfx389OCibNzUv05iCfrMaPhexUjFZy1Ggc+lhXUSV1jjTOOlI9ZLUHiUXL+9DV43xC3
WJuRZ8R6usvD0ocPRGmzGqdHW08CP0SKw6zF2km2AyA57VWzlLaPqE2Gz1mFG9KQMVTDoDtESXkc
KRb4MqczWV8OybxC/7/PnF/4kjKCRVlxs0f6IETavFJqVWytkB7l2NSaDc4XdRi6nhlkMM5upz3q
RW4fqtLQaFLXgQaiKdqS2W+B0usm4oHX4NDR3PRo613nB30DkNAFERqb6eTz4r6S+BD3GOsxVd9Q
4anQfSkGRj8XUmOc4rr4E91eG+YDibZsn3XpQlhOgkOQV1s0AT/FbEIio/ik9UhbF0VvHFKPLXGp
Dxv+aVrnAfW67PtwaFW05wKf3GkD3Oe0IvFithNvAkHeGKIE1rJE7p3JvREmp71zcnsojKZ5xUVp
HTQOUgxPWebTEvnTw1OSZuFzbZQbYVXlHde59sTVYlyz+0YLqEA58kxH2IN5VbDeLOrO2JhMkhva
faNN1ArK3wWRGbZnCjVrmVTcgmQCJD1atJLu50DJX5nq/bMDrYb9qoo5ujGDOJR57mPLOxW5DK9E
hTmRAUr5gdb3fjF1/FnBUJ6ajJwEEXv2RWPBm1VRIzmjDO3SqMXqRoqBZzbg0EmS1ylwJwJl8sef
xoe/XBh/sxf8W5fGvzVt/K//B/fH/3f8X8OGFmJKAZniP/aJPP/KvvLw3ztF/vVX/sMt4hp/CNO0
l44Wfj9oF/Ag/iIBO/TZAKTFFmIbuIAwfvyTi2Z4S6ENs5OOmUPQ6gQW9y8u2gIJFhTaeIQIXaFj
QPnP2EWcP9lW/xYMYktIFbYJ6wKqu+DP/LtbJE5dFHN4ZT7jOtmMKLZZ1VdkRmpvpAMzaeRDH9lc
urDDr7IkmYlgEz3jwznI/DaAoAd4mWimTwwvP4cMeM/M/JpfWdy8NgrLH5WJ0kPQbHRpaXSzBDNX
mqAKMeoWNS25ndmSBak73T054+we4mHg1kpMAqCZxU3zWmmWCy12Uuwl2iDh84iDAJE9TeFYlrSM
rk3bXT6MtK+hqmOKIlNMqIao8aT0R+QqMGJFLzLEijnCfTYto/nolqxR9GFcVDliYS9WIDkM7axq
nhIunAcM61Axig67+DSWJI6rLH4zm3SE7EDYEuZCPCfPJNr6c4sbjk2gBaoBwwiE8QVS4TFl6zBQ
DYPOSuUFaiUTi/Y1oiaIkO6UEL0tdaH9VOQ/z0KbwQw1Q+sNq0zPkrc2aCKKKeNmfDL5Ke+IhIMS
1dyY0XEKnQW5N5d4lgcQ9kcrzRVfNCbXfUlgL2IZWZHVUzJ47LyhYpmL/DKQnjZwqMyANEEX3cOm
hypEsOsnQr99GR2cwDgl527bcvb5XZcjGyEqbLwZ6gIVPPFr2bAO8tIy9hHsJ5YRVBRWOppJG071
DQ8uAbo00SBnpfoW4E+4tzulnyyrCA6cQRUdHan+ybtrPpL6CB4KkSeXiWnT5/tBvQriTbEdWqfa
16Q2DjXY+bUsl7hoRW9IMHTjwfTq8qUUBR4AwrkUo4QsBuzSY8L0Ms1dFsuvRj3ZiiZQ5JL1GBg4
NebSk37Vld0+rQQjnFdaMG5SjZmSpUJ801h7353ErCuf0vl5a1SyOppR471i2iKi2zIFbQrCdO7O
UDaHjY10tuWiO18ardJWhcMS1qz0am+0bf8QJuwWVkogBFP2Gx+UJ8iQkd+wXvPEta5SuSSAQbc8
D1qrTvT68YQ7Q/ybYFzpDyiewGud3PnUMxXW646r8rOTU3MLakVHPKB36OLouToD6fIOxERwelSp
vekkkcjV3NbyqxwroDoTZZaPKFxTuTbSSOx0q2/fxBwk1842jOOk5/Kq97V8M8k+HCYLaXIFyUXb
N6NF8o2ru02ZoeyfXbapL51yhr09jNN3A+HwLXOrNt13gdt+k2As2SxEbdiB+6259kmAe34+mdEX
0otA23TAaZGzdpxbnTfKj/uoNsHAKcGlr0iqXZUq78IgovY8thGppDS/RcCIn3tlhkeyeeYTn5l+
PzUT2UIGUXnB2GwlG1cUdcxzYPCa6HDp880J54RNrA6umfLSy8Dm5dOeYrTQSGc9uPGCvrtYfcVs
ORhWAOTUSNmXOVkRnFDujD3+nP5Eu5J+Mtw0BVwqpTGtasoun9Vcu+VWVeQdCplorw5e8Ltbh/rj
zNeaFyORnmar6dP4m20aJoBEdk21lpYHUT0ZWBurdJQT42+pCEfywT0gN6W0Iw1Vw/1uyDDTDzqD
Ril410Rea+wBAKh7Tw83SL5Js4+6ofjc5ZbzewzacsMKWLBoaImOGWYxH6u67U9eoGFe14yR3cBY
GYjjrjanJ1oRDIqqZUdfxOS5Byqq6j1pYudjNPP40swhtbr04OLpcJsaj7hBlUY1kRdnOITatmMH
pW/bTJveCS/Ca7f1/FHD1rwZaCZFe+uc/gx7WXDFjPsb6Ahjk4nYzU59IntjbY6u+l0z734WlaQE
3qDe5ig66Z3dxm03Mq9pwMmDEGpe0PHFKiJXpwGphq1CqxJblDQDJxDMlMU3MZ1Is1OVT70Oopw7
Rl+T7XGmyNqinmWQe7tB/Y5mPDObiMfm1cIpv3TpVN+FY4kX3OVyQHkGoDOOiXfn9BYOsupQftCO
Df/QavsJbR3sabwxoin6pdqwj0ljgebeoDNjJwfpjzGEsRpXMs6Bas3JzaaLpBY3VofIMa6uznJP
8SyDnwWf1H5bFr3J6g1ZFkt0N2JCw6OE68Xtw7dxSsOTnXbje9TkyYtuALjhBd8Tvhubcd1r9D9Z
wdwcENJgH2hhpW9x94zHDooUbfSTzLazFnVfDivUbz5Wzq+YquG9VrnFLWkNh5phICzAn0f7gEd9
2LhODnazYYbhhHIH+xeBk/ZTYSg/uVkO6yhrwxoUu0f4pcdb5tIV2+tkcaz8AbbJsON3ij8znlXM
jrBcyEck3zGpXu7w9szLSAzJY0y3DeCbyOpPrcma1mzH9nsIivQ1Ef1LKEalcTy55FLmyKaoieqY
/G2aG7CCXBJq4lc3q3D1g2VO2NrTCF08o5RGbGBB5O99a2cvSd5n3w1pkgtsDW5gU8So3SGV0WXL
Ype2Kn1ci3zEGkbUdR7YndSBP/GyQ4FeCpexk1+krHDHT4XTkUoojfmSOpn84UxxcM8B44Dj7iAE
IvjW58aZrGfSGwad5eBzVWJ/4LwXvEili6G/aTIM/U1wV52ZvkrSC3sKyaKjMDH1mc3YHLFzYWXN
J+nPi2K6noI5uDMuuGel5ymbLy1lIqhjTt3ecr/xM9Yk0qEjR9IkNhwViY0RxrYpuCKaaH3kfMj8
qrXcLwnsfgCcmccfmqHaS6blmBTCrvf2To7UEuLjB/hluB+u1w7ou91UHhLDTqN1Jai1FiHo+NVc
G8ORbkEdk19h6ZsYuo0v29D0a8y857FOO0H3upcfSQhMr6pZirySoX0GftM8arHjHoQM5p9FpheY
g/rKOIdK8tOwEPWLXej4Me1S5Rcvg0NUdSCwGAwKwkGx/PTyLD3yJdB8tjJQFoy2dFYBO8UDntv6
3mA4v4dmRoCjs3G9qTR8pyWx2dGqzIYqDItzRlrw2yDsH/l6k3fDY+qV6qicatwEdYX8CqHkHZUV
PnpMoS5nSHdo6yr6qYFrPzazXm3L0MJIoOMw+KERrYo2VAKnftK7+S4P0D/dgnd6Pg8Ic5NtXyCK
xXztTPcWxYm50DqR1IuifoHQgCUtNfoDX2mDJm9P27fO1F6UB02tJ5Dzlbg9lpcE1m3UIY/jXMXZ
oyjy+w6Rgw69rI1Nx4aN3vGk6e5TyVUVi2NlXBCLtFXuFNqnZxrxzsH8wEdyAgMUk4nx1vOo8m+k
euOh7hNt3cIho5g+iMddkSqyziS9YI73iifEzTvrUDYZBu24Lp567g4vC1v4nppwvsxqxgIeB85F
mN38qpltubPLwdvBVEsu7exGW5V2MekGJ/SjOJDEfhnKelG0B5gU7UelF/3X3Bv11gBpdgtKDTIB
ERWOl0ZBIopbODC19Ha9HVpbT/X8SXhAzvnsmp+NEsFLrcbGLxD/d53QoJbFkSrOAdy3hHWsHOsV
ubIRMSzn21ZhINw5Dj7Ppiibx2ksXD+oE/eHDu/TWuFsIoGG7PZJVHD5IJGseC0jVmElmvm1Hebs
naTcdDMFKKE80t0PO494m8s0Nx4wOuGsq+vijTS5Rgt6Mm6Ibeg/QGkYl7InwrvyKOH+CqcA/dgs
DNRcxtApUOPZNYKRqamqn/XULL4ydmZbfFjGJtFb64E0qIvarLMbR2p0vZesGulzxBSwvNmwKGim
zpUi48x9pCgmPjiN+TtOc498PAn3VQq/6zCkVKYPnLuvdZy2i2qB0SKGd+lrrSNeMok9aUs7R/ra
GypkQzHFj5FVc81weYscELJRvC1lNg+p05a3apL0wFDHPe3rxFzsfKrqH0OIQNyspD6TD7XDXYum
9diRTvkOWXGtPUiF+0QboZ5hTARaZuBFz/LmxdYJeJLY1dYajUgv9ZhrmwhAY8CNBrTPgN0QWk6g
Dvk8855N+vqdHI7+RLWUde/MgVweyKDXurYkyx+DfG6BG2WkC8enBmu+muEvbkYkkfH2huc+GMxy
LRGsq1UzpflDVIUAAPQUgl9TFJS+ZxUSCb0e/VNlZST9deAY7xbOsRl0oceHUXR58oYFGoIhz7F7
Sqay8AU5+AFChjZzY+jT+xxQMDUFwnlpUje9Zhji94WyJ18vZxIXVZI9JAzCZwzKn4OHYd3oq+wk
q4kbX9KC+0GirPu1CObhwtLd3tCEEN2A1yYHJzI7fNdDan/MBqE1iS+TfJ8dXIPRtH3FG6JYce7g
uneV251k5Mpswy1dI+FfOmp5UnkMwUIY7Ke6bNwXepczmFhmtBlRc8KNDfro0wCVTPAVCJFc904V
cTLY41NJ5cy3o+zAt7G0f/zXrpj+OyaMpPD+r5uj4xd0nH/5H1+q/J//cvpqIhXXf0sb/ePX/5U2
osXbYdPjGYYBfAxa/v/ZH4k/iA1JCKS6zX8snVD/3B8J+QetwIQTXNeQHoVRQEr/2h8J8w/TsaHh
WqTBdeJL/6naY0v8HXeqmUy3YCRt598hbXOT61bXNfOuNlkVSEqPXisrWvSBuL+WVop10jLt8NPN
5OStuj7lFNYqjPdjHxyKEKUGl6S8wrXBAKYZ+jYfE/2QcaHf6m6AMSQxXeVspDmOvudwD9IiCBuC
Syp+CXy7VUExlzIdFvEASZ5s7EF7sxmc3TzY+CMkNTkGg9ebRCM6wgie2dViYM5cpzuSk/Z4t6DT
gTdTW0XA46hiTFdlERsfnuH1Zyc2nRhfY+9l7LGp5XHZ8e9SlSqYajY7gyGsjAWOkP4YRltc49xl
uaUHDtAZRU2UL7XefG5zrXgcC6XR0JEFuUFUSi+e57kZbymDz86plbnjtvJTDU16bUgBv2t5C3jJ
YW8wIVtkwFmAXyV2PJLtqNrLPJOylGM5XWlvjw6UUosdhtiYIpdUHlMnmp67FIzMqQmbgC70KUJL
hOSPcm9kZnvNawvsmsl+v9Bg/MnEKb8tTNp47Li6MJi026StxMZrwGgVSZ6+4StWPwLG+S0ZLPN9
YkHwiuGY66CTqehpzryO1uWes2fTldzb/Iibh74CjUaQDBQFKBhNU854aWVgaRs7UNFDLSXwoNBr
rVdC80MLfciQd3AUw43s+vhiQv2Bo6jVJ57f4gtXs2MAR6jbbVOP2h510rwLpw/CTRh35mNfGuOV
Fl+MW32aibvGtYUNm1eV4YtqIGtiSgFss56x9Blc9+jQ3UTSID6squhBmsrE+Qj7dFWg2xKRcDS0
DLb65doE+HaqBk+eLH43MGiJXnx1CUu4LadZwtKhsafnPBT5jtW8/h7FJdGxFsllS2HgEoxRHhey
3oj44w2ehmhL+sR8dOwm+PJ06CbY3SV5cBXLZMOV0U7OWjWMD9JpyRPT82XAw6cRDbimbVzmqaR/
0AviHyNgpi1jJRk0zRDcdDH74jPqC0zpNEHDLd01yMi/2GlCF5zS9NXpS+Fuuioxf1nUQEzskJjF
N/UYkVQdbRYOqwYP0PRNXt4Vmyy1uOm5TC6L/ZcsMTW//UJKdVzrwS61Id10gzuHXx09NE/52JKV
YMWFlt7KJje3CY8M3hAnrn8PU1UctDamkapVc1hvqnDp9dL0AJvM5KCPGZnnPfZ2zyUIRa1B8AtG
Flpd3j7WnkyM9cJLeB21JPyKqqL7TEHrnY0yQLbhFrrNaohnObSwn1nZYOIWc2SKtSLnpq2HYjBO
QRYrd0X8391Z3ohDbbK9jha0xBJ3Cf2GCxJdaKtMcGlZoxaJnyy73F+sFwh9aCmuT6IYcf1gJ2Z3
ptqHUH5Ya1gKLGOyPoGjiHGlxbV1nXFsbgsAPDcnNWhSIxnyidmmB/kUYngXuqCashX7IDH79dyT
/3E7eOiNMYZAm4OsIb+UJFuLYaUGiRONhPZr1gioheR02Aicygyc2yarmB59V5/M7NAvEK9ezCXo
E02vMhwRTlNug6zVvwjOha+q7jyeBt29FnN2n6n7XQ53fUV9GitRSS0F1og8f3PZuxK800m1dB1o
z1LDJVQYxDnYvbJylvMzACqsCQ15ULic6d6MgS4YfVNtyjAwt9So1luMwvGFttJgb4ej9SESuJUr
Zq1+V4az2MBrtm5TB0Y10uLx0nN5WqUutj5LlfNWeGH5OPC8nRuz066VHNwndk/O2eowLEoPTJTo
pvApTPg3l7SiR5lL4uEAJQ63z6NK21XUY+0JQoLVsQJ1m8tZgK824Z/AbAbvJyC4bapWkxevql26
l81KfEzWhLEP/3h1HMb2Plp5d7QC+Gnc42XE56OzxDPH9HgxZtP61GETvMx62awcr00D1mu2/jZl
tcqWyg2+BclIe0iWSEPscKPmNxnHhKqsweCqllJytJW0HGzyuh3WGNHGizQzZH6P24ufs0X7E6Hq
3NUonHNW48K0mxS/Yz1rj0E2Ni2JI6mu9HoMtzbqm3tDMR70mUbbBMoLXwIEQt+Avzuw9o7qX7oU
cURnbT/DoK1t+rsreW1TCH1MwYVc0zOG8apswi23FXKaTZdfm6btUTvCxKegUH8Y4zL8KKcBlwUX
p0My4HjXmdZZ2oryquNF9KivaPsn0Rf5NXLbcQvfaprXOv/bSjYifLKqlhrwzCrwMlXucJi8qMB5
o1t85sIqTL9MPm/c4DwzvM1VCkOm7uIEiw4YprC2xQE8G3Gk2g2Ho+6iwPcKGcrT9G5Ha8hwsMtK
/SDUEYO6DdMzje0opyoq/XbWk2ODleEILax6AZ5XU88dz8d4sZEJw9EeJNiWneYGznOTeP0DjEex
n9WkbXgFxafispSMRbqRH7CrWttxbgB3YG5xzt5shv8ofvgvE13/O07EtgHVyNIRF/9jPfUYfdVp
9JX//Nss/K+/8i891fnDky5vIb4vtNwwEP9zHnaZh9FKLTp8pLfE6P85DZvyD/RN12XxqlMIsEig
fw3DpvGH59B6QVgeIXYJ8/9nxFTTEkufwN/UVE8gHLuuzu9nSVgAf1dTdaUnYQAQaBeXV85ie+sO
XvUmvPnGjNZdLS0UG+DG27qw5O/G9vZho5W/ksa9SGi5pesMJIW8YGdPxvBSOO3XXDr50YickG04
PJq4Za8AuX5iByvzqxuFn1jjeCklhJeTrymnqVoh0lCnKua7BJ7bjw6ZMXw1n3n1rHMn+JrYEmxh
YsldbGWP0rZ+l9Dj1wMEnlWdywNy1xojEDbMGQQNrttyPVjDOda6r8JruDjz8t6Uhufw24Lc471t
brR3t67f+xqaDFoGFW+4WbmwEFajx1WQQ0EvUBew91CBwslYUio/DbZEdD0Xm9KFomEK6OW5tcV8
THAz+tA0jqXMc5NLbZKEHELvZxRSfDDGR63EM8QuaeXW6ogfGV2uDdnlv5MM+JEGerWKKetzllRn
kM7bYirVs1n0EX6qPr4qqgRZ7o/bpd/iPeuaHT7v0ddboyZkEn/21K18A2W6jOU5xAj8BE58vrBE
WzeuyNasLUmDV2CdRZbcsJPggur3NKytuZ8UNxcV+I7Vz7zggzyMo2vd//yvAL0fRxgdqw4nGWeY
O/msHgwfciGZHdtSfqSJ4E5CR6wXGfsty7CFUDEdHfBQheDBejiBDG4vKfyv7eR4s6/X3cvELH+e
ZotMjRYflRbqR2ciKWh18qXoffaH9nPdeGcr0Ue0wuY9BCP0NM0KWuZUEVEkqwi6rPpyvFchOItb
Nh4YD40N6SkCol0U0niIHbJJ70nlGXhzc3tnxbgOITPRsdD9b+rOpDdubc2yf6VQ4+IDD3sOchJk
BKOPkEKdPSEk2WZPHvbNr89F58tEvQRqUJMCanAFG762pBCDPN/+9l5bsW5RzH5hurZhl1zNyX1b
hMkRwCoMkuxAvKKm3k+a6jwGvO+NKHyjpwI7nXUaFRtz8FutMu5/PxgzofY8Aw6PXpnRDr8UqF3Z
DxLJYlc1DBGckN8ygeuY+Gx3mtB+cPzPR1LDlQdT4FPmdrVvyOqwBkqfwtLm2Djnr3ljX8Jums/o
ZORzivnIY2dlgas/O+J1pjqZN7WThEDhewcdXGP2VGlMxGesAgVru95p9ZblqkUsr8bnRfcT6V+Y
Yv1BUfTjmFGcZLk8iOxz24qaxswcMPyg7saUBqqkC0hKsFh1xT3vwT+AOYC7kXFS6OYQU/WUw0XL
cSrGHcRLDFnDvsiWD6PX8Q8Cm4iROhvLOtMNYOPHnUzSBmRbyk7bc4mIczquODIK0Ru1yrA6mfFx
jWCcXFHuLFFMe0rZqm3e98VPdt1lJki7FvkbmRljX9Ny4UH3mZ86U2K3iuSrOgyBXnb5JiYh9Bry
mHd1Ou1NjZhSrS6S7MCUoCTj/SiKErCSBjpi6tKbQ5GrAUrsRRfGcxf3xUGEM9AMFWgX4YqHGmNY
srS19qZg0tLXtWdi78loUdElreYKyQD46ZxvRdOeY2JRnOLMYFad8rHo4k0tcczCYl73yt2mV2aQ
/GG/HK1iGE6csZDQR1EFuTDe5JSOlzLJ/LYgLmCELqbsYLYTJOdcVQ+dLbWHIFHJlaae4pGW+cFI
fs1L5F5sk4h9XiQHvIfNEfPgWU0KCm5TEzM625ZwIEJrLQyMQzSPUH3jOjCsYTs4XI8DSCpfAC3F
hiyNawJyxMcxALsLX6tHe1waRCQyXjnLHgRLS30S8TlPuJPaYdsessLGBkvHs8nB8rLUGuH7ir21
9qOdGoOoIUVnnbAg9lEkYRKpuxZ2cQXeYO+VMLwq7BqvQ0j6wYALltuDF1KyNAxWIGQBFbL4I2qW
GY1yGCLtO4EfaOUtSYscIlR14lX4lDXPAUdV/iwd/Z/WSMQGsOOcgyVupPWrKcbPhf2Pl3TKS5xR
nNopYEnbtMW0LR+Tzgq3K/ONLAS1oCkgtDL7NnQJQL6eXtRePvicwCN+yrHRt3N2jQttnxzTebl3
OCbc0ywauR3iYo8rNJCozLV0Jn/OFkjkTYRZdjFvANbIBoyYCrSxvVYoH1LJ3GNvKa9kKMINEcwg
aoy7mED1iQlGB/bGe6ohWqDycjEkhz6/k5V2MveSQV+66KBhSHDNlgMZj4QHjsSW68uqqSNNm6Od
grhxDAylem3T4WbNizia5YtQzOLo6s090RZ7H8ZjUCUIGWk4/rSNZjt19fyRFlgqENHcHTRpda+a
nZ/5knvxAx82/XEuhZSp0srz0nalR9JK9U2zhahbzgOmosHcmIBrknqFNIfR0zKrb/VIU7Z0uxeB
cr3ttYSmncy69YlinyrTJG+kzJivt/mA8ZHFLz+KxASNoGujN+fJS8Z0xuHa3MW187uSSo1zk9tU
UTiAfGKya26juPvaNd5NsYgL6Ug4JGHsXtz0TJixvhcLfinolN6UajaaDgCeBspiMBYwD9YgeNgh
bRSVMLcqwf2jy1Kzfhss69isMaMxSTHHmHRVOj27UicEJ8QR/KezINPV2DNgk8OZTO99ngOvW9ZU
YO3ZUfpC+KlG2GbhacotEOfWt00T6krl8j6IL3PeES1bKGkx7ZcOItmmNul7MJa1lwO2W7HvoJeQ
Z2M+6lifC9bSG8CQzHmu2WDyf6UYsbprOX8EdcYjTLv45GjBAK+GL2BpXDuD13WAkBtYocz67EmW
Wz6Wqjda5IV5qGX9V2qU0iPGN2FZMCdfublph8i0dhwbej0HHGNgyVrqS2QOH27YfnBaAAqUIU0w
Kh500GAeWwrpAVn6MsfqXGbY5ejRYPsEvAiLE0R668Ws1P1kc5KCbT1kz41pPLX8N6qj45cmM96c
f0nOQlNjHyvoTn4Xpx/JhiI+g9VylmYPIa29BRgUX1ELfSxbGx7EvKNQgsVA2gaNapMhB8fmKXUS
KAJbByHD71KJH5yBv4CmePkkwo2tg+nNiu08LLmXuTr1xBqqFTx7OOTsaXdElPDycm4EYQDs/OwW
0Acgp2Y7JeQXovqlWAMbSFH+MgHBe8RD4qMQFFFFLVgHJGQV3aSeFQSG+sOU1AY3tn7JwpnN8XBS
u+Fo5Vc71E5tJo9lRNHyJLM/Gq++qlrbUUU3LllcpWuVtOWm26af2Adl+Z8hRnHt4mirJynPXt19
6d36o2tcAC0zogh66bQE1H7Mto4o+TYlqoUsQzV5WaJlUWSNs2mbzPywCbqfp7/r1U0s+Ty2TWl4
xVrSrvRtz8lwmcItZqwXqZuoe1Rl4/3cRuQL/hYjKw1/x4SGw9QsXupR0uQ+bZvuQyzLvuno2yRZ
HgO0A/8FyJvOZzySByoZE0BLzosd6U9/vz1cb0h3E1BOPZJ7eq1+/y0t12wUKQPfYNqGL7BYNUZ0
7TAu0dGeyj+Vo79aGAcZeL8cdFEvu9pMvdNbHS8/M80NRm15KbioIJ6c46YA8459zryy6X6yB4V/
UHtaS8uhNRzUvv7423XtKkvAq0iAie/M6O3rf1RI519Ul/2heeJDhaW/aUfimjr919SHp9mfZpg/
2dXixyrdL5uKbxNek7Tcl2SJdjztzlGefqk1k0WhmVfRGtciDV+aojjHg/Jbrvyk4ra23Cdl+wGH
cBfW6RcW/6/esJ8Tfo7IXLynCC4eW/4S25Kn9Ttde67x6j6F0gJvzjq3d37bOArqCbUvIxdpzTwm
18/vrq3ZypJ4LdlzybGYcyx88GFw0MSbAODlVxW1vN+r+qMsky9iSKCKwanlZ2IdH6SfoPspW9vV
nlhc8rTq7uu3V9f5ny7HkdUQhUAd+ypdysRHvvY4foqz8Vk1qqsWXKPZaeiiKI6oiySXDiUiMV0U
MLzqiHqHvjLlz1ZzIFKjLE9z8sRYiPGuxZmCN7AZuZVUYN5RO3lSIsh61iSxI6U8mVU85cZa6Imu
htIeHXTKqzQB3GHCTzBEcbuZmy9C6PewI6oSFQqk3dC+Z1JDpQRO6jcVOnCi/hwgbk3ZGoTVZqD+
avw92u59wVNsTeN0cct2m1KeENAa9G0ASTg62nhk47l3Op1pI3+PZ/y64D8w7Rc2j4RmEpfcJUqe
xEENRv/CYvuq93qPEUZLmcASvHFjV/tKjKvPKWSMKbYBQSbL/lQVaRZkIWo5cNxDPfTzEUAJ+58w
SeA6daVvDCllO4US8LyCdJ/WJKGS5S66KQwcYBM+dtXpTmp+N8/IWlj167WyiXl2KbIfDMqj1X7r
imnd3C6lgWlWCE1MDeEsFvUglTPcpJlvMEY8uN1+1EYPbEIeU15y3qHuAEZktk8x01FH0PzoMD4o
OFv9DgyK70JcwexBulzP6IEyiwRdVRnOUlOZws058wWtd2Xm1PexrfauHPMfWl8ec1ugbRFg7yGF
+NZsv80Sv5Il2icnqsYz/kVPHZsE2v8sTlM8DOdRDgcNfuwBiD6Rz2JnF6N5dToeyBac90ChmGA3
iSz0os6FepElgz9iosJsUo/YPIDqJ1guGqd0QeoGkqD3tpvT7MZvnLEIutyFyIF74IJYMlwwRreb
ROtDnF1cpIkausea7JBLDCvTFNWbpjfTbOw3IjFYPHpnOyVWtR/HWd76yHmD7dxsZ2jBR9kn766z
fv7QnF9plv3qu+aRibp/Rhr6LuKwPkP4g85ickK0sig82lTK+dliAGp3ZB04fW961dgYF92tD2k8
phcnzwS1B6NAB25BzquOfkisjsW+FSl7KeBCCas9OEmVwGJi32OTQbm2w9kSsfUcqlzWiVR8Tcnu
JGRJEJugjyQuC5aM5hbOeH/k5JAFVR0Uy75OYwh2uLGeKtms6L52myGXXPWm9zM9U0/J+kEpyt8m
KefAaNMqaFrMe4gXsMIqCKX6ZCcvSFDpNiXD2fR0ibjlHChVmO9Z41+aGc20CbPuHkX2xlK15Rzq
7ob4nNgpvSNeSdQ2nqJbn9Pc+kUt4Xm3PVaiDgI/6ezuSS1iDGQSO0iSGF5Fg6C3jBxDZOf6WkR2
RReWN+Ka9doh4mlogJOLtV2Rd69gWhWPz3sRJtUQ7TxAXmpm54yGzo9AqNmBldDvSp+dn+svAEX6
SFTIMBynHtCRO+7k6meSK6+5CqItKNNqwSAhLri4O9bCcRSwEFCvo4o4NMX2BzfAFWxMYA/b34ns
Ix7RtMEkpw9kwULkNzN+wPkFrd1mQLijG3EgYAhsMVCetlTH+Cq8fjqRXctfnByzSxpnvqXvqJWh
bA38/5MiFp4DarXNajY+MDfwbtkgbFVd30cW7SlrfbW6DI4/DxcNYMNL5Sj7EcICEoXpbOikEKdo
huXbzCt116i8OnWrPa1yd2c8opQz4w7r7rt3xk2bTm8JO42daFSUk4ydSZd2ClC9+ofZpNEWVxO+
9yzbRYhX3uxgQWulJSgH5bVPlCijL2o85ow2l/hdBdwSRFoZEEGAcznKLLDVIAwp1emX+AdDaXZC
cXl3B2NhHgNYUUj2Us5AWSV7fI8K0cpXUgqbh5Wbabs1oWUcowRXOdqH6OcLEN+Dw9rApJwBYMhs
oEZOLL+cqMZMqOXOfpHjQglBngQVa9/r3w/WKDScMA3w7YImTxb7racOOmtl1aXwkVJFr1hacoRg
bXwLLlo2nywzXvaSoRsIZHpx1TbbW319qZUUgPgQowilNvoWLt6jFV1ZCFtn+ni8NHSGfWw1P6fR
2BeiDXTWXRtC+5x7o9tsp6x35bdYkshf8tijNkxuFcDWgdPiCC9KgERkTV4NQEs+wDkShWp1b237
k1DMAnQYRdUGnx3Tuk7IUcb7JV++FaUh/gU+nuy+Op4MmhU5eM1vTWfJn2IuS5+LoT85Hd2bDTOd
i4ealSvPNcrcfOHyvra6mp5R0So7zN/dFmdB7Y+uZXOoy7/yHmpLmLkfRh6S/nPm5simn59a/at1
2oy+oexNEzbEvKl6ek8yOTD7YwooqhzhFr7SIdSsb33MuOwonN0kpqTfauH9Q+Mh92BhvOCaHwBG
Rv3BFMPRnj0lj/sXIfpPp3ONfWcuuJvj+Ua8aDhRDSmOdpZf+s5OD0QfiauvaVrbqJ7E0BhB0VYv
dY5A17yzoMRunC5YyRdwYea8hA+rJlg3tAmm97ZgDplRn5yVEZNr/cYk1rFdNwB7C+plGaF+4GZe
fFftomdbeTSUSaGhY7ttbKpYQhOw3ZQpXj8VwqN5UtI/dazneA8HHqW5bM+UQEISYBGP32AIEA+B
H858t4UkfYCqyYt9n9Ge3Ch5qpvE9ufI1JBZ2jMEWyTsuT3PjWH7tgXtsXpOO5tejaRLPFdPLgPi
p1wpoXHbmFc3Kz5trgtPxYi/G5E3i1kqgcZwQOK9dFkXaN0eecvkzYcazibKxWhKa1/3Jdr+nSBA
8Qy2OwpAd/9yItCgsuTSWSWXDcNY+1n3RDSmeP6TsoJcwnKjlVbzq+s4uwyVoMxVVUC84UjsFkg9
Zdy11NucaistLmNsj4C/KOmVqvlV4gI+c/2zJdCtI46XW1Xky7kaqXOpIrikUIrCS8WRyEyowitS
Z49nernWMOAy2QrSPCBNZNH2OxzcULGwSnqxZtteOSocUAe8tbodnRMN5tUS6T1nNFcyo4/Gtpti
RIxprk+ZU0XH9Xf4Paaz5pgcPJvC5EN4G9g5bHpNL/w44aiYqKY4JAhGvjBISxKXYhhkdgfkNYAS
qcaTFrnhpu5qHvKl9jWx1kXgpkOtx6/qFTF3y4RbJFcSbjoqs/bk63YZfQibWIWEGwGJ26/IvN6u
BvzG8Jg6tPRzT7glZJ63GCPOuE3+MAjMR22M5+MyJ7/QobOrs/TlZi5jlzkOgtHictBg/09OWUTQ
B3NyomnnPjAhdrtcLz4m2c5be4AwKQvgaaVaWBdYJ4hZyVDzw0AVYCUC00QTwTQtIrCInO3hQe2x
9Nlby9C+zVkVd0nA5m6F7i7vYv1cWGXQylJsulwOvpnE976kfVa4hhE0pk6jx4jBCAsah6wSaQzk
dXWmLJNYRo2psain39LMo5M7EvUVcL092fcxaJcU0jDKmS9zKmydyuEEwX55r+lILV2e1duSNmd6
YgvgOaz1vRlzIxn0NsG3z4myYHoAiHMeWlitup2MlIPMYgtKHr6Q6Ttjou3NpcHS6MQXkkDOPjNA
cobCmLHLRLlHx/htJumybWVS7Uxk33sqr5Tc3DU8su9sl8mozIUHwVbu3fDEWr/ZLmU0B5MIqpWQ
P4zJjlJlWL5EwM2wfjcidDrWZvcBL8sG6I56tYlihaHcU3Se3eQ0+RaYB8RTBEdIr7jmTVYIhKUq
N3b3Re/uSzWZDrWMt0wa1gmsm3XKkun3RBHoc8GCIB+WX0RQjFcCXb9rOEnYx5erWa55y2W82TyR
D1lu7IiN5kTLu1U5VAKR8Daxzdze4wV9TfJIXPRi2AIRnMgwUcnSIAlKeMyHqNPn4+jQrltjePKo
tFs3/WYNaQGbycA5iv0Gx4msoxGznTJEVvMOKA0yUMqZYAgbL04NxZOmeyA31WGuhWlHsBxNrnXA
FMtxB3SYtRnhwy5+jwAD76KBtQJkz71iyV9S7wDdQLR/mOA1YU57tRrJQ1fCopJsfO8pEUkh0jzA
o1xs8zYaadNGCmaBSmtdNj1bbcvzfHintyj6AONMZz3Op64VxasdY+SH31qyTJkRxPWvTs7Tbla5
GdirPklxKdFs7gcd7TL0kB9nimJx9HR/AOXlW8NwosCi8MWn7XvYq5ytvZGbLjYf/VYkOc9LCRxW
LfF5ND3NKEN8sEUCcFzS2d6ntOTiYvxddZS5jBIDM9vfCwuTQzRRfyKwyHQ9zt2/F2ybsVmy7We4
erU/6evdmGssjg4mtUt+O7h4DhPWqzOC2hwrJyZK8xpZDpvg6nme4QaNyxOLzrel0r6W2jq1AbGK
cVfJc4sQyYvwWhnubVLFgWY1L7EgLtQuxdxFvxv7kNWIdJijCOjQkO1Z6hB0SfXASVdunHU3Fjvf
tDV9aYDNNhl9jY5W/6nii2MwsLnrQScbjJHbdNcy7GFVN5Tc2bZgUz1yU1GV5yzFlMSrYT6c8zhl
vMDm7scqx9aSPmdQAMrvUoHEBtSgP6E8Ppw+pM8+8etOdlzAYg+Fez7mivvZ6An0gb7GtGnw5NWQ
jIze8qwxHfc9roxmqpX7rDQvtg0ciT4coqGsb2KicRxrmrMoj2k3N6cCIsNWYxm+kSs8bJF1wiYJ
pFmZqNipeNVt65SXzW2t8QgjszwnYr7jmSl5GDjiq8zcNujca980NlX3ygGvtu5PYEF5wphwamCD
HnVhenmTWpiQlvxUQaZ1Rq2/8XNEiI7ZPobDGzgvVuuElz2XVORJaUZ8oGEC8bcxlguAS5hETpM8
TbVkCjNsYngQ2XYFbxm7ivUfbqkBlaRCSQ17li/7Von6H71lX4bGdc6ZCnuTjp99VemfYcUOpBdJ
eKVLZFPpUbdbRnYJsNq7I9gMdw/betsZVkx/lDndOtUaH2FbHUU3Q8+TsjonernNsqbYIQngNHSo
MSxBEAxz7cX1qJzy1H7XNKCfaVV70srQJCx6iJQ/ZrRcBcnBQ258Z/2vkuV2Z4Sn1MypVy/H3VIx
Ts+gCsm4Fmf1feRI6FjObpSR3C7coAahRqR5JjyVwvphyB6Kz9+YW6M/1tB5VVB/M5B29fHAo9Ib
5V6R7j3/OcdqcTRcmtdABVVx80Lic97FFtt2VRO7OAeQ7wyJILQoqCVzyW3guqptCmq63AhGhWEJ
1tJmhqaJJfdWUWi3h4JqULe2qVp89dbyjRwWmBPNfhl3auniezAmeEZdc7OtgxU2eWBq1o+e0PFW
a5RfvRV+zXqybIQiHS+GwphMyUNKKPy9glcP9JhH9x0VY+2DGpqHZUx+A6MVm6WX/406JHBA4Juu
6KuTztLFc4z+mbgNUmNjQ25Vgfnq5fjUcsTU+m7yaptcpl5WfOjdey+U93J2fsWhsa0BW6JAx/HW
1hnOcycImw4T5ZQCqIecz8T1e2QXtK1t67toDoOMf+LQPJmLeRLoGvQsfIEi4tVJ0k/cv4+U2+Di
4iJVMTTjbWTuX7/4WJ/9IQTQQczhYYXQx5LV2RGnI9u5qTl3RdNh5AADrTuxts2xNh8oaAa9g8Xs
YLvOng0qHC8tswOSJix9wcJ59UDJ1oi+e4YFT+mUbgToYYAwRX8aUDuJOWvPrnGmbVlcx3r4PTaR
s7WElCeTYjoyD9k101nLK6gQWC80/QMj2oEtmXgk7Yuj9tFTGI5Aetv6YUyYHaKlvsAe0W6kjhCP
CLuoCpHbKErP9gyRsJ1UTMLJjr5f5aytkICJUOtVxb7wgiOQ8nr3NXJA1uZz+6ZY8+caZ+0KwQ7e
h45JECQPNUoJgcmfMHb8FJZGgZ/Z6Mc6rp4dyjT8ppHpttdD9ZpHiIt6Uz6Fbn2e2lrfqLWpPiLn
qVvs5ATjqPaqfpgfIt1iIt8tulk8dMMCRekOwRiuJ0MEQYP6LUrFLGfDDFNivJj1fdxZb2qFHSEy
qMSlu9bwjKli9eCGHZa4mHofMxyCQgV+14bw2zSzJ6iGOHMMWVsHWZbuQ8JEyuwUN62CjDLXNpJI
Drul5hs+ioryNiIFTCg5M9CYwTsoDJefRAsvwrZuGOBpvybg7xmK83smVuhha6XzdFK4oI0Iz510
jviq1TOZTjheloqzh3kvGjUDCZdMIN7b+MYcE+coEjSo919WTr603WIm7EEXVXbgQvVjyof4AL7J
4C7Us68ckjlo4uIWj4u8SWluYXJp91LLWJKpdrEzsZ39BPKqgPvfEI2g/jNqWcXQyauQMot/hVhx
+CRNeZgiEGkGSnxos+oreca9uyWcBCOJODGhtEOqatxXZlhbNVs0f7D4gsSDV2W9PCes8fyhN7O1
y5zvJ2sXz6BrIEyN9CkaB/WFwlrqlU1Bc6N7Hqcpvnczznrc2O9pDj1siW9zI+MbxXDAyWz9ToLT
xsHCzwJr9+rJN9oHrpxpMzb5euQVuKx7ljHw/TNewKY+znjpPU3RS15HjAqtnJeDxbZ62yMnQj5U
zf2wekxFJSaAwOpTPczlpXc4yLncIfKZr1JWE0ZaaNexru6zUr7rAvKSWFTkXfxURwLHHhrhjsu2
5r3MchD7kh1g7o+vRfmr5wlOmb1+YciZPOxlFMlEWnVMzOyfH3DDVsdinZS6Xg+Id8eXIdwnZXhQ
8THEjqMcm3JonxZrn2umevn7wa5nL4E6fFqLQgoijUe6IqypSviHC26hwyG2xuKAD2v+WIcVOx6Z
k6wE4EMNNsAaf8V5RUr9EC8zhfaDsc1HOuoHRdaeynT8qoFsPyaAKjyGLgCbjsJWKnNfqxyIM+Wy
p0wt3DPv3pJl6Ej1dO6UMJboMQQ4eqXlxWYOBIVU1cLX2zF/5cBR3RdhnFqb87OrappfT2G4Acg/
Hayl1h9Mav1hBY9w1OO2jcq3bEttHp/BJv2IpRudpdTSAM5tsavC+sfS482aqTa7rMHIFEjfyzA6
cJ/GidBvUxLHp0yv7TmYTvqAmSyjFrmbbrScZ++D/zG29wps7VEZlC0GMTKvCJW2nhe3YuRCwfG7
a1PxyAkdv7p1NmKmC79VytW6uYy+ccq8qqOdv8KXs5lVOY7T3PFeL9lnW7H4R9smvYLw3BZpecta
jZIOjEW+TjnMPlFxA5iws89LWo/POIiMoI0lq6qo5d8fcQSiO5jIYWm8BSCW+5NhdFdLQujKJ125
9SxmPJXr+Uge4sQnV+6yVMOATM2PzkoCQxvpRsEl+BENHP+nqNiGVShOrXRUgoJOe10kVsZFQ4J0
4TbvYx0QbtlUuFJCiMKmHaERtsd20qaN7OxTKexdM45oDYP2M4O8N3bCw3uwd2sLd3kj2S4aYEwT
tpjQ6rhrrwtXoKJd+YfI4q5wIG8ZdvnN8fDe1ROdq6TX/RgmaEPdGksx9ltQyD/Z/XEUN+JnOGgT
O+D0iEMFK6ei73kQrLBOTotqkZ7j4itvoeGn7LMht7AJmnZ9hL+6HXTlhdhfzwsZjwgQHzmp2HMK
lpt6KJ/05YGIuv6jtdj9DWr3OdfOdAJHOd+4qIttbA3JCgJLcM6cYvoh/f+3gcF/gVv9/9RbRmiP
kN3/2T99+mxK2tKyf20u+4+/9c8sofMPkxMnBUYaEAZbN4z/9E7bxj9UV7d4VNrrB2FiXP5nc5lw
/mGYoFtVHNy8F/lb/2WfFuIfpq0Jl2MPMUBNWM7/jX1aQML6V/O06XBUXV3TvM8c3flvKCqrNRVp
cyvZmq1Ja/t8s8LsD7tmgG2sDDOLjRE3AOtBJpz9adds/rdX65+ss/9BicO9SkgC/9v/1Chc++9f
gYWfXJiweS3T5Jta//z78zkpI/5/8b+i2NQXhjb4R1W1Q4DkLlNP1iU02NJnscAX3TnEErL+Jzlf
eXAQUoKGkRHhrX6VJKm3StqWfpKan2lh2hB6tNIP2/wyxYZ2kSbVaDaUG9+tIjOIO1ogTBwaPm4K
bWfb7u/KXhy/gEtF6OI1KUX/A9/Qe0rQ4Gn9BVmhZQ/D+StNVfsWmyFOIASvqMm1D5TAWHQPA1vd
WRbT0V4jLAnYQQgnDvvN5Jclho/ZEMa1KjgarRLtouNKrgoOgmZjHhKzfgbntezwzrBPiqKLBbJj
0UuBC2DIT38/iA6Maz26+7AWf/R22A2tBuBh32CmmvSvNt8nueFszfjTQcvwpVXBJHKSDrtN+tyb
65C58jxmbMcl+EWRLYUHWeyN06591FA+ICGbGTDqAacVebNGrqRhyk46umqwpc8oviFsfjgm66SJ
UUavdiPOHarrLbFZlLz1xRLvRSuOGWUdghDiyA2MPmF4s1qIUBSpW8I0Zsz+E94I1lBk9Q3sHUGY
R3chNS+ml+TaXg19x2Xxbyip4VtXq6MCy8xX4HFyW2AFw248X8IijQ7QQtINj5/czAf6mMV9YI/g
Js1b5EhMgC7PNnUmFSOnIM0n88TTlbgr012Ns86jwpfinatqNTvT7WbSjGDb0WTFJrZxOJIT/Rzx
cyWMcpgvxF2rcGlhwOaUl0QwFgb+JxrM4P82HaYI/QnHAPmAeGw5hK7h9ZHXWB3krie8cjbwrm9g
+Z8woebHphGfWpo0m9TQex8GLz15tYrL3XoXWf0W9w6GufxN6s4ua4cAsCoqqRU4UIw3yuD8gfIA
SDitkQfAPUgzEwcbXxyWWNK0QlevFqZBDDJca5URMAZ+DjNyh6V+0rNNkg8ykXbAN8qrpERo30W3
FckcbtKBFzvKrXf4cDHrLaC5VcyUnNxz1dggyOxNsR3dFpt2Z5ITyDG6TOqwIxOoe2pxA5f0ORta
Hmhz/7PAa6IaIICgGeeezAHS5QhNQ5FsCsj27JXs7znJkLnm9I1REnsMOAmw2PjvgW4QumTscH5F
hrJrBaJ3OndAHrPOFynx+TGdy4ONIwcBW+erNZAlCif8MgmqsR4k1uDY0alI3iGKVWfEA5dHdb5g
9+mAqIcwwpwcniaHFI3vh9KTTQHb1GNLvdQ9XoiRXOhg/OrI/oVQg4HNqBTWY3Av6wK3VsQyWc+R
5mGqewoCjj9l9i82Ga9aLNIDHr7Ed5Rtu9QRnmuxWlvyCTgtH2oNaJ3d7IpmYdVCjByPH44iSGXX
waTwBWLbBBOotSu4Qjkuy3Bq9+47kpHXsPs/OmpyllXbPmmMyU8pdC2yzyDvUtsBb+9U9b7PF840
anLSs6J7lvVFbxLnSmu7u0OeGnkV6f3rp37c6VY2nQ1regtHtomxmX/3eEQ2jSjtHcHlxIeMizHF
yBuGoeF3ZqNbuivXu6PtnX6njaZss8ickVPFN6HotcCtqs6gTZBrNf0KOeZApuUyg9++N830exzx
65UpywG7rU3f5HfAGdKLlWICGeLwTS+t8cWiAA00PD4pts3HojYfluyaI+F3pJd2vkz1tcEq+5yE
gZRY28MUiN+MxSqIY3Y5pcWSWyTUYLuR2KdgZk7LXBheZpMKZRKg6666wa+hP0Oxo0PBvOgnq+Jl
dAQ1K7u5dnKhcX2q+eEr3KD6BoDXZFGLNxCHLJSn2l0Hm8kFTJ4Vj44wPuVfn31XYyAY6uaS5pa7
lVKJLowf7Ym55IgbwN5h94XjR+9m6ZTpk0V72J4Gcnmg+OLhtr24TLjJaRWzrwS7rQ16XsnbluY6
jJd0+NLScLZrPMvm+iHljl+wLXvSmt3YhsV1UKg+BF6pbaaOgzYlyJVZ4aWccHILu3+LMmhZo6rV
x+J54E82YJST82CH4avGpbL5d+rOY0dyZcuy/1JzPlCLwZu41u6hI2NCpIhLLcxImpH8+l5MNNBd
NWigJwXUxPEu8G7eyHCKY/vsvTbNFfmhNfoX3EjGs6flKQwKvDmig/BB1f3R9nWwjsso3cxw9k52
3MYfGU2BijabyGt+eITKNwThs61tgHEm5iBxEYZUyVRfKFs0ZZHbO8hw3hoevJG4uE1VWWGSYDVT
WEaPfYCJn4Y/QzaBAozbZGdZ++cqCNeT2arfNSxyI1HP0qysj1CLF+obP2s/n4lPBcETx7zVPDr2
PQyCHRsgzpQyjzbjqw0/eOV5PiJsNgYXzBKkoQv48I2N7pN02FTtIO/Y7lbFtvXa+twU5Vuqq2ml
fNdbDZ3b72iJVue/H3H5Y8q4fENPYY4B2LiK2VpDtvI/krD2QXGerSZ333jeWK9ptM4bAsRd9CNw
y2Tv5RN2naR4nXJ5NfPgR0rLzA+JOo52CVjJsrydmdny6hrfdqSQArPmFo5ejUJZE+hmVZVTezXW
nn/I8+wp8e1jaHFWcjXG68oHIopaSbcRXm83/FJltJkXSSJ2nRf2U9nDg/NCrzQxE6vMPgK2SCFX
JetN/ZzyOrZCez4P0/gMNys/j3gQ6MtiQ+sFmNWUcoiw84zfAiYZrlbprZFFhr2fwpA3gRFtnSHm
hZKXl2a4ws0HjlwL/32McLvT1DVQOEH8NBFDdnSdhqT0cLYQmF+jAGCdaeWcIZXwTn8/JsdeVvfZ
2RvS+lrjgt7Ad9at253GsHiKoat8JsvNJKrkPInyT7hsqv+uqye0NmduvWPtmuIK1FRcu+pn6ljT
FoKTvctamOhW790xNnCOY+uOD8+uyMD47XVupt9108RbGfL/ZzGdbRoWF/x1DCrOYYqtAz9hDgBj
ca+SX2ycUCwJqEZxC4aThWjtuhsIktMWIXGEdpSFRzaL0wGYkLtNJYtsMlnBipKE8hTxja3Qj4Y9
yQBS7LbMtilrlo2B03KjjZCRmD069p82vAvQUmQQ228XPNiTzSVwEwXu/XLMLNTzglJTw4HVmScw
dNrmyVZWf6YXzjnoefpV5mZ0KnnvrKSh/U0bFd9AJHHgme95MVRvxlVCPH/NwbWuicoB9I5iHp1w
++i98V6mdFaXxp1htHp1uB7mZpH8THUY0/ZGbMt7HUy2ZqII6jc1qo+a2rtdrhtiTpYcT01B8VMF
YHBQQsBtwHZejlirXPK8Zpi+kYHuzxne0T2cF9xrZuw8I8+xuAYZuvep68SsmTH1dwhlngkD3/L/
aO/nJEuxw3FxtFJxIcWdksbK6CVkVwLWQI6bOmT2dfCtrAUqMmNq+QnCTh4dJx62JAjp502gdBZU
iWI1WnWGPmRO4p39KbQxtX2CGtIv5G4MyomTO+x7e987BPfyucHnJ5Fwa0//8ri4UUxtmxSChRHC
b35YWh/rBKyJE6QonJO18MeVeu6yEcm1NOmZaesdZudsGwx0Lkdt4W6ggw3nRJBKRL1iOAr5HSGC
IJfP+cMgR8gErKjAsN3+ZDji2LbFsSmNV0Wg6jCaprUPHazTQyqza6/JfuFrfrSuZJdhe9tsrJOz
dPIbHGZSkcrvnofGQj6m3hRMGIBrh4IjTyGP5H01rC1nNt8O+k8uGNS8oGjOdUApNVZZd/4uFLpl
2swvkYrftGByWYADK6YhTBheZNyymUiBO+f1WdtEa/SUVOeiCbFga4RVOPvkzRx4LxRS8RtLiivb
/bPbuP0xE8m2Snq+ba7ebYUDf50urS6xGYhzDkNj2/WxWspUUYt9rjMwkbh/Cv0TRZXLKKfqpAmi
c9oabOBsM77lFc+RmGQWNVnBkfQeywHtcmqraS+l+RPJRk0XYY/y3SrAvDf9SQrQcRo8YdMR/cvn
xHqbQ46KGo8FI24vnlM6mCLDPldlUFyBU7JN9mLmxDS2dqaFWg3bKzg7xFW2IdV2SOJblKp8O8+/
Y9eXL8mw0O1aNrqiytudSmcDPzfNzbb2023aea+tTO23vjNPfC/DET7jb+dVDpofx+ByEIl7IEtK
0AnO/320z614tcmkbiOzlYdoDvsVvdLJo4I4uSUIy0CnNEv5LG029ZBis9C88hPPqzchEOonLIw7
185/+oMcsGE41j4aSspBS9d8Clr/QfOAc8fIX6zjlIG9SgZWMElobiqP/l84d8O9M50UbCUgw0w4
1tqp8EgxhukX8GIAFuZRnwqjhOjVaBb7xC6h8e6GpogvXpEt5LmakpGKMpLJs6wb72OcN3hnAnS6
E7YCzBqGkNuqdPUxCG4xiLAzt9+2dnVNtnaJmrGmUARvTzWB5SpjISzaYUcHaXI0ixkiIjLNRhCD
PvhBdBJz0FDrIDlBlua8g1FtfdBDfpSzibkcXs7e5MS2h0dJ8Fmn8mnMPlo/dK8dl9mY9Pa7xk8+
wTf8AwjsxUmIuNRzB2HDhqGmyk9q84yjocU7Sw957JKsWMthCE/g/bs18/GdyA0Vm8x2myLxv6Oq
sr8N8TphkEjAvtxjLrkX4ndfKWxB6l+yH38L0sAdfRlGWJ4sBOvlBBtuy7IwjnbvfiMOfOG8ZPTO
SXNYSZjf0rIoNqMOnvjhlnpOzeSkn12aSJ4hM8mgdIHjOPBBiUHOwAD3rhnmzzZ05d3ssUusKNwR
yhJHd0iaEymEa5yKCDOmTX3lDG+6zRzqTIIRqy+77g1jXb23FWe3woVEBzvvLOeiILZSZ9uCWOc6
9YDE8aT+CV+VHYUdX6IgKc+m9vKr6sV3XDcfShje0+DM3pNoweLYRMsz0euD1/OsyXmQ4NxuL62R
vtocE69ZOdl8qTyBamuEdEks0A36vQqygQyVH290PGTnij9mx6bpT2119YPcI101DotPTPR7YVfd
G4FnQmfjnvAfoLuhsN4THzaj0xgEpO0Id6JIqveKWAAYQfPhGJyDeDCHB1txWFB1gg9m4CVTjcFr
Ty/8yZIuUTUMQX1LLS+lkWfbjh4ZbpiTbwcrsnFLikMEm9bg/qMMEMtqkyFNKfYRi8STm4Z1Sq22
OySq7zmIWy0BZOLRaYWj0G5/8l9f5dBAfndpfspFntz8suTuZjDaNzlj4xR6a6Fn7+p39uucjMOT
VwefBApcCM/Nkr1OoSdYYbAkqzCqgZ4bGUZ5N6lNhDkF7niYPso8Wwr2nFOZjqfS1uc4Z2iGnQya
tKY1ME/pfZuWqhDhrmqOQ9isx4+io1XXw4Ox6Sfu9yzC/Z/1fzo4abuMft4k5GRr8EWig+9zP9mV
eEVeFVb3Ac43fiHxRU6LOF1ikbiygDVYg3p4UXazfNZBIhMfwG9uuNt/jladIUvMNWbkDNt/GV+T
reZBmuR7R0BvzNjeKxppzlNAb9jszMPO0h61y0K9hYbLuOpFvoN1pAdS70tjh5xWbkSHCUdiO0gb
424ZvnvnhcnfwuGsnKWsofug/DmYKrtIZbfwJg5O2NZ7jcVw54w1mHbtetucP3orDeaeNpggrABw
8tNSHjGvxbdyNHYOWLKya1/S1DSurda/MyjQb9jK/IQCTmw3470x5DFTuVylEgKTp4yAY2pyc932
vY4JQVqao1LVaghvWULQOf8MY9pc3fTm1vEfPcb4sWELzPxC973f5dvOZOkFV0xv41gxW9gdL8cw
TQ+GHH9Tv1LfRf/gqdvyVjnCGb54AYUhhqmwXM8FVWrOVNLuOf0M46WBrJPPgSX+9AL8hTVgSo2C
8JZiWr0ko/WdQPnZlpb12pdlxOuQQbrlNUKlU7gbsdXis5e49qHYP6rO7jcNBLK1FpS5i7FZK4y7
xExVDcKX03DahvGiZOafjp+A74rCVcMFDaiLvp9RjtGnEdNuK8wcEp3HnhfWQXmCqlytvQpnG5aA
ctMYY7yBj5ysg4DRus4Md488wrssm/DQVO7dBHi+ZhYNnyaPqmnKjlrYrwNn9ib/g6kbd+ZQPHzu
5l+YO5Z4zsVmFbDqJas4C5ouPG37Vc3T0QM9vq5qz7ialKk5LlzpxqcArhYdJ24Xh6AdrrOwmE+a
WDshSV7hQ/uqB9divQm0qvHzp8B6c01Vvyi654qSGV0MDCnkI7yDPdIbBxVJ2j6Je0qE8zD1WMs6
zZZnLwL6S0avzbbKkpPyJnfn6X+6kPq0REd/wjY7uNQKcQDKuXgzsbMr8Z2wSLosxuHQjH+V2UDX
YP93MdXsOi2jE/SCEPBpnT1ZYzQBqaVOpSPmtYvDhqcjJuFVz6nxSljXyVFWkyCXjyAlsFxjLo7w
IPF3Gnp+EgwL7kiQJzNVcszoYNwQzmKDC3QCSIJ8SDOid8hTREFA+IGXN7qVrynEKibiOrGYBxqU
jJNl0zS8VNsdqnx+qSxg2vzSkn1ZE43NPL+6/P3IU57YuNeOvSUtmg2acZupYsOd/6Xl7Dwilsfs
gI1zBmUBjvkZO9NwSm3AZpAp1EblhXml1LoY6mpvsepcwZ03gGlEn36NwhHMVn9JOUPvVDtQPmeE
6S2dWpaYwfCRD/KV3D3rj2res7sfCMHhOgzGfuN2hn1jUrZvURRkwI4DWGfLP/YSS2xtDLz6Esyy
Ija33TCXd1NOH+xFWvqluqUd3XnWnnn0xJOEjnhmNOgJT/m/e77vnXSVOKZTcwLttixR7ermxYbJ
eRkr5mxPx7C10pMIdH3uIqkPoW8lAFgGNFu/j2/YNYJtwlPlqYaAvxG9xabeCz6dKdX3ZnLEqUnq
F1sonpJWnEFsSfQLIvm09ZOrO1jgJHgR3NuBrmzKKG4aWDr9JN6uT+Gnmq7aORb0hsj3y3tXDvVm
HFW57YgqPBKeWoaso1tCwwF3SfuVxjJ62FNWQnJv5L4gRwcGsorlxulJM8n5kudVyOGOguR+Mni6
5AakrLCc74XHfoNFCLRK8jiN/C1nLPttmVzNurNefFp9SVPC922LeaQ4Gk5CPqhmh44wnCO8ApuM
V7BHlOqb1f9P2EJovoTAAPSQJKBplTHeoZu99d2A5MlEt0ndVA/qMH6TBJge2M0kqm3xSS9YdVTW
FK4LEXqwnv29jU1sM2B6dUTxs8IkjOGQICxVfI7O3ugD5MjWcD5zFkYMxTD+4lroZwTbCW90KtS8
40uSllQAnnHLe7PYAjOztk6Mk0X3NVgxuHUrl+Imu/4qMWDt/NyRay/iVs1kW26NxFvNQ5VvwBv+
bJWTcDCo90kSvczxNCA0YaAqQBVCuuRRXckIP7VU7mvhuJ+lSIMr0s9amZZD+TRRuxJHlqwrd5Xn
WOyywcw4EROdw99PQ8OQjLe2EB5nzU6cSJdBRuOJonJdgmji4k9mNkWVWZGpSwnpiTqqH/Dm26M/
jB8U3HMOiWJzZyZZ/6osnyZYszc2SeA8YhLkR63t/lTZ4W9h984ZGXMl6dQ7Ock7LYPBowaJFJTB
2Q28jpK0enydshPs3XA/859kuSbIMCZqraRFwCVk25SrOieiWHFF1+hG5B7lMxR1ajGKmcpmzBxV
HeMR9A9Vi+E38l16TVSDhhcPONRj9jiO1gv8G7qFGZnkgwxa6HL04o3RmdHGDfB6a15tbFgMcNJ5
s2v83jgnNv30FQsKOyzM90jg++eCvHVYNy8tyU23MOe3LIvXIfaCTdZVIQdUV7+GabuGOLTG/t2+
zJZjrAm5hbtU0hoignkf+wJCyEw5gjEMz/g1Dpkl5d2uym47eNSVVyV12h0ZwdK0X6ciz87wOA6F
LnjplLZ9YcK0zn33px0tkzDhoxUsbYfS8j4i3vb4GXuJ/LP0QY4MpLKcPGw97a6GOPiImGPoRtAP
rN0faW76e/RXaixdelqX4qO1WpCP7FLKrU6MgOqa3RAgAoSmlZ1NxjkeNvJO5gMvuj3eRq5xR7c5
D7i+WJVez8Iw6m4588CW3yTQnya7Fn0RnWWMdG4tdty08eTJM8VXgqC772L4mhaej9FhrdMalkY3
1zeQFc+JUMZnYMXb6kQfH6fh1O+fCncFci9cxU3Yn9zKIhSX1jfqTfTazUW/JbLhQUQx5apLnYVa
SrA393Js4brFBElgZCWgj5xLk2PuDEdbG02IR8787AKLDLVp6kdqc3lh0d+bPCWudcGOu6j0yfGr
kVGqbX4u+QJFxFdLYO6o9PhqTUPfUA6ntT18DnXZvTINK4rOPBbbxa9yrtxLyJZzXcjQXBe1wJw4
Ma/2Hpgkq32fx5OCf71Lmrm/LRJuXtDWxMs9PQSKdvgghB2BvrlrY+yvzOjwORx8rS0F7M/R0P2u
sPFU0umfHWw/q3gmahuF+q1L6+FWKzo1oRfs426wN2XUgoOh+BQxwTTpMxXDl42Z5syDl+ksLLI9
DHzCw3Z00olbHABjDlS3OlsgK+Ojchpxr7Bt0pY5pM5wZr1jXWja1hyGr0zmrH952+Czy42dElQH
UbT61aDE7WJk84z5h/RBEm3pSV61ua+IgTnE333n3YFeqLOmOyBsmVQ8RaiR0vM3Uz5k1ClF9toF
i7Hza+I2gWSXXTaqPM0DG3T4CGcVVFQm+Ou0JyPLriEiApXsA8N6ok/qZzTZx7no6dzOqp1dWw82
lq/K4xxIAxEnGNOHa24j2UnOUctMF8v2xeDJX03sWjSFRAX2+gTvtVYhXv3wmXX3a5Wbj246iYoG
bZm0EwcK1n4smTg5yxUzOSS7kJS8S0qyIngTuBRU9lL/gya05CvkUnyFNTPokxMqp7vpImhbGPY+
01bNZ7PUwFygyq4SG2G3COkLiSoeV+P6dabEBmhd0p6SzP/Hw8BJnIF0dVhcSSzlICDvmZhPPa2G
qyEukxWTOvkGdohpnl/sprsM/szuk/2iUNQ69uUf36BYdwiiGkJT1q5mC6G5zb46vnwO69S3miUJ
EDv9mH2+b7JrqVT6AFbdYk96b53sd+c499EZl4Rc7mC9ROKsqbMIUh7nWBXXs6X/qXCsrZwOFvKQ
fNuGjrCK1r9cU//AvatWwmf48sNux7UF+QO6CQUOeZu9TkpvnBFt28k4S6h5/HI772oXMXySwiY9
EBxG8MobUQLdz73pbUigjrb9os8Bg7dGfS7YZYQUUaSl1mtsjvHaja+lu3SYLQkznXE8s1rBI7Y8
WpD/SdLhzstCIpSUnwVe8WTqod6nvKWK2F2H/cDIyCaLxsWHiLxDNeONbp2AUSxcedygp9rB9eah
k8bmHxNH55pGJLlqmwlMlfosmCg6jYyTRgQ9Q9+94kz9E5i1XiduRWkIEZQ0dpwrvemtkgyMi38c
kgUifhV4u6lXam2VW+n1ODUwPZSsn9eeghyhahjGXU7fAJyHvVm0bKBc0e8m5gAgSWQSOpP5f+UB
gYIVE4/7SDScmAsoKTQR8zBBuKOsyGJHKWEB5wI4g5VuYncqn2z4sRwLdLY2I13stGne/TQfrpVH
ALuh3XjDgFLsFAf0c6t86mn0YP2o5htRnKvX+mBD3H84KqsVazd1gyzxigPE+iwXM0AO+rmImnqX
A0NeQWtRKHr1oWr0UVV1cC/9giiECVRLh6Sha7sfzv2vcJqanTEBf1OiO5u2+0+VlP2PWQWMQ/I2
8gS9TKFB9MmKPfLkaHJOT0EWBSZ3C/DbTjhmcekzhQbi5MYecfbOtFJ81RaqYVYSsBmH6j3oqkdf
Tg8FZego26be05oebXRCUZeMjZibqvpdita7oaAfgqbj9dXQ25o1kj1NFD2RHJAnJ+Vs6ddA30J3
zG9NkJLRCH0Q1+a0YfMXnMXyMQrIBV16NFQuTp0Qw3aMA3yWUykuyqVVYk47rjBsGZKFaKgT+2wV
lnvRYChWQLf1DogGpTi9cwO6OOxJNgkY0lN+ziZBN0/OJcZepf9OiguZ5faPm1rcutmon4e6Hvd2
AAXCkR0PfPw32Gc+ApzbZ5M0/bkvnO7YFc6DWofgrGP1w+zD5hIaobG5UQdEuxRi2nUs52ZbX9PO
TI55PdGL4QZAk8W8a3RHJd9ECs1e0cpNYNWXzTWpAFW7hFN1M30zga5j2CLUCze0wKO8FO7S1Nxm
01fr/rTN/tuoJ+zINJ09BhpMMa9b73DI6cLr6OqAGQZmt27bp9Fuw10pGZiIG887sinZGlV639pe
9Vml3XM2lD/Kzgyhxwf9PWb78RL7ZNvM8HvE8fyRA9urMzLrjY3pdk7thOAWLJzZGDos+ovdJM3f
iE3lpEYr8IRt+WbHGqDvnMc3Ip1q3bKKBC5a+4dkyqHEQXQiaG16ey+jEDIFNY0Ffe1lbXPCfJet
szzjfVwmwwUrVbMns/3NyGTv4gz1E987qdKmoKKraqPr349JztHVcDzuQ0GDX98ure3jiaXrqjf+
qNzsnpG2/Zc28CGdxmtWJuXB6F3z2Sd3IkC7t2ZAxid6dUj8M0qN1U3j2WEVPyA8COM8Ru29Qx0+
OvaQH3LDzHYSMBbGW3WFlkTV28SevJaCZJPrBvxRKVPfsq2fXCmP7Hw/2Ec2hyRpyd5KXH1STA/P
FuExKIJ3Y0G1DNEix8TiRg/sNuj77p5I9R7i8iJ050HICswI+r0s2OApco3oPgM79JLma8wF4y+a
UBYbsdGek1bw9KnNfbHst6Oxf2qlLL9KOj+qYEq2grrZndEW07XOiz/jUrPgCZfSMsgaZmN6hEMB
c4CF4G1ekiQtKFd6kB9YC1E7G5HmJLunMrzZ6IIDdp5r5zUbH9g462MslHArXdQbEgRGkzXHCE7N
Wi08eHMMMCkPLXCMCtBnayTnqG7Sc9pZJLDhrG0GX67D6cKZOH0Tuf8HUw7F2aP7njdA9pGzLZyV
qXqi3/ipMHJ1hkVUOCmZ0mlonpQGcUegaGY5mDdP8JsmJNfOJ793ZEvav1fhnD6svoeHkDPauYHc
jy5dZGqSX+zeqx3fkbEap6KlXa4qbzT3vQxjjNzuxPnRtCKsDWxDb7OnV1Orv6esF78CdzjD63WP
rtL9foraW8TWkheKHA6klbe+BK8TTN1Vh763nVQaol0C8K2iWaxJeepja5PDKSz/nMQhmUjXOvis
F6Cd8VHPmMFYw/h7VHa2+kG9z9lWbWZWAZsWh8mBXiqCL7TU40YJgdV8xqZOb0PofDcEA/YqKj/K
OFHXoXRPtjs4eL7MU9djYpNL1TKWedqa5BgA/qHJoaK6dJOqrGWrHfywhR1xKzJpAttlEHfnV78z
Y+Cn/bePuxWcRFIdrHCG25EX7UoGfP/xjCer6ueH78A7KYCFcuAw6rVxrKiGD2NJC1BKSHZK6QsA
PCzx4fuf00TLvEr67eR0X3THIuvQkUwIIPrlh7QIupoebux3Wj/nGQRg4ijRhoD3sMaku1skpIjA
BKb7tG3fgbB4/JAGIckGX0fSEnARtzq3cwqJWHXr0PtlolluqqZ/j23z4dF7z00ZrUdXvAPBeRhh
SGt1YBz5d6xzjcyTSfGWTuYjkrD5gnngr7bo/JM5b2d4P3lU5M8e7jXL7l8NdMFVMMGFC/EXYwSY
vH0vChoBpnYXT/Id6xp9F02EAVUicKTFPUCJ3Ke0zBOO9+w+pqJ27u+kSE8Um/7p6+QDy/1KldNh
bNyf6BYvk+Qu5hZ18AKXJggi2sxrj989+JXH3x/QjfjlNmEQrVr3wSTwi764dydJLnY33mI1bhIr
+qFSHpyWJq8tyvijcrEUsKpl/xTvlc06ZfkmIQyZpFn5OoO6PbnA6UjJPVreGlMY8KJtWyhhHHB3
1DME166dkVLBF+58B8RsOBQvuc8VZVIyMJoiekLlO83B4GMuk+hA89IMuvS4EmLY/P0iqX7hP1Vk
O0PMZDclELjFZzI1muiGasob6siGKLCH5hrD/fPwikcGHrmEYuFu6AhWdxYawJeEPX/A3kfFS682
pLJ+TzBdElG9cUudathgnAgZ+vqMUzVdURtaXIoVFV7L+YrJhgo+zg7RL5q9WmwBI9oxO5lNK8kq
uXD63IorjtWt3EacS3FUwU4RsriMlnjhp9UHNRcH2onnp3FyfsXQqY5SmtQ9Fe25N2PCUGlJGj6O
+xtSuMe+Nho3OJUN2tulu7YyNh3BoId1OZDhddxhE9byY86YCcEk3PMWnEFYPBs5k9RQTvOqiIOJ
OWOcYHHLcWvm4BgCFMqLPXXVpeaVu5qzAA+65ZWXwoXqQsOrgu3JldJqH49I3Ihz0mDRsVma8b6Z
NwaXDIRw4Eg9Hg0kFx4KAU9eUMrMNX5wcNzKOVWLDS+jtbTlYVUL+B15WOR8XQVaSUVFWdYPT36V
RftuJAODxUogNqfp0W0ohxiwEdYNYnOZYAwWTZzf/36MIc3o/TD+yKo+3pie+jO0LW5nkqu7puzF
TbHwhwPn4BYRISomzWotWKF9aD3XkMguNcvFC6nw18j2wiPNHeoE9OilNPP3pqfoQAvfwKHH72Bk
r1jnKn9yzd+p2Xf7VrITpGIIw607PiHMv2epGq5J1y4hq/lepfOIWXhnPqWwPjZVNCRbc46Xshda
mxOLdqOSqV6ubGCIQOwo9HD++jzBKeVh9x60SsOs46g7pILtWxU86Lb29vw0M4cuK8O+7ukzpqIM
QABQaY/UzpUxBEucKSWd09Zbr4Lkjv+6w8yGyOTU0SPV8XyZrZSQuuApAz5mEzh9d47pXI7SRNwo
IJObQiGjUEtFqJi40jktjf7gQI9ms/0IVXLoCdT+sTXHrrDPMD6XmbGba0tzrvf/qWPcwXkg3gZO
65dZ+tkWUnx+xoE171g09Qc0rPbIAg0nU88vr7Bou43pstsYwbwIlYZ95G1y8tEk19Td72zP4FwR
RE88cyeqVGdoQEY1HXJec1avVvhS0lvZuLxTkxDaiSz2OpJqh1Gyx842S5jINUQV6lJX1Lo9xUXo
PCVZl5x1XxirZJTm1hiT6BBh4lrP3VjevGg+9uzQaTcvenrLOzFcuBEvrnLgGc65PC5tR8CBEB5C
PwP9hY9+j4Le7fIUS74FX2bbZFUDFpggPfNriNOamKyyCN6PCWYfaipqQp/zuBsRskG4Lh2+E3Qc
CIkHxFxMGm1+H1NvgnGEzaS2cbXhuM6e4xAYxWKUt1OjJ7KFFUIsH3//V9iF0ZGCOsSMDvszpzs+
6uBg43nFtFp9c3am3TcDBTIEpryxMSTZ4pqHBi4f/X++vwpZRZ0cCCz8jIcxVP5p1Awl7VT4m7qs
hgsci/cC/8IqtyrIqWIir2+wgLWKKsRl9k7HgNgUBbjWkgreo0uGcctiCVMb1S0P8mNPE/nMC1GT
fhOPFNUG8W8vx8Ta5K1CN5s25tjgDUGBXkqkaP2Mpp8D5wlZ+cWlNPIKCG/d7VIz0Juqsn7pYvoa
yQBcQ2yWQUn20XLze6QXUtbkJNtUp901pziMMa05NJkoWKSDbqNEKANqMWfX+aG9yn21coz8Y1a3
21Gbj7yImIsyYkdRyJcWJOu+UNfQpzZskG17IL8acSQR/ZlKkE9ufUVw5twvH03nGKe//0jK5Mqc
k5w8tUBqBF7zAh4FGgZRuW5xBobUiwP3UoF9+htq+m8rE/mfm5ZzI4Jq/4+03Lf8Wf6XqNzff+V/
R+UCyvVszsUsiLgaveUP099d/+//ICrHc4+KDx/DlOOS+P4/UTn7X4EZWkHkBk4Y+JFHC2DX8G76
93+E/7JdnvoRmbOAagzb9///onLW0iTyfzeNBBH9fpZn2gTzfMehueQ/RdWiIYcHV9Bh5sT9grdL
L85H5ej4WpH4XsfWkDPPxMa18S1/BU3MOhQWew8it9VW9a9zyt2fpa+Z15Czz4xuE47UMoNKg5JW
d5jrF20H1nV+EL7zgUsROwNZ7pBs3Up3lXVyqnLvpCLbJrG7FHeOYPrgs9lmdzY0yiSCdlKwMTBH
kfBYD729MbG9pH3kqZKTe0cF29Lvgnwm5m0OAKALE96A3oL/gAodJq569C2mQuIjIuDJARsUC8Zs
nFsC7jw64ZJwm61dffXnzD1ICr95h4jszQ+3mF+G1ymZfo9pYN6dnREU9yGYuw/ppURcnQg0AU82
kXrFa95yHkmz8jILPaGZgsUBVxtzLOxnjnbRM5tub4eXzN23BJ6pNW3T585wyn2diCe0Jpu9zVLX
1Rft0+zI94bypxsvf45nyjj83W83kumeGuRNkY7lI6KllNwP5CmFMYoFgq4PymrxPCA7rMgMQqNn
CXGyiYT99ekaLvWm0wfkCvmRyvrhm8jkusVO1TSChBGHj13nSR6licClHcY7o0ByFaE73BzWJet0
9EZAH+Ko27T4gUC4K5PSPiNwpzsV4V2KmtzhOQdNImzSz8omhKHU6NxUaTtvA6auiIza5zh5kuAY
2sZMnxaIxREfLKuMCIQctVr7ZrZdsu/DovTauAlGTDv/i73zWJIc2Y7or9C4fhhDICDNSC5S68zK
0rWBVVdXI6C1/HoeNId8nA3Fhitu2lrMdJfIRMT1637cM7LlGGpHSyj/2PnD0gOTf4xMmDkFNRt6
4ukXoXidGV5lY+gj5J207ouOdeHKLso8u4EeI7x1Z8p1srXpJGzq7b7A1Be+e67aUnyY3gPKgbVa
DRv0XphH5jq+m0OfvauJHDj+D7EmfcP8ocmFOwYkf0hnWlVp7xo9eRyyGdDBchAVxRyJXoX7nNKF
LTVoBPLVDyBs/jLJCHAEQ6wdRqzNbTn9mQ2Qlnumv6zawWabsO2aI3Izbw0Nduak8RnGNdiOM9u1
4anr+vpeGzTUEcuCjSrlkv3eGkxP8Gp2LCPGol7jr61Id1m0KiR5fCG+/m4FLVGZgXeFL8dbHuEJ
i0Mm/7rku0+JRfcqmQ6ccnJPONX6S2bi8lGF/+gWfnnVHdoXmlzhiIy9n7U08o+RBIOVDLQzWxAZ
NxQrhOtolrfNxPh2RPGqmxmjwKBrB8/gdZpkib1pmsglF8TV3bfsW8iUcpGYbGnRqO012NHYKXHE
2YNzJP+Ds9FlsA4q1oAZ9vK9RwTlCIQiY/fa5GuRGThXqjg7ZImDjSbk7yfhsidHI09GmpFGrz9c
LR6uQ869giQEnoaxabyF4+iIQohLfQwGu9afSjeCzkDE9tg1MCmrLhuWSlQQKSNwTzyn80NuY+lm
IDk7ouEZxJtwAasI7WjwnrOpqzcAcC7j1HcPLsniRVpyZ1GYDWuY6nuD2+8WWsC4MaPxjnNz2Uvb
haWGXVA2fNU6LxwOTRy3+yBXD7odQLGOMYAYlM747hU4VbOvdTo260ZdNC7H19iMPs1ogCYDax5Y
QcY8O/KWKgw7heM30VUykpVi/zCuEgMgoBRAGOuqO4cYnHaxX//gBuqtOlTdxWRl2rESJQYpJyL2
F3aPPTCeuDDxVVokv/S0uTa0EdcJTsrYcMaNZVnyodXm9VpmnGTt6ehJQbF1k/7xN+jaiwYOiwa0
uaJHfQk2Mn/wZ2NuEp8UXlFm2/nZHnCkjFFWsk8cillGIdKRm+4VXS3AcDgUvKOy9EgLm1zhVaPQ
acSPnib5phFtv46t6C3L2yduoSSRlCoBUcN+yRzzyY9ZVxmRGpej748wfIz1iUyhdqbw7qdoh+lW
V/HdDdGdWFhsis43ThprbLqkWXyScdrE3fw3ACnb8l9SxMPXe22ji6PkwxbFpxYvg7h/s4tcvlv9
ePIjolAibsWpSCaaYnNVPDU1aiTUYuAU4RzSs3W0nTyeU54ZVgecprHR7MvC34QTIBuaq/e67Pyr
H9Jw4+jJc+hxGP3q6Ex4jiLOZM8b4msa28zaBG7HFFgQFl0MBJgzDsL1GFujOdAXdEcf66oTwTe3
6mLH5Zu+dfOc8w7TKTcP+854yiFtWY2Pyb7UJvaSOAWbEFswkwwtpl7lb4ewrmDOHYOAiJvmw6PV
e/Psu+NOzBIt66IRIys+UzGm1orCUJ5zXbvrWlmcIcU4ND6xdhY7jfPoVOAHZuVrcFgpvhB9Kdn+
s5MGkbeMgkT8FG9lTnzD1YPmMYiKB5PPds+YPDfHQAAHQwXPuj7DKNLPA/d1GgJ/hPMFvp2v8ul8
qa/n633HPT/lvu/MF39/HgHEPAyMTAVwp4Frz4NCwcSgMTmoeYSY5mHCYKpo5vHCnQcNax450nn4
gGukrWkzIsrtvHCyuSd9HlUiYH5rTQuCNRMmYet4JEjjksmNSnvlydpZj/Pgg4vOnAchvUwLnDKQ
BPOI6WlkXormwambR6gxwYY8JPx+VETfjODBIZpHrmgevuTvOYyDufYnb8/kmR3C+YffP2t1u1lG
THLaPNKV83AHVZkE9jzwjfPo18xDoMM0yKoWT+E8IFLosxjnkdGYh0djHiORNug805z60M7z5dgo
GhRSLL6w/jKW0bBrumGCtTQPqLAUq603D63pPL6W8yCLeb7aW/NwqzHlxvO4a/6efNt5CCbZsue4
Ty7Ik8kyGBmV1Tw0D/P4rOZBWptH6p7ZOp6H7H4et7t58JbzCD7Mw7jDVG7M43k6D+rtPLIzny9i
ZnhwOeMupD4D+amYjpmnPbDcsvY13qWyoluI4Nkh6JEFAncWCGapIJlFg36WD9hmkCaHLbMvh65B
AUVmKGfBQZ+lh24WIbSRwk7cFAdbmb+0kR0g8Vp/4/0WL2YZo50FDQ9lI0LhiLT8w3PSdjfWozx6
swxCWAeK1SyNgBlnC4Na4s6ySYZ+ks5Cij5LKiLO9dOUabd0llviWXhpZwkmyMRzNosy9LQaa3sW
aqZZsqHxGCjwLONwRQkX1SztaLPIg5x286WRPOsW8Q/3txSEJmQ4pNImmRyFEXFZnoWj9LeGpGY5
SZ+FJTFLTDRzBWsXFPUShMGwBHVG7bQzdievtn9ppSB8osb0mOW29TiR7OQLuix5EFzqKW8plU9v
um7FJNJ9cpK54T3IjuUJO0B5TB4Q6Yynuk+9pxzsZGxkyQWT+XKsDXTTBoSwdqc96Uupor0qHbBc
ARHAiuTWb+z8mHp46hXH1SKmMPRI0C99wvAYElMqh7XXOM1OkPTj2WzoVy2rNoFZWrR+hbKAL584
M+7Cv0+yqB5qDj+4UP79928lsU7rcoC1/fcvA16p6NG9vRHw2RZ6BMLdMtjbySlwcevqe+VROJXg
7yYC4lWrCZ+XlGXygxLF2xxuXtmgVPbFhKOjdTPtENT9cAtMyRMAyvuzZnGDaHzEfSPugDPhd4km
ba2I0+xFF/g7Ubp8BIYCS50aS85mbltDBEmkslwsFK14doBkLwiM8f2uKtjppv1OFv9RJrR9pT7Y
/vmfYCI5Yf1JV5o2HMPeNYCyOvy20lm5U8xY1EO17tNiXZVg/nJrB8Udu99rk8ivygxwhrX6a+ll
mwB1J8xfcjxRKjjI/l3o5WNcIOhJ3COueuxUtSqoMffxqCsRCApp60My8dfnNkdrVMm5OQwAUovX
uKH5nWocH07yoPaRVXIlgKuwLBHM+zx96IZa8drJm9mrWN25dpT3ss6spYLotP3772kMpLU2tSwz
QpCnlfoVGOU3i7dXL9X3LFoJ9I2I4HPMq1HxkzXyFIgaIjCBdJ8CWtoJ5apL1wLUT5L0wAlRPkOI
9+96WfJVF+VzSFsUGh2N2RqBK57mtIm47AsUfJPhe2wDrgKC41gNJf3CXpjeE6Kj5MnSZ1hd/CHF
FcCRY7kwQ9xpQhnj0tTxUTZ9273A0zDc8ExXvDpHFe/9yc1hMLml3LDqj0mLFGh787VcUP7A2t04
JmOT3BDgQ5hRWjAbJJObrmFkmH7vu+novpQp+9W6LOxt2rTiwjZDXAahlTv0XviqLVXRfMas4eoI
BxS6NqcwcWa8e3tlUh3uNVI8tVONnaqgCuX3L/uU3JIWWgnPPf6UEb3au0FbL3//Ekkvuth1+QIw
2n8cgeu7lXE1RfgxpLxHkwoqrQsbYuQSRot39fj7h8LlO1F1en/4/Uuefyl4/WBciFGQvGDVtW0H
I7rZTs4pVtz9IYhuAnH1QHPIc1gM5k0b0CCqRtRr206BTftUuvn6j8wVBYH76T0w/AeE9/7gI9Nd
IVWHV4afY6UGtWp4sZChUwctjewzh/yb1UTmznHsF4Gzc2M14gBdfc047i2FE7krds0t/d+2vPVj
t3ZfzZxYYsUijTifeaCgxTmP6KArv3CIHdX8xxFD9qbkaXV2iQ0cUU+59nf26d9+wImwIO1grXH8
lydPiWyX9eRjSr5/PXrBxpx/n5xys0tc++IyFp1//6DUtCyBo57YcHmH0sDMqgWTTtd0+THRSrIf
pahvEtWD53V0AfaC71hHc2z0zDp1YfjVSBU9/f6h9PAc6XA3sXFHWwwF1ZNWspSzSsGmeP5lSA5r
U0wEPGEVptjGe4ALXkjBRJk5VIbjnKZIJrnGSl7t1JBPv38A3NxBY7RaOzkUxGyegEun81rLXlo6
y3Dwac0WNQKjQRdM1zFJ/AOu5OtAv9KBYoVXj8/pPmTqHNIvuwxowURlIAFYx83acFgjp71ksIe6
bo2XoKEWJEgfMowrR9UJ5yaIeuDCzqYfA278lFT0i9EixDjzRBbwtBXe2Dwmc/jFtRL7awh59YGr
fLOInwUMfLOOReuSxfynAd+jU0dkCEPGtvXludOH4buzWjYyCMNa7QW8uqaGCxAF2LSjgQV0o5ai
1sl5YgiAnNj64bdRMRxY5gR4EzivNRF9SWqBJMQ2eeul3AQduzIBI/G8n+zyChflQqUxvey2TE5N
ZiVLg/LKDudHZYBzHsZ5Ei3YLqZKfPZauIEXgPF3UK9NrkkeHdZ4FBzzlwTD8qor+mArh9LdQuLm
HGOeCEnELD1LxUuNTomLpnpv9TcW004c6zXG+1Kg35jBVxBNOy2oMSvWql38zSq8kULGtlxj3PhS
nnNKynbYWLCK8Cg2zjIqO4ASM4ymke//r0vTjNaMT2Px/c//+PkzDWd3e1PxLvzPfdY8pqWOruwZ
0uYnKDz/JdPt9PnzM1b/7V/wZzW2/gceDlui6LJO/otmbfxhSeZCmw5sfmL8XbKWzh+640Jvc133
33XuPyVrafzBR+eagnAKV07LdP5XkjWf3F8ka21mxJkmgVL9r1K1idyDUN2oHbbddNPy0VPNkCXy
amU1ztqS+TNbTHXR3xwtc7dApsUV5/h4oEMk/Co81W3YnowN2I7CY7OeoeAtdJHWJwDt6c8iSj2A
w+aQIRYPHU1dUS+/9dhzXtMiqh+cGEfn0iGGo4O5n1j9LArKceYemwBscNVgHREgNAhmVVygc/jq
FlRlw5KHGq7MZqDKdzdVSfvTsXsPQ0LawO+Me/17ZPDZlTLpzAuY8axeqVFGRy2coob8jdkDBCFs
620UTYQBCKastpdtAS7rwElk353M44YCcy7eD6mfUgwzYHkhcgnhIMkBp8PgFZSU+hG0By/rQe5Y
QfyziiYe5Z6Cf7GSZhWFKzruUrX04sbhURuSyOCy3X1FljYcvCiFxArH+bkIWnNZuqHxmIIQJolZ
lWxTs+A2eRMJUVyDy7p3cB0nBW2H+pCtbZa93s5BOPk15haML+XDcxao3lhYq7TFfd2qL52MRbDF
rJAYm8SwO0pkaDM4Ujspf2VMH+uIHPHKymOTYE+fAqN0Na38MuJafyO2z+mS9+nM3k686SU1o+C5
oCO6WwReFT/w6YcPVd+V7zwXqQQKCYXsx4zTA3Nu1+O4acJNzVy85wQkSwcWSH92W67UC88ux3iN
btS8jb6y75Hoy22RtsnK1TvyOVM5HAeIO7dEuSEmIwuX1kpJob1QXtCcokxxI28q4hE2cuSaFjSG
krGm2nsJOQbpmWXgO8wJBCtmfrhNGM2WopX+a5D6w5PV4e+AKdL4ghW55uIdb90zvV7A9ZyyQ1yx
shgWEOk1z7rYpQfOAP3AX1KWhn5pxZBRFqFdk4vrJ2cAVYbf3Vxzb9bgdZuT821WAwx8XzFELLs0
soqtXRoA/zRM2xhYrar4mLIyPxLSqHc4KxDjjX5g7qoNWjH5UiVpv2MvU8D9kp5PbkwPTBsUR8tH
W/MoiZYJBB6QK3w9afLwZFpjAJP+rzAiN3yAOkjyjEPwMqGo4WWKZGCfy4rZjxYQTs5dQaDuWaPQ
j9fXiK+qjov2OwG5PYDHCrvX1pst1SIZ2o78bZD1O5X6ibYDExhchBbm8bprWw/uuE+YIsqH4dMj
PvcIZd3ad9iuSeiGXLqzyTtNMQ2epUEJEmsun+RbgVUviKmnGHRF0ZE1MaJLB78Exc4rtyLckM3p
/6gzv0KdO0da3tSQU0eQW/Y694b8ErrleIYSySTdj598Mvjlx7QIfmq++N1kQB67CAHTlpTVmTqr
myzjY0pEcpOZAYvBIDLJ0Nydc9mpj8Axmm2eWu992xPZrnruzWlfYIHDrY4zKqEevMS9WrclGjYO
pjR0qNXGGIafIx42iWYeCsrGrxiBi1OscC6WFvleU+RXJKJ4Xab9eywroG6qMDd5SI36aMALMQrz
OFTTuUnIUqo4J6qBNw+YO4Ama4i/AfNSnRlXWzW/R52a/WHPyLxsSXF6pKkXvTvUp5Ry2qWstJTG
PPsmZTS7CZurEdbTERA4vIvMInziQvoiOMWyvRYxOyDDRhZu4M+kdjlsC1XjT68sa1FxQzwO0her
ahJynxupSVJjZCkYpNavtp6eK0b8VdwPlMCYV6RR5jzzMEmyuTZZRqxUtz5sTzIjv5R130ME+LaJ
McvQzliM7oNDnSI1ugQ8jOKt8tRPKO8X26am1h0U4QOxY0A9dL566jyNp4MJvCh6A+2y8S3yMDCY
EdBC781Qxrlzs3INTObauMODAJCVj8Vuxm6wxyv6cFcZck3ywVvVie5tMwwEkQ7DoeTh6hI8aJ17
WXpvyExYYP2PmPiS4u3IDqd6Ye4+m96wxvo7v93hdx2cPl70RH2zGEdwuKrE3bdfCmKU7eBuKbAf
Fo4UgObtnyI+h+TmLJpSFkXbHGq+sFSOrOhTOlgO7KK6R1zrEBt5lRytfELizUhWqniH1wzfuPI+
1pPp7fnMyZRDGtCIx6QsZpH8VHGM7PhB1Zd0xPIVwDAylm2/pdDoGnvuWxnzFDbzD8OvyXeVGosz
SoruHNEPeZXdq77cIaekeF5JXaY9qKHEqY552ULLUerYCiYJnwYC7gLtL/o5nwTMo8HCiEyvdFGF
wxLtHjy5QZ2L3giBBsrBaBd8funUTds2deilT/OZaj6f5o3PDdoUCVJaRTy16bWVLI0S0yOiec8K
YI3BDuWcHdo5pGL+y1Y6kK54rlEYCWjQEtueLRNRw++TYBXaQb53dO0nz51uB5p2gHgJLZLv3o8M
xPXWGAgecFlGyOqL4q2m9JtKQJO8CKCouv00Gn08s3rRzq2jgrNXW7HCDyqijxqD4A88TFCa3d7Z
MoqhHtf+MG+1ytfOMyBTatLvWCe12VueK2ftyAKudJ+0j7jdMjTDppsOEj+8grEmgqMtaEfjEuRG
H1Fo6lRyeFW4TMsmec0QXNhrTBGfgGuNtFzHuQT8ZdSk7EMseykkDSif2MAQgHZOXdFoVamYCGxs
l19tUdK17LCueYtQzbK91EVFHTSkWIB5bKNyXkZY/RFJuv4bOFb+I7Gk/dSYLeymlrsf+mVX1a8i
N4s3q+x7bwGXPP7Z+3yeSNFOdS8TZVaLqh+1t8kL0ByH+TgTRP/2dQSK7T4ZsgkfFDF6+GPFUJjU
EI2UItHazcGVJ3l+D4Ryx+co1UdQ2/pYy2tRFtWZTgLrXSZRYhKOi7HbQAQ6qzyu3wcVqF9wVoqz
63v5Hc5nfIhsZNTAEDzGnSR2t1HpQ2hNAl5k/igwCgSZA58gox9ipUWe08LAMmhOIn9UQlpz4MWi
+YNMGbyQwElRymlV8XFVC7MpRAiety22dFoGG4ZU/k12ey8GKKOdXkiFCKjNtUmO/c26yf0FsENA
kpqAhEauZKHm5cgmjR71zynCXrCkKrEk+mnE3qJqO6vftsCNT3agG/j6MGlQaJMN3HX8wsrZxA0u
dmedtuj91DQS+2gf6A+yto1XN+p9rhKo96gdeCFuYRMlH4iyZr3qTGvaFnYJUK90eXNkU6v/8mIX
TT6MsVkVvdhD9FK7MlP+Nm7b8WMslHX3gopuAF5L9l4SJn4Lg45SPRSR8VoE9rQfp9Ka5i1ifGNj
a7GsaPxPsCbZXYZhhZM7jHj0s/sHGSy78D46PawoU/O1bzEEFK+artBIkQ2u8BYhC+1rNWdUGrMr
3pEASggYbK7PcIrMY6tazMhm0mXXLKyNh3oUAKmorOkebWsMHs00ce+9OyKmFrbgmyrC+gahdNhR
aoTWqikgQsGE52Y1coU75rC4HqjpDbcIgDTgeaV6Ew2vQphDRvsBgE0yslCERvLF/hJhA09vwB/0
3cVRBKo+9h5gidRfgGSKm92wDdAEu/xlPFU150tMhZugLTSwrfDRy221GY2pep4sw/lIJxmNy7xN
4AqZIe8aq0+DbxhI6pr6GgCFtnDSZZoIlxVjn/MabCi6aPK2fe/oal07Xek+aqbsdPbMfvCeFqPJ
G7Yghq3ZSvvQ0jLsFrnW5pfCi+ytcgvnWltlvoJ4T0zWtUAKh8ArLk5Qjz+QsQFJu5akgS+eLOKL
XeU2T97YIzZHNbfqlQxC11jwdR4fcPi4G2e0+pfJtO2NU2bpJy4sj2vOkAwA4Kb+xZKZc6eLJqs4
VOSM7DJ6EqbBzAAP/eohrCRNVm1tcD0nQwPMw8iHJlkXLaC5A/HaNt+2DUTGfTd6AcAozR1oKBh9
5ykmWv4IrshrFtC9uOGwbsHm6DhcwGgUq4ht0HLyGAYOj7bcHFgsdthI1ZIEA9VFrVGCvvXHvnrv
mxCecNN5+H500x8OoW3IfGU1ttrXIvNmjlbYfGLyHOjpsnAb4yEpwcq4rYn1xyqG68yGPpumKu89
dXsfri/6uyHDmleTpU7slnNzGbJCQAW26swgzNhn5FfcgI6GhtvfYxq3RvBpFfjAVgKDlXlzSRz5
m76zEEATA0Epjk1oVbzsXbkiFNx0Z65r3JOiMRQR18AJxCHFxtN28igZYgXqhr96CjzM1RhA0sP/
Yvyo2Ap/d/xvLNaqmbFamQkIsrgcUW2TKCrWoaaSc0NB0KluvPFZK+3KOvkly5JsbrvByV7rZ5m7
VJYBxzbWXPINytPs2v/0mM/ueqbllIoIBdWkYhpK1kNhc82riVmvPTfs5upGPqHF1LFERWbIMHqV
sRdsykjPPylrLoxb1AHCjA1FvjWhTVMCGW2XWZH3HGNFRa8JLwlj6VNsf2sGJ15nXGP81WizICCl
a/JPJ/VoERcMcJ2fymmad7mhyYdBIKt4maN21bpyy+GSJ6Fxj1nxguoJRRKRgiIADrikv7JITehv
gAzzOZK2J7DU+gcvrmhbzAI6o3xFYWQCWZMeWSq1Xzrij2ixPsUtteWb2srXUmc4C+hWT53W0WJs
KTqtVgaiiQHrkb8t55X3NSZe23Dai+DOKQg1RHJTPUZMaGthNu5Pc+pLltx1uxzKKv9EO2xPesyS
lRFMjq9ZJJNNkDXI3dLQ34oCZ5EVWu22EnTqrUbsQ/iAq5Ga9g5nFLW54WoAzHm3rTg4+nkwnitp
sKzFtEBrL91UFwfgJhlhDOQcnJFzZOHZroPaZfXMJLnVQ/4Yp2S9HuqY3AXdlJ+DG9F4oZLQ3Hit
3j8Hde48BJOoh0UEDfyYJKZDzHnwbyP7+ffQaaebL5qUIB2RnWXtutUNycPd23YR03NvSDxytUFG
3QmtbR7rxmtZTTy9A7sY6kWZttxzSw2QUkcP8tKhaxUmXeeOGzdup7XFW32HERI7gAfp4RwLVFge
rgj7U5DtOG1wX/AiXSUje5NlQAvBPuyn6NVu4vY7D9i3c/exbzaBtEeOI7mZNGt8ymuLicfOCU8F
xPqfSq0gpswT0djjx4aszbXAf7dF5L6xuCo+XDplecu3aPMwy/T0knGaYsVW9q1jmKoWpeuO4ULa
eny2SK8ySSh5CY1ppj9kUXQFQspTz9LTOePcOnvQUzR5+5QTwgTMgheFcfTqQVf5svWxuTVtKH6V
tao3lRcxRjh0+MyXH4xlWm+KV9JnGsYCXSc6YxVmuzdTOhtl4BQPFsWL+wR64wqKuk+qURvwWrg0
1kzmdNR0QLR+iPOF20tund3UGy7YuDq5YFHJGzLLDA/gRpM8+tRAPzWqJfE/toVRw/hibQvok1CN
NIZznmu0E8VJD5qb7yA1yLZJR0xuGr8cp0K6d+opIHRilRP1vIPzErdmRRgydrN7Mpj9i83x2Kxc
WTq45kVmfZDYGJd/m2BzBZZhJDt0DrXqMJV6q7id82rZYDD3hln9XFbAMqFvTLSs/d9q4LMJ/Csv
xioMVFP/yz/9aQpfUQLyl1/gbUGYfmi/q/H+XVPC+i//xP8ZfOfzf/k//cN/+P6fyNvCs93/UtA+
f/5U4+c/3KrPn9/1X4TtP//XP6Vs4w/XcgHuCgzOOBxcukL+w36NJVvH9eziDv7PUrZh/+HaDr5o
x3I9IYT8u/vaEKjcEBE9G/S75Urvf1VUgvTt/kXKdqiSQEznmUtbiWPqrI/+KmmHgvo7dnT1xsb0
cxj9KlgDGIxXJpe1O21RV7J7UCbVkaP+Jkyrf7ARrQ/KWKnJpk/Dh3DRFfrWsYzx4NkFG/BMXpyY
PIknTEoSB3PVtA5MwjGjDSxNik3QoBkKBJJjXyVALNleb+BMFLA5Wg8x0UxW1J5EbKc1Ep+z38ep
ATM5oXODOQMlOW9/eK6N1IGfzwhfkuRtYvV0j6Ec8MhM6m08ZfkafLt1AlmUnJRlxEtjTJ4Ine19
H+DWYgBGwyLV3EnsETibczbRBD6Bhlik29B2loKr/zr0XeOROwqDn6g2CsDoh/Wle1hDXNVGr+fQ
7bJ3T0uPpcnSlinC3DG3r2rHePHVrq4HHNiW82VMn7FmDhuyF/3SRbLwB+DBQ41cvw/YrhzbOvnM
yGcuRopipjrH0OeuzJaLU5+NL04xnEszZJ034GVqbZBA8Av6EM7caLxoEVa3atjpHryIIEPURb68
5c0JhW7cxfmEF4VK+4orHKXZeD8saGdZdOK5D0bd77slvRcZJaEpabazVaPSDLM/Lu5oTvItjIAY
Dl5qFMmNCRDQDWgtFIKxkTbBGDHMdlY8pErKyfwLNU5UPju9vmXXh0YQtjcVtpSYquBmV3Oy1Yx/
DYMkA9f6OGOyMV9NBQQfGecbRKQ3mRZvwFUJleYLWPU/IH++K+4Fa59eslU9NpSiDJF5ntt9lnVV
wHCcdhz71Q++LFdQWuazaIKfHCxUp/F45aaRH7UAWm3SjMVCJmZ4oXiL2pGGGkU5vwgNZ3rNdJ3w
a1TUT8LOCN0MxYHp9VXS7vNol3CjXfXg5L1z1FpN7AcbG04b+tm1S5j7IckuUvYPK/pMHTBMGBzr
7JGgqTyYRUZ3RFCuotkJB73bvQSlSFecVwccseI4Gi01BqEHIKQc16UJcz4kUHOJu/YxB5626aV4
p7ND3QJoS5VveJhW7WQdeoyFvZAup2rwqtPr7cZUABNNFszuS0PqMOM6ezdAGH8eHeeUzzQ+ixgV
fd0OJvNQnjQTbSzqUgnME8prlbqw/+KCJpLMr66F1d2iACWmHgq60tcutvxDpWsGfsCp3dnQfxgi
0nNDI9g+6iF9W2P4SNcrDjQLVL4j9Y2MJ3HGMbt0QzZhZdjsqmz4tHTb31kDc1uYU7xh8iUlcU0m
1KjivZDIJYY/kYLQ+nU1sDugtEyuM7AKUmTgOI2RawhnI95l2KpVZdJQ0wXe0c0TfYlW3K9s3uek
BU4V6GzWZSLbWPhBL4QMsT0W5QavRr/NK4hWQJIpONT17mI5ln7onfxYT124w25tINq1IRexZM2X
uN53sLt3Wtpt8C2Lmw2rDfSN1ChZxehsMtRdcDnkOyXiJfV3eHNFdo6n9os7DKl8GjibvK5eDUKQ
aPdXXgxZFp/0pNzFPJwPcfkjMWDJFdEpUoOcB0Rj11YT00Xv+LQEgSg0ievTm3JI9pWd2acJXxhv
C+9GbTkmqsqqkJBhhOJZufIlPZk5IW0FukcwsLBv8gEtjc06d+fHTmvvqG1lW19VKJGwb7R8oCeU
SiXaj4ljsjgQxkPHaYD5e9n1+WVS1AI4jjqLGexEtu6HoOJ5svyQcA3JHBlyEnhEBHYRneb3HL9i
lUuDCt+IjrfecbZM4eqMsLQ0a+dDhpF56x0pbyrBeC8pLwCYK3dgYu5u09dnHeTuShXpSC54dC7I
hIuiGK0rhAceW2JlxgjBul4ax98/+/1DXWCxo9a3/gUWHcggHJmmqKJrDbkiqKR7rmyEM8sQ/Ytf
3im38raBVeRLmTQMml10NgLlPTqlXHreYs5nvJZIL+uG/DQFAhoOJNZqq3Y+tcRExGbwbRJ2cFlO
uNOW5OWn5VBEzSU3HiS0yX0UKqqOdcyqox/0G9aVzSFwPAd45ngi84xQzypq5fBCWw7gAzc07Vzk
YKyNKv8Op5rdRxfzr4SQsaJ5XgXvGmVVs9EdjOpWUh6p1INPVwU8PHk2m3l2yLmOcA4wW/u6vh/E
NK5Zqj7ibkJ7cPdjE+ydzDw2mLwY3Ty4pVxC77UAddI98RbSmOKSYdXMsckCN6hXZtZK9xLwYYa2
QlpseS05PEWCF+z6VLD6agVNpN+o0TgFQf2m5ZjKvFJSdmq9aiPFnyK/dMIOdkTor3nVbrkJ28vS
in+Y7B+XUUR1tj9+JebCRKc9QYx7JYLwrAef9bhJGVYmGtTwSEF0ScWlxRwjJ3piK6fDBBPfwNNI
MrQ2HtQaeJg5/OoUpcZUgy0HH50WxyOwFAoB2EaG26Yw0T6jgaJ4xbIU7rDWtR8xr71FT2sGl58C
sg4ncQzGdjFaJXI4/Ug1h1wGRgp80qmo4nOg0cSl9GPXO59GTs9XxgCN31/3NkZhHXjokdZvmHx8
Pfe3EAz+lajz2m0dyaLoFxFgDq8SlYMlZ/uFsK9tshiLoZi+fhb7ZQboAbox09eWyKoT9l77G6v/
tI3Qr/JgLa4Y32tCr3ReR02HTC6ZvY/ulhOdbPPZBczqezfNwYdfAWxac5Vjt/SCfAvlcCEMF4+z
XSbr1pZX3ZBQ0CZEjiyNmKg05rNABLEOSqbWxLt+e04SbIVtnrTGeIl7ezciYViNWL83evEz2tEz
FpaJzmhCACqck29VV0vSQARA7Dewd/C9dLD29HiR64OequKcZUSTxuzIrBhpFo9v0TA9i/WPDmA5
/eF2It/8WiUAzZhDrkgRWOE/6xe/ix48E5/9KYYa0pW5nP3Rk23S1zIInre+Cu5jQlRx8hw51Ilk
zr0mliQ0xlA3HK2HpI2ISyiYpNggXpQtMW+gRd6RBvNGC37MhoKhGKP5iYFM5A5iYyXjGxgrufVK
ciWwf61gT7ChTW+qIFkVIkB0sS1ygpkYIBR8Mecpv/CuwsXwiRHTY/0y0cutXW9+7oth3CSMmOnX
90SXo/msVtKr195krVGFsGNOGc073VkjGb73wDX3jhdmvMOrpDQQE5CzhehlPesCURUv7KrnyJLQ
euJZkvbDpFkVLFujPm5wKZOtUpRrBcm+zCPk7uXr8I15g2e0a5ON4WSnOp+/Lct89xlTDklN4Iv5
ExC0wg8JwDzFCrB8IFXXjcfW+AKxTqQ09WWZO7TZkfFuEWq7c8voyUm6H98A8xAX5avo7GcdGUsl
fgq2aTn7+I3BCHirkUuNPpzKMGMAFk9/U0rYt9QJLEAJQ6qSqnlSVXbsA3dcu+Cq1qmdbIO49hkn
hVqCWjnv3hxypXfzmLLsmEgvGkmRQ+pZBzg32ZbfiqY4e/aEDnYwCVRmOEbFbhAaZFmvS+a6zSoe
FW/3MGbsQVHFLMnFLOA0JMp28kaFdJ81vmv55RX+CY9NTkHZE1fYUz8VPTtGz6F4o0kg1gR+/zu5
d4jZCvfOuPXDa1zedM+lkDPKq8tTKf0EFoNeLPJmZsQeSokx/we+fF5F0vyEe3FwdBkds7w4jTYF
h6H7NisjyK8tziOCvoOz1o9EIhUOeHXQ9js9eBcgtC8WVogIFedhao2dcFDy9xj9XHaCm6zMfkdc
bru8ek/6yL/kIO4qkZebrsDCV7MbgktiqNDlkuWlm94mi09qWnwmyEM8xEB/mQ5LxjbBjrH/fkyL
Pt04HlHqiagxTfZN2GVrormo/7GorYJ3GUDJjOGwHRT6XLbs5DKUmYWfakxB/AfGttOdiQ+yO0AW
oYQrOBBy7QHm4LBmLL0xWAVBzaiI8kvry9D2w93s4jcESCuomOmmnqt/LYXTrqqp4TrV39FkYHQy
cShGREXVukXGtf6E5ZIjoTSaMPh2hqBaOxoM0zAtS36L/CXAxb9qjeDdMLj43Mmx1yj9CHntC+af
Y3pka7uadco4H1iViiOiC9l9hHmERaInVIlco+8A30iVD/0l0Qqxhj/LFeuV65npVCi3Vu59dYnb
r9ulqxpaHwqNdYMpm+PRy1+MrDRPgTVtrKr0t5JFL+T72GXbS8YPvlJOJpadzStmgk/oRhfSI4ZV
FD9bi8kq8Unw8r0fdGPeyzgCaIKsZMEDmU6JV4xr2NewwJVpPV0cfYSO3g0v9sidE1uEvpCSfUbu
/+a4Fd5Noc8rgFv/aPaPZHI6b1hq26FjVSDZ6quYSJmSoTOpAMq8lMgb3Mj4g+Sh74DRr/SJrll2
QBOtyXHRBeG3GB1vZ0ZTsA3a+J+cQasEhLCwFHD6sJqd5FHZUPqRf7M5xbLEDhIRPoPvmdsNwQOt
12DysiaGWokcD/UkqnqHsSr0Vc9MlJc6ZNFUbGeUrhtWphNk6vQNDj0q9n48DBNEvjrNGSmCp1ew
c1a80dDL+Ew623fW6fjmmKl6Ko1fUewS3WJIV3OxtaXdPppaEexZmhpzu59idOIFFPZ15F24sv1D
H2uHBJbhhstmg8jrF2WdtsfuzgVVgQb2fa6lwQJM1+dQSUcHF68szYir2/kpVZ+eC9cgwg7xUc2O
eWZy0hj9uG0qVdHaD+pc2NquKHVrj3QE3VQzNGvbpVf3snllpN+MTsnXadSvbQs3xKm9qhdlVTP6
LekK5TpZApOGAZg2url01YfdwFHy32u2PPt90oZjkFICN2O9hVZ9qJXrrVmXOqEvcS7HY5qu43H4
axRpHfiRV/nMEi8Q1V9MEgoYDP+LggC+GXb29ZgzEfaJXlgB8kXwuLLrFx4BAQHP03bz2V5m1diQ
XlM/ekuibn5ikWxs2kT/bdLuz3WUjkzLBwaExHajx7Gx4V0LQpl75oGKGelDndlHBcqolcCZSoAh
qYdloPZwCXruNyDIkzmlFTClYuePo7EFaPSCj3++NGp4tN262GuS32g6TD0pfSh/Qx88opEGCzCQ
wWw8qWMXsZ1CxykPCLhcjFLOK9J35y0J+g297YuqrPwjvioW9eyhvdfWHfxdC3f2iNhvo/dyOs2p
/VeW6JSm1jagL+avvd9ktygXD16FvghMebWBMvJn+jaLdB2SqNUP/rHos7ubO9oF/tXoNztB7Mem
9Qux0QPK1Pmcgwc/1tIYHwY4MLoVoLLoo1s91U96ZpFiGTf7SGNWXM50B41Cl2n1BoE91hhKm7oP
KK5FjKqW7/KliW873lrTq6aXsUGwnVls76L5p1DxLYo87cGL/D9dH1ncZdSZKSqRXR1nDhiRQcM4
gIOJ2i9LXlNdverM5NeF1QdhVFk/CBjSp1nqF6Ra/DK4HXYtQ4jj2KoXghiqq8eidiX04FGmKb18
NxjvkyX3TBS2UcH1BS+CfCsMqRddxz876mTFC/tfNRjpPtHqXeyCZSPaE/2ky+xBVJD6gehF6xZq
1L6qAx0tgr1154mDuh3ppDWAa+OC2fHtGNphfQ00WtzCr7N72TuvOUuvUJqBs+OTuqqxGO/KAINe
p955dCaf5CuX+OPI3GktmVwsQjY29M+LEPrZwyt+MXL4LZZ2tcWsAxdWmzwoN7n12tq2f6LLIs28
J2wnxUx0rgWsVEtMIMJDzFPxXWMd0VoVj1QKDnwGgGDb3jNCSg0fglbYJz1wAen75hnKzh7uvrmH
u2duKtoAPvWKonEyEGnUgpAkf3zIFAtp5dRXNCooIZvW2rMlovr3c7kvievk5Pbd1chyajWbBCo0
1m+BIhcWhoAuhB5n0Jo3aqQXny0aqZIUHC6KemrCOt1ABmSVsPxLIyV/4kE6m6xmeaAHenn0HfQ3
7IlBDKD02BUBRZ+pEPI5quTGYkiRgTnqnC8K3rU1uO4VBHuENZXgUiqOKsnvrUe1pRdfFb6YbeZP
P8PUsRCL238eKfJE2mjm28CIL4KhcG0XVaMln+l3EKIX3dmLsoBwFa9lijYHW1blAYwp2iJUO+PV
YfcPho4KRdPs5mRYxWMwtZ+WJPRZLtZ/ohCG+UelBuoL/RDjr40K7TnrhvdY/qazvamoAnBlnqsR
hHJVfliFfW0b8LtGb919GlrX057NASlbKfYW3Fih4/Ig4KVIcTIH+PYj6z6PLiVpeja0f6b3sYDF
qcWvLIbOeu/uxl5DjAjms9I6CuGcLFYupqG2736fBivCjDeiNPdmhjYxTvgnXL1/eTCekCL+K6nv
CDqy72xuBCOb+j3RxDcNl+9jqhgHroJunJjVLqtETwjmy+s8F39IJGbSRleGtK8Fy8QyA3oRR6wb
ff85GMWXuoKuQ2jHR6Qp855bTGF1Bw2rsfwcXgkRQ1VAK6c2+ytHreTxwvrGpRWhdxmM7I/jHMqP
5dz91j3YpcAWPaff8Sh7qtlT0aTfU+VdE4bjHBnBDzumbZKK3zay2W3TBgc6My9Uc9+FV9DcW3Tv
WQiIut3GCbHJbkRgFbacdVXPGQaw+kImk+YZ174Qxctos+VUU/zgVASZNpKmpVmsI3hD166t9xRK
8Z9dY+lkHhtqOrpDnE58vkP7nsS8NRG6DJ0Z18BHC/CKHHQ+LLyVxzGpbn7M/5QsNJ/83JjfWkZg
QjpOYmZ3qor2XcMHE8zVVgX5MrJsIH+NenryhG5sfEacDBFScm91H91Cwgq7NrX7FEtgxiJhnIEW
9qEYqgAGOOLqkkd5FWXSONQVVZzjNBHGbOIg0WByagKyCFxO80Tl1VlDg3O25fzF4+4dUfl066lx
ULLy4fG6L0R/SxwFBK5wEQicKiMgAcLMq5BSOQlTdEp7v590dL0E0dlxBtOGTPa1UwfJ0wBpcFMk
JIJrQ3VxXQKLswLiGcgAkDjKhyIYjOZLr1pjPXhk4UxZ/lSTNnDCS5MCJvD+IkqGK1KCm6V8POZp
/NuZKtp55gImVmm/yVtC8ZoSPYoMnsgUm/EnQKLo025j92RvqimfDs3kPfulRQOVdLw2M+Ot2nMZ
9Om9fuHPqhm9olfVjHwg7sGUuwnyZwMq9tYl6KbITmA1L7U/bv4r8wey3FKP+MYKGZnsBIZrxJ6Y
5gh8nvyYBcMsJ5Yds3cKcmI9m9kifUoY2wC67glXAt91Im8peoBjw0i+r8m1HoX4lMBgsC04Nd+S
Wkm7D65++cRHcRmhlu4bxzgMuT1v8+lPDSbxRK0if3SIFUHOWD6Qvj/kldufDfuzIeBxLSZ/i6Gr
HlJ1dQe7vvsW4mmbdHWQ/uSGu/nFqjVBpsKS11xkWE2ClB6e1e+mpg2pK4b9OUpA/K3FxstSvk1v
ejIHfNtN5aKtZ+11RFMDQmzyzqhYbrgaJmbcK8eW1b4Gwb5JO8fCtGbe68mdDsCZ5Ckg03BNRfCt
m84hk89OwGXY6FPAXaqdkmR074OWbjx/IXikxTluW2u14GxHfqkCidOZbROycVdnmJLiMotGfRsU
4p2R+Qmnig4nPvlyfGKSA8844Gk0qSeIPH4nGZWI154jhEX/Zm7UB5Jx7gemsLV/y3MrWxObNm17
UnQHMlAEEhSRxs6+adwHpzEMDqbqJrNnZPjlKs60ZsfS/j0pGzCZBV1PzxBtIne5nNHSYrxbCTt6
yRaVIAPgvel26N75z5bGqs0qspcT5jQSAd2IlmJOIjaXM0dVqm9RjQHpdAVfH4mblf2m+2gw7IYa
vi3yL718y4Qxr/yRrkx3WAKmNx2B8GEBWZG4nOW0Plm9Aa2b7bwCcUU+1c5mMDDL5XpyGXP70wwE
//pC/6sdOC6FOcOPn2bz1erIFczUqcy6YJ/aiNiQ+IDeZtIJYMJBKpvumUgP61Gxj5N2RJaLGLFR
B0BUrA7js04Y1ylg6MXx8kEWq/5cWMWrVbFaNEvStuV7kur2KSNrswEIcxxH+YKEZTqyuTxAhDK3
uiK7MmbQdKjksClYaz9EDHc3dheKPh/OdvuZB9+q8ZBUTWzlBk0++ebdyO9DhS5rlvG+QN4XVlUx
MiZgbJ5FEiKHLr+5j+oN5zR9b1FxYaP6byv9xVYOpGGzPfBab9uWEy5n50ahpSPpwVzTueCzjBO2
UHsH/g6+hYy6R2c5qXKHaWKV0WO1OWoOpIfZVm8wE+lgQdDdFAstnCCNkhnNVDa3buKDz2tHZ9Vk
fbQEmewdvwxCd5LRrQPvtU58UmOHMcXej4yrwWi86pkDnIUR7XQCs/ftEN1MKtn9BIVedH78iAKR
0AOKGoz1sETL4ao8u3qk/cMyM4iHnG7uTCrErqFzPDqjhg6sLJ/Nwl8PQgwLPhL3eZM/EDvBtimB
m9+Y/G6KEA5TtxVDg4Q7uRKwLM3UwrxAZlpiZdNWCBRIRHaKdU/SUNglNcVy11abUQ0Fbm68zQlx
lYwsR2PTUIwuwYWbyhz7Xet2C+o6EA984vza23RM1S/O25VlLQuisXRvXUUUbY+LExuRM+7KuV5K
yMY4RmRUrDp/OYhMKmiR9OyolHm2bxmMyFsweMlDh2DoPzZ+Ehc3t2bJLCaX5TSWHMXdGtMKiCEi
YTynNpwdjboM7lAwKKgrVp2spdWbO6erwark4HDKtJof2DLF/EAmtGs07nU7k+Ci1F2xB7qgRX5l
NG7yBA2KAM+99K3kKwb+HIriuTazcafcksWqhfulDtpdnPJW+L0dkYNLlSLS+c2IEp5iIkgN61ow
Aw2VKU2GqIhpXVRV+ya1zg1ZA8ceyttmqga5bzn2Z017pwtu36lVg9Wsrih7A4RLMmRKgBgTYOKx
Vl0BO7EtDg5X9DJz3nFZ9Ujv4Uywgwy1MggOKDjNg0gDsqjQlTyIgS6vZCH0ELl0YC7EYv1ik4i+
Qfn4bMMXWJkleqRswoOkolApPBR+zmponhA8NMmjW6c/WcXEOvPJGHLVP0y14iALo9vMLQPlEWoU
1gsyGZWb/gxyvC/HC4TigbaIfwYahHA9IlYUVSiJDkhBbXwF7jnKnXdSolbzAPkM1C02kukTU+WL
uUT4+orEGAaDmAsOFAt/+JPUtnQvgImTNWERclsbaFgJceSK4zpdgJIsawSbLuLLnMPQ7H3dOBei
cuAZseb0Y2jxGCspFVBm4wXeBToRqy1vaxrIS+2VryaPICNjytfEFD90gfnuv3IxoeStpPlgxHDq
g1Dpcr4mLEyJrn1xzfLD1wJJxWu82AgjInB1Ifust9hz8Sto+kHV4x3uglpj9LdC3Aku0Yb41WPD
9g8CJM+UoSzUYqK5anQTgzewav2HOZ/3whUmljhDvSHLLKfae48DYs3rIdPD//62M7UXaGH5wUs9
ezEPUSNZJQIdHIm4HiB6p01yrEfphaXA5NZUrEx94qq2rjpCAWJICGcY90thIFyBCfFX5kO57lAs
hKZrD/e2y6EzFRxLDbNYUvni167zHoOiDW5lwAqutqi+JJnpFl1R2wLECChR9pScqHu1yDuVlFCB
2TExoHDJHBNvzZT/RdTBN81CuTmxuk+DCMNGlbx5At8egSM1lv+NbQ4vLiWMBjiQi6DbLN44BKyp
PGrpBVixdxpdUgR5pHq2LZrzyNKHz6ylAiu6dEuPBUiIe5gpv/1Z18NG0Gr6o5OErrT/htTcxkEd
7WeNNifnbOaWT9SHiE+1nO8phMcHpvvOE6IAi5d3MSnZO6fGKgEF+VJAvF/LwR5CzbBrIpKwxwph
HwggYYQgVLYVcUCwDqXhLZsmvtj0x3Jy7xgvW/WyaYAVqJ7FSOzMB0IA20OGYHc9FEh6rNKwXqLS
81nYqQuR5OaiAbDumr9HBk4uRNE0j1UzvSpNffUIOPa0HwXm0G5rtfNzTc9whCaCNHIigD1nf61h
uIXNj2I76eNLWnnaqtH0eFtWOSy7wj0XwSVOing7OHm6ibqoCOfgOVHutKn0+d2K63LfZnxnjjDu
ehFcE9YPx4Y92Kpo07scq/ypLMxwAlXiEV8rnWWTasCfG0QEh5kyaqDI2HVt9xAn5EgYkHqYm+z4
FnoMbkk4i1JHOeZfkLLnW0rsYlt3hNaRN8jcBYOwq0S+cxn1rKueTqiK03BqmdI0GrOVzPvHbxHj
JWWCrcrsRI5gExa4DNlHadl+yBYISpQfK0CDt854hJrxO4AfIqy8/3XA3Rf6oNDvz9fYdCy8EFgd
pl7svJEEQlAB4H6nczZ2v0ahYHnUdKAlrLpqzKJr1mLXJXfyvw+yAShq1sTw5eTq3JpsoZrUVR5u
hWW2dzPpgjAJgm7vZl298ma93PmKGr0ZpPXy3982VcZabvSLsNF862Kicb+A/0CFmyT7mbkQyUgR
3GWCvKPyUFi1d8/B/XKXkK7aE3zOUOrQlLk6OoE8+Uq8RfMiXvP84dRz6IVTPvtnPxD3YRpoFSgN
6qpA9pUVHsHR82dN9DfiHhQqMUop9krzdyCddjsLl4HSzImOtEXtskRTJ7NrwjJ7iZXyfsxY64nI
Fdqjzxxhp2gryzol16Orh12R4RuMK5yfA7aKA9VOtJEla04Go8Eaog2mQ6aLbNiY5ZH5eYkyhPNp
Y7SntiZVBtQ9z76xL1P+JKAgOz/StlEM8TrVvas5VViPI7Ys4BgDLm+iOAzDpicIeNQAiRAZ1jpc
pLho+AOybdJgHTd8czgGNpAwGjT0EZ65MbSuRJIv6vUwyJungvJaevG3SAv6QgJluD6UtVGaPawV
od6nZOjHdd4TbQbNrFvT7elHz6eklFJtrFIzHyYzws636szGv/cucwYZJ/G2q8zffElXcR375Hmt
veuVkpdMVQcMpV8kyOmdPBT0ICz1z6q3fkSk1Bb3HMVRDeolz76jOr4PpmCvx1KI2DR59wfyQeE1
GfxIDH501zkWQwcYq6OdL51OX0VdOl4DHpxtwIvAfZ/5byjwrwbEagt/Dpw4NDdwZOsI/RMRVlXn
OaTXmurkOoA/4OQ/LZeDiLLo05bBBp1ydib7bIUHAgXIsFjrPQ0MSYF9wnAIlWJVehNZUV7//19R
Fn83vcr2+cQBwuhj4nUm1d4r+MFsAyNCQfrogPeJ3tNA16RBahqM+Nmuk+E6IpGAIQ+9d6pSSuhW
a4FAOUgj5+SnLGFWlXHb3wB6bEg5Ke7FUD7nQ/ZSE5ZxskiBvs827RV7g5XVRv1NSnYlgYnY1GTF
4SdGchGpte87ebILdmBl5FvXQDemK3xRvVeHvukey6Jj4JKz4SZtAm+XstExcVriRXu3S+ahCOT1
cDRpppKjX7jVNkrKP8vsHgrURTsj8rYOcZzbEcAX1anZN0lYsuJizEEsYnXHtfWq8cQdBocBv6B9
7iw/D2EItAQ2x/6ZZCIEclsiKp+MevwYhjx7im1JzliZPwAqqnj1Rxa8njDZmIb4wS8JWodzgmyk
NzQcPZGxHhfdrBPoEdtbKLMmongbQiehwoy+pHsvmQkRm2yUaIR6O8RujkI9Eu9EOa+HigwRFFCM
a2LjOx8deeGlRrrFIKKISxoOSYycGwVH1WHMXo7XJDE5Y+27haz5UOru3mlkv6GPBCuEd6/VxW1y
8egPS26xsLvDVH0sJsYNkg36mcG/oTU7jRaVRiQ60C4ZBk+XxSo+rSadTPwopvgiGNu/J731lJLd
0bg+Gc66LVgteCa/VP3nobQ90dD8q53UxuttjVvhNBksDGkdm2aaQtBr5Bs7TbMZsRfvM4txgKbi
9CnGTt25TnJpqrYgfNK6dSTGvYwRazOeEvceJwu3ILNjRgzMB2AZ5KySL40DyCrVuwkVjPlr+Tha
YlX1a9cZ7Z2AzxD2CFFWgvVF3Y8ngv2eoOta65FADbBqGDDdIvqqTDquVjP2euvQk9lsUGOgU6iv
zce2pajD7n3u3IRnktwNK3sh1BL3atDv5yj4WiRVM6I0Zi7KI2/i5pnNJ8v7UyNRwUkSMs7SYDMY
WBo7QC5sJ1ERcsN1M5XepqvcT678b7yX8ykdqk2Mxd1Exvs4dYwvq/oMuYkvK71FCvS0Ydvh6Dm/
6LcRz2X2P062Y0eE16jzdZEI4qo/UrWIvQ7KlewJnij9crq0fn5InLq9J9raKYX93SdQkgjLfCia
6RPNrr3GVuftyaBnqiGY02oxO+i6uzpjQMjgXMX3wJrXGVHbp1kiLclTpW2rTm8OaBDlyZnyVxNL
NeOQ3nvpwXWsu0Gv3uoFVheZsFOhCKPLSDuOtBwrCBEaTko2+AC8yALuSNGp6TXBQI7OctViCzO4
MLfcXAUsd80F7rXN/Ry6WDc8amNZ7poKrMBC8V91ggdsNsxPMDElybuozGO8mpmfldTP6Zdo4k/f
fauTDD9GbPUHc5It2iW850StXOuZPzeCgBzySC3qpWuskVjU2b/aMi/FlPZbUpSyOWC1iJyBi8G8
Z6JFTolhrs9wD/ej/8qT5K8xuj37sxatyojVmVMTIEh3sjLBgJ6EPX3ho790NfBvLwLcMVnWlwex
GOVNXe1twp9sY36vG/XDh8Q3uGbxwPAsyiEzWS+Vlt4Dnmu0iPTefI72oLu8P+QKBZq2Xh53enmE
w31X8laQa6XxvkBlJDzoKYqs7iET08uoaWe8qGszS4kXk8LeWcWASrXEU+MJdvF2X2xzC/nZ/FSZ
Ut8bSffEaPjbUO076Fe+E3ZQdsAvi6ASNSHRPOQmEuwWhy7WL2YLABM6AK2cu0J/ap0BresyyTdd
gs2iaP7QhhifERKuIdkOrTlco+RiNm6KiqWIdmANtt7sv5gN3OSxax6S2Tj0o8dIAeRgLz19jbqH
q2EhdrHUI7NT6lSqGaZENlwl6r9FCaxQwcMiJ9E33eWzuyahcbi/2zkLpnpus1B5o7GzLWfrUNgB
FIz/zcgtCCCxfglOfJIaj3tcVP+oJ8OpoFOcUlQXKcsfWTbH1k0ug/CaI7SQP4SaACfLtj/WWH23
pfJ2VefOZ8fogPXEvovWuxLntLAmNDyGtiFLcd47pUO2k5HOD2USJtp0y2Qhz3Hj3CpDYRAvYvPg
1zLMSjwErTawtUtA4RAEAaEcZuR2jIcvXwh0Ecn0r+7QcpqLFtPsOoNRxXgQidRY2+uwzDv9rl5h
2P6yaCVpNweBDXV7z/i92tXwCnatBehGUvJa1UjAMGM825DdgUGVdeI9TjdK4BibGiKbaHNDjIjk
4I2GtW9p5Ve61dahWBaH5uReBkOfQ3MZ70XJEaoLse8iT+HmRPKBCeh5ToYDBk/nyLzoHBUpb2pM
GciT0VDJntpJ437o021R1iRYkVGNsP6JkQz2sI7zUDGukdjjpwT5gc1aiuWbdrFHkrI6n+hd1cnh
UiEhjbP+rQbntGoEKUKD3gBag5VZkcKBh9M7SLwgoQ7KbPSTjbvkfZABtxUJpxuXj6K95s1yLe9D
MDXZ9j3YCwuHF2vAMC4BBzTLNj0fQcFm5lYW5hsV0+OcsfXi2rS05LWxK9YhPXeKNLxtQibmOkVm
NFVUtZ5NpGnkrAqNIc5IKPym9rt8C4R7MuSuyNVzOuMNSRxajIraMcvmp8/ZcEKjK19mbzoAgUTs
O2G5yajpLL1TYdpq45q4m52WN7+aJbRQs4PdJA04d9194SXS+a0bO7lPn6Ze9WFhaUMo6+TUpTLf
JlhAVmjvxnMcYWWbh7HYV0pWq9pxHoxGecci9T5TEJgqgT05jf6xsfNpI1xLwA2a0q1DHE9o+BUW
d3s2MJsOXHs4j456VZxMd/aOfDbB2uuVtUbBJ3ZOoW5WkTlHpwDxXyTy4HrTqWqQT4yJOuVAj2Db
dBuUCt8u0oF7ZQ0stq2dY/lnOY5HyZnFiBDdywRdNSjVxrHHn5QkK7PWnmFsPE5mS3JOEX+Sx/TI
of2S6oQLk0KzLrRlNYxTWNguaP6xPQR58uHN4Wzmr1ksn1sdN4VhP9HOwTinf5lL4h6nt6pxz5I4
BeTP/ADRW1uq5xnqE5c9TwKXwo9eR2fXMV89D12dbIllEKNItsIrjnOA+LzlFdkDNzDgtcbdowJW
tDcNTJND2jIGseuDI0H8K8nIuGaBqecjrODK2FRdrcI+1eCUueXzyHxxTPi3p4VRhSasI6uYH30k
rWCSnmxvuuc+s+6IeF8znR4ds3mTbnNGl0aQeu8zX3QYyiVQ7vsuOiCotqssPWaJ8+2qJS48B+DP
yNQMy6jG3Izz5wI5uigly5sBdrtgMwV+of5UXv3kpYoq10QdwuSRrMUf3SufWqTSqe/sPCZPq1YD
Mu3gTTNH/95mNYKgY2lacFE19PuEGHjwdSjnfHwxDST7TEnI5fnwQPEK/FV82jabLJ6DnfS809xO
rNLInfBG+3FMUrzdCpEj7Ha+7onIEWzvo2ls1RhsUOS+gV+oaWn2rc5+opgPivErUjLAiAlUYwAg
OqgRPRYAW+iDmh78fuM3zHpQOCFEJAPXbuFoipvIESVksZaFRA+nF4wYKfEh5T8/OqS5yTgHVE4F
n4N3GxFzKV/HzjvABkKCTMpaNNobu6UAakt094pi1KRlFom7lSWBRA6btTJ7MImGY0Z17xFVrIbR
2hfsqDDBHmlnd72tXZNY/2IDczJUeRysp2JAjSsSxrUjGffIS/PQLqKLiaWZwM0WxvwYFn6ubZtm
+Bpt77HxEPk1LVvVNB9LKlRMXRPoKKiy+SGeonPdMZeOB1CWU8IhO6XXkv9779mUDgMaU2YiMcKv
c0VgejFVsJ8FzyBCoNdWECLFX1Fix2v9PwGGhgLPXJR9rXhBTsD1DKRn7I1fz8C83ij5QQPNPY1g
0qay3f6H+qpTvnmEq2s06i6GgBjNbSQ3vl0EuzxBUMGOmUlw0BHp0tIebIkRhnFg1Md4jP19NcSP
igj5HcRtFMaqIdbG/h2ljihzsg4KkVOLT3k31tkH4mjO5ukHAMC3shOE2m2CfT296kjVO8qVqSbp
scA8XmawzjPnuYYUFEf4B1Fg5SXSstKuUYu7n1XNYzWgUCB4L/1InTLe9i4IIelYu67jNM1z+YLK
kIFewRCWpDpsQEH5pcamZqSY9BsWn/J/zJ1Jc9xIlq3/SlutH+phcgyLeosIxBxBBkeR3MAoUsLo
GB3jr+8Pmf2sJVWZ0mrT1huVSsrMCGJw93vvOd8hWBWxPXM9BH9ABUNEVBz3WA2HFH6Eionn7HUo
VlHGQ8tkciWIl0NpGJR1rg7DDO8oBoI+hyAvOu2bjWRoXcKxHQhg30caiscyKr80vah3hk5pEm2r
zq02oeeTHEtOqFlKbWvruBV80hDWvOtkH1J1OgJ3pB8+ly06FjXgliKQoEsdI5BOvGnHUq5M+kU7
eQc5UJ4s6Ry9urwxCVLfD7XjIB3RmOgugkyawkTcboAJLCJaIKY2okBIst87S6Z7ehQHC5Z50BIQ
5pWwCenZA5SSeULoq3+wR4hQQpSXFLAqu/3zsFgrShN5AdEctyY8PRyq9p3uJkedjCyoBaj+ALms
E/8WqxsSMCrUFeBef1vzDNImQfQsMfUUEjHYOBMnSrorg1BfJ7w5uVNT8ZpZ7ieEPq8k8aNkVOL1
tN0WMIQ1EwLa8t7jg4xOnma/lYI7jPHJWSt6c3XefHUANBLxnmyrmsc8TOLP1py/AzO8l7coR0pO
3kQEKC5qRcgdwfL1Bfn2ZyXkOqVgWDpAsiH+pygRNxpS3NGU4rZM/mVUiD2FMVx6C10U1Y8foQ9n
oQ2USMlKaUwE2fF6AmHNicBleeyR5/D4UBwRueLwU0zLxEyOjLOxvPMPFdO21vk6UU3iQegyWupY
1ZfQ2y0x2NuakyJJnzTD4yJIdeEEFupU6iKm/jQZQCHm96VR9Hukx5ciAvSDgm1gfqzvHANxdo2E
KXe4Rd6ilpkhYg3zdzqQT2mPENc2enYQzSdXcujdtWv3e3IbwFz2fUkzBRkiEPeO+cXieKvGNaK0
bsUf4ZHpXrLGloFZvbI/OegckaGbTcMR1eguWcMDKELk6TilqOK0edjoQMnySTTredYUTzKJud05
ykcV6B5iJiMTK1wFmKuLGceBMK+62T/LXry6itxKEQobtT0RdthrN211cer6krjGV3sha7oV7QtG
pldHH/JTI6Mna36LeLkJmmNBy9nFJxC9AP21p8I8orwd1nWkD2zJEPoZ75LZy/fvXPMbDmswPVp3
INT0W4kLazex9Tgch4A6cpwsmNRk3kXv/Srw6qBNmuIYPkYSfQA1FbDpSR4lTmIEut53I/TvrFya
zObnQ6JM1mULAoJ03h29AR6UdVutyIl6YYWXWDQmwc6OeDPbmmF6tVVboCoz5GboT61q7oVuefuq
6U/UoyyKMSp9VyMsJRLpJtMyI8getbahbOIEVLvqoakitNUuHZgkWZJvvIZTRg+kLr5UoMyZKy5j
TEkt6hHkkQ56fxwVKrwhG1TQoMwPLJqSpe6+O5Pv3BpSMo6m8EywoUSGeJUFy1EXGXht/W+GlXC4
g67q2uou/zpoxmetfExSrJmOp32gGrwZLQHxtUIbolnqU/emnNNV/ugmdr1Da36KEp6KRPQYdNhP
VrNwX1OICiswT+EmrGy1LegDzaV4mRSqTNOM+Xpsc+ss6RgEW5BES1pQu0Tab3rImSAU0atOlRxp
47iv9WspzQNQ1/mut7Ntl/GkpTkD2LSiImowe+PmQa7f1CC/hN4HxoLfqaTYd6HxQXgQIn3SnEzZ
BYmH1GYagAdSPLlk2NCMX4aC+FvNgfdBV8JZxW6vbWrq2wPcOBb7VZRzMOlC/9mMwCb6rdyWw03c
VM9thF8p6XG4R7wQocsRy8WK10V0baq5fPJr3yduqyItAUlqHbsvrh1D44VNAxF33abzlbgH3gF/
1G98cyAyfhab1s4BYktzMw0jVtHZ39E+UYeStfNUuuY1T9gluxCyChOVaAM3CLCeQaMxnErs3iby
Ove9GaTPRNrb6zM1H7lt6L8d3GDA0bYWEdlbzZnfm7w/6PCMAtNY3mCPh9KcukP5mE7oEROIUOc8
Aq4oSOfh2Fqt0lkwRnWqi5gKEF7EzK9MQz20MV1RO+UrUDwgq+R8B5dhJr93wyyJ8g5ZN5cVW3Mu
sE9Z8qFOrJF5Olz7pVmbxoqPxJXFTUAW5XLKZe5yV/hElkVFfcKO9AZKiBQgs+R2VFyVVaoYCPV1
rq3RGiB4Jo9AB8ogx25VxuNxLNurj90lyCSuhRhPOsRgYskTumeQvtZ+FA0bzcnCtekam2Lop5s5
44yqUQyOn93sh3QmCk5tvuiRkBsZt5b3Zyg6LLNxf5tzctniF4+DadmVuNsHELg03bK7UP9oUho1
YWskmy5LX7zOgbo0WcO+ZvR9IeVsWviaLPo0mbZWmRsPDgyFMa/zm4ZjV4V291DlIdKFgnqjQpA8
Fr15aHNj4sFQGfa6heBSmBnHzGhr1F19MMrwuzB1j2SLtanND3kr9Qf5henNeKWdm26cambxSeet
MAv7oXObRasRxt9cjAhl8qicHBOYypy932i3g6QL3kIPCVAcR4GvIkw0ZlJtOZjRI2s3BhKAxw4j
CJCt8WoYkX6fFFl3zET2zSytbNvGKAtaYSBIyhjjo3Va0rwdsE6sXobVQPB3b4eiaYl8j/qNiOU7
sAITnxbcNRA8pqMwng7NKUtHbhLG+XXthe6t5wNLqGFDhHEbX0XH/tBhcdl1CfNvmsT09d2OmN1o
+tTSNltoZeuWtKsHQpFX2Ex2hoM4m1jpbJWaqFSsjuyRlvA0UPozTEHgD4ykoIt26WqOyHQME6Zy
fSfM7dBSDcfOpBPmRlDthI3H6DChIw8dT3bj5ZuhlRejpGVijb6G4sYgCwys2Y5he7FuRq9aoR22
PkZ92ssOg1AZm+YuRvW9Bq5jPhAmE2/CGeM1Ih56sfTM9qXjYCCxG3XnTiMqy7omRAo3rUAxx/ze
GzYzotkVe7RzSdt7XMIcRiLVnwWNjdWoZUgrLYQGdQKtaGjqwKMqvSamTJkc3Haq04Mm4fxqYMPF
eQaXdJre485ni0bWCprKaSe5BqsNeykvHzrFebiZxUercZiW4EUZim9LEwBQh54vJtvPr6FkVHIs
AgDj1TLEgV190Oh9HOvE2zOwwVo6LIuBIWmQsXcYRSm3U2Km+9F8BKtiY3ZGI2LO5XgeBnKk+pG6
k8HMKjbqBIAsZbIdNoHmksM2suSRH6F7p3lo4ejbHUH3mDa0OWJdywFC5O5dEunUUSaOTt+4paB0
V9U8MWLALFLXbFxVZfL0KQNiZVZsY7t66lKrPjXuOB/pDLSWQdA5AMZIjMuUyYOnaPc7szWewv6L
qaEtDs0B84ls9vHwabCfqv0AL3QFUh0Dy4lkausoKcKDDkGAT/jDTngoBmlfoZ+QzkdfFZz58WTT
pEPexdjjCYFzvMfojisQdC5CBevgAw3fzrIHUabJDQuN01b0a732IW28DwP1wKrzT3Zo1cduoKOJ
bY1GPKVbSC8nzErULtusALfZwvumWmRyFSeMyjXUeggz0i39eaBmuJtlTWh4xTxiPTIyYc50oRuT
HTXDeKR7Pm7aNrnDEZdtnW4AS9LKjcYQkLNVDem16o8JJO+E9QkNb/GlHaJ8bzfmi54xfjboS9do
J3GbyFOmxZyzRN4HECfQ6hPyEbn0NnjDW5BreMrIU3+3ipBQlbTdmcRI0DfXdRD2Q3MgtyWkv8FE
OdbsHjJ7flXqvp7t9GNQ6WNrsq9Xlo6IGKdwEZFNSKNoFWvVFrJfCenPUDvmXcaR8xHVAYZWBRYN
E5zKQAxrDVBcezrZWPd3Q60x6BplBDGFvqReD/Yl7hJt3dkdvTIxvBOIkwHpiAdM8W5IT0jDwwF8
blNL8RT67fRIj7A7FEaLz39Co2rhV6WBa01HzaTuoUpvVq0j2pNWRSwhlZ3c+THpreWErmRJ4vDL
3n6mOnyA43dIDUe/9zsUnxWDAI4w4tJhWqfO4olJuOO4J/JsY+bGeJ950Ydf3ySA4m56m2EbQaDF
pgtjUClCZybBi7qrNNRhFo6cQ0IjJ10uV+9RnHnD1DJlG9HbVRNuGsK9yVaO8bZSqK01uh5VMeY0
N9HbG4iJH5oU8ALSPQW+88nrEdA3y/QYUsiNEt1NQZIOwJ4QSrJbvrHENxeavIvSeh8ReMc0t6H9
1jHkB8Yv24cxpqCbezffUo4tugRBC3J2ph1CgzLIexrkraeVTFvT/KF3k5ZpmXFv5SJnlp4xaqqM
4qRikmYpGxzPGh85wd564TcBU+KwsBlvJvCoO3bN6s+nREzWxULDeDBi6gd/Imge0kpQFBAlhjmq
GJQSyg5X5GGwsCT35ASJXge+5/anCdH1Jl2CqBgYDlvRRre9QmckvVaDsVhpxyqM6cIP6nG0SP4a
23qtA24eHf8prGcTKnHE8YTYA8KRxGNWlWc3ydwr7Qr64Nh94zIH+UDk67blx+8MZGIo3MeNhIuy
dpndn9O8h1a6IalbP+qj7R8B33K+isOLMZScZpreX2l5dCb5E8dSTL0XaU2C/U176tVQXyj3iiD2
1ZLIVj0OqR0emSgGpF6ORxNnsLXwSlIAyrRkmZG3M2361OuOWs1gnzZiFZPCJnJsZqWH6L6GFa9V
honqogAIVVig77P0rtNH9zCGyqQOiRtOCU645lhJMm0H7bx8rU1/eNeaLUd9PMsAJ45+TamjeqEF
TeqDSyz0aG0gb7qZaeoSTB6o0bYOdjVAzpTiiFnvyhuX79SknkJv7G71lrNeNQwtuPSu2RYTTawE
y94aJ+9dp4js7WNsIAT8wGs2bHTKMKk3kR7P5yJ5DEs9PINT0si6waQJc/tzGoV97Sz0gl7E0azn
zEArKcWmQ1pMxmhR08VjUaFaRiYVENz4iSaQvVtECnlqjT9s+lbTjI2bkSZSiaYmdNkV0F8eKJ9t
2iz2DoLJLiUubtUx7IOlNX6p/cFbiax9gwVKAaS7tC8Zf/3xX1XNuCFBgfloFbYU7c67rfo3+sBZ
kC1ySL0TOh4gXuuutnOWsU/8i+NLY3j3CaXzVGPgEEzQiizL99j79kmvtTRYoPL0JTsddOISc3Pr
pcyGPHokMsXXgNgOkKMPCLWHhMqTojEcpDZqmrLfTNZ0qFHgb1hzVq1KD4kR51ujBVesJweTgcRt
zQFEmvaXsNwgOjRRVU71rVMN75agKVXTywmJ4Pbxsa/cyUH2HhYEKQolOUPAEcHvdki7Uj+UfetD
aPZOFVTmL3EhWQTb7pEPrm5ax5I7v0qm0zC9MtEfj0O+rGkNVF0hkwdtoUThCS9XfWcfUlYD9ukc
zJCpEV2GFYJhutz1OTF6sR5UcWFssiSk6yKbG72Bh6DrX9HnYcpvnLfMnyH8GGwZqC67XdR8CtTF
DjKpqvOb58odARU4JwfR32owG1I072oS7h4jf3ycKwgRTIqbE5ywY5UJ5zhr0bPW1dkp5ncrWbW4
grtUPjWudXJsxYzLNU5to/n3Qyh5RWCGMG7szq7bQDKoBPnjmnkCvdM+FCzyChbrtYspaBlWZU7c
nwFB0vSn1x/J0cK1wOSWqd679DmYeWSMrtsWJ58ORCJ1l2VGDXiZ0/rG602Oo4gbA+GkF4uAgUvf
xd/SOOoPbkvURtHWXwfFF0DsKi9TDFlfS3DfKow7Rwy0MI8X664jrXTL4S6/GFGCdQqc5dqz8uhg
o4ZmLhxd0LJrZ7iwQWXgFs5Fa9ykEuexkEskVyjkLqKePhcD3zWz7LtJJ2HRyuIdwmYOhW7/qYy0
4XGoiwfYRmLHxIHk8AGo3tjjAZd0RkFV5oRYo84ZEAb3aRIePEkALAGecZCg4j2UerUB2RN/tb0m
xKilvvszktKudcJDqBloEv307PifWmTm557Wx6Wru//6BffCWoyjPIredE8Nrdy9WZtnllfrqMjR
9XixoFU1ApCWVn9JmHZr5BkgYC2iRaZ3aZKNiSn5g0+EOIWrP8tEcs18jvgdPygEYoLzOEJiQXAv
7lTqp8yqkDY2FGFuSKSWS3foEXd3QXDguspR0niTb9EybKz17JFpaHwkht1u9brTXxQZBW6VZyxO
YENw6rf7rFECphYUdRRdCAwK6L46Bz2trtwDK8IzZrBXBlETDf4CfrE3ItiduvXUgYzV5lndmSMH
zdRg+oz+sVpPsvhKOh67/VDc1sJNNyaBPRuzgn3HtBwvQLU3YCflCVl8UTZh0R+NhyIpdVZLk+60
AcbQp/vG9XdpE2V8aKQoBvWZ+tjj7KZputoBZ1Zr3VmknvT+jLlEVpSqY1PFKdKQPEHMiRwIdw40
eqJ5B1hhO6uYeMFlkGQbBIla0PcjJqzFDG0l2S7/2iEr3GdmisQhmllO9QWqOrQMA4eYdUkZFlwa
0ovWRT1Mh56h4JEw1hlr33Y0rX7lwjXbCkOsbeUttJ4KgBShQX/+EhW2sQ1VjGeGZWEtMxASesEM
SvMWWpCH5amZP5VJCM6opoPPLboBYF3ecLRL65yM94r3IAO/FjgI6bZcDvIjqvsJusw5AuN2Zydy
hIoZbQoIragRZuxC0cL78auvc0WXkwUOEuwXILbYghr8e3piTCe9Mx9KFpQ1Dpxw3UfJZ4lTZe2S
bXOYMRauaTLpBNGZuBi75slyzS9DZxvYYiHeCBzmU23MJytc5GVtWtx2PL20xfv+hl5hCnFN1lu3
VcPa7qrs+sef/fE7erPHpOiL86RasDopYGo5VwtHps7hNOLpSkFhoKzbjBbgJkaDw53hCHcdqmai
noONhc8S+1hVniaYRMKq1Ukl6hTqDHIIxTNovTLFoN6Zxry7mxk2mZ2erOCWYpAoovwWR3xGqHj4
ZTAq+peqb8+glq5lMfV7bJ7DzppH+joRpxsCdp9iy3iKeVzuyJx/agox4kMl8cLb90lf3fBiq9ex
dW+m7E0lYXT2+/FKJYrStcw3EYBghHTTgC1RiDMR3fqZXLynBuLZPYcY+55Foif5in69rpa5kwRw
VOstanXZfHhdgdFNJu/lBCMkLvHjFqZBXkfTxF9a/VPUMr6EEeYPV1SsyRKTsdE/5773JbQQZ3Il
7mfsZauUwPJzQ8b3hsPji90NKdiClCzRzpwamM/jtUmEf1tWpA6ARzjQNLdPf/wydqpf25S5p9Zp
fcRWWAfngJIa9FRErSPGsgMWPOXbzoPoIH1OjAOV6S3kBnWosIkHeWM9eLorSHDtz9j4cXQ5GgIn
gf8NYMq2jQa0/C49AwB422ra5Phn98COXxizUdBlRLQW1TrNIjOoQSrFLR45ioMifunSXjs5au9n
ytlUdBqxTaf0O28IZHpE2oy+kW2hsAA2skGmZns2rcw8IbZ7c6TtISXNL33qIPBUF2mgmascBlbO
MYPu9U4K1zYf13NtIc6fI8msW/8EM/NVNMilCQiPdoqxz7k9yHSikeaBa1VLy4upq2Q54owcJ1l8
i6YM0Dyd7RVybAgEZhHgLbACs0b5Uc5hRUpy80qtnVxbRTUJbeerlw32SfQT25wajgBT4bN37LH9
2PEYdQerc/Ln1KfRnNr+8EZq3CtdYxKKpHF0Q+nu+9G5j3N7+oxps81ap/Z4eMP1mKgYq21toQfy
0eN2xhvdXPeaJtUNplT8CKVNELENBqEx8yIQ3kgB3HhjYPjlSJBrlGxGo9zRUTS+Ui/R42RvvG1k
WJ+VCQJKKeLJ8LQJAhl24c3Yzc2r9DDN+bSVWRGYQsZZ83WOpvkyxpDbAVXTKJjL+9AiVYhw7Dag
wdoAaoqrW60FBOlOXnExNUxUdZLV2xYZZjAY7a7yoBOKaDwgzqVC6ZHoqmJ01hakmoDtRQ/soSXD
dEbM6DTaEbuRuRnb8DxF87zPemc+4soBfpK61X4iUvwMH+nWk+VWceD57DL3qxKACZCBisD1UXX2
tOM2zicavZg8IrGWraVdUcc9yGy0NhRR2OqG5FjTSUAghjety+ibhTVFc1qrmRSw6t20AaGiN8S1
a5y6ssgftPShCVVy0xow6EMjmzamSpe+bPOYs0XLEYhIYi0//scwZy1uqbpdlYK3UdKdX3mSrAH1
Pvj1lwl+iYMxp+y/2/aS3zKVdNtgbzB88xlVSvt+WbGZfeIagws1rdn+/6iEvQMArUk5d7426Cd9
QD7l98zjk9I3r5YKXFijd23lH6eC7mjPXvRKmugaIFp0nkJribpDvFm5aXkqcWGQUBg/coGdW/aG
EbtRG++JgUgCMCL4fepq2/u1fBwl16RIk7OnIMEqP2PiMcu9N8yYpZyN6MDKEYZoPMwZrcZpRuJt
+OoLttRDTcM7Ggr150FNTjI7i/bq5VD7Ek+MKD+rJVnJDiZPDI9JzK1peGaJfoeRyEiQw0DphKdJ
gvpUBcM4mY4j4YOdu6VRWWNbj5Be+wMB5Al28LYokp2hbtqMmPBylh07opMciRL8yIajaYp2zZqN
otrhmVLOccTKH1DbOEgg9epY0yZMa/5VQ7dsToYzkHSn9nCEID5qYswESQ09xRpuisantolwuGaO
vzIbJDNzG83nBhSfvFcp2oqqwBZahIiUe9TwY4OJ0vQJEykowOj0kT9g2TF1MkvimDXk8io8etyM
lwzttm25QC6S2D3SPX7KWq9+QBHGwWEK1U52AwV67xxJXYDX49xOo4UyLNXuAMDGuwhbMmetggSP
wdzHhPzsqhQjD6cKetPTGJ5mLT+ZPkSEGjnZWoVOsTcGPyXsW5c7NDgQJhrtQNDzNimKbkuqX3QQ
VvQU5zm8QNrnQYVaj5BF4yxMMQO7oWRLhB3tjHpi0aDer5z6nDfyqFVoGCeNabTjd/e6l2ym2fLP
SekShmEUhDuo5mCm83ggWA75ELkEWxV2BFWIKjs3EaCnIruCx5N3BDcslLnM3Xb58C76zrnG0eTR
m+Gla2pt3CQ8Eo+G6BHj1sjka5J9cSdE7gr/KC6yBN6/pTJjj0YabYsTLV34iqQjZCs8NSRoSNE2
zJtr0BURupZBq0Gk5I3+XvWXSMqbOH1WMcqr1tLvmiXsS3e7YQtHVBBX7gnvOMlvtkRX73n+BKFu
aBlIDW8jZ4MMUaueccQr2y8UqtXByipt3XvdruqBZbbYxQrIarJqplXNTACMyeAGQ9ZNB0f4e1kZ
+UF3X2i0sIUO/hbLEnNRKQ+6mXxk6Fraiuj3WMXpg+TKAeJIbzL0fFXrXqDgXPtF0Wj1yjzoAD4q
07BoaoP8m2IzPI51eNNJep01sxfsEibKBQ5dOtvoRcTwyvP2o0sRwXunlLEdKRkoGJnyMdyUQ9ac
gTDbTO99c1vCPr76TWVAWKjXJcUl0X2dFdhIXgRO9kOF2A/lPF4CEnsa/BCNt/HdOtwSTskyouOH
93VsBw0hmj7gmSXyzy0UUs0GVtuMJ3ClSQgPKBVeKxWuGVN7m9QItXVEmuW1dd2157vR1RxlFcRM
fel/J1uznobHMIJGWXjmhzXBycCaD23TybalEDHWJyIU3XYClZm14qUshuI41/Z3RGrGFigrukJP
1198jFGBk7ftwfLGU6+c9J721oOb42yfYuJpsKeqfWLk+1AP9evcqndHU+HOUY044OyZti65g20h
s0e9feBtN/ZujQ4V/PR6jMP+ZeoMdHWRgQHW6rvNkIrki63vEJzOh6FNXmCQ71tDgzdX1TusaSjs
vJgMvEU8mKHDwzce10zWDe7X2pLRfdpOnCyYMjpq42DgT32tRlqBIAfMaxQo9P1AqsinheZLLHIe
DhI4PHg8Gs5N42vkdjC/SDXjQffC5OT7/IyEZKw6Uit4r/KTPUHgjC0fY00CNk6NnAGr7MYa5NOA
BKphZV2VQ/jSisgKsjbb6Mv7ojFuEFb61uuFtrJFgtWj+ahN09voCR3Buo63XYp0KAtRIboArMgo
Ado623x7QCNPWICR+c0JMRcJ5xG/VFdLhM96THCRV8vm2gtzA8x9Q/9H26L6qLaeIbY5DF5kig2w
9LSBIGw/lGGDwzLS3OO4/EL4bEU/DYd2zWp34zOi2zld810rJnXyGjbvrDXPk0OuV51i4567eofo
5gvRKtCmcjLBjLa4DBozSTMOtU0n6Sv55nTTdA4xdZr+MBXE54Ulz/oQT8e8ocLHB0HytnzWKnJS
+inaRTmDLYgt9Hpi7al1Q0XLDg8L1CO4i4lurzHwV9fStXgV83AbjZa+kbnpEueTubeRLgTJRyjh
6VVQyFfKYzbzNe08dVUtDQLFfzAzEG+sMERttD6Eppaf/aZWuzr0UJvOtTx6nf2aW0QgASF7cCsL
zXvaP2Aq/Sh4f/TRai48V0lTo5vWUZIs3umBaQqdQQxjDVg3JNb2zVwDE//jd2Ny+p9NGyEy5OP/
h438v9238uZdfmv/yBz57z/++f/+L4kkwchCfMf//TH05L/CTJYf4R9/O79nbfz+OXz7Vv0YtG38
+e/9mUfi2n83TNO3dd1ByecIh2zr4Vur/vE31/y7rpMGwh0TS7CIbf/tP4qyUfE//mYYf3d1aD++
5dqW5ztLikhLyBF/5f3ddAzD5G980zVt8sD/nWztJdmEym+KyuLw+Y+/Ob5F6ImBA9Vg3u7phr/8
/cc7ooao5Wv8H8GSETcWJ0NnkEc4BDua8Pk5ks2bapFi2a4eZA6UtuVkEy49LeHqz6CO9TOMxheU
/q9d1dzg9Jl2KbZWjrNsbVBCiDIocG47Bst9Ob0aJIatOolCaiT8i1GluNP97GUQJQ1jaDc+aoCi
w3s4sFubQ3r7w225/vnz/EfRyWuZkFTCz/XPP6VnMcxGkma5hmf/8lOmes6cDANGgOw2MACmZeH3
oqmuOiTPf++TuM+GcDyDGBkfV55PpM2P11PnK8yWlBSTuBMN/cso8CyDdlGNu/n9J9kE2fxw61zG
syTIGMv/WIg6HZNo9h8/auIoLjXmt0GaRzmNCnCFRI0d6B4HqFaRefvGIewXoaMDxXJo2HY49hUk
XFiPblTHO3Lj1H7uqp2duK/8Q49FIS9dhtBg6st7Z/aPkQb/2IG4HnMXdZ8kGB1GbBFbARryj7FA
y29HzQqhdhdwe6hmrI49m0yoteqzcWPryRBwNH53+vm1rpM37PUMNzJd/MVlN3hXfr0Yni90YaJF
doRhLhfrh+d4QZf3cCX9oPS8XYz8dY7qk6O1n1WsthXbkV++VEgdNa9fm8R9jwmAcDxvn7kWf/v9
jTGXVPr/fqeWG+OSIWRSO+i26XnGL98FITIJGhGnnVx1yYp+v1opHCvYLchBHo38I++yk5PRNzBA
Apt6uRX01NcQGmmK+EQZdM1DOjIJRKZtR+77nEZvciK3Nxf3/+ZXdR0mw7wQpqO7rmBR+fmyFakH
hVqN8Sa2w9csqguOK8Nj7Dsjerdkgbo9tpjoU9/Zw2LcJbX+DGOWeYPNYWSMSWBOFzbgyqUxDHcm
XhOW8jhUjb36/Rf9p/vLF/UFsU2OzUslWPx+/qIiqqkwE5eGdZI/JI4hdpbVfMUlfzuIjhTpljBH
EohR8n53zOgza+a3vp4fJtlsOpxAv/82y1X58Qb/8mW85QH44WHTHaqE3M1Dalo045zgMyAremhx
eKX8+MuPs5c3+dfPcwAM2Wg2PNfUf3mgXNoU3py7fmDB6kGHiVDSgxTRyYHnwn4wotzcepOkIVaS
mdG4mnHMZCkvaRq2m2iQoN784iXsxDpq/a1MW9RIeXYyYydfBKAjudXJXeXVb2iyvylAmahEmZZ5
dgCaAjl2Kh4QG9S4Y0xkE10geZwDcHsnz4eCoxVCbrKSUenghXJjkS9a+W27Vx4StJJktVUdavdJ
JZisa4tG1Jqvv78f//L6mORqsY0Zrs2W+NP9mCw9b0vF/ZgBj0IYozP+aufp9vef8sca8vNtQHph
sVnSGmFfFr/sIgLGAUk9vNdWSkyhN6I0rPtnBj5MpH2rCzIaoRW2qnQcHmCXHVQ33VuT+Rp6Evh4
G741uGcL0X7S4VsVerbngHcagfODe9n9/ruKX9cgDHs/fddlvfzxEQ0pzsyKAPhwds4TpWhLT5kJ
g3wJ2bx5y/se7TPVYqzFfLmJwJYxT2QQzcQflMOs3Th0ChBb1NY+m0t/R9ZKsU/NIcPBCuHY6Cdj
1YuuCWanyZ67wWY+h3HcafNzUYtbuwLJWCmgVVoavxVRPQeO3k+EmIGowBOOIIRZAb46GnDebLFl
GfQJCrv8Mqr0nRh6zgNppG0qZJQHlOjP5owOZx7j/rus+pykkYi49a4GUky5tc3i/Pn3V/DnI4PL
UY1zkbA5H7GPW2wtP1/AuPRVnduw6MgKOGOJp7Xbrr2mOElP+6vN65/Xkz8OJa4lTMs2mI79/FmY
5esOrrEf9CYZVri3ULX3qt9LRxtJ4zIgmxIrWyudCoBGV5dgU6d+ASwVtRthMdkueSvpE+1lmcZX
epF/8ej/8wvmWhbZeMTg+bxhv54SJ2cuk9bPkB1D0GpiRgz1tUk/fn/F/9X75YHsM3WXzzBM95fL
0JhZ1PXMZugzIOlPQzBgBQr3SSRZEAq1mxNinKe2u2/dBmI/1v0L7MCndJjuRAv2Sof15NqYQWuI
ZsjRk4LAz4UdgR6Y2TPSzAZPy1/dPM7vvyzOrud4Nrsnz4kJuP7nm5c1OlsrXtQAUdaJ0/4hC5F9
qC7ecK5eu36PjoTePCO3aWsXA8oumrdZ/Rdb0vIpP61NrsfZxyP8TbCVi1/Xpt6TBBJH5dLZcp+J
4+aw8eK1bygdAqsw73uq0YTW6O/vmPGvPtWhvHFs/z+5O48lya0ty34RnkGLSQ9ca63CJzD3yAho
rfH1tcDH7mImWaRVWU+6zWhhyUgRcIiLe87Ze23ey4Tc/PzZragTVSPQLBCb9hyVs0S1XaqYlHH9
lLp1yQT7kRc0/VNrkbnqy/cwm1jtREmMEEB5kuxCjIW5rx1LRPlcXhJg8n84SPVPS6FJ1qJpsU3m
Opg8aT8fZCtkUiLKpQCdDquEn9NIIF3Az3BHNS7MXGLSgbuk19jVoF/3+rNI8nZW6vZHniGd83X1
JDf1N4TSWQRf1anhQwuBd6CpBbUJ3VLsbK00+cw7mcQ3PI/7hN8pLWUZoSKYe2ZzqSsJ43SVzQKt
+Ooi8VJ16odUOBOsiLMaSGZimDMkAiaWnDz4hxNg/MUJ0Kk7mJ9rPFnWr3tjwrRKKhbXmKBxBHOp
HQelik6yOSK/IboZo0pIs2ZaQGIhRcieEWYXz0unOJV5AxiNFAwxiun7BmhJMO+bg0fUjMSHkemM
CixSF1C+Q6cty5HVschnjTPLmfGNMNttDAeoWyoiVAYj8WKQfK4V60OSPTQxdKpCeQnw78sAwDxG
dDXODOejr/ofZJSkE3Kz6eh4k3oAhonRnlz1DXELmyDEoNVm2qsuIakqZCLRBMZnqW8TIQBtIPdT
IJjCsHtmogXwmPl5Ns00L544ikBd2rGmgg6cKS0TIkGUVrKWfja5s0/Ch9FbU6/8+vtH5U9LvKmw
x+bRpDBkqvHrKgHqEgBdprCFk8dkzWrMJOEC4+jDzPrbT/o9ovXw74eeBskfuyq//O//uiQR//3c
U/n5b/y/1IdRRFPjfP7XfZizFwRe9McWzO9/5fdIWPNflmxassrSqKksASxT/27BmOa/hg4MO2pe
OL99//cGjGzSteEblsJeT9Nkg73e7w0Y2SARFn4VnQRV5H2t/LcSYf/UgGGLwVHx3qC0YWOp/bK3
1/Adlfi3QLGFCambvN0g3e0hlUgikkcTPGU8tmz5xA00aWgjjgJpxoSTB9CI1xD3orG77pb40Ptt
diZ27trcizsuiqXxI5Ozi60EPhLKseAdjn84xb/fZn/sqVgS5+AP7xzqsV8OXf55YUXhxhglVbpF
AzeQbNhNoTbBXPAaDg5PSAAaAbU40VtZy6ThFGOEn9dut6P3PVdqeRfAMm5rvKN6ZhHRySwQrfVG
M/W1ZMT2DFH8RtQcZyQzhxX490L9ygaJ0WKL9Ts8wh7WCccgSU0TzGjsYYUWFP3dljqOzhRej62G
60wsdaJwh6AHS0vnaFhOoakiCIZ0ZnZvAmCSOcnpOnore+nmqj9NipaeeY1WVUjEmRQ60bbP3M9K
VeMlIyuWeG2oNJx4kIA6cAjxgZayV2FM9/FogVYhXMrYRVq9VnwBvqzSwkFgvQptPgLZFmxnSG6J
/DdKWhm4t/42iHrCPwmsHuHtpGeGHcRlvFVCBU4DkupJpTXfQq4z1hArlzpbBEffjk+Of4B+KgyX
GLPvxfyhc90pJ+7ZNT7nZ3Erxp/eWtr0AecnqNN1yTx7BMiTNa9Pt6rKpM428e0S/bhSdQcNqykc
ZNGxpjk2NDUORd6DkTEiWQCrysw3qs8GDhtvbu7DkhmN7CYNnOhujjgMuSjSfUj4W9CR2kSOyRaD
ug38NonJ73IyhpKOgDhsEBvK/jU5eoW8rZlgP7GerPRbUIT3xkzm1S4RlQ95jJ9oIzyKV/QKXire
BJStwgN5nrW2g25R+mCuMAivxN69VNqQ8BSPFB3L6QBqzK7BMTmWivJdjEWpvMNeOKYghsIJuYAE
0mV4oS2oMtfhNDmStmov7of1sD55Q0+tply6Fzjde3WbpUUxgvt6ViNc8WqwiSV/F5qIoSPEZerN
/RA+cWTdi1tq6pB2C2ANjQYT3cODz6ATwXwjnHPHtsfWWtkkJxdtO/JikhwY2z6qW/TyZWJT+0f9
iHKNIDoJGV1hlTO/hqygwDborbdNkg6wKm/nKRjuo4y4mhxG0ybbqVJ113osJCS7ggkyO/jMnyLz
pHZVvtu39E6ephQBtIYHBTfJnzS78oJYVOCzRi/vZamfeRDOs5PwaG7JS5dwgaii605VdN4+aedM
91B4OqJ88nq5ngdKtQ9kvB6+7R2VLJ73SvwKnOCD0DJqk3W1U/NuHx/Si3fyLz7jsLAe5emHsLeP
hjmvJyx344Jx45KrkpEXNNbLLNig6NZAnU1wIoqrBFC2VxOTp9FFXXhVv6n7TZYT+wE6/uBcg2t7
L67VNcM5SwyoPctWyqbYddjCR1IL6kiO8hFjHBcdIbhMxnpdgUmBd36cG+t3ryIUgr078vfVV/Es
Y3XK/MWeQKDO4O1eCuzVEvl4aEuqa5xmK21H/uah9QV9FF29ZxMgHWuzaBtZAYGTVTOxDDWAwcCu
32EhKpJXdFXVcFM6jFIX1gCxG6IA/BJeQgr0HprjJmHmyOyKK8/J3YiHMhNeiIkLAHPaq9A4OhTV
6SjNmZ+G1Uu4qhdRwLKvHrxrdO3vyj059kV3MMT0w3uiscO8jH4CmPGOAa9td2fuUdK7if/ao/JT
wmVfrMkuyYfkRuKP9afzLL6aaxZQbwno7UisqN1omfRItuTq1ZfIQCj7Uc5VYqRP9U8his++SEY1
GYt56OsTp02e+dRbitzeMCcPNZ6K0dADFOwviOQbS573IaBn2bXGcFHYEI67je3bK/8U5QgFTGOO
bR8rhasUkxoPIKDWdWYtiHZ4V5f2Fl3kh302z3qnT304YdJzGL7Pw3eWd1u24vP8bptQ/+PWVDAG
uHc7yrcBnO5WbT+wyKXw4KuVU5qLsEsnYmo+MiPVJ1U9MpFnFiKpE6eCn6M+QA8eZcfdOxftKO/t
xjkrWk+MeUp4gPyhyKkzNjL30fJuwrOaYQORhC9z9DKK/GnVIFqii3C0zxEzhlFBcmS4pUkyc1+R
6d7aVR3/kM/dQcLR4zfmt3Yq78NtNKw99b4YWcmAnzPgKIc2Hlg1wsFtbRP0fvpBOkoiehhcFs3D
kqgc0WUAkr10qSiNrK3DG6lCehktHcLBgKv9oOFsFW/LSC/dQ4fCVh18EmtEexvf/BsmJAc6Z4pg
cVx+t7AsIvbuSj+NDv7JPclEa/ZwuCPOg7qPzLlN0PSt24PhviBUJi1gpuWtOp6C/3wVGH2DxvUm
9lneK9s0NS/KTj1Yp+iaXYtr0zqPAACFehjeR9K9uhIyz3PK1P5qf/T36Jmfi2MY7U33DOVk0d57
/kx+jvPoiBIMVNAIcPG5addTaEpj9VN4SuaZjAzpiMgCaFPe+m/xYZ77o7SzL/nddIV5Bf8GsfSq
kNWbBesT3ASfDfUeEV0jMrtNj07KDIgQE+RV/bI/ETuPraOwbXALt8WtaiFhxc0sck/KsVxJQXqn
BdpxsxhTRyD9fVuuI1euR079Ec3LoN4r2Obn1PrxWFPn8N02Ru6A4qxeviWVk6Beg7udp0Rr+OzL
0isO8X2xT7v2CtNEAQh1kG7tTW6BkdjHXFa08UtZNQI5q7nlYxUqhm5uMkscZxzsw2PuKjubVMRD
cA51kOLrEEwY6BaxB2L2FX/Jb4dIWSLetY/4y3/GT4tkHM/Pjsh954m2jI/pMYcth/B/bK+zQ3yK
vHDTxixH8mALlNysX5XtnG5zv3ZbPBDwXhY9r9TOUq8E0ds3I9XWYldfapZHkE390bPCW1QiPfat
g5xCykz54y1Bwry91o4IlVOy6ShnpXvWFR0ituE/qpoPHMnGWItzdxsQVlXLDplHMgzCHEAR8qZ4
EihIMgUMT3mXwFDA/oQqS116Km0MIViKQAyXgpc/3FZYVVYkfqldtlVyHF2hhV2XIAJevdGCyvXm
g9cizxbJj5C/gYaDmGiG+lGJFwldwGlP5hwWcUhezAomtpwte4IsZx6QIXKBAS3kvYf1TxkaUjXO
7tb4SkJ7cBobKfh4MnlIzQxU8Rp5JEcnVtasPXzhXBZ8yaxQMxH/CSGYAGD6EvauBu8XZS1XF/tx
40rFInMyZ5TqzkqLiyEpFy2QWRL2HBviRhbipVBG1sy2h3gJnTEbzpRugjJk56qEIyLeFWehXExy
/A9RKCkj1OTg/IiqgNwC5qNX3LGYIa7pmAbjYYZB4YnhwiEdG0h6OxX68s7W9myHmTNvOpwlhipA
vWezYDTYHFMjGCsi2iAxOAGfyKdH00R2UyvxNlKVm9hbBgGE5Z6spp1qeDPHaQ++366ZAnjLpMm+
1WBlcWnYbArU3Z7/HRpgKwq5dqYFpNENHq+1CpnYj41g4hhaAz9T1eCuQtANZUJMZU+B84eU3gF8
JaJwn4v9l66E8aiK8Ypp3cHsuHEjW1o4RkGYS9qfVI8dh0cPrvWHBGMhOrdFi2GWtFYMvWfN+UG4
jrQ0q3JVFBVGMnrY07+vkeS/KJFMhlG0xiRZobf5S+/JV0Ni/AJNWggt8HWAgvaqGAVLB+/7Q36Y
j/6GEmhjj9RA+pA3zYAvdwjmvIRsiMtnVd5dtsjxMWa7/PdHRn375+rNZEigSiJfkPsPDfA/TAgE
z47qNvHlhebVByuUvxjXSGOSC5xR8lTYOpbvINnMNbhCNFgtF3ds+WaNvHW39OCtC9HX587O2pPE
NEaoN1EeHgkt8SU6FbsW8uXY7aKFHbgXVuGQMbA8xmAwlZbi0bux7fSafXbLXt0NjOrMOmc3QVLW
zESsT+tRLifGGUz+Y/j98sISqx6FczNViSwAJptt8KKSjXySlUtwik7pIVinbXfQx466DhmLTFpf
2yIFxbxXzaNgWaBANqnV1FPjH+2Srffa3Sj7WP4Okl0Se9BU0YtmHyQgVTyxc82Wy5F/4bPY4tLy
q0UkVUQ5SoeCG0+p3n4hTescpGiAq6gaclKqnGLXv8W3OJYYMD+iS3+TrSWqvbWVM/FIDv7aXGdD
FaBk1jkCXTtSgTVM+lzGoqPrKxyf2ii45Gp6z1/SrbkYUQNvAMJ5bricUH/T8NhWQgJIh4rE2Rhb
+2wdW69YigrJ1a/2Jt1KSkJ1NXQCymtEeaMNZc5Q77A7pfhRKIJ6tt05F0z5jo/+Mb2qFEt/f2v9
Mnv6rS9g0o3WJEORDNokv4xOmCfHLpwbZaGlyWqQgMykkXLv3/VbN6tn5n2XEtg78RaAkGiXeXpp
H6VK7RQH+tsbiij1kXD+soNi+nP6ch2PSvriG8YpPambmHWJ1xzmO4PCJn6K7+ZdvPMWOyFgx0+S
EJcIximHyjyfO1lx7zYulW+3+IeP+fOE6LePSXtosNsw5OcZ+qX9QVKMkItJoyzUJrzEQJbcFChc
R2DMWjAdc6ROm06ZF0fjHrDXru9FZU3V+F1az/IcPYNn+9Y/BCz2R1fckeg0DtqISamUjrBqmjoA
Om9aV0tmG+f24YI5hR2xwztQLnWZHsC4lub23t/VxkPLR7WKEv7oHcJTvsPQspc3+QrQGZ6i1v1Q
wvD1959d/llu8e/PzhVGHyWZKJesX9a1qrEKQF+OukCzPJd9lT0OJblf5x+GDoqkusijCLeu1hAo
0plFOqJBtEb5bc/oo4zTY3nN2RD5V+EiHZJ/uDB/1ZfiwESNiyLJaEJ+OTgWI6UOtURdhHXxxS8m
lRJ/eLTuCyq9/Fl+efsaqT6Svnx07WXtH+5/8y8WfWv40aJsavQOf11Z+cxVaYe5utB9myRPx1oQ
eeXp03e5L88KzRn7Q45PrY45CJjINjnikr26Z9QoM+1NGOEWXDk1XnAdQtrwpmzzcziRFtk1uYKR
gui4wGNyrigC27uCJSQz5Y32zr7w0Pbyq6i3Q3pbvyLfQ9Z3Da2g4V8DWtmP8oxXnIncUPxhUpV2
i4IKFdvPJry6VK1EUcNEgYA4lLMWdW04FLgNlW49lLzuM7w2QxFsHEBB7yIqY5sKWRxK5b+/v/7i
FCKkMtChmqJsEQbwyxJiu22TGZ6tLPKHZr6khBSKigbWKB8KY5sKmUAcTAbUzP1B3eYTIMT1OElj
umyBHc7TikkFkwuyplK2mrlCmbIJSTHJPje6AL1r06sdstKdsg3pdI3187DG5K+6cw8+CdsEYIfm
2CXGIVkbkfCqazz5iWptzBb2jXMMtnHp4R6Rx7nULYF1mlipvZMUBOeUerq+AuL9cKBCUml3VNwh
Md+A9sNlsPf2/lCUAyOFyXMGYpVSsXdD6Q4gcOE+der5jro+Psr37s51uSqHfij8lcvfn+NfxkLD
M6wi+NMsk2Y5p/nXx0QAt2dHfa4sOsiahLxM4gukjRUtJREcg4++J0I97qn71J4j896EqvudIhgZ
qvxbNlT85rVb1Wxg8ycmTZ1k9xHYkwp7fHruviOjwO8BRDVdxjn0fqg3LwchBEyKJUNTeeQS8tCa
3oSkOJKMui9Q/GzQCU3SuqfjpuESU2k5ztRy5fYZsdOTpBAmlUv3rPO6KUKDAQ6pHNMuP+vtQ17a
izD8zqJgrWjtEvB2ZsJBqyuZzrC2DSBnAxN5GtjV0TJPI6R5Tluv4Y8vM1ii/3Buh7X/P8exw7ll
Wm6KKmgqmMRko/y8ubIVV0TaLgOH0KtwkjfShtTVM43sc3KTTW+fJNoxeVkP8VZfgjBbBVxgHGv4
7HX8g/YjrbMJ1ohFZtcrirJ0YsXih09rwxpaHLQ6oqHnwREgrrmHtELwM2yDdz70R9JPADZQaoxp
cItoL1Y36yHfUpTJWbhUNpmDIN8tj4w+IxvqT+BfxIjtiKxKH3jAT67WBHsAo1NODYzqoKzocbO7
UYpsUWrBNbvUO1Xj/ZaPlOak6B1JTmBKayefk0Gx1GJEzmBCIgOE1d+fVRSUfz6tFuoAnBhM2jmg
X1Z2rOSNHxfoHPq9fIxuIpJD+A84IL34tS097Lnk4c3oTFgX8dQd6wdOBPBL6jG5tU2yr3EEQ2Id
NnYnclhsoRmVZTZLvRG2FHhNemmN+3396B9mshO6eMxA4zDsVlOvuGikNdC4FdQfqll/5028NKV6
0ay0vY69dMR1jagUW72j9/tSStCCcj7VzkFrHtSnk+zEobET0OFph1aPOTR9/FG1H7Zqw8Ja3NWT
R3dIpEvUHuyrIf8IN3IY3KRPqbJmvhVtC4wzEiy8m3+pbq2P7qy2ymc2guRaed80rQmVL5JHjygH
+g5Mh5HxDW517PnektZadTLSHzhxD5mHOC4y8Q6OpG83IgMn+Yy/gaj+SDZUBKPaDrapSrR7z6Ag
LIdGz9xSc1ycGU0CxvsLV+0sYhBeWDhBdMUjusZnpxok9vVIM3p7YST6XE9bEhsV+Gy9kp5slt2I
aDNkqf7QZVFmPO8OUN1mb9TPAsbuuYjzih2QswgybaF66yoDu9QOUyCMBmEFlSOr8i1s3pq4b9Lw
FBoApCuOI3pGw2ns7s3dppdkuOcg2ud8L3x2d+vDvRaLdBXNgkl5FfkzxV0hdDYbgd965Nf0Gl7N
k3KQdwk9rL+/Y5WfR+/DOsBwT9Fx/TNjRAr6yw0bAGima5tJi7TJ70j8z3ZxqkuyrayBqlb26B3Q
1PUOSS/pux59VX0NVSxP90YUXXCdqeq8GLpLWNqwjNFwIkSv+gCDzIhgTaKDrUwgRA4dqn8qXX9b
on5ewphXy6jCUSVJOsjan5cwKbXwvfS6uADVvckv2UnbFPSNCvpHGaOVlFTACnJ/hyCq+eESb/D3
p04eTs2ffr6qINtQLNFEY/Lzz3cbT8jLxBQXNk2shP1y8qV/QJ122fsr7+Qr+JJoeyG6jHjvgCKj
IRaeHULdYPQpu+gY7knAHRe0z1SFpoIkvezW+jASwhz/J0dqGKasoMuXLPGXIwXcYUMvbKWFcg5u
wUsJondFh7I9QHmRLm566T+bbwWewFbV152mPl2I8rHyoRdT0T5JoYT7zQUCTvcSFPo8u7N67f7h
GLW/OpuADRGyIYLRfy1WJEHlEgWFtGisZmrs3YtOV1X+JmNSwQuM4n+hiUBOxakgstUiXkchzY9g
aGpYH+MPzPLokDOXO/sJWTSuwpjXuv/9Mf7lw0KWsWGow2nkNfzzFQ9FqS3SyJMWMiGg1sP9GAQo
4kgdZzRM2fLuh51se+cVREM1obFKmKISGCX21PYVa+4yTHXwOmpBeMoUNdY2yYS7rM+7qtpYwdtI
vXWQu9+/HfX/bbnF1vvMWXy/y/9fRBm8fIdH8r8WZWxf7it/FW6ZU1x+sR+G2IHl5Pe/97syQ/wX
ehg0lqgsBsmGxT7p/5hjEJVZmmYg9x7UGUjP/rc2A9/Mb2UdSntlUDWxS/hdmyFp/6LbhnFGV1gw
BmH7f8ccM+zZfnpsBik/thxDUmB/IS5GFPrzLSlXZECBBG2n+sA8oQ1srcrhS8N2+t9fCt+Ho6Sr
8x7V1zJIy6NjRtEG8unVa51kJTD8601ek7ZrniQ/lGh7Yn2DBriVNYoxJkI73cfr6zErxskvj03E
egdOgDSWRQtUfEmYVp9gmSCsVdyFWkZjgXMd+cEPOw26LdSlZAZi1pm6MtzxVgufBFUei6zXVqVK
4pqbZuvYFBiKi9h+O7N/a1FZrFOCf0eZPqpdlXwKE3qwZIjWtAw1xP8unlo3r2+kFRT7nMadoxU7
W8K2zwiw2Si1dZOC3lzqjdQdNKS7CbENE2ROvH796M6IFb9xVcUoy1xz2nKSFwZ71lmqutq0gl4y
sMypVJVmzEwWaQGKgAXOyp7AvXQPJ0tY17TtVu2QDDsk+6mFBAsDSaFoFAuN1v3cKOkGqwBabXyg
wFRxCKQkc5r6ufHF4lQJP0KJEHcBIkyqkD4Xs6VWtWrLCJTxGtHA//6CJ9Sb6nZfU+uIIQHNnjwD
svcVtRp76dCpNr7vAYIigpMlmisahcrYdD2T6sNc23qhzT20nbyXCIMlogMPaOhpxN3oDHbBm+wq
EW9EloZXf/DlRwNKidyKa2hJFZbtqlgxrU7GtSE4W0dxBu5Lkj0BqtFHaRBElMKXrAAfk0rv3Kr1
3rXo7FHExB82WzowKfGjctR5HhJfofDKnrUAzOZhRxhlT8j8EQ8yEJJC7NemRlHLfTWYq51FZTQJ
wQZduJLE8itRXw0QsaevEi/PPoa3asXb1cE7HKtsIYFnfFk0oZoY55YiJdtWrtuJ3jB4jag+GnKk
rayfQaTaojdFmlyYzjLZgnJOppqgGduEF9PiaZLSNeWuTjdq2X3oZmSuTV87aFAo2U6bEfm2Yby2
q+Buo2zJPSXbV9yCy4H3O3ctEzkiDhHatGL6oynpb+bVV5Tih/CSiooyN3yK/CYj6witUZtouyKJ
q22bIoBvO3CmMhj7jdU48rrg3kyULl6KbrGC3CDwlgnxM9lGOyqzDAxH42cro3BhQTCL1FsDcS9f
8r6fBF0Cmic2cEWprb/T4tiaG7qD8Tsp8lVnGEeX/HA86I2C8KKwpwTNs6lNtR1qmk/cEPaGG4ln
xpasSZYm8byCNAIImR52ETHerKKbG6YT+MwMdAD0PA2TBG/kRARt4zPuGBQDwtXrGb/Y5yBIJmZr
GMsmCvSJLsHmRCwJz0/a1bVNkSFA5TEb45sEvzUBZMmU6HHc9e9ILqs1iSfduhJzZaqViTgE/xl7
W26XWpAunD5sHgpLxygoapYOPy1nQR7OdKWRHsR9X4LaIUFSjwhSQcgIMd98dx4BJNau7kzpA1IU
9ulKrNdZDeM8dqHohRo6AM31q21NPdtbDd8PGm9MVijqCxUUJy8LuGQwrXIJIDHUEbw9Pfv10rLR
LRnOCjCFBlEv7EDhdEy7RLUd+GtMbnsPg0yoZuWM4S32ehHkgFKQF94gKEMR4M61Bi2/kGjCptDK
fZdM+7Kux2VkaDOIvs2Idj1t2Drvlo20hxurbvWmHDUIfOlPF804jdwvLL9bSZC9sWjqJaY7hBxp
/ciSbk5uI+NLD85Ob4s/Oq3YYBHhTwjuSmcGXXbmGKWixnjQWPSOfgC8NrJwic0R15NRkZ2YwcRz
ZnxHWW82ugJwPU0ILmR6N/bEaNkK+YaWvz9lt0Y6bJ+ibk93ogRdRxKJEGhN0R2H2sKU2matoKeW
+uJSOpCnPK276rkHCrQYYjv8pZ+TaCV7pP4pBYzVvn3KHpHCcpsAxiE6yEu9CwGpc0Xxi5GMx0on
2TXV5V2naDVA1eZD8eK3JEDkgro8CHhH9Py1UV33350nsERKAlTm0qAGhCRb0xOwSHYd0bjdh0X4
mXn7pveB6+d1s6ixChFieANGfO9JdNAtIjly21PAxHnP2m0Xdcg4JyJJk5kpUeBV+COvVU4eKYM4
oqSZlHCuXcYk4PNuDWBzWrDESTGSG3UDFFHaZZ7rr0Iz2BoqvrpquGVc/Vsi8mnVyQyBzmTPWvRX
xl4A39MBG292GeQ1VzQ4coJ8mlx7EGtSjQ0Pa5RAEqnEm4GMnAYUH5h02HP9d41bD3wGtX+TvTM4
eyBDPROX/UDroIEAnGGXOWk3S4l55a+tQl880L1EqaSfEgtYSgsY1M83tZTy5oPDYKeka9j01KIG
BaGKtw7CMQBu/WhklPB9mbNIONKlSvoDfICZYqUMvphseqYDFkE69iUaBCewJk4ZMwoKSaczoqUS
0fnuqhrbUh2u9By5UBdrPswjTZhViafgAhW9mWLa+iRtUvXk2AGhRGpdLPwwHMgn6i1q1Uni6/VN
pw2tqOgG3cIUp7h5lyqAmRn/6NPIpIZZdAaPzOiDuUMQ+K6GcLJtqptjRdIGHly1Fo1yBYcqVJJs
H9QtPQlPmcYScBf4bcFCl4UhciCfJEbuzT3QkpMo7O01L7En+AF3TkovvdTIQhsqFJU88X15nnC7
TUo3rhBNNFehF4O5CkcNEZhC4iyyTQRnn5lm5SdNkaHpd1SX2RB3EGSo8klLROMn9bOOu24RBCAe
Q9CibtKXu8aA6yi2q6iS0lulHdoujedhnNVz0XYkEI8Czyxp5ptUid5ybUIPHAi11DeXynwkoH8B
gmQtqEfg33UOZKFplGjuiUs3VJNXbxTtNIZ5svIV40WXS99aAWjHathHakJzQJCFzLFQHkDMQLaW
xSwQI+hTRcnLsyVA123Skm2Jn2DBBmACSNMDV6XkgB6wTjoe4fG6xm3r0ehS8RlDYzbLlVEiu6G7
q7t6efS8VDxyY0gwqtMaHabonUSj2SUCGWFl25rgs0xSoiW8xRKUDF3Mnl6iAQ5E+zNSIsGcBmpp
rV0nGKAueBDDzpzGarXTCtXbt3qDrIZN0woiIzlpUJR1zZlkkZLvB/VwIYLBkLnkawvwghUzDyfk
amrgVGCdKbEyKoSH1GYp4EVj6NQJ6V2hpXtoZdR9Qp4eTAgovFK1aV2A1ItlwoQKo0Wc0vYtjF9P
v0u2DX3FAanHjkkzfuhlKq0dQ5A3RBvWS0tNSAj3vXUkyhehMoOlhAtqFkmYHoK8mCJfzfeNqi4S
oapObQak39KzSReQgVcPYlS1xtUBOXlsNF16tqFdBGxRZS9sL51WmnMxQa3SQRxUBUe8WspQP0T2
BtzrTmuQksluJ/KMVePGJxItIbcPRU3KZt9yVokBgDqJadHmNIonQp/pk5g+5UiEm79Sh42In4ka
CyTT4dyu8PxVVcXzKWTA6Ypq1ufmAi/bGsNfQqCzdNc6bq8g9YuTQ4eZbLII0lZNEGOPPnmUc14m
hunU40zMTp0YZYtc0Emt81bYb5pL03DUcaute+gkjdSAEESuPfAhLQ4qlUtlHcrmJ5Z1RCeBVi0F
XTk0IracihHrrEcve7FI2J3FphaMtaq9G31JMGCSJIc4JfYWXRqtWssi3NeTN2W/CWnrNIbQ7dEn
TiUCaBaiS+hbT2aXGUjNIdY0BNPMtNDu4dChl3Vqy4Ve+eleSckPLZKvvFSKPQQbZjo3yiVlR/jh
qswCY9s57MQVoh9IZ4d6IOcQcGuVvEYxdbqLE5/zjLjorsshwA/eGCyKwqaVU39t2H40oZSY+Rp3
VevkBKXlFHOISwlhqcC6gli4KjIBT1YIcqghWnHkOTxBrdGk43pjJJm5r4UhHT2Y+Qz9m86du67S
LKNvWIjCaJgHNIZRw/H2UUnH2regfvciDioa/92+MJMfjvsQxeBWEuC31NyuW9ikV08dWbnXknWR
hVJGa6NpJ3tripjjo8xga671c7S2cHGE4IxS/B6gbyWfMyPtyrdE6N/lIpWideqgtLFC6KIA36NA
OrZS9uXrpAcikQb/ZHykCqsv9w8E6AB9iUmemSVlG9cC9j4Akzw5rncd+eJkDgSIsdixLio1KadN
r6k7pTQ7gqtQd8tZc9QhodziQTJIMop/QBCsT2qNcLLUJw7XDJn+VeLWItrhENdOPBK4jhMecw43
0ulYBletbKItMRgrqfXDBfyNYCbYrj0XXYSbqWnd4iZVjpntzzsKTWbupHGjhGOzhd6TIaD+Eqn+
93rJ9lJt7Q0haUhlIUYekbR7CP+mYIOVjVygym6KhIy+MNgQekJU6HBPVqW1zAsnXuhk93llHy4T
9G0rv64Q0BrmVvYBdQlxBK5QEAjoiilzzaaem+p/cHRmy3EqWRT9IiIYEhJeq4qaJ0uyBr8Qln0N
yTwn8PW96BfF7ejo21IVZJ5h770GqJJC3VARE5fs5JfRdg/YtkBLVrJ5gqY6oCpaTi5B3MWauFN4
IHwzVd09NNnE5LMAJliDBW7xSliXg7EEhwJHDVID3QSPyYUQ4fhDdKhlbdzZrl0If2yPflQ1l6Ql
nwxD5hrWJfOLOUoqB9WBBrWMeyNY/eYBEjLC/1i5mpwk8RuPZXGnYR45YekLQQEQqEcIsDUTc2fb
A5nqxcCZjxz4FDj438bWupVWMjzrAsGX08cn7fqXqk7YsybepyvL5cxtt83pcLP6LG1H/w780d+S
EJsfzbn64K+drq7JKsWs+2cZoyR0E2k+VMSumJqcMHmxsJcChH2dCs9aZbLYrnV5SIdOhZES5auO
OepZo0Nxq5L0ZvksHxqr/w+KCl0qzYbnwnGJNEGZUjWn0kgOIzK68+iV16Qmd2CQxN0GvXHy+H0r
v75aLkZqp0ViJAANFuhYN9a82tKibJvEzgm97rUevmEpv5ICfzX54DaDJf/LamdgGqN/LHSWS16B
TUACNFZJDGmqZe0OEI119a4hGzOPmnhreNbPnODCQy68u+f0agMl7jXTtXwOx0yzIcwb391Us4w2
iZnSrvvLXsb+DZ+guTesCr1Xc26QSYQ0ujXjjS8C1UgQc5ZjOb7Ga9o89XsOVeiqS/9rtnMyIZL4
7xou3GeA7aDJI2sbvdNEkX3SeXzprQ7VphmcyOo8JPYkNxpeAzsoJLL2/J/lE3hF1jK4t4xphJ8x
HfJww3a2kx5aD7xgoXE5UF3uFoFssVTeTqbmLxlb7NjVhJZzPpgeKZZDHRqDQ6HutK9RQdiMasW3
P9U/xn43LvVnY2HJJ//6fRzHnyBSmO/ZO3Ih6I9y42I09T/oyvs4zZxdt/T2jiryZjGHP0Sl889I
+oeLGthC8LkdByQcDD/+SadYDnaEu6IgKSEkRIWAP4S/WVcT6W10tykb/WNUmN9VP0X30ZAR4XCR
v6tLT4UiCVDks9vfrWfCVoyuosPgsBkG2d9IfT8xJ8y/yjzzMc2DRIinZtiIfOnOQYXW1KOHzLOH
01d33GTdLXXNBwmiYuunSRV6og52FlnRd4Ce7cmBmQ4DPq02M+Hal2wghMQizfAizcndi5FGTcOE
od9s/iOhqEBSG+kHAFsRGl+OLMBgSHW19PTadJV/AUZT7FOfEBNHUwLVfc47HDWwzkg4JbxzxB/v
2mJfGJP1lOStxwY2ERr3AWIHc7Z+2WLw78MimwXRjUG/E13FSThgEll8ViZ5ee0jk6VY2hG72mWY
J1w8Ai2vRmNGwZsa1JMaFzVGOn5NiCS3vja8LZdTvSU/j2TfFfNeyLp/4yLZ8S9oQrRb82FgRnQW
E5jMAbbjoPj4QZ++qd7Z152Qn3GP8L01XhKbVrxPo/bYejhOrdI5jJH1leaS7Hcj2dgeJyDWLBAF
xgiKITs2S7vn99N7R0Xmtqyn5TCVHrlpBsfsTP9DAQjzqO2bmUcIR8pwHpf4q7NICB9JJGLISiye
UbG2NSLmenaNacrtv2NVP4FZyBvShKFb/vqseinefUwUZOpaXfJndKXe+ZHzlZEDVse+sw1stvp5
kl/KblChP4n6yPfBpk4CXnYHogtKknpei8j4LABw9T78Lnd0XxqjjDfrUv3oOw9Xi+LerlvJcjCY
LTUON0NXIGhejBfdbb0Ybz5P0h41TL1vS4RLtes9lN9NpEAAKtEC8YKHng0pNdlopKb6XXNxPP8y
ttT3ftKcKJ6Lbd63iGSS/A0sA/Ywc0iPRvdtewRMEoGMantUb0PHjKfMGnKIkaDIWZpPQLfHtuiT
g5z5rnt9Qp7kgtrpIXeXYp95iM05cZdDg4XQf0Cz8j7IyuNOmIgnX6IsJ0Cyw7DluntJaoJF4iSv
XklGBlMbRs7BfZg8shYQhPZL+kiSU8m5dPC8LMwc9EYMqf0dck7uFgdDVUX7SnqiBYIOv7Oo3hJF
on+JZAqiib6ODYUdJKTyyOPNoUoVuElyw932rTXt9RCwU/OBc5An9c9h7Lbv+/zXFNf+KZvLux8R
Ll+hEjhWy1228t7G7UzMSmbukJHW59oAvELIeXyDVzrDJN65c9UjyloApAbys29HZ+OJ7IPqHWJF
bgD7BH6pzD8yjYewF8wFHT5XVqSVAvVMptfBAnwGIdbn29PwMkrI5dlAFDj4EZNR5RZC0FnWuLGy
3tqPDTETBia2qaCGy4kyyTuL2D90BBTORMrUP7HeG1sI8sA1tA/CeRxfE5gG+2bFRRPVxMhu4zgu
NsEB6/tqk7BKIlp1752KYXQ3gylDIEscgpnlQarrNotF3JROmrd5ZirDpOKdOwH7gKXIu0rcl1ml
19hbmEwHdcMYX2/TYeDFIWSeUBtYqMBfWdZ+t1HqXAx3+EkDXhEugRtgaKpjuhcwiFGb18+2Hj2Y
zFjVCnyLQT0c5pZ8iY5npIzN82zAXSt6X+9vHGxTyNvmc+9xEAS5PMeZ9c+TYFiMeBk3pPCgSLdJ
W/XYabMoGD/oj4w9wdAgerGmdWnwtyAM9kJd6GVMimqRMyxcOm87FkWzs0DU7MbpCdrARc2PMW+s
YUANC0EhvcepGzC4Sv09MatLaDGmmwfvl/CqbC+9v5Nwj/NSv7fCIoGcdVQx1Bc1Zhuf22D046M0
0UkRoW8SfqCqjde44E+mnrECbNciP3Q5CvWe3yrW5u82IC0gqbge+rkiuTV/y3Rk7TwjOarF7zDr
rSMpdB9WVF0Y0f5pyfIo8vp9GboUy/24T4WbHC03O6Ssgl6SxMS+iw7CUU8Z7POlVFe2IE85+NXV
ppThkaj+oVgpQ5Exp+A++TSn9OyhOkDYtx8IuX842mw3U2eBeq0AIxvkhXDX/kq60T6ODiu3yuJJ
aH1GhVnL10kQ1xUrmNrKJO+xE+S3mHET49dmpHVQ1Hc4eQ3vRRfjfKqj74lspQ2Hj/TZeJkqWAvo
eTMT843g2FsTUbo7XdyuYuTVPWOjk6Ga4cfU0r0RPsHoXrTUXCk2pxLGb+2SjBC5p1bhXU75gvdB
q3czYcRnEdi3qCXKXRXksSeZcygdj7hW39rJ2Hgv46QPrSnfYAFujp3tfkR1/tVX9T9LGfHeEBhA
XHaJUC2B6K7O3OUP26eW6QVcOyeGt1QZ0TN4dbr+3zoPeFMleIdIWVeFAQcfCNwUu7+kY/xaOwFx
mhZunqBHdIknEI/2yIx7sDQMMxkc8MiVNFZwnw2vKXdOkX9hF0wPE8uuQ9Itn4A/ijOAnRfMF+ZR
M5pP4yI48ca/aOzaN5/oVQvBz3Px83xfuiuK2iFY3eqm7EobdibIJWKMB1uuCpB0NiLt3jPBEovY
wCYu3nXdRWcu/ZZYB5RVSbn4xJWyZeuNZf23NzhC6CN7K2lBL8ghrD13DtsiCSlTx71SbYaOunwZ
HUNcGjneUDXM29bQxq5qQOYQIAdEF+neMS3mJ0OP6CBNIztCkLswnF9+Nr3JaZYXB9+Y4r3TR+2H
Qc7zNo4MQvvrVO4SGYVyYqDsi6w9FV63XHiMAIeve8AuK3fD5OgHLJj6lipgeZPQwc7OxmJHHPp/
VYl01QQ2cOvy/ncf0PsWHU6zFdCEuVA+nLb9sQTTyFUpJaVLb92ayMuOUW/8nM1buUJdcqBZCcwg
oDPN29Q6276Xn15bnw2KH+bvGWd9hG6SN8I8dYbLGnfBfzTF3i6rXWZaS4qDcrXx+tCTWPuwJVwX
Ga1FhEXg2yT0wPKWrh8aDd9ecMpFmv+CFXOLmXRktGbI19jaFoRVC+oaWL6g1YkGxMQD9zeN+yP5
RydCUpzz/390dfCxeKjrXOWqR22xC+ACSfeznaYPh9a4ZQ0rUjPeZRkIeKosHGBEsWUqrX+IgOC9
qcESkSXJrtDFvHN9PoLeYMWVrcf0nBnMyoCngohs/qFg95/GiA5QZ7NzTEXqn3D9W8ckYKPKlueg
F9t55IN+GX12R4zCi6PKHH8/MtbjbaRk6EEj0hAZP/yl6k9ACM4AvlfDTFAdrCCPd4vdW9eqiT9Q
E6j/5om2mqku+HG8Zi2z+meNsjhchunMUQ01DSnMoVgW5ti1gqGMApvIQXWr0zKcAtVcOQPAROfd
ROqsn16V+4MQnPRm995/dj/1ez+vh50X2wU8UW+5iax+qZeBWTt8iqU0UTfjJZ9Kmwm0Z1z7kt5A
6Jc575FOswRr14bIriNj7zaDvAUttYGVdj+Wylbn3q6/OUWdC6ItosPTYGvB8jlk1cT4vHR+ikIR
283cIcfgW0jhXzojN7djBtrH8wz/CgdiePUgKg9R+yAXg/Y6Y9rg8NTd/v8jEpWxYY+yHQ0Cd3Mw
h48SzzZBGsNN25mBa23cxTWzhbhJ+QiGyQ21pF2v5PTZYOQ7Jg7q10p0XJkEkDpo6mGtg9pmQLW6
6F4bh4XZOtrthQoOcyzuQV2YPGq8JrVJUKgo4/48GUxtebEPBfvh48CQhGdlePNal7SE+UBfaz3s
RI+3tmq/zc7Zu3Pbv5KOhzRapIQoBPZT4YriZWO6XymLPAkwvZ+II7blgjuaOc8HTD0V5q3FlBzY
yCUlJjgEjGZDKPATtGy5fzQGFooOTyYmOQnWjiSlOVhORm3/ctj6bEqfbPLIWVtthhgGj6Id5FsZ
L/vYLu+QaSUoYN65Ucovp/B+wObIt8yPPnvVQGevwkDIhyrGFXvK7KXi8Bmnhcae9Xw7dr9peKWX
/4AU/BGrY8W2fGOJaY2x8rD8t7TKPuHUmZs/Rsd5nzsL0kgG87PQdnAYjYH9qJVdsdc/58Dhap24
QEpPh3HNXg84jJdN6UERhEd5epLUYzFW8Ewke2ll1PaBx1IHJW8zMIpMy/8zYXxzt6TBgMnsH6nT
dmgnLnFGrCltjGH7gjM5LHNGi5X6yyg47cWbGOt3TLnW1kv6v+SLvArGuQcjsj6r3PUJ4iFzPym9
Q2/9rvt+Ojv0kpuxN9+DdXM7EYbnd+7fKWl2AQ5UWZufzaS/bTe7RH2XhL7hgTz49r2fcna6Pfkh
XIgAP+eZciNuQ85txLRq0evW9qvREbiIZmOKCvuXyZ4TUCIXnMHiu7Qu+UQ6qXYloA06B+axx97t
rzPwyULzAPgzghIEywsfKff8Lu+5bCJvqws9YZde3haoTVvgxTfG1ghlK8kWESDzLUvNn5UNk48h
zNhATqQWNqBqPiHO6mMVOPD7iP/uepgUkmAJ1hwqbErzZSGw3czII6edOltu/eEXejlgFwHml/ZM
xQExWbMrGZcCq7e7p3JqxPxd/o72A69W8sa+6xWw0A/RMJWPuwFy5vxqx761UT3Dz1RZv6xOvmkz
uYjgZaGlaAiQqhNuTlIdTZgA+8FAmxEXX1FOo9hXDTkSPd3dosmIwRzXrKfL3jSo8pZmUdtl7PvN
ZKyVY83y0wyKezFwapkISO2S0msWEVkPf/J06MM5I0Q94RSPO+tnKmzEMkmw70f3Oyo92F5kn22H
1n6DgzLw+ccknVk1yBvB9p2ec9ubBequNgX+GeTsdt18U2dLvIUmZGJ7lc924cSbLAeE4eTt54Zn
yBLzWxnY76lttzsRs8vHScL37sB2UgIWV8GUOuZJ2gR2tQltxznzsqEFj3EU8hfwdwbitzIvydo1
N212y7KFOTQL6JrUGz/vdgxvPs0YmqwbM9hPUI8LFwhLNsUMzvTwS4qHSOidknQCIMtyiTRPgsYh
GagwmNa4vaj+lKjFtlj9N6hd/tVwy5i8ELAbSAcjfPb0zVgTDwwQJl9DIkB2JUilnMx8DIN3y9x9
Nv6uO7Lkm4Vgosy78tAY858sFezGPfTbmHq+hQ2rpiZkOjPaxwIA/uh7xX0J6Aa8j6hBJgYffWZ8
2n2qmfUP+Mj9FAEuNd3yECzx+1y49xK11raJJ2NnAhV0vcTdiZoh5xBUyC8It69Bo27M8a23MA++
QKTmSfHPwwzw1S+pAGNujsk7Ica4VnHxOlvLHEb5clKLGFgVuD442PKcq8Cn8G/jPZCGLaqqBj5u
fRjNrN8jUzC3WtaHHCvftkJ9kyyd2Ftt9R95LqFciF+pNOtlm8fX1YCAJzKNMMppFFE292Vi9+em
QdpD86PZDXuIqvxFnUTzI48EKzaSRddV4DbXJRx7JEKhvdCNjG1uXtLEsXZKEAI7kPoWEguZhQgG
xAdmj1EDf0KE+Yqe67bUuTjGEIYx+rjBIWhehG3p98aDkxPT1t46dqSTFa/l1rLqjazjRK1kuj0P
cBwMrEnXH2aXwF9c/8khfEnHdNp96T6inoiNYZZ3VVN9WaQLgVrX3c3HMALmwEFSPoDiyZ3XiTnM
U4AmfLodKyj2TU2QEgnAeuuQm9ztXeXY15rp6bjY1sukESW1S6FJoqbsGj1XEUEUn3DXfZOWTqr/
kt5MPsKt1lDjUM4soGJqC+NNDs9DELBsEJOfNssPJTVhDdhrlY/jzR68IyEQTCLmHlQikgcbSugW
jd5Ww43bgvwiyC5+LHRHWwQP7TWPWFIXhXw6kTOHZRq5V/eAee+MbiqUQIEPUjN2H9tl2I6rE4iw
V2eH9McFz7fvJJk5g32GdXusyhJZ4FZI/Yg88kX8qPmwMo2mY4jxYAx/Cqu8STNmi0Da7kzu/5G1
UHZ3Ewdc78zTDn+cw28orOeSsNhla35sO9GeAupMWRaKXUVhr2NSLu+qvDAyMc951Yx3coULnixA
LNDg9cHv0mZPGus5IKLv7pjD+pyaIy/oZU6WCaVAqneZHZvbJHd80sfMYTM5vtwRuEKonj07obBK
JoGIIOe4cDD3Y7FxZvz8ZDsvx2ms8Ail2Ym0xm3lSmvjeY26BgGTMd7o6GiQnOHZ7bFDLfiwsG6J
bLFurXTM/ehah9FvGVS7AE0zjWSptOSp9TDGyHRlT3TDsfRs+8xT1p5jIra6qb5mMaMXd3yC2m4f
eVab247JwY4xsA30il8RhP2axaGca7DIF6/r6nvNdGS3SHmd+at/KuZAjmOuCUsSe5CXMdQrEMAA
DgrUR1yq4O7xDnPSe3nYRDbLPERBtfATAhKsr7LsLKKchtck7ed7LWJ21RF9Q+8UwcYrwSXxOVys
GZdbYxU7TIY+wWgLcHgoh25dNrymvnNup/p1QV+j/UDuC0FMBZXUQo2o9qOKysfs2YrT2CDPoNLy
EvgJ6qDoh0Da8Fr18sPPpxovdnmr0rp7q0yTV1YuHySjcWqgcAwHi+Cf/5O3koLlGQa8YT9QXV4a
4r79BS/a5AR/THImcZYvj2BU7bfqWBam5s6XjtjaUypueM1Z/+Q63Sldx2EVl18zN5mDAz5gKr64
xScL58/Myaq9WRf7pCStpBoiLuOJbQ/1zz/ZMqf0k/jZOyUnrBqeAKOZIUltHpBfRGSSsFoRbXMG
DS13zpQQBmIN9FgS3JAo/U23sJrHTU0uieGeUKgPgKfxZvXaMF/AhxUMn+QAPghkG65RnwGhmpOr
SOf5ADR9zANvUxvzmRC2KWTZPR8FLVbexU/Vke8BhnVfG+QtAdfRJfWhVs6uMQ6jZz3juRmurVCQ
uKbxhtfkXYtUbLVNNHfG4Zarfxw+GLe6/HfiOebFPiVznfIr9wgSUJE2DKp8AmL2Rf6bXNQ/bTf5
JEgdfW2+O1a+S7JFHGuRejffKC6IzsqvsBNkRvDqepv8d+4O2S9fN/up5q+YbW2/uqkUod2WDlJS
nJ1a1dHTMNnbEbhbH0vLEsee13fAtEgFMugTFcRb7NoZspUhv7ZR4V7TpaxosfLukKZxtJmhOLxk
+ael3g1Gngm7lRfbbL9jAnahAzoej77Y6MUnVscTXkgBkR5EKVaeLnlWZUF+WDcnMEPXW8teH8Kk
p05MmRTSRJX1dRgkfXvVrcgGIoccRECZDuy7i2beSUh9a+PlgJVUb/tqtk5IklTfEJ9SDfpH6dZP
M8uSCxsxIxse8TIkLyDXQecQJ80w10fxp9hLgE1ZN173//8T2c6k7KxQlYmtirViVliM/UJsqQ4O
Tmm+oZtEWlxAZmlWRIsPq8WH2VIQHnZlPPXVLeBcyPhW26gF8RLBeol1dO+7PMQSQOp2LccHCkpa
3akcnr39ndQgY6IVHqPQ87GjZRDdrWiZcoXMJCtuJi6ifb0CaFgZ1U8mNHQJKCp27Qqq6VdkTZEY
P9mxuzswo+1Rw7VZSEHdBAr7JwfzNeFDxAs8nSOLemfF4uTwcboVlBNBzBlXdI6zQnTi1Z43C1Xe
hC0/4U6aJ8OldtBlc+gNXq659H+rVX0TtM1HXIHqkTB7ohXe064YHydB4iTKCHx9Zstzuv7QAely
RWy/LiRs3KuVB5RE/qEbBfJ0wFaWto0951GoIQkFK1LIWuFCAspQuuKGghU8VK4Ioh6ZnFtlPx3G
MJtixRQRzQOwaEUXATWmB1hxRhZcIzVoP7QhHbkQj/SKPrJKnNUrDKmL2RdSpvuNtHex8j+7WQAl
ofiX/KsziEqEQCE8R8SkEFOyVKGztZOMtL6Vur0imSIylVltkvLgLq/9im0a19y+BZSWCdFpSoi6
VYi26hX21EJ9GvCTrhCoCN89ue/89mqc2Zd2Ic+VsdraBQSpkazH39bEIo1NcA5jiiQrTOIrdmpc
AVQmCiHTcNoj5/pxglGF4h1YVX8g7ER9dA6z1CwGaMWYx9wANh0/OXK2fgP2Sq8ALKt7pdHK3nzI
WMP/EVl9656Q7aKEgZ9lrCCtFCfFYLhQQVbIFlOz8Umv/spCJn0RkLg4ALpTtMK50DaZn8CxCCTy
QXeN2vpXmWV5ziL700B04G/Auyoi9cwkDJSZ7aOG+66dmrCCDGasiDBnhYVRv6q9gh/mrCAxdBWc
+5I2coWMsTpHlb+CxxoIZM2KIovL6kmmFC5TU6qQrGTIfSugWDNOr9gRCTVWoQ3drErWFDw+qv1S
IDtMyZXeFSsODRhtvfdsEGku6fdGAjStXvFp3LS8tgDVQJ5ZT/bbNjRXcGvlCl5TK4ItToGxZf/n
sgWXccW01fJP7kQTzNa5uTFW4Jmh1Nt4yyoQgvM2w3tbVvAbAwUOf5v5poUTQYzg4fQKiuMge1Y1
6LgcMeqqjCphyqkVLgdhAacyvDluwj9aZKeCcL59X/v7hsTY0O8/h6LPT17nU7fmZBDoRu7mBkYq
ZpGZGOaFhSC8z4AEeYR0HAmZsUWWU58mv/7oAmJZYeIFpvHLXvpfY910FGu4WOIYX6By/gpD++fV
pJpvAdGx415VLJk9/xgSrAMqfU/g9DXjzVqxfez5SFtFhsgzX7I8apP2R23RmeSeR8KFN//gZNKn
zGEv1P9uqfI2thEBOFmxkiuk2B0QM04x8lpN3bDNFKkCmZm+SAbrttm/uYsGzBuL8cJz2b/pdCL3
XtjN3iovWgTDipP85TosRvADtmcTp8WKz3Y7j8YjgEqU1/XWKcfsmHswOcd0TxbATjN0h9w8Obtc
AXPgpEXmaDcsKj100mjJycbOfwGq5/XVy8YZNRF93lOgvCtmA0EBKWpmf2qpre3yzGLz3RXTWzOB
VgCig46OCgLUNgDzO2vbtzbKEViMf7M8AM+Ros+NyeHGf3tjhMj/XWT8Uqq/TJH5yFrsCAW4JCB0
ltwudv6mBxZ87O2LkFSxaWvXvvdoS1CjLK1CE0EnIzKk6es2bk0N6HdRjWBe+QW2NUuT2Jg44+ky
5+rTkC7BYjczqj0k2eYZLJqN5SXeT5PTI8tkeAyHGnYjf7IdhHLQyU8sMM2snpMc94D0zmle/cjT
Eam84bDRm+WrP/bnCvH0SZJkYYwueZx+1+yEucw7umf3XuMRU8KvXxpB5iBZcvG3TVYqYRLiACHI
OSxZhaWKNnzrruJZW7TDI0BvVVDFT0M5nbIR9m/eJHeJcId9A1om37Hi+wR5sgLAfUm05M9ykOn1
9Oy+PdNaTOabozknufZgNAuF5b3RG8LhDPINkiPSzw5Ba26ePUecCnCUd8+udp3nRF9+b22SYtc4
k4sIxqjeHBLJFwPnuwyyfluxQrrhte9uZcDCJZutbyRGlJrdCI/OGb8ClWBnl7E6+1b9K+qCbtcP
1Ho5clfMKITZnstmCovxDXTMfKkYcpwqr/gdg4hkbqG/0D8xUa+rdtcgCd6wxPxSKLegUaQkx4iR
nVwckw3GD75/fq3M/QvCISC2IBv2nEcngKTevQyuBU68cMpjWFEkox37hXIPpVdI0zB/pEv1xTWw
n4pqendd9xxQlV10ntAKmuJsRtVrbaMFSSbrEbFCzBC23tHE2xsMjM4tsBmQ+wvBwsikUJXp9DwQ
mvwwGEHsuZuPc7+GgaWw0ZdEuTtDxDHKTreiioBD6IbSjbONEDUzpRhrBhJIi+ErOsnFb6fD1MVv
wWCKHUtZ49VeiSPuNLYHjbvhKSceTKtaYyxcuzq6XYalbV3V2ySGaPIn90j6CNp3NUoOq9k0lUmy
bFDJ65Qb3nXqmdxlSzoAI+mHq7fgBBonFewDfU4w7Ulf92TOO3/H2fZu+JPBuwdwoI0kg1cqUgb4
Bnl/Q/ZVNG33o6Pv9pyleNo525li7IeQ6ucxfziJd8JzJn9bLlsqUdtHj8Lt5E2ueinKW+6a04Oc
iDCa0+iUZ4RVj3YRX8tOMoZ1VzeHkUvOEKYDQbQK7nQyhOPsTherpHqwEWuyYl7u/WIs58lRr/5Q
1gdQAMXe9HJzN6k6WCOiuqOVoxVxWufQKrWvMKme4nFjrSewpaw3O6rkwWYVzzQMbJadJ/+x53n6
Zeydcksm+7Zevjk5eeTNdXM6MVIdHS5j6Ia2DcqWsS1a/dS+IigasaS9Aa+VfBvdzl2VZV3NxxhI
D4WObM0rMBCLXaN7snCePf//A23dl5dlEUdeMu1abCVMkvmPytXesTEy5ujpci5dlTyU7h7Ig+YL
PTsjquCPvdRIIZyO6suci0sqUAtVctvPufgx1SyZiT475aP/pxh6A0px+95LPKU0aA/hEHK9iHFC
lSTyg0qDXzrq7d/58J2IJrSGKP/ocb+h5uf1Icy9+pyQ1yTCmX9ZOdZFE4Je5iYsg4n3Xboxv2Zr
+o0bYMlk0e2WDN0hMKgw8YqJ+OhGnFdX0tKm+d2InSpUxZrRmPfqiiZhnwm+amOi8k1bsrXwzG+l
q24zVfPWaFuopxazuuHpDiS5Ym45lfKrIJR5M8fDLZnMv8mwoBUtFT1BeepFTqwTJSP+M8mC+TJ5
6lF2qC58JnsbzvCdkyU9ln5GWkIaq7WQgMWZYnLK/vWJdbDLOdtRM3VhzRlYoWZ3aKrrriI9KiKc
u5HldinMf/U8Hgz4YTp+RhoNk7d6aEbYI0adxs+hFcZDG3Fym1xy8HSf0uvFwyYfAiagLoTz1Dy6
hverNYWBJdFeP9fkMPj1r/9PaRB6jbcka56oDAid14jAWs6kIInVdaw/DLNDphr4p7Ry+6+ImrJN
OL95C8pQjw0WtwRHQpaCFZ38H15kfPkFI+WFBDHszz63NZEz6Pw63DDZPOwdxvkgRr03J2rjMys5
St/cZebtRP5dwFtnhAWsvme7JdJ9tQCXQMTJTJRtfRu15q7AJ0Z2qyhvcdUhb7KLU1Ng8O7bdnoq
zdmDumym881vOgXF1edZcrKmZLVHknwkozI/1Q0rqSYz4zCv9a3zm2jrGaheUaE965qsmEb2r3Ux
NlujiT6XCMlZE7v1Bm/eagwNR4NFvU3+ehl17zJTf9s+Q7WZiHOR0uoiJFi7DwXHtPOuZIASxaSK
FIOY88JgoAvToP4NI/Lf6OjPoT0ZhPDOEz4R5cyvMSlHPNXRHxftrpyYsDDJJGg5478vg/Gmu+WU
k9FgobmOH70hHLZ+vMzan5GGLK/VA9W+PgSK7TDqDG6CmDJscMyvuOZPrKdhwyiF4FTiwDYE3jd8
LkRIo8veKE9DULYNfFRB+mppFh6uv+vHwA3zdEKYtDoAC82ksu26Hzrdj8P0ooL2Ox+8/4pUf8QS
HUKi0NP3JphthGgrFcsvHsr0mA74trUtyxw6tHVXgg99sZa/XRIf0jr/Rxr8hMCp+jDRuRGpfje7
8RqY0uL0US9jtGRho+GR6AjPg694YSon2ET2BgdFgxmFwlJgmzqsn4E58mdVUqMm9iS5OFE18c6v
f0byz6rZ1vvsRFo96ktcZofcQOYZ5NFdL+TJ9T11kq5SfyNnQ+Iy2Zgx/3OJ8n5XET3JdKqvTsbc
hKTdhFINxtYpWNZVk/yrM5f+ol7OBmA5BNmZF3atdylF+jMQumSCzVbIN/Ly/D/2zmRJbuTM1u/S
64syx+BwYNGbQCDmzMh54AaWzCQxzzOevj9klVpXsmuyq71kJppRFFmsCMD9H875Tqfnxz4xGWVb
NZRPRVPaqDA/psYo2aHXb2QxVaKFKJ3UoT8RrEPG4fJWMosIAEttmedXW87I1rEM8gvURzU9JsZ5
crFLmXM00ACQXxCmGuUX5RPgcMruqr9p9d9WgccWtZHY6nlTbzhDrnkaftlWG3hZJD+7UqFfcbCB
2jnf0WAxiHdR3Y3R/ChC+OqFbT52TYFAmVvQKHuxpZNYsWE2R6VbXkvnKW+yFxnzlBnrW9Db8deo
E2WnGwiJGZVMvD9MGZlGdQwZOB/Juv6y5hg0aI/9ZcJu208Fstj6ykbuZy75y7Z1n4MgYfNDWMPc
Wo8ogvNjUKd0jEX2A6/Vg9O44pC270w/TI+WizVEm07o44hFjoUO4y4B6RsVV2PSHyPyjA9mOEWe
iZUCOa7+CiADB/RCQxUW7Z3GUHeLPRdzrwNMxgiZwDhSu0ZivK1YMWwV1ZE/a4yXDZbaLp2Ix3dL
2DYX6iTEodPJ/AzfZvy+hI2s85thYnsVqb2KF7VhAbjvQYdzLqLmY7VyYTDoV66EWBbPtGJcHB7j
LRZUGxlAik4IB60LXrKiPjkjNS/v5DXQuk8tKJ7U+vWVU7Ntp769dvbvAOuHX09O7jvoHCO51F6h
YxnKVyJa1DC0CjjJrDTZVaa8WQLWlUIRJd8WYqvq+xBqzJM12jdLlhDEl6sfiXscVPCuGba41DXD
Z9QB7n5sohstt9UZEA5BpbW6L/PTQGIaRRu2QEBo16wKsauZciv0svNmPat8GiPMKdUuMHk8pLDE
AaWcJxT7W9wQZEWgqCTiDvE+RZFCtaW7QD17ua8b8lyk6hAkQp4oUty+2O5BawTWsiVN44tJGkuc
370NKxPB0q7rHSQhlf1Q4C7wFAORjdWpXYsShSBVno6qyUnQYO/Fe1LssO9saspeiFksHwDQbtLe
bjfTWCFNN+I35LuRVy70+SK076E6bwf+FC+dqnU4QfjpRLB2HicoVivmBAXMQ418z23vIgoL2u4c
VmxL5hYCk27zSVNb0/507SUxo0M0E+SNZWRrLtyzjAy93hDygDmx8YSRG5vAzgPklYg5ig5PB07U
3eS0HXWD9tLXnPWsHdO9dKS+4yKsT3bxELMn2sVNgr5LJM/svleRCNYeMsSnTa27rT+lsYXI0X4Y
3OKAvIcxvuLmM12UYVWCDT36iqQGxYhqb5yiTz4K4os5AD184GITJhXuxYAJKqTt/fdL0+T9T70c
98PiuQVCYj2ZV9l+sDDOi+7rkCtyqXWOPXgpk+Gk+2XsJ0TdJlQIpq4dLOzIPVt9ZN8LHl4E2+4m
LXsk57Y2U3PVzdbpEsnu24/y+kdn9+Yd5epuLqWkEpborvAVV3aFqhtr+t4p271ytSd8IWyop/iS
Dca7xmh8P1CUkjM6bR3cXvNQHtGTPI42O2IyTxnNBuQEZXxDRDw7p1RYL33S/dCqZodXB45TU384
UfAMRsY8mrr50Uv3bsqHwHPW1/37cV6f6zplFW7JZtj19lrfEsTBbrv1y2YPSTxZm1vGnRjVPKy+
r5Sg71EM+UgkX8vEzZ7j99wmz4vb36yTTIopGFeqT1ncQzhbZM8P23SpXVyLRD7kzJqorzMqST51
BWm8IK54qse3SXeQdEXBWzCOFpOZECiwKR7pR/tNqBdbpLyh7/Z8+R34d2ZT71rB/WtFbO7caXLQ
GC3FrkBx4A7dexlMb1OE46Kugl9G0GO4MNk2hBV/5Zr92wbS3J7HxN2ih6jmaPYTrPZw7CgvRixJ
cCGgB1hUvT1whNCggpIxj3VXo+HPUtjuE95DOD/Y7mZnuBux59bcQ92Eqpj8Mp43fsuUw4wRtXj6
rgnY0kJuXVvXxuVaoaemaJP8UZnk/VMdnlxUF7qjCy9kfBNmvIeppj1MxJYxFcYEV9jTnuF96ZkN
utHFDqTvCJtrIePTClnMbcwM64E//IqaSezb3grXLO79961cRnMNmhQyBvi+ZSmCPYZTIjZK80lz
yhv0QJSWMsf2e0oqljrft2OYQ94TNsU+Q27p60bzo3VgEUuOh5xCDxDHaZ4SvFQIdOI4/4qDiGuQ
UnGIOYz0VvyAiLDX0V24vYnJj1XI94dhBsEXTen3vawljeIl37qAYfzQMVhsU6KVDgQMtoXHVI/3
EUmr+35aGk+TkD+18Ub0uvOQiGzby0G7SS3Oo6XF3rvWuhrHR1TPyKg4l5pEvNkTl3wfGewe6NCr
w2Tjjwlssom+O3Jj6IJLl+nX758hJYIHQKELfBInyNTuyorKIvFVRzqSaTQAw7vO62dguHWfeprO
PzOQ49OsoGJ+13lzauxduVRHRraoMhWKRFnunLriSwmoY/Wqf0iX4m4swy9U18BWcu3YR0xUYAJx
6bCSxhaf4qqu6ISFddthgts0o35aK8xkXt6WRrBMaMrzSBG5lURQtHFxrB1c37HJK9ESDbnr5THh
ZmYDwSmP3IzGn+hX2+bjsdaqDu95xFgp5Q4pERIKpV3TMvvSdA6nbFinoZC8Bw33GHZOXECqVmgv
OeO87xIvFeLYBRx9JmLvrU0aTmimLAGJitmYRX5yCtFScHh8JOjqcDjACNgWpadZtbMH6irDod8E
fJ9phd8Et70/WLypnXXvuBMwH8Si9KukOAq6h46OoGjCFmRFt0cQ8mXJWnnusx0ub8RU4KwJOKjm
0H3A7nqNYI/0fTl7+AS9yaDO7s217A/Yq8IMDWr1koBsSh2mBS4+RUd7NGvqdk1SusiIz0amzlnH
JtmN1LgwnyIPnTZjRPOBt+O2A+niG5iRuJmPc8UwH8XdtgUcgdwKsT9F4U6UTrnVkpwFn6seaplZ
a/M7cTAm7h0sc6ews2OeggrX18ya6a2sqOXDEYxPKaNdqMUkeE3d9+noSB6ErrlLx2LyBibw28Z8
bzQnYqO1GWZiYvCr0xE6yZcWYnlWvAUBRe33+2VwMDDpOOewkFh6URC0ob++EpK6ceOm03OboCsn
MSTKO0j7Cc+J2/Mld3xug8FlGsfjKidkJtGQURvZn21KZb2M3Z0Y13FSxEObVfHX9w1ba3wKbN6h
Ssi1rp5qOCnD8qkqEM2coYgKKQ+xyFmx9ejmA3V6xceLjpB2r+BQhLv1xaAGhABW+Grguixa1tUE
24NesbjOHJ4Gbyo5aYY2R0CvfI2llse9y+cnKMLQ7e3seMDRljvcEWun2aQABVyNhI2FuIw6Umgt
TFlwWUJ/SuPbsm5orbr8d86cFcFnhYqzCLjQXJwgDgC6DTuM3JrfKledA8u6rQ3K80aRbt+xOVoa
XrGUXx4Wq/FNJ36KiTrZhv0bGIpL0LOFHrv5V+Fmt03Fb5QDy8M8nE4JTxt9w4DelOIKVEvrW3m+
0yJANIitAMcxRvZLSEmWRQzTaLMdEGPBYB5H3Twsz1M8ZDexuknz/EN2gol5wSoTZd705MrbeJBi
B8I798cw+lAuT2OsgzOrMVAdZJr6PESfxdLT4qUt7Tw+s4LQFRIg5LnvsseFDCBviOFBtV1i/9my
prSSzGHIbTUhWdfT8pxDltssNZdzFcy4imFOeNwVgEpScpuxjpnpUCDDxVY39aLdIv0wrlixuTXp
iHlZX3NZMtwlj5MSRA4HLRrEbVhHI8PaF5IH3G3Dlgs7JO20qKIzb9Wf9Ydy+NzRP5Ip9bshTmIT
p0hvkf8nm0nyL2tWGYWEcXRo3CO7WY5ThQtIX0oUiW2kbTPR8FOh2v0c8yWMgfOCxoBkmnp+lM26
/53VblmSYVerJzHS3eYOzPG47eAYAXKNa/N37YQpJArOptj4CaCPlwsbH9OzYxzrG8eo+icMKO5D
QIFl8fJ8X1IMDvhKe9JgjUyxKGYsZSEDaMCjqfGzdZQ4TITY4oVVvxB6gbMO+h2wkQ1xbGv+ouYy
wm62yPuoIixaprgNWdOU4KCxBD9XsaZzjhiG39J0ebFypmPctDxzVYXuU7f0xxTmZoZA9A6PWEkP
Slxqx73U9ORAaVren3tzPorWba6hzkmGSms/NU18o4KZ097g0lfKsnzGbi4x4zq0uZFrPuuoyzWe
913XMOoZZcNKnCTd4zQp+GuGo/use9Nbg44wKMX+P2zOb5Am+V6//vu/Pr5yZoo8XE382f3fjE0d
K7uhzH+ZmXrzUcRV3/y/f9ufdE7X+kNZpgEXSALVk6YOkPVPOqdr/AFjU7nSZsvq2s6aqPo3Oqf8
w2bWZbg8NARWAQ/+XzqnYf7hrGGnQmDqtF3TtP8dOqcjV4j63wnBimJWsY7isTLolFZA5z/COWXd
EikqUvfQM8hlqsH+MLFYS40d8deYgrZ9nY+bYqrKC2ab/SC5PkszMT3+rbaUnPjcGs4wFzdDC4xI
5NM2ZFWJWZbZWIARw8tMHTdu8Rpo1ZMx9p5e69NttIaR5vrquxipocF/+a3mFJvaYsUF3pc/ewiv
+pJZ22KBTxyOMzvYND5F1hezy8VHYAYd5s1dKg2lpdJOZuFcymxhYGZmq/EUtrr10ib9QxIvku5w
ll6++EyunG3Sw3HQsupNDxj3LNzqjKBBfaUz9iSj1vcC69I2sWqin7L2LnlfTIApy5pHQpP1EXRx
5ROH/UxDey3iD1VEGjM1RkQVNWerK7rostUfZf2kF/oNGVv3Q6FvszluLjQJHhEnWLdKCm3aMW8c
uLvmIYBwL4PfqY36mmVMt9UpA7G8Y/4FkMUgd85DhJPU0EUjHtomQssziBebTaCP5SB8M9390jw5
QR/dUV/ke7cEuWflHGMZTFW7qSeikmlIRuO9MMOatQdb7RqDAfOUZjfG9bTtnZ6CJUX410k+v5As
pt1yoV/Rz13D4Rlr6swiTWnuk6u19cYM09knru8p0ijVbNWu8n6FqJrk8giaij9UDRPaqHnP3QES
UxlHe0J7KCEHSaaDGnJ21clpCiaNZt7otnKleDgG6wfVmuAaiBvemVH7moVrlKPpDkzpWoZnFjoM
EekLF0LwmZZylSSVAXxinBBpqTdH4n7sc55WN5ag4+9K02S4XT3qfbps53b5Ftbgs12sBA9kseqj
0pNmGo8T6tpDibJ/Mz6PQWWcDcsI9kUfUf666H25uaPMzrjwk5I6cc7hkZ3XUssGGn0KMyRQ8OtQ
BeIU2s2wqPUcyOpi8u9dgwSA8bBZiSwbFrm3+E5QdNot6VDcBWG3OisZLkG407CRpNy0o82NwSTv
WFnjIbQjAk4BtDEscUy47ufeddK73AXYMc4vmk7UmRlU5Z5vLdrNfCo8Y5T7bs9w0W2S9Cr71ywx
USiP/XVpqHpNndQlas+Ni31MLaspucPGmE63RQE9NByK/NyWEQi99aeBjZoVcC57bpX55Rzox1Zc
5cwQLxqZtlYrG5Qi5yWApKbQETkRUvQwQcDtICmkC+7wk2Wi941gAGoRwyYriYlkCj19jZbjbKPI
IADKIGJt0J0DAuEte/OJ6FstPQMqrY3hnMHak0Z3mM3gidXKKUB/Sa3XHRxLnRd5aNv0vjQx5Ksw
AppYBU+dwJAz9aQAt8H0Qi2x6YrhYk82qPruNSuQoqvcPCbk9zlp+SRSRYfvagEkmmgn9F+1JenL
6RzLhrJ1IAbkiDVAZ8zHrt6WDw4CQ0y/19hN5lMxIN1NHYodaJLnyohowctofHQhuMLg/Ay+PWlg
kK9JiHyTZVV1WdxEvbiIE1Ep3cD2iJBM6umtksMsyLU0d31moBEWihSLYB5OEGDSYzJacDhMyikk
niKJ9DMeOo0hWrxCgYWNID7CLSJX2ufopHyDAASiJY0vZYJOTcVqJzOWlzIDD4BHTt6YfMrLJlNB
TGHfId7NM+OEMds4GXjMGWKU7W25tDmnDTZCIIVNceIYgsDhQFVOxaFxeOTSpslxSDDFJJmA6fOj
zttoJ8kNssLnNNN2ltOeI8xsSssXPN8M1CmUWaNlR5duAX0WANh+i+mPSSqbNKRLxccQQVoxMYzs
3cZ5r7WpI8FQw4uAn3JDJB/xtjbRUVh0fs9CnNASsSRkJttLROSWIbLPViaHijM8MI2SUQtaiTxx
PjtBucn64UE4aeg1lf2rYu+08iXmLWRssHbNdA7hL6HadUzf1CzhmeGso5Sqjiw4gtcZ3sKxydZ9
7mgGr0ieGi9Cu9OG5o1d/dBzAOpQLalcAeahGi4+k0iUvx383c3wNRuDenA5AvxF1wv/2y6YNKO8
AKnN9kRhZ3uZZcV+cspnRfCtb1Sa8hpjwdLR4WjS3NDcNmF+NuuET8rkbRYJd4u11OajBmgh0OBf
hM4A27Ij72oOA6wJek8kwugEZ02HAJk2KU9S1IALzfUnzG+txz2fbwSpr1plLQf4e1zrFRNq4UAI
GJ01pA2i2nbSWTZ9o5tS1DKLfZe1Tu8lYXPgfu7uTREewyphWqSQ/BkK5oTNqDMv1a/sWVnwlN2V
zmfaX4h4mLdAt4kcJz8VargV7GZdWfkR8nX01/StBTa7of2RaNMBqxgyptmzXRv6W5RubRYd6whG
B5ViRb4htJ8RX1A98S5EOFRSrR9IN9HvJiRJm6YGGDvtwG2FccxZGF4bjaAe3Aj+AGpY1Nk1sLTX
9SuWZnMedb63ynoqcB34KkqIOc6SLwOSMg0MznBSLmOcQPmxg6SMZIuBXwkwe0l8wVgejNBHxq6e
SdhOi8svrZH3JqJHafOu4Epmllnp7x3CLYQ2voYGEEztwFM2QROqenYsYTtMDFMmwMH9QHI1yV/w
imn5teiXCOfz1LZvTdMhnluDZxFgcfwgYGSfI7HMOeYFVS8aBQsxkxs326qRd2Lq3rjUP7uwrql+
+mOMVum207V85xpM3APcMUhE2kuHi03qxe9Cml+o+/xkQIRiQNsJIzRQzAcj7Fu5idjWSUJwRZNH
/uRFT6ArNpQaXi+ITNcsHBKJdgM1HL1u2Ka4NMtLXtxbIWlv/SRuItVdl1ABlsY4mwkyZUXPuQZK
rSgRitGAA2IbokO2XrR50ZAAoY8eqyHYJnd2wogvKfsHkMQDRWN0t5TnvheF17HjMDJMam4E4DHk
s5QJl7lKOYZTk3E5AxCsj/0Ww1FF9UkHbhvqyE7rHUWa2pVy+Bm7UBqy8LI6yEmixbOwVE/MYZlb
LKxeHYdlmHbC/eKXFcl8GeHUXcLpMtXzrrrNHUGzaoKosuqrNaTTAebbS1EJSmj+hIHVkF4UgI0U
g4mmgwFfV+de503VdapDfbJxpcq7ZdCnrTB5lezUMzL0WJBLNijt1wQs3k3kCdsk/E25p9cq8iHs
5ju5SuEXM7vNW7ZbjUHhZ8fjZ1dFT0VAoZFry50ydpSTJnJ7MmMBYDnXpGc1ymjeeKj0Y2FW042r
s0yoqYK2pal0v0o0se/iYi+nYDyFLn+FUlvyE1ICDFvWsK6NHLZezJEyt8DjMDY2Y5IUKEnE+QyO
ZjGW+idEhHM/Jczo6gHWuqOobIZMfyxdiWAZVGGi2pu0XORDWhzdLMVttoTtNdaVtYuy+TcaLaYa
phPC9OvPXbhs8BXCp47dnwBEz7pOUQCO4phnrCEUkkbsu69uVLgnycAlRsCDX0v4NGAPzNMRNS9x
isK6fqNonncMnR+tAJhxH0lQfVlwTefB2mLRVrpW35CUfU89uhf5yHwyQTFgRMGrO7eXEbCjDlfN
0815PBGVbm6cpJgZRwTXIs9/9RYKwTn3K6MrvRh9DNAZ6uJ0Ak/bbWyhRr92s5lHpsw9hqdf/C2u
DdRXiUlz00mAgCx4EZYs7jWN+6+OuZimg10MqZ3pHkYEQMHvCcJVf6NwIXIWLX6m6p4wZlHuRwoh
wULgJk8gjRAznLOqKFN8d+Bzat16nelNBsR1NjtrLXXqLUKTDzuT56brLCwQ8Ssr1+DWDTW/COr4
qIORtUaIb6uXGMQ288IMz6mXAjuhFIJcNoaS14Y13JJaH1YZHBurIe04fge/d7Uc8sjhuCKRzS8W
IQUH3saLaAtS90AJT/ncb0U/j1jhCPArjwMMk+MSzl/awLprCoxHM4KuRLnDjBJa1lQbH/z3NW8q
uDvcJ7RXHBhm/ABXjPPBN+gvNnpTFBcNR7lKHdz8GcV4kB/+MzP5N2YmBID8i0iTX0xFs4/5HwJN
/hq28Bv/mpoYfygpuPyJLSHz17L5lT+nJo77hwPMy0Z4iSPuz1/529TE/oNpBkEornJsk5kDA5W/
Mk0MSdwJF64LRhfUvXLVvzM1UdY/RZowNREWB7dgbGPxh1n/FEnVo1hzZK7sw2S4T00WJ/jHBh2l
LsL6qcYwZ6RQTeuu/l0NPS5qpwvv5kqHLYPJMuAkMQZA9FbZLB54wWarYxhB9LnG3jpdtDNZrd70
aezcLIP5ozEFJFhIAAR1XOJ4Rorczk/9ksnbeqETDtDjMZVGWclHOUGUHt/RNyIiyEJ10hJpY4YD
YpKWHa7oJMmPahm2edc9jWkRPlgiltehJ3nALlGhuwuAJEBCZQmnrJdTcx2bcvECXFTUScaTY2eF
51q2da6Wwn5tg8Ir+q7bcjpUOJPqR1cY0UG1hJfzj6b/izooehMsEs35AE4zXS2hyzvdCe27sGA1
xEzjBWdDe44nLd13SP1uxIJH+GSyYwC+xK5IrG5TG2PJTqWGuBWI5gG7xO3m+6c181RiLQrEnqur
tesn3w6nEAvUwPCnPBDQCOivnyyEd617Z0XmZ+z4TVZan2VPczvjkLuz43nPyZBshRXnUK9Z0+Qj
fAdiAX9zbt32PVs4R6QXqOlEsDm3jAMIPezJ71hM66eo7J8yWL7m5oaZM3FazJUKN33VIszPmH7e
IG48dDiYjyoSn/GMoFmZDYqL+rauSLsHXgYadjIO3PuYXArnYVymjFPz1e0egiXZJvDkmJdAhDW0
Q9aZ0kPFRGzCFCGVRRLuIUwm7sJJrhQ0EarVkyRHHf5LbN/zf3qOmzkCd107t7LrGae1kHAt2yvS
hFzwoXXPsx0xcElSNAShnHhiuMJxMs24D9wQoXaodsSuvTXJpF7SaHkltA39vDOeUDmu+z3wD1oz
/VYrZx+ANHZoNkvN+KoVyII0WxzB3jw7Db/gfM4mWQqziJqdWolIrQstoiKgPTCJ3qhNgRih6i4d
KCd8+EV7zDcAymw/HLQFDFUQe6PbZKeyoIOOYRGUzbAcO41SqHOZmXUYZ6mYzkIycxhIL6Hk1ZOk
3yYpQoHxwzDWRRx3kgb6nwVWbB7lPAFm6JfgroYBjDS2dcB8lLsul+pu8ro4zx8afNc4VQjWio3l
xIj0rx/+/lPE8ekRSYPH1JeknJmychPWqOSq2qwQPIfiwRh1gmN6fELBjOHu9xJp1nudheJgTa7j
i/re6AZ5PwyrKDgCJzlO2LLjVhgXs8jyY9MHF3OpC/KRzA89HsNfvNS7LDbFDzeNaHYrY/SWdtEI
Ho1BW5Q2S7ZA0lBntnhOm5r1iup+5MFo3taSY4seY3oah7VGXFT7MYkcxm8H4SzIH1uTkAutGgWI
3ii71S2A8eQhJmnfvYKQJ2LRdOMNQPnhaNE40gc3PzLsxD+02vokU6K59hBNlC3bhyRD7S+5BU7m
gs17kt18qBvnPhrc+hF83Weize1BKuO3bdqFSeVKaxJoFAAklPIXdEA5uOWuojg+DpU5nIBr4F1+
g3aSgzHJBolHErfnVCW/iEqQ57JAnNh04+n7ZxI44dku51WmG9jQn1SNOTZryLnY27Vp3FX6rG+y
Akbq6Orv/eBSrFbmK6p5BBV6Me87+tObSciv0tbztTVbwIHVzOnAH5/AHkZQN4FEnL5//vcfvv83
dMkxszgVHmb2v3ffrbswGiqc0Gx9QHfhE0RzZDL48bYxttSYVfHtt9WTeQvtPHAvIKYFHLy+5Ck2
WnpQpPq1ZROc7j738cSRpbDyhrrxFNijp0qV7QlbIBtvjvKDtiDIsoq5JzjPQJ8SszCa89GTZtjf
zgWuF7e2zX2N7tunoW52aPUJVa+HdyyfoAfy6qM2y9GfVBKdsOJNT71r3xGCI47WEFv7oCkvdRHX
z7wf+TGf8q+ha/YmQLqzKIzxOBkGQuB5ujShBjDiJS+b+zYa1K3r9r+0OVenoiOEFMKLxuRHTgdm
cPPrMKTY3DB66v3c7eyKtBgZ+lbW6xvYLaWfvxsqNp6ZxpunqAt3YaYe524EsZubz20XIj0sOYmB
2O5MG61eBZVkN2UNIpTKPAbY4jSW/oDI9WNtrGw5t2XgXtCLSQflpC7EPuF2iyzcCLPVZ55pfVpz
BcGz5tItKkhcWVoGJ6y6DmqPC0PLeZcmE2DjFb+reoGTDwRVvzgQb/DSFOSVeQ4TbyRdWN+lToRp
pHXgMbnh9/BNN9j12m0V5chDXJiytRPkNzxquM1UfQV7oj/E2bKtO2yWLae6r5FTBc1Y4LX784d5
BM23tOoxL+RjUtnTTVuO081cKIwUDfBdaKEgemxc40oIDXgKYIUBpS1KyW4zd3V3xwJhw8w03hbB
fJlZVXhLNA6XwCGFPIgFHpiVyMyXht9Smy/9yNyGBT8uUI7rea5/Q4FDqizXltVtiG6iwyHAs8TR
kbxphLYc05jbD2nLEEfxzu3qYycWyx8a5zqWzgCbGXl6dnYyw9xqs1xLq+oj6eVT2tbEpy6waHJG
QV0RbrsJRn2HWQmyRXEXoib267lFIQPLxZ3gvBWrWFReVSteolInSyVBTSxNt7jVMeaw+CUxssJT
1hYM4UKglEdbY2WlE67hTTaLX91Ud0maQuFOOEySIEi8JB3brZnZqFyJ1NHrGsVTfTGM7N4NSg9Q
a471GY+y0esoMOaQNEhuyomZH1qwZF9NrO6ZtOragtCawKJ5tb8FDeTrmQ5uZMG9R8gNTYTRC9PL
xNp1atZv2CZ8aK7bYurEZ60HA3aNKripMMYTxoa3yJ6Bl2b5L+yCH6yMbIiXZuvRV9mbFoQx7F7m
1gnU2eNcWOPZSggo465EILKIO3ZvxUbiFtiOQ3jqhPM93OGCLnp400blJfoAbkBCa5kNTxMyPw9t
+doORgAYFaJIGWkNPR8GtsK5nWW07Fh9b7OImIVCAR6K4ohxmXXjlHO5tw3dR6L8gyTekdl8ykwf
l1pdlHztFaO9UR8v/WKBidCj+y5VdNTpuTFUD9J2KgELM2yIMuahNUtwh964xmmdRPypGSEhe4FM
JKtoULPIrTDIJiveO3wxzRrABrQQJA/XMupWBqt6bWTc30+9r7nNizG2tywKW2jU9No1qk8kDe7O
bO34zOv3XoV4OVEvHcso0k4aWQDbtqqhoS1UKskcHmVrLt6EDdxbAI3clE56wK/JdiIcG0rqBdBW
Ezxr7QowHaIQUYbyatM+GFZb7UHpMahtHZdT2we/MXqrfqde4/JkXZMBPivYD5n1KwLIcBT9ktzV
y1xx3mGdcd/tbLiO2QAS15h+VPo5tyW0zfmQpAvrSmd4qfqix4w0PFLijr5utCwfCSWJC3QxrR5F
vtXqP6QMGUbNZsZsgESJyKH4NzVJvY3TuyhY3CgNy7MILnap7WBenKoR8F0bNYcIw+emWnLs78Qq
pBXuChfPho0oumesolXl6qa32KKxmzWa9zoCTFe2RB1pmXWpl+ylkcJ3GIQhfCleIitpCIfyszKZ
H2PDfoOh3K0wrnL7n279/7NbXzUG/zqANF7K5iP/J4XDX7/tr17d/MMyFYFzSBzozA267v8VOMCL
ckxLKdYjhjDJGP1bq27xewgE4j8mbTlY07+36voftI906WzSdH6v/W8JHHTd/McMZIXkgWmAicua
loS/orEqID4/HuIibP/7v/T/YzKuKrG3Dgcas5fKFi9G3E9HdxmPI0HnKGMhtiid+L/8oXPJvY2W
+BQ7ONLaQHsSSU7nzBQtgu+Js+ocuGiV8lEcy2b6Mc514fczcWup8V63Uh1yd6e7E7wuhSMhtedr
PXHrGhSPiQX7N9QzsDG5OGkdijIXEs4O5YFJV0PPlYwhRW8xiWPYfwLRv+RSo9aBKghf1tmN1N6N
vmV2yl9aIrTqMOOyw/hRo4bdE/mLF9++YeR5b6TWERSfBXFPfNox9UYTv1cDwRjwsWIvblfKBsuX
qXU6L7OpoPMumMhPTtgWJrzf0YhAsE8vk5X8gM3wtugDvWYLAXGcscs12Bq35In7Lp+2TyTAp7UQ
jdA7wXhYlPOzltMlddHx4r5fzi5s8kAM1W40Rtx9o3m1s+CX0qPjLNq7fH5KZwNofwAoJJLPScf6
BPgYh6oia4BBbtmxjSKhjrzXCuuh+cXWutusM3gOxR9dwpixbRv6t6vZ1rVvNxLlakNNS+YjPTvO
Kk3Uz1T7Xq6pFyFcguNr90vvCPKSKKqFzbrYnafbtpgPAyMChsMap6f5DuXn1U3Ee8JaY5PTL3nB
eGOq/Dwq+yFymkvYtvd6oB5kQoH6IdrFt8zKhCwM8amkVmfBGO9H27igm9WBjrNOT637ALjBfmge
ozmfkb92r4SqnUwr+1Wn7exHtHEDNyrq/vozHEl5KFHJdo2WemJu3gzXInYTgWPYU6iutdr/sHcm
y40jbZZ9l94jDYPDASx6Q4IzRYqapQ1MU2Ce4Zievg+i/7ayv8y6rWrfG2VGZkqRQYLu33DvubK6
1V70UxGHuB67mR11YLz2DiYgoB8wLJhp1A7kSRY4o9bpt77RryE7Cfictt/ZQC476N3+1FTgn+L+
GxrslVq42sb5tMW4zYgGDyArLQHJsHSNNYa2GLiJdzayrlxVVuDg+2JtmuDstsVDMCbfTRBoOzYW
F8VfAxE0p2SR+DXK2SW6OrpOe2Ha4q1oekPWRCDYK+0ZJBEjiKj5U1jko8d2cK6HeFuMixyhZb1b
Et63qCraG0GqK206OV735rXLijPtzo4z8AC1zdmWaFrYtycNtiY0I6vKa9ZOb96QMeLYMa0n2oGX
aEEm6edKBDlhf0uQxJTct+6b1qMqwe1mGfFbHEPQbJAbbJUoyW+ty5sBs8R3SYpYaSW6iGTyBwEq
fID+hl7kUxXlXUBY7wqO3jPYAvzmPBq1scC3Zb1LGsqDfmyddTjjJLYDwhYKlrikUa1Ksl7rHttJ
MD5P+R9mRIgigq9srq7koP5GpfWo7CVPBg1J4cxbz2WPOBT0h0rv96npinXizuzDaQ5EP7804SPL
wuEAsRl5jEDHm42M0aLxlhRk7fQBmWOpxwIFqI6r4TDQ5mSbw03O8/Qd+Ujsx1WMjB5P2PAHdkyx
iWdm6LFgohXpCms6DvygbR5KjeFOpu8jw+B7AnRGs/iVPexQuVCHCKPSmv6sx/A26S1LX5E8MLQd
bFIvoaKy/2SkBcz13QCJ42uGO4GgxEOaAA1zGxnezspPWoRUHcbgs7J55XW8QfSpuYWdBsnxGMMa
TR7kzIenZz8z1c45S7G9KZg25vQydOJzTt/b1L5O1pIoSzwKYbK+bcwPy6du5mxf1R3xJGya55VX
LM5BK2KK0T/kTqZvphgyi4CLMij3KJKeaW0u17Fcwm/pAlcWNj0c8sGhLOJHEaLsR3ZALYsxTu9f
0sHH5rx4wpcw6tJItw3LNGP4M5B+02WmscNvPN8TzeqGEFPqHDtU1TOpKp2ZcV/HRI6gXFCQY7KR
Q7N4H4If1qXKBy2KSEs8hQ53lNaq6iiKZqdV+Gk60KfIaT6aufmMDHWBRYgH3HAuKiY+kuyLVTUg
lZdJe2HETdtbR/k6sbONMHmbpiji+JQJ1if30JE2sorgoG7NsnpiTodnIbgRKMahBPJSxoa51aP6
TcyDH0LoJMMOC5bsF0zVJyqcepvCsJgL8hHQnFsbXdVP3jQgapLaFezDzY6iP73CPudGx2HylI9t
yfRrEXNmabPhC9usTinU4rEzna1K9W7lVD2JocIGp2u9Emty6GbCkDTE2zAQZ/j1POK/DvnmiIkN
tqSCkAG7I3GggfJRDuCpFXOQPnN2bg7ne4EkL3J8o3jJmiz1uxrqi+UO30ISj6FYndqcJ4XZCaZk
YM/thetBmAo+OsdorpVpWxcQAdmysCyX1WXGDhNn572+LDWnZb0ZLYvOfll5UhGdei+tv4TekJjh
+EPquYw3YGvmy8o0YvBqLEtUd1mnJstitVpWrGHn8Yqz+T6OMtvVyyK2WlayzbKcDZY1bbksbA3v
IKbBfAC/T7RuFFwtd6Yh7Y8GTZC5rZfFb4Ibs+qTp1pM31YwYcKMPZPHuLhgsQKeuSyQoyiKN8wE
0vCPsSyYXcaruCjx2S3LZyD422oS8LzlkGym4SZ7J/sOxYy62ka6P6TqSBwY2VQiINDRNrIzcI/s
/PfvktmMDx0HajGLg3KSGdx/0WDuQNVu1pRmRVc/kXcHoDQYvL0zcCN67TwfU5eQAIPcJPgLPAFe
Mly8CW5B0xTZCe2cxzpdGw9M9U9BGY/Huoc/VSeQears0AGi9Lk8spfRwVbZA2Ua6za/2Az3p5Zl
ZsjY2q1NWKxzTtLSML3zrM1EulnOc6dNT3FL8jESfKT0VAn+UClSxN5mR6HfRkfAgQwkNL0fpVnd
Axldtspmd7b06iZp8fdFGhRgY3ETiXqsuD8B9TAjeKphk+wU8UDwI7LoMQos8tZK+BudG6Icr+Ob
ZZJ953Snv1/sVlj7PgclnSxeElS2lm9yvDT1dKqNxjlxKmH3vYEqxHLQMkGtX4ce6+GESyR6kZiY
uM8dxGtV+8R3j4wdISdYiPDD+jiYNPENdESEtA6EQkyRvT1cwB2P8CtjKps29kUwPFlovHY4FX9t
YYM6FjZuzaA1GQ6ZRM7ie2kHj0kQf8jC5NGsSBkp+axsRR196vOvUoG9AyX7weoKxaeFzjgeiDnD
jiwYweBXA/geQTM/MENiXiWfUFyiXNB2CWch/G5Q+VljshLjeGS4tYiW9KPeOl9t7DSrxkoHRFqT
OivXUWdNZf25jAlvkH+kCu/6HJDrkqHUW/KDJPGtNatVt4A4XCP+M02UWkwlV6Ye4bWtUwSLyFps
T52iwr0nzwSaeCWjTanXNNDtrjO9W61x8+aDXHuxx7XQxS8kbu1wF8L0nCUFBBL+UFCBj1ZzZ/Rk
HrWz2LkRtCl259wK2IIwxOQFCwye5j80LVT7Qt8KY95nSr8FUJJVM55LcizJUMcXaQzPVTm+WC1p
JwBtmSeSWNanRKsa0Tmy0r0Je26XGTohRQweyhn8kUkP5NeckOdhuFhV0COS1fe9STavMp7a2MOY
6sCPwLCBQ8ndClv8NMT36p7Y6+YILwx869DS9cgJc6eTnzumbU4C1dY4DAMWEbNKH3uToG87uZ/4
zRoveg9IRyIOnAuyq19RJn0ArQN8dIoDZa0xWsS+vtjug+mU18h7rTl9IeF4R17NR105d1Iw2MLz
L+ylKxibp7LAqlE30X6GPC4XdZdVaM81YhvZQz5v2AwaafrCafvUGAuxpSJhHJHnK1QkzG7OvV55
JrJPlmhzsR5K7bFekn8d+DUBaRmrrKn0TW7dDxZOJpAcD65bvDUddg9qkQL3eodHajfbEFN0JAz4
T8cNlTitcbwK6kSuW69/Yg75KlPzWwbjb5c2qzn2QCMsFvNCVBbogMBPiTU8qBqUeN7mzFojpsbF
USvhpFVda/lJTBxxpaCkDvI5ppNnqhV4sFMJYhpDYqYpgp7IWJkXbkm1rvJvRGC7UGdXOCt7zboT
V9aE7m6YaezigoOrZe0y388hUaqWfOpF9jh22vtoxIhlx8E3EGAedLs/VBg014ZwqGUgGak5/WHT
TGh2M5yo0J9STk5y5QpsefBEIZmtJyIZyvCZTUfSTvDxWW8trzQhg/eD4QH4tr8xxvwKwXuY4uXE
yMtguX9LWtEcyUYMfTtP4w3asTvNdcyNbjh7vSAfAes/hVypkYjVIlTyPa59CJaAnHUCGHA9nb2s
fZcl5N04S4nl7rulxc0jMmV04gzq7MsdA2Za4kuY2rm3kyNxmVt6Zgbv5P0YHAZ9uZ1i89aL5OAq
SaVcJN9tuDQF1vzWp/eTzTsbu22wGvXawhetnUMHa5QcKZCNBh8eO9Ie97JD0o8JbFYG5ZtNDdTP
7dmoLBK0yuF+Mp3yTujBwWsxZVnCEPDamlWJa9Znq4SwPpuejIg6yh7NxO/u5jy+piibthXx2BKF
1ApeHB+W1D2LFH/apDHkz8jQEuz91rpegjEs2pPpZGsAOuta4c6gazvMBS+vM9stWtBiaznVtcnc
UwxqaeXK+qCNSxGbxCCI53lZOlzhSZqE4aykxbuVTYosbBV8Wczp/NBMeEcmuUqiyToY5lufTXu8
q/EhDM3PmhPDUysvjNkyAAXeGlMR7pyaotJ2TvRZcqXqhUswbaMBsipuwcBoum2UwzkP+ve0HS/S
rc92qH7NxryxthYkXKh72NIWVNF+M3SNjdSVhokMi10UQoSJG8gbcfvEBUU9RV5YwB2IATLeMoW5
RPw5kgH3PEZPqKZztkUU2yEVLX66yHvu3Z3MdYRcLsAXJPaVf6ezR03wPFShA/zfDL5ktRzGtosX
j01z7/LbIFzccHP8uolzYJccbkAQqJUUmOCIR+W0bWs+EyGOef197uXsV3rzycMRzXN2sqieUdMC
uU/c0YetSimT/5aOdzcSQbgluwig6ZEctHM+2aBT4CD6xIama2vW91B9rH0JRj2eg2tXFz8MZ0Ie
OnotoCZvkZZs/grTRsg7bksjKesPxXxs7XrD1nNGWoY8esHjT20bIa5CXH1IyGDzA08HAdRoio3f
CElgeA/dCSFGeueFFfjQ9E/WG6cR+wkXNomIea1hnhTmh03Y87qgB/BN0wRpCATIhg6GtDvaWX3w
1YNyIcYcSV5j7SsWVqv/P7/9L85vF4fa/3N+e/kMEVsVP/9pgPuv7/vXANf+xzQlthC0iRjKbI8J
6b8muNY/DE6ZxhoksLouTsL/mODKfxBTAVL3pClQagm+qS1VF/3P/4HYyvD4Ua5cBFwOv9d/S2y1
/IH+k0VNSKJBEHZJG5OmYf37AJftm1Na7Rwe4JRYd0hsJY6ldRhn2qtV6UB7zNo5VIv+nlyHw1wD
uU8IUF9D9BZkoVrBRmdYFCjoJcaAAShb0k1Azv8ai+wfR+hDuxgBMhwBpKql2DpwdBt0ZilJXXjd
8u9AAgys+ZGUTAt/zDwOBAoDjRnMzZTYHIC6oP4DMAiDTnYHG3AOPZBHtSpt8nPqz1lvjF27uBoE
K7bF5RBgd0D7lR3qkFA/y/EL25tAZkP/wSJBvO62wTLhYJ0wKewiKFdDZm6CxNm3I3JdWhAMQoOx
t9FfN4sPI8SQ4W4Yx7NtXHwaWqwuRJ9i3ah0DStHqMyjFQxylS4eD/Ov3SN1cX6IxQMiFjdIsPhC
Cgwi4eIUoW9XTMZDYo6IblqFQZc/R6kLyf+vy2Txm8yL80ROPjt4rCgxppTMxm2Gt7E/uk0KmN/x
2n2FcLqA3ISV2NNSsJdOdGrt6A6V/spKERSNRlediwpqbZi38ZUK1lyNffgTGTS/qhsejQw2oB6O
wYkTE+U0LpvYaKejgzY3532FLSgfxoLJUQK8OSZYVwzUoADDgXFbEhXJH9nEWxZvGutn5OtIYZ5i
LD/x4v2BUc8+v3u1MQVVY3cOeDNTRjdeDc2jKhk4aJH7pC1Ie2EuBTomo8neO1iOQqxHQUvYo10p
qJHBk8CclGJSYg98CtNzUZop89rFEV+DTh87d1/E/CKa6EbIf/CrWv0UiwuqW/xQrHVxsOWKdaTI
cUt1GbGfKWu11IP6gN6f+zMnGcd6YbqSUgIxOYVkWiO7vmIyN+id8GYJTFqeZCueLr6tZnFwARLN
T3QX6avA3hWiz/VSbS87tFbMTom+sI4ugjR3JjI5t+sS6NKDXQIs1NznwYhYF3c9vqQBfAToYT+V
rPZLN8bCQoYbVk2iIxtmcCOWriV20wBa7sXxtaNgxC596lyZ+k6E0ZLQsz+JpEnA9YYJrPzDCEXt
yWYFCxcWEv4LUZOtnn4WjVR+56Qju8n3lIn7oZ8KakOovIL0UOzk3bVsP8I8C7eJ5iyjiEhsSlue
I/tlqnrSdnNdX9VZWpMyoO4I/ygWUbrxXIcKoWNlbJ0S2WEVDTxZN5mF4dtc5MbKUhA9golA7Cju
j8Qa8//T6eAhGD0GGPpzj1chHj3BD1F3XcMoJGvkVxJp5NCP+Buo5eJtnhp/MmfBQ5N/ms91uoeA
2K+y8u94X6t28NWBQxAmwfBeA3jhlpxO0blOgPETXDJa4iMrtOto/DF71ye5z/wO7KBfQVBx8rZD
CtlLDsEOyCS97JaEV6IKpN7vmH0VBD8KwgBL663Sy+AUEWvHpDLYFuhi9jNZjOB4mPiNqfZFD9Iy
5U2mtVmcc0II9nE+YiDx+uCaQNhPZPruVrBSrGJiMmU5tx4j510Oo6plWBQ0DJM11UB17qPjOJJp
2DqQ3DHfvBE8QizwzBBpujOa+juzsUZKq/VFm6I2IaptNyH7MjpSTfL0kQQx+xDM+lomAaSzLN1Y
OQkJbNJ2hjOfkgwcgGYW2ZoIwxdwzsmKss7bgFABD5FMGVLaz3gMX4eM1RUW2mpnxBXkxnwsd0qP
N8MyUGGrDna1Q/miAY+epMPGy215vcwttQ/RisV3W+qYBe36TxvS5GAeXZF8Ot5ibimmMl+pCdU2
Qxm4m43Ib/RC+mAGCKgZEe5GJCPP+W8v42AjSmSatUtmHGqxRvF2tQbA4SChC62t3DkYJOl14AmF
sp6Wv7opFxnLduVXCRHZYTIQGWl8uUK/92wFWzrWK1QS4y0d9d8yIz0UXVPJ5oJ4xFXiUolKRxyy
CZpMS+oY7//BI4uCaf49vMn0efSmj7kajKthW79QdBm9DFH1HVW15BG29LMejSAKjdnbS9VhyHPN
x0lKnQyOifcNx7ZGYORnDMV1FSvduaG0siEmt6ApvSu9iXkNZXjFZ+ntWgdP9t8vs52GHNsIftJ+
JrfYyOordSiW14pEMacZ+OXyRWXOa5qk07W1kCkSs6I/9hghtsSmw3M36wMPoHHoNVYU8Py1zzm4
2EhEabAJ5MiV6C6Fk7hrkqAeR9NmUp9G4TY28tC36kbzSfuJbnFmj8Dz6/d5thI/HaeUXVERjXcR
69y7PKYwwERcALpAMdfhCSWTk+iOu1K1Ak8utqSu3TZprf0AOcE7m8Fb0TRt2pL0kYKEHes7SNmA
fGHqHnHcI4xJa974IWBhI6z+y05x2IykbdVh9wgQFhhJN8mHFnOQL1jcHQMGs6eWogLp57LbI+zC
W0KdXQTgedMjamMLa9equ2COa/zJGsAtxwhnGq/GQO2OzUee6Q/I9dRjmnKE5lly9/duIeYkOYUx
X0y3dY6sntLCHB+YNWKVzscdBGMsVcZgJUd2KpsKHngpPrWi1DdiSrNjaNN24gdl1NESmAHJjFlv
J9YWdnXfM5vqzhYmj0jkIk+dso2u2+Mfb4cF3WR/yywiUC1PPysk+Di7FKsRJjat3qHqepeLCmQy
koMWJ/BEShIpPLSRDZvXBydDEUmhlcTY8Eoa22PkDpwEOGyBidSomaHT5vs2SElaloKY966YblVJ
3OtQR688xHdCQ4aEStq6y8AUbmeNtz1IwMwpUv9OJD8FPtA1jZvKMW55RECptnCo8QDRJs/NnZsC
XiHBlW6fXu/UpDIl3i27TZTFp9CJOr8iH9PPwmm+tTIvuREtGvsC7ZCNqPxMfEIAasnCH0v67l1e
RVsumOgaIhvtcg2Q7WLnzE2n3llQuWLRWhcEtPXF6YgeNOtmWLNE1R/LVnL6z6jmJ4mpUznp/DQS
nY3pLPAeqoBwLEZi9Q1rm68rHPpEJYdnafo5VoRd4mFfN6MZfVUdnPTFFqq3C1vGQ4CUBgPRjT3U
yOJVIr/dBIE4EyftetVdFg2XYu5JRtVADme4M/UaeWUHCRbOq+4o5F+ugSohYBRV14AWygol21iw
7ASIwTaPMSew2ZNUOMpib8YlGuMpaIt2DZcP2Wg9XDJ1RvOE19Eod9boIdvDPrgPB4I+9PBrsmly
2YPi/HQ13xo+3cYiBbKj9sNS+Khrxg6axCXvPlWfvjOz5tDNbgpz4raJwCM7kXtvSQdUbDwfuwqf
PrFj6SqIso0zFj9JzQKbnOTOx3l5qyYg5SJl65EPxlZv2pmX2nukmHktY+sJ79KWuMLjbLOg6ZIJ
2xJ2tHDC6A4E3bXwx0asyZuqIHzPCNY2HqkD/X+4iiG1RqbId6mODjHv01MmG75fDYzeXH1C2kkS
WZU62T6sm+90cQCbixc4XlzBwNrYzS1OYXfxDI+Le3jARuyQ+7m4insOQ5J0eQsWxzETzQD2xMf/
77X/K722ydyKvvP/bmu6/sRt9G+epn99y//usV3nH9RHuueaWJf0RSb1f3ps1/hH6EK36BZsChzI
kv/RY5v/2PxD+l52iYjjbTrjf/XYhoMNyjSwIXkGFwdN+3+nxzaRV/17ky0kcTLGQpax6BB1Gv5/
b7IJaKtdUXYzaxqd2NtegsCoKN3a3HzWkEnOHXIXhKoNwCdBCiIu7O7AIm03xu3v7HprInObFdPN
ApVwsR108kTzOKp2GKePk9OpQ5eaftsOd9nbot+xlW1AXddOVce4vo1QNQgNMnnN4YtOw9kVHsyL
cvZWLf5bTQVwYO3iwVCErhByIddJkJy6srhr6/C5zZW5Ap79aBGFt5KVPMaUuFr/l4s1v6tQvA9Q
/rc1FqNz0TuUfyMR7ipMvqelq8NllPIt2q8h/gQVx8X4iHvE2cahQviZ29RJyWECKs5aK9b2gyXu
89nIoGiwdenNR5o1H1gkK4WhPYSGwwiNvEZyEKESJEl7FV4Z7Nz6JWr6wB+3cFTiW+B6X0AfapeM
8YYyp7SRULXVCJILZVIoCGmjAGRNIWGdpJa7yWuCH1TyRum0DQLmnm4Jds0piMABi0zcQaO/EHn4
bLFcKurmtZPFk90MP3Zm3BWc1wUBIj3Sob1bi3al7M4EHUvz5OXsdIpWDm9zxZULfd5V5vDNEX3V
ddFvGxKc9x6F3zrM+vFS62SmiHk8EF+QH6bU1hF6IKWGbfKQqPbXYCN8jNOGo1QG1n2VuvoWRYw8
xy32tjavHyqScu46Vz9aBFrcRR6ZLFXlukw35Su75jfspP2+sQkpU2WJzt8BD9mJ4hiMM8l8gUN4
F/3KqtWNj9IrkieYo+su7cNtZmAIL2v887og5TMcx2sczLAE+pARxZJ5H4s53JpT+NQ7MrrNlX0A
/DuvcgK7jiHQoSyBRN5YAm5nhfsmLAi+nceyPDd1G+y56AlRtxhmdp12tTyAKXNNRx+oWd76YBWM
n5zd7NpUjb656xlGkQO9GXXcb2P/FeQKy7gSZ2vs7e0QyXsDH66CFOsHzYyYJ8gwDGsGdIfcYvos
EXvlp8YKd+xyv8jIwmHNgriB8e4iwgmFeVUewTbV8AjKzYaiTu9vycfJqQuqKty+wcxExNG8FsGg
gSRdOs7GoIBcl2GH3xCpL84Pe4/JsARmSTU+SftDwtzcmoxYVsaEQ9ZAxw6O0vvQWvtDz/mpWt0E
K9Afe1XrKAfZrRvkqwWldh+CE7SyptxqjXvE3+mLyvkCC7JrJ+ujDq0PZnDTCtiDsigIHHVJLZ6A
Ajp2WES/thW/Fx2Dg8WDoeu8GKoKblDNAnZlWZIkz1XyM+TJD+Vrel8pLDOupza21jZXfcKOZ47O
sI8Ew/05744GQSHga6x625QPSoMpnjJ855MJ2AMXNJPvNAi/w+AReO8Lwnns4vN8NjAUbU29OxNK
TfJXIauNHpWo2+i0Hpqm+WG1F5QW5nrHC3AXueRzwZH3O2kVpywUD0LBkIuV2ZyMjsiIgYi382Cz
ji5LtPsiSXxTi709rdxPWCtxrym8FgkDSNqRwD33Vemd//5dit4GFqaGKXxsj/bSVKn8lJpx/hs2
6qlkijEXzWOhhbvAwSHK8/A6pk9YFuc/5OstKK1LXJZUXTaxluYQzWsJH+JMUKS3kGaLLTsPorCk
90Wv3V7mPv8cRd1tdc0jdKaXHE4OfChhQjqg4KuOs5xZtE3WnYoH/GjTCAQFMQZWxujiMFncDNRU
x5z/Y4u09Q+GN2SYUOgYbaddCCgcdyqQ8VpOBaF3ebUeLLu5t8rR9KuFQx3Ok7cCO0kWQPBmE8OA
UB/bjkmYRh/3+kllxq5ubaQek/5edSp9bllbyFsY1sZXMIwCwW093pdEa4MLAlRlGi64kKn64gLN
94rgpDWLlWDDRfvVtvZ8bbn0sGcES6AX5/XY8KeJrcFG02t7J08z7s1q7M9DJ5/SxiAIAsLgCXwp
D2apQ3dGg8PZcnL0BLehTcaEg3eN2o6nTMBCqUoQtW3KzqpyL2zP+kPmEmCdNOGPA5t1ZQKA2dRM
0bk8RLCL8+o1da3v1krsfefme9HoPzmR17tiQNjnWEWLBa0P9p1NSKxlnAyrLd56xQsVTRMJUDbI
lpiGhJfSDo5Ob71lc6E47yzmxlZ9gdNADiGZeCPBfrPc1qXnAvsd5Eu7CB1Zpo9JPrK0tB7bNmTY
NvRc6Xmy77yi3jocehe9r/d9a8VXRGDYSHMm3tUi29TjoNoClEfX0HPcuJ1LBHDBY/L3S2uSsjsi
N95XI6S4uLI/JcbgVSMBJgZzPB/yRkJ56aZ4mwxYQULkVDrU2acBLUgzeNpLwZxWDF2wkRGBXV4T
98/kFFvbgSAv8Fb8MkrluOucjhAHegCfHyZOmBpflZlmd2EdjCAhI1IaLGODVmRuyGbD6TqcyL4D
ouFEwOF4F3zTM9/zlFIAIvMZCR7S7/lTin2tf/V5akPbbCufmR1al16fdx5byFSHxlvLGA1Mln5V
i1YZ1Tk3pU3CgwsdByz+LdWDW7rV5/gtkbwOoE4hnRVA7LUbS0EfmC7hqwJhs9Fee45Dv+6de+Ay
fmZpvd/NE5tCOCrI/yBTdCwZ11ErYToNd7xOaHRhsvvYUl7iPDwN4CqTHQku+7YLrtlMn2LVytu0
evzQlOvC0pmWtidb0zEPzdEP7ZZkGDidpMa/xpFMJicBy8Zbk0GBsYPnGVAtWdzT5i/3wwuHEXu2
Raln1cUKIFFyrsMkYL7eXLKK4BLNhDlt65rYq8jbxVI7QRgy7g29JFZx+TCGpuD5DceDWbjuzYQ2
cZtGYW1kESIMdSvO2IsR1dZnExBGSCAusk+jYTyKUXONPTL2tXnGEhOkCF8oL0gxIxNVeoOvSIvc
gYdfQN5hdqk9QrnU/CedsvTQN6B1XZJENmUpucaRCWHImb07J+9fkKySK0XFBRzJJV25OjducpsF
9iJ+K++ttx69bjHu6I29NhVmIohg8QZI9HiKk7699wZAgxEHnj+6ZrvjQdFOJKjuEnLMMre1tuUQ
o9wjmQl/K5pufBPiFLcz+yBd+y7UAPOmE6eSAcp2asR3jMirzgDGM59QBJZZN1Ml2jGuyKEACkvK
jDfrGyMng8yMxuJoYMq0+Ge8i4g4JFvoPCn0mzNARowivIcENToMzOfn/TaivPoyVffeSop8h2DX
zVy995U9fX7MJuWZaVTvbYAA2Ewa7UkDSwufip8chTd4TaGfUTy/6h6+aWIdNca7BPblBYKTcQh+
gVZ9YiszX2xsFJjFGoR1U0Q5H4zvEbNEo0MV5yj7MlYTI3SdSQWwPgwJWqKdiZh4YMz8xQn5otlW
eo1awhlalRySmZkjz6q5KuOs+rHYyrsQ775CmTvrBNQZbTFXToO5ecqx9uVFon02sbrz5t59Vomn
9mXrRdjP+ADUBRFzg/dodt3w0obeDD+VlAuS+exXESNqw6er1srV7zs9755dJyq2oXCIvKP79guU
5ruxtgCzFTJYI0q1nqJuXmLWMfZmcWQ98WeHvhM6p6KPzjp6vOd5Kqz75VdGL81nnVP8vp6mfdQd
08wdzo1KPhaaHGPVgKgOrTKW+QPcyypgeyJ7t9r+/dfEl80nuxyeNCcZfMSCge9i/rvOXuFep0KL
T2mXX5M2fyFXwziM+CCutijxATiNYKGDuViUHqa0tvzSp7S+/P1iG+gCq+BK5AFNFUjIvp7L+275
Anu3vA9dIvtECWgL7/1sjBbkMotUJrh8Yw5DSzjTupm2fZYYN28ouYqyAaNyYGAkaBceOoqLA3OR
bp9nNfHmdHpbwleDPfJU3Yv5vDSmA5WG7EKybNZ0oVx5QoMoVq26J2fKzO00Bp6PDKe8ypIZ1ESR
M5Zd/wP+fSB15LdMC2o95MqNGOWdU7nGfVewwTP1lyaQ0zfCDhaJF7tuFGqL9ljGA/a6rnyVHYF/
QSs/nGGwt8j/reeoH75sRrkXbjTPqG92VehQ5469xuUdILgEmQELLM26XSvZNS+ABHv0iCWWDGjJ
lr+2NW0RgcjFs9ulz41AAplnqDOSJs0+zf4ziWbrSB7jvGEsJI5eFV1VJ52jgA2UhAcNqbbvOImz
8zwsPMxqv3KF56AxSzR+sB9ZEakHVRJNG4jiNqZFvVG0DgLNZTd5lj8BHECPj1dZpsySa5kaR4Dx
s3cYqnE851I6fhc9cKkgmCT3Hjms2yMFds7xADtunF3sTFPHqtwx9y57q2tnETTfgCFfy+plrLL8
PdJJiOEteGiQLZ1bE0KAjgj7A9f3K7Jt50HWTXGWFS+v5nr6h8LCk8ewBeDLeye9kaiZlv/ejb1d
JuryZ2mVqgI4gx2abzjPOcp3ZSa9e2go9KY4FTVAr3cWZQoLx2RvWItUBadAWlvkzRsi8of2JXCw
lY7gyXMEj3hvM2fLc7wS7MgQkoY7XMho8btR7rM8RFYfddGuqQUvl9MW205Z80Om3AzIR31u0x3h
mEvBSU4fqvmNcNxkE2Xp9EbmlmKH39YX6UTWQzWTF3cX56q6tOasLjHjj60VCAjRXd9duqZi+1Uq
mwQgp0HuOY9PVRyLG2BrdhjrpFbGa1t25smNw4IPGw0Ht/AtG+J8nY3JcFMaVsqenJF1rofJqZZB
fuoKDPi9F/GZmJna90ZRsQzDxNIXZkKIaePtHPDez2Y+vZiOkT6Cmr6MEYx33BlqA8Fkwulp4JjP
gcqXlUHDj+T9kHfWZlIYrpMypzxjE/1YNQl92Kxn245iY9X9L+rObDdyJM3Sr9IvwBrSuA8adeEb
fZdrDUk3hBShoHFfjdvTz8fI7EFm1nRV900DAySEjEWSh4uk/cs539FUHZBmrV0attkXE9uN5Q0u
5N5I61ZmmLV3jLtQI1v9uKtqBIGqh1FjK94QlBcU2pH/qHT5yj3eyPQ15rACx5WJTZwzj7fpPXny
ymBk5H5JoFEG+Ti+9ZH+5sKjhLyFrd4y/HPVEQ0Tohdl0UC4G5c/I3gVMKBKL7n07ptm6o4krp9C
RjEwRvobFouyX7EdQY8c44VomtE6Jl3KGt0oykd/covHzKpOtroW4Vz/hKSR50R5+QaQwFGBkeCf
TAJAMhDw6GIwILrgK7WLfVK7+P8QPyFOexKagEs+v01Dlu6w3b7dZaH4YJoUGBYJDyk/yxTt5grB
7cgTi6G46b9hkEXjmhPtx8v/2XhNtI6Jz+yij8HJuyvAoHEH8ndG5Faax1mSzRTW8iXhwVzleTBr
mO9jgRO8Vfch2VaBnljvjhZamza+htPI3t8uF0lvtyO/Z824rkNf24Oh6Ar7lBjIC8NO1tvOVPnT
ZKXvhj2jcbGyYq/zfD4PQWo30MdY9t4AOq/mtCuPPWSNkx7dDXmZPU4ISynOOBOYQBc83eubNRNF
0op2/JaaxcvEdGObVsTP2l6cnd3lw6Ds9PzrlxAy9rE3NNu0NNUuHB3rVrtE+DFeOlXetKSo0aPV
wjmNg2w2liQDKxN6v1aVXnNellnQEftlJ0Ny9SLD3trkp+zmnATAtMYq2KX3Ted3jwLb56mxwxz4
GAGaIvF/WCZbA89/gVFWf2CGDPqphj47Q/iTXp08Vkn7aif6yG7ZPxe57TxVPUMUZT+TNHqncms+
skWNj5POGkaK7Gw06pkxwbzLIrLpeDJzl5V9vhrqKdrVaSQB1NlylYzZ8C3PZ3NJAg7vC8fKkVEy
W6lgUxC14HGqNpYDNAF7RVXLox8OFuWyZ93njnaA+SQuv34rdjP25jpfp9/HhAZeTViVd8Dejm6p
N4gwcHXrI14hW80XhILm41SdnURcBk/Yn0R5vxuEMe2tKB2hw0LwcEL/tQTlsCXSjVedxXTxFT7x
zOfyjom+ZZm8ldoyjNVxkYj0e9S/Wln4tJycrHbzo1vrYMArkrSkPHacRX3k/6hFpdikeckFQGmC
DPENDkC5BiMF+95nP8s0kynsEqnEUM+VP8gGpzvMINq1mZZfhDfsWl1jRcTU0ALkIRh6rFRTs9tH
eDu/mHnFrLlq1bo0mJClnZNtyrgGcdW2H2Xcn3OXPaFjmjyJFj+dl7KIMs0DAGdtlfXYqYwIFI2R
PKSMtQOnK1hnLt0IWyDid6v3JoVSAdx7R08+34d55G6hF6Sb3ngfO2c8ta1+cWX0XhZ2ca2WpBnZ
4VmsSEnZVSnw1F5MBajT7sOe0PG3lR8GpQcnIUsQ6E4OtMy++mqZLeKat3+OQAMJHGREZJndFQQe
N+BQf2skOEMnvMTRmJE2cGJ9j3V5sd5lep5vI1Gg36yJnB/07qOjt1smIuabObgHIiE3WqHdRrPO
zp73ahuorNySLKE0TaNnMYO6LVU9oouemrswecmJSYzzz3aUZ1WXyMiLmPtwFvuEOxPrcHy0LJTT
ltDuI5dAVJlr720M9KJftNEdKepF2DQbvuRSo8w3K8++h1HlruII7Oic/oymK2b1AMEbFRKIHXph
7G8NobshEVkkP5p7Vp3rrMJT0Iv3lrh6fBMc7Gxw9WgGAVi0R9d2wYWFYkdog3+MTZMkLDrtfe+k
GBgqLiDZe+2VeQzM5hJ29xTlW34ruSCDf7XFkKBJcuIgNJy3ulgcHGav3fo6ORnVNB/7sQEfMrXa
nUPgM/Ya1vAlYcIbq1j2E5Q/G7vnyh8iNq2drNB9x67FM7geHpzIgJlQ4ahpGpO3bQTUlRqw1tPR
ytkQoGYx6XN0HKM3ANEfceV8Q5yGksxw3cAY3OyZyLpn4i2i7wYeT6mF35n7D+RS9/5zlxiPHczx
YphI7TYzMjhBexBD590Rf7Otiig/ju3tDBSxdJJvphmPd4MPqK/vnjuFut1vM6IBUVKfUzak5KhT
2bRF+UQc6M5RTXrRaJY30KbeusTLd1nlJ4GBgOUc28lbAg30Ye7EvHUsgCEsm6O1SRVymFxhPnoa
1gmsvFR2iSfQdHV5oBvYmBu3vFntkD1XtbGpjd4A9+aSQ56319hJgFJYaYmGxACo7C/JbHruk2Ie
narMz/eu6zwXtlNsslwlu1gvqnXoi/yoL70Vy5klOMXBV92aZJwV/c0NkAUxskpZibjRpXU8hvGM
w4I8rbcT3JBXIKYw+fpDYpN4wJYlPhrVY5HE4dGDvY8eRZwwI68rvdcvvz6Y0x5BTHvv+zMyOta/
SREehnA/VEJeMsrIoOj8x6nliASF9x8fIsE/qsYq5ITZCDlbiIsaStDU3+l55FXLoG/apFwB+rer
cwaTuEt4sI10Czbr6w3eo+hMEfiNf5VOT81LG7XhWDXTE6s0OhQPRvSilYuc6f6XrgWZwICZq7X3
YinhiN+W247r+RBnrcNsH8jynJJgkyHSOsoK476AcLiqoCKsQQMbhE8viM3Ibh9zAnlWvU3wG347
dwuO8ZaxJSN6gPbFYdnCk2nbp/KbmnJ5G8dR3lTNT620jWOTdBc59PqThl/33lbphrHzvM68TFv/
KgCSlkyJ1Bcf0+inyGx5NWNJcg4aMtBCs2UDxsm6i4Z9nsIy8OLcfqtRLGGhPhI/in6HLG6JaW+d
FA2Vu1mkG26niDoUBYXxc7RQTZIGQIM+s9grW9psRU+26SVTAZ+IdVw6lTpEqFBumICg2dbuhyBL
AM1sTrQvQ6RtOBYi6BO2UCWK3G+EFDMBHw3rZlTauxJFsvBsuaJq130Mh5J20/Zu+BQu0ogGKo6o
u9MjUhJKUbLQyXCWRWm/6r0JslCXD5c+iUq+kzqlszp21tBcmwGtcRQn46Uq0XuSzBMyamW7xKl9
jVqHwQtykG2bvIWLg9DDzTAQrH7QTc1Yq7pHtRazqiqiUvJ4qo7cgM1JW+CrADqyfexHYKua4Zhp
gCswYO5nA+6EF/XqyS8GlwyDxHnplvm/XmmfJdQW3pdh3jWNcLYhPjZ0PG1yhBnVbKHLpwelJuAM
enqKU9M+46f7xjwkCxjTvBmIC58SAe0rBRCDxS4lCy5vM1gcTo+GgjXI4ppUbk5BAWPRWYsIGIDo
BLZOHihuHBOaNnXZWlicQh6qHaL91BWAJOeGX/TbMvKqraDvaJOMIPChD/yINfU0dsjFxvnoycAS
sjt7s7pwe8pdGiECRLqVvHZGHqCF3mth7u0Hab2Oi8gLhPS2L7R3z+9RHbItxhG9gxr/Utf+e4GT
CpnlU7O0SobhTzunbo1LhzYwUi+Vk3yiGjz1yK7ubMCgO+b/F0OCaNMMq9h3ClGIkRsgoWBub8x+
GvgBIPXIoVWikevPMVpi5nwJJmOvvHN956nGNQeIfwY9x6RK6pyupDtwP5rYrFoxfjqGUT1YyweH
MPJNY4ljCVoUeM/onMz2Jwb1ZTOIIale9DyUkHdh0ffL8KFmbxFlAT6o6KilApB8iVVo7AHPobFr
LVxz4XCa0m44eUAhdiTKDyt/iSVPYPszOHV6VC0kR9WzrO+8Tlgw5A2it/yE1CoMXjufVL8cHEjz
lIx+F9Sep86y3ORWykGIUYZmFSAFzw0Gj7RCe7uOO/rv+D7WkuShbmFW4i8rvhUEQmZWbr6VtTMj
/zY3jqPePYc5aQiU0BVl0Lg6uwWyjV2CSk1zeGQ59aTnHG5T/gR+9OwtzE3HfW0s0yA9LX8oQ7Gd
uwHrEnYAzFN4A+vkteb6WdlUkLYfd8ii8ksrC6ZCdc0DR12YQhBgLY1nEbNqxiCNANG7GiFNUNtY
JBogNtf16YDKlfKzcTY9QWKsivse3lJP64snetV5iQzwHkZnvHkxsqtMvoLiZ+jOTAzqNJCMmdkH
dxDhyTU1kRJW0EApJc7R/J5qvTjWbUP2NguENB/Pg6te8igm177sflLHICtGqiRkRO1U7TqWBiGa
5JUGTX0r4QlUvr7RnPJD+TnIcB4yVpbBosFshduwQV4JEORUtZQsXrMZEeu+mCQchPoYDFnxrBfT
1dC9mx9PqC5czBno39gNdI/QUF78nPgaR2Diw8IEgCKZ3jIiSUSZEWcnQsA0eB6S1n0mgGtA/Gye
I7iISAaLU16xvzbkq0jRlIlNzzXJ+IWHSzPFBarcadp4TNY3lVl96RrJxa4Pfk9pxlVkAyASqiRZ
Q0zA6swfP5f5aBy1mmVNSkbHi8R0gtnWqR/MtKzX+Uj7V5ius6VnqO8XBiJRj7Qj5fhj4uy7+LJv
L4pEoMs4JWeta/TXtsw+k4Y6OuwJBgVBSej3Mv+RtdcGTm+hJG2nGdY3d3Hd6OqOi6M9I5u5WFHZ
P82xfmWse5xH075FffjosA3ZeuyHERjXal8PmrYt+xRZZpeH2xz5OT4+kW0JO8jvbd0ketF/81lR
3CYXFqsl4OI53XMzZCzQLe0xMidOVOQIO4RouOitrj32plk8jI7zUA1heK1mwF88lB+zsjbXadJH
DFR02hJXv9GccSipiXVmy4rJIBq8AXx8m8ymOkzMF1dlIig2IuKgUrJTmGPq26L6iueq247r3FQD
F+/M9MQwX1lWvcXtuG8NbV16H37IPGi0X9C4Xeh9d8VUPrSZuo91tr2u9Vkz4xhD0MU65BJp9mJr
Rwj9dWJhO48ZpXR6lsG836ZzHqs8ugNSUBwT07x5LIyvMdEdm9wF/N/6CIA9VZ4IeFU4rvVPBRTn
ZDRVunZUivZCr89dWEJSYNgZKJtlVZvwEGr4NlCQpprnoTtvnMwX29acfGDqubcZNXsjRQW6OYle
Q8obJjLo+VKgs5RNzSuawJWFijpaS78BE7hl3MjgOFZHGUkYlIoM33Zi9ub42p2W9I9NhcbHwAew
M5gErrNaZoELAjNrONdxgN/QstsX1lE7Eo44csMoejC77NJgreAMYaLed0PQKfQcbsMsZoqyC0Ml
R2j5I3VSpeefs4hMYijqG34ngth9opfaimFQp04eTZ4RzwgyygfX8hl9TOLCXHAgELvX9r2k/k46
PrvQv7xJJ65ZEzdD+fUJGWm3K3JrP0MAO83DoPbsVod1Qzj9WRCGdfJsI9yRysRuDOS9j9MrcEad
p2FTOuznNNo8+RVPRvEkTf0TtQ/5BCUb1xQz+K4jlmQn7Kx90Yyh5vFlO/u6xhg9kgB2tmE8CrvI
aEcLb2v1AhStBWmkrcP05FKU0eiE+2gpc4eeoYtqcdYwI3yai1er05HWhtZ1CeO4msuH2ie13J2z
tRMlJESbmrYKfYaG0Vy5QYfddz9iILgpIora2DKPhtZhqTK7HfAgTqCcFJ5Ji76IgHrgmzAGGBBR
wA7KHqjVr3FyLRlLzEn0BlirWWWJa74MKVhFnGorb6zHHwQYk1sRn1Qy2oe28Fi2Y3lLQhPNhe+V
27HAuvAryRFF171T+/HG0Yhc9mnyszprjgkT7tYh5d3zOYrY3eOEJ2w7ZN2jG+olQYmBbU092PkM
BJ/ttu54z/BhAfmXsC39lMvW43buJnVgiwtgjJTPbdeozxhTXEO67toVNffRqD8MRvbSyuGQOt1P
RIwjTgqH0+nHjCcBQA3N/kQrElvqQMoSmZ7l4j1dfAAOD/xy4rkACeRLpvIrH5fObEyOlSsPqqdi
6IxJrlqz4hBqom+N74rDkmgirEXEpXAYdcbcbrCqAVktuuFAn4nPalQXdBzVycpgjhkJ46QeEwNW
WxK1i9k0r546OvM3hszhWrQVUCs7/V5djDG91D1CWpG/643+0JXJd37GRytEmtZrrbWJI5AeLq6H
oU9XKYbXHcLiiOUeSh9E7UUozpo+IHmnU8uWCLs5JXpLyh8U3UzACxQhDlyXVjK2rKDhxp3/5ur2
c4hecHad76OczuEcdpTBkCCw6mPmrZhcJa6bX0sX1LFrNDzUNu6oHgsiPU5FFj1AkhsOEZtJrmPW
yNB518BQ573mTidzzB0it1DGqDY9ccZq18G3vwvsW4E/HPHYq7sGuOIE/6r3hwcELfbFF8Hivdn7
Mzi4GZf6udbKOz3GLlAxBNj7qXoJWaGPS5j6AN9lxdD+kjuHCZuigYxqjCamXJ5DnnWUrlHnEb1l
OIEsHIQN8aCtQULcsVM9hkWGN45KjZKXc0kfdmUcnvxG+/BkHTgAMSjNvPOQnFGcgTNwQYg5KPD3
ImmpZFAOPmXOsILLEIf+o9nq410CRebkWzrl/YAVu5uzd5fU35X01as7Vxh0jPx1kgpFH/3semzZ
biLrPjY2owYp8IpldL1B4UEw0QjWxEETP4TCeRuVnZyBXCwdcH+iQj6WzrCHBYEwIKqfXFnzo7Z7
LskoGEixiJeBWbv3faqzkU2aNoZYnvgpzarbc4Jtpcf316wwW/desZFYbJlk+mde9jUqyp8+yjcb
5DVRQJLxP0XPrpri7zq0IjO/wBursFCQL5QR6AtCaBBgixatWFeyMJZE248hNIoZrSulkFsemwyH
alc65LCluD4K0ct7hLhg9qboXndJVStMG5VZHOMgS21/h+Ix39hWRSkF4H7tWmo6TJIbEh/ZZ2Vm
sFgZc4GRykBDRKH1MGNwtVGaGWW8npBkfqbqaUIhcIDZ9YTugws6/MBfUq2pRTZa75XvsWTlQJWC
IPlYSPvm0zo/THmKI0ormmfG94epbJ8SLCyforbPEBG67aD3BsfCwoXvtOE2mMwnbD27GBAUZEn0
FyOig7LMV7iMPul0fbINe4HzxKfH9WQBibgkvJb+BlRcGr9queBRBQ0y72AHZBbWdMFRgdfupg8/
zTncGE1HYhBRR17SwkaY5EdBrqXfO+9G7ZOrFBcNg0QcEcJIA8wlO1kIFw0kolILX/5q1nRWzB6z
bWDr+UhoGZ4UKMa6eC6xILFzZdqj0nInTYFRwpcZMC0PmiPCOyXkpnCmbWGGiy1J3OkbXVo8FmPC
OFuG1Fy9zD5zUu4r/7HvkTFZEc8l1pfNGhGy2I59+KPIN2arRECt8FMbKPZ0RsiehSyv57hchyc1
6cQ79haDfOxIXhV/yB7ZNcx61lg1qgzSGUjILqAryZDRB5y6uCyecyhiQZMFOgO8vSFRSLC1hcM1
Aibqv8qqeZp9xNjGAo2ncvJpW09cLNOq9fYIYMcVlqGd1zQvvtGdo9GvN2gyNwMNZTou+dDlWKHS
hraRFxew2LBRMjsNYtv4BvwIDE741v3UQvOtKWFBeDbyW1k69zEAEPqXXRFr7yJGrFrr09Jr1wFA
iIajz/u1wH2efLpU73tu4QfE/7yecKRvMxYc/VXreCMj1tlZ2YJta2GnID59GezpmDRqb2LkpZEr
bBY65HCZsTpoXf+sx8ra5aP6gCINMZfJXFe2bygHzQ3xVcj6oHnU/foPFoPbbzGt/1ao/FbGRbfQ
Shfr+x/SW8lFwbHv2y5psfj3CZn8s2qfQW+d83Oa2cO27XYSUmyy0fV2QL5HnyUL2cjGpm98NpO6
FjgpJiWzL7+FhDc5HSCPf/FyCMf9y8txdVASyI89xxWG+RenvogJdA2x7AalxVQsQbszDCWZD3Pf
bSPG8jiTUyiXlPywAt+tTrtUtVcGWut8uTB9NllR8aMbn50m5JIUxuZfvL6/kAR4u9zF2mD8clv4
nAV/frsq22aMnrdzAFuzXqcuMiAAkMXec/FlDmDEdpJp38qpklvH9iGdqvZ1cj9Fgp3J64EuAWfb
FgOeZkdyRf56df/r+/i/kZ78/tNs//7v/Pp7WU0NNvPuL7/8+1MJsCf/9+Vz/u/f+fNn/P0Sfydq
sfzZ/fVv/emT+MK/f+PNR/fxp19sf/ld7tVXMz18YT3vfn0DXuLyN/+rf/hvX/8l14xjGiAj/nPX
zE39UN/lFyv4PwIqxG+f9rtzRvwNpqm9eGRs4ZrW4o/5jU7h2n+zLVN3UdYatvjtT37nCxsOqcsC
YoRAy4vpxsLO8h/OGf1vC8gCow1PVNc2feO/45z5B9sMQUMezh7X5Grif/9yxduVP+mqUvVW8+y3
kFhwJMmAgiO1xOD23Pi1Ggn2cc8Vc5o/vFP/j5v/Hy7mv3xrABx/5BqLxHDTFOncFjSAWkWSp5ZM
5n2Vhp8DuvR/cW+by5f746PGFboLXNkzbZ36XIgFs/wHjHIS9omDC4NdtJaz4aoWwHxk3pkMIGL2
KU1G0YXuMd1NbUX3mySBLnj0miUbGsQ0W6MBnNRqyTqtdHvTO+rVUMZbrL3W8g5Xxks8xxeAQVPn
XpjTEgLKQQ2TM5/KF8o1Uk+0Wz10R0rJfVyyj2Pzuv3nbygl3T/8G33f8Dyb+ElbcNX95XEqmrx1
nb62tjkAdivxgxRUHE7TVN0sham97NihRnP0XBuKuKFuttdDNXmbFsOCIatXp7Obw6BdzUwDe1ui
4rFC+06MNcqiQX1ygK0r5DOAOZndkrV2nEYMjJ5IPjWrgNlmBQw9Px2zT5AVEV1bdwmL48MQ4SMW
OZ4XCK84km25t3XPPeay6A+FFU2BN9UHfhtdLavDzVh6xwlY4lMLHIqZsA+S/mcJvGmiItEQuguc
/CCbtiFOqNGbAot41MycAi3K9nBSwQHILakQmwKxfM7SzSutY4hbBd+UoXYwMBAr6UEZiTu73Vv1
j9Y4C8a7K1by7/0gbZS97R5DE6zDyNZpJ8hgBux8ZKrQHoyKlJx8JF2DRYWQOFrbdpmuerxLY2G+
WI1hBrnmHQZojHdOqt+3Vv8CawF6gy0fJsna3UqNH6JnzgpBRa6HFLxiP6SPM6INa9nVt3V2UNCn
2RDTlkZN9s5b6HDAV4csX5anLJ9U84VVodykHcoxwjFwrMJn2Y62cXCtZ7Ts0a5xx4jo1DCwtdBn
seYM7M3wGXgeAQ4Qt0f2lM6Skw3YG7oC57NaedKpN0Med5thToeTboGMUH54joq4vFtkOnrhb6re
zyD9NsmhcJz3MUX1oE1RyohZkPjRWfeqwf7UNpOi57qy6wkPsJecGNds7kPnGBCbIzYQE26E6VH3
2hZdFT66X/R+o0+rwBMQVYgdocJm50v++I69L6RforRWWZsTKhRjpBlZDOYJBmJ90rp1a7/WJUhn
3Ov96mg5xj1in7tWUDMWAx07CVIyDDIz38WwWlE07DMICd2ATjzNduaChAvNOcizZ6PFEVglYbwf
8jBhRdvWF8OjIFXlk5txrf/zO9eCMf+nh5Nn4+ha3Cvcu4LSY/nzPzyc/Kg0agT/xjZJ6aOKqGOy
lSH3/PW/v33QLEi0hnp39VnhAaQtiyBbFl5UBaz1eTalxLaZ43scC+bnoy3QolsjCyca+chKvS00
Dv9YeXVP2oQ68YYxfXXNZ2y4hFfSemYN0Yx0R8WJK/NDFp19yRABVclLLN6g9XS7FkTmWjrejzJU
6tSnNntuF2VNWyv2CEOxBGnH2ToqSOtgHHP36036H6sv/lSTBF/l9SP/av+/KEJ8nWP5nxUhgEE+
/1yA/PqU3woQF9IVol2OA4qZpc7gZPy9ADH/xmFh+h5bO5ciwOdPfi9ATKy7QG4sz+WydgzX4Cj5
vQARPmULNSifSeGOG1j8dwoQ1/jrtU8B5PCy8KVYNv/9NYsQdGLqxLhAg5CtG8wjwqz3kWeGt6gJ
h0PhTc42BvZxK/BkHKeeNgwesnnJDdKG8FyGkEZ6vXhq5MiIFttleOyBWG4woQN+iriFgUNoew/D
Q6CqFAO7odsozBvt5uB1hBPdyM8ua6HZsMhHdmrOsGCMgYhrJCVHPGblTWrxeA1BOg9sIVX7KePY
3KM19HZzUwANkXGIz6D13yvHil5QC8rAS8nEIq5U98FNWT7YELCFs5XrX/BqICFGBEr/mDwt33rW
KEFJTMjoE2NCwdHWydMA62hbSns0V227HAIIk6xjNozzRUud4lSyNH6IVWkyWx/wfZRQwA9TJstn
kRoQy80p22gC1SaBJiX4b7RvzSIQQa3btxEOozG75AT0XG1e5rxqKuNVE261yxEWbGFnTuyUavvA
dAK9HErelDwULLtjG8WboYnIR4tKBIokY8EUIrTZ5Fl/rWM2yDxnI/vRwtZ1MSoCwTIdqVqrnPqV
jMKQsdFUfXfm8KeLefBjkOqdZKa8gXhPj19XuQc5GFbzDSuy/4oiq4L0Ovh7vYymiyIz8ocnclTe
XAYvrT3EaHz99K42au1WzJXH2s1iSlihAOYgXSSqmGv1a5faY9CmiJRVaEUXf/JDFL06I+qk4UiT
RRMemJSNG+Eb7blpO0xbnoVaMCGRKS4FyyPgOnKbaxWTTegK+S1yyvQqw5EFe23V8zdYqx6W1rL+
pil9usxdDfWAkQb6VgNER9ehI8yNGv9xyV8lSw7/adURy5vb7Ux8raj9XWOQkjOwwjhEOpbEzOrY
JysxcNbRE7ec8U9Qr/odyvXsw5Eak+h2wZuy8glXBvPWx7nQtPU4YWjTJuSkleYtqVyUxnt90Phi
fpc9WGCN7ozKAqQ7FM1R6s6tLpejEWG1jbloU+Ht3NihcJ8qVsBEuJeAeozGYY+d1EfUqc1HGo9T
v2Lh4t1r9Sjfe5nrNKCwmZO+cG5zmGIR0xoCq7DWnqo4WUoZmZq72kVlWEWJt8ozLNboEpJjqOUk
FpFKxv0Zir3T4QjXkMpX6xpa/0NCrUn8nCV2ojDyTTkVxkknUo7yMZ334dwh9sDyW1wIawc0Zmb+
DqOQh40ftaPJvx08LZ4yq7WnNYbGecdVBILCmGh0kp7d2MofXIxUJhC/LVNREczElZ+ZMjqvBE35
l9abs0A5aXqPKEFteqVJuDwRfOnKxj3b8Obn1chA2W2SZexa5hdrUOFXPVvImnIZP+YWWdWdH4KN
0RMDO3wZfjPhHG3SyWQx4w/9Ua9xQBXZ4LGisVhWtSLudiIe0B85dYXnkDX3qtRn3ouBwrBa67kM
MdJNWbWNnDkHWsrK5iPMzWzv+konhbOPvLvMahXF6FQdUycrD2CkyGTUwx72CLiNRWcF+XpGS/Pa
YKza1tJKHzOecUDLQlQFYY5yThSLrqGb7HUbG3HAHMT52cxGS+jI4F77rOvverMOGbkVCUv+rqgc
AuBthIJzV9zNA9tgqlHvvPQmQcrddIxL7ga/SMWjbSQETmHDQ8g091/zUOpwNgdURWDL2W/1g/OR
JSYKpgJe8cPUShXDtErJkXGxECqEgR0ZzL790HVte+nZ0EFWTj50Yzz2BevmSWPXbWehxiy7lWfg
b2wNSXE6lCP1qpj8+CWtGuutt3TPhAVlxPsJ8Ky9NvqefTotSvU6zi7qe+rPPZ1yc8On3n25YE3w
8NO9s9Fu/Yd4HqODGpL5irivC4Q9onLxJvebnmuhRtxDby/P0YL5Ne3huSlRHWfh0vS6When9yak
mHPlfRWDsijZvehZs7z2rh5Tj2QOFiZ213hF0A+gdki26HkDpTaVj3jKPLRIpXqEAhsSGgnDaVml
9POTrnQUHfQb0qLCyyQwrwKZ8pDF9T3K/fJcwYa+NH0GGBnNPfQF5SSbuuIyLRnLbZXw6q3OTbch
CRGj7dDAiia872wTtv0YOk36Q6oqN89hEWGLpuguTg1Xwt7FJQ0ZERzHHomFN64I6aD5i2urP1o2
I9GpTctblSHzz3x+D+BWtFeA7upNbRFStCoGx/0kwkWcpasbeH6sHNo5D8acGXSis9kz9K1djJhM
x8G+VjiodzH8y11qivKO4EW50zWChhFktdG7YSQ0I7601LWyJPoxqYwXAsDJLmKj/GlC3TpPc6u4
m3rNWjK/igPzvatpySty1vikja22IcbI3Ndzq98PjTc9+qYcAstwtZvy4HSNVl+fVK936zpTFydp
S7iEKLuV34avbmZjBgLnAVJ6go0JD2DvS8e9AhB29lFeds8+BrsXfhD1MRVhCQJZ/RAMAulsQ2rp
WZcnU3bag9+x284adDdM+6XaxKO0cfpbM4gDZ9nJTp7XvjfC7l4zgGE3x6EW4voR9YdrJR7YEriO
a/jPMU8dfzpST4Rb9mCwwidShFgnG2TVRSJ8QHMeHgy/HM5dETqnMNKqm5a1tEldob5VsgNyHHvN
G6LomkWpGWJDcWr49jW8wjSeCGHKMOsPka/tnKwmE62YZH2vRwLtAUUFWsBounfZAF5K240BCKLH
onAyv4O/TAIWwuIadtCDC90IL2Qg1486QEcM0IiGH8AkwkGNUCUKg+wm1hRF/oHbKkXUi8PmIdcV
llqtSBfAUVxtLYlptUTV/FJatv+NYiO6x1GlBxAmjL1T+igu2ioJFJaBDa6J8jP3cweFSqoeIDzN
bPBzIB1wjg4hUVeb1GACndZJ9lgOIzRVD38o0VdWgRQ4i7eRYUHgQ2GFcJldFRGIlZvo+yzxoycl
Q2uvteNwdYELrx0UZfyAB/sp1213i2wCGrr+f6g7k+a4kTDJ/iK0IQAElmsmkHsySSY38QIjRQn7
Hlh//Tyopw/TNjZmc5jDXGiqKpXEBYjFP/fncVxvQsuI2BGIlNeTGe6ElolvXSviU0SWnH5lEEpL
Z9RPkALGV0+G6lUzRnUtmKW+OZHbB96YTsd4xndHk+pwdvVk/MKyjxYDyosqupA+o7vepuNz3LP9
ElvM8Tk0DdUtgJtOuSlgOipEtYsc2+wvpBe6mkeBJT7taOS1BwyQra3LnWckVE8IXb+RyxpOqRNx
YO3SqiaKH/WfXkLMl1TNdMi7bvJFkmjvmtMOH0qnj5KzpxldSJOxzpWS7iuTLgLKStvY+6iR459n
12TxgCRqFBu37mLcjBGcziYP7dfCGZJjmemTbwnX27TMrT5qWU/gyVv+SzjMUNPDjlbE3APdVeP3
qBdXnBnxU0oGAWLf0P/8Hhk5tSgqxC+sV2nzwB8hgyU0PVbnUa8PKVcr2plbPTolU4+ppOF4Tse4
t4xvMqRphvREQnoDrYBgGD7Ulk0saacHpxrcy8K0927GIqRWqqTaOIwdynjIY0xkFDgX4qaQBcWz
rTW48LcwK1B2W2K2IH/0kBjxyiqDeLqBdRj5qTYth3LkKInXVyDvCM37mMRSvWZcrZiglXbPlMmW
xL2IhUK9pIA8K9k67ALDogOW5bktyVEVUSyOjHzNW6eP5aGvzekPzyGk9Rqvy9eY5s63qRaCkr3w
zmEjKkwK4fg0cuJMKR1rQ7+2tegw9Elxl0mpF0RrE8VpKrcFjaXUrdpASU56bBbAkGhcE1rDZm7J
9kJra4PCl2bPupMiIACMyN4wVkYvlLlHB6nFAEQFC5LlhCz/tD/RnQw671wJYV+Tzuw/00rrfEPW
FhgUShbB+nbuxp6H7MTxvd1Jbou3ujdCCANVZz95UWu/VU1J/DyN46f/J8rE/0+ag2NY/0fN4fkr
/eoU0+L/RXb4z//rf8oO7n8Yjk2k+h/di4LF/1IdbO8/LJdzty11YdF9seoR/6U66P8hhOH9b6Hc
5n8gkWHDkaaps5ZI+X+jOlgo//9NcmP3XKdpruN5DoMP+7/N0iq9nggQgcOMpqYLEpY3bD885tF1
qhO0AID8RZ8FyAZzQCsywWh21Id0vAPtyu9tKs6lUR+ENRuHwWy/zLVQvTDCblNEVh1AS3Upvwr7
wI2yE7BEulFq06QEzrsXRhI9IczgH2RYJ3/6SA2B7TXUU9SZ9Bmps5dY3jdstfBHb8mfG/KWqCK9
jFbSHEzanbm42MtpirBReynDi7ilX87StZOzpHjYkfQ1z9Z9i/GS3+ObxmM+JXt3kObZjgizuHlz
hodNfZRNU91ClD2kL37jzu6aiDdyrLMcpJIekped44TSTESC2Fmq55E5STDH2kuplctVjdW3C3xg
B3KaqjuXtmXaFtpf2kNs773BklcOCZRsxDC2S7NsL+Ag+rUJGhi0RSJcePX+H4XC8GjyqVrqBGza
Lghb5qWvJBGtESfbDQZX6A9u84D3w3mUmvmpu8DEFFdpXw0GeIKQrbQ0YFdDrdooyI0/1AM/EzB2
DtZUiBN2rQ0hyF9D3E2fZqGjFA1lwYn32GOPIYNUVn4nZb81UgMf6jBvuBJa5yzRv3U1jAFppuQR
P/GvyEqJaVIJgCl+Mv1pqXxjjMIjzzk2U9MIV4pXfKudLtw6wi64Z/GXoWuk72FkdQFcKZLnl9TD
1I2BkJl81XyTRfmhcJeeyMbErExGJ7N2uTl6X1pi82Ouuf6ITYWTjh1ku4zlFb6P68/G+GloBK6p
VL84VR2UpYlBmX56IwHbnpKA1R4G2nVJSJdPsl0o0RaHHi/V2WF8FTUd9ucYp+hNm9bYctSgHbRI
PQmrczx+xIvjHDCh5dxgdm6eH9wRwCXZiXiX1vavkeX/VMfYlrEvXGCmy9eiNe/4KjouC0IdyfSn
t9JrCYu7DYYJRKmdPQEKXjoXmHk9F4fCBWu1mn6prZSFYZ7Zp9Gj+RzP/z60izzWNXfELpHeLban
Rz2FY4kb0suDaAAG2yzORzdoVcAFN7qYIXVEilnF89rzLGvt3SmSkeFcgXVP1lctSvZ2U8RAO356
3aL5FDMavmItwRSF1bqwsq9MGd43Daq/G2eg1AQA7UZQVLGtRptplKzXfm3HeqZFSD4XffhqpsSY
XYgkl9mc14v1XOK9yIMEsuozXpTHeCjjiz1/IqQQhon6X2Op1w9Jdqyp9CL9P/9JVfJKgdP8BN3n
FS9P/coJbgulDtaIYYz7upyHg9t5j1ZodZcKhzNeqPiDjtj8ZjpNfhMYFlclLiFyyE9xWp3Iaosd
MXnSukjsPK6huy5RZ8ts1HnO5UcWLRVXkbo6i57xVzpTaaKHDgM+OT7lKjU2sxZwyoHsMmvwDOwh
9/ue/V2H5LZbFMmntBzKS9k1J4mw+kjmKn389yuXdkQu5UWz+/fvYmMYMLTDVgPIjyAQ0w62NGLl
vBgB5Tr119Rb9OQ5xrtrqFdgKBbIGKh/cEUjEGmhdqyjtegoSn6c1guRyGgHchfrjibJBIkY6TZc
hyHZexWXlCLV9IdVXv0NNxH7vQV7qliwU7t2FJhM7k4ab+7TVDuSbpvnZenmraz6eQegu/G9evRo
yswRKVLM9Ub14MateBjVfJQFETXW+R+z046tMutdF0r6sQayDIuFM80ghLaxwlDsAGyIh38fFn0R
CAGx6Qsic5oOSyDPIWzQX2JiH3pYj9GndrH443XsaFPPc21lZEzQ68kS1bi/RLQwg0sB2ZxQCopD
9m0kGU49d7phb6OaADEBO1iA9yzNOhHQN8dMKFWMdwwXZJnEwRmvXSYNghEtYepEfr4K1oWMpzlo
bbLAiw2IHYLmfAYK1W3ySPX7GikLhHPoPFYeiFxMAfBsKamCJEfzdjqJu5bOp4wQHhxebdfoXnWg
jc8LjOjMQsDlRzppwKWpvDkRzd1F+T0lcYNmL1DMNCiTTqKpp4a/gsqqYS2T8R4Gcsh8rdCi42X4
5SpFnH1yjpOezVtwYSFUxpHclbNGkUrm8NaAU9Hpy11JBPWAIhjQKaCvWnO3i7/ousn2aDgmWpVn
7pu8QdsYpm67NHe37Y0XN2wVd421ptusIQDPlX6uTOeqhzr0DdckXskFNkN9o6uxTx7zmF4cE5NY
P03mb/oPcNpfrTaCYTdSuRYX9SXTmneD6COh9RKTQadVm4SBxQlx99I0TXnA5u2cLVIoJ8Fap5pe
Xf996GtLXUPuInS1/RSEpi4Q3HzVcRF3l5WqmI9/6dINt7gz4u9RQKKGybfmDGPfKTJn25P1PA5Y
Xwersy65UeRBW+R0WuA1f9CIR0zwfw7swHIfYle8T8h7zNMJlHJhI5dEP55wi8fMTORTwWugtekC
bk8WQLDRkJICki9DP55ngRW2zBPfSzXtwuQ9uhLV37sw4g6jbVbbmOUzUBILvyzMlNEtpaLVtO6x
k9ROIWlX2j9LfN1WV1wHJfled823je19m8QRMTkj/EkZUlzzNLkizxMbGShZ7rmb2QqGSVlMrO7I
Umx9HswDC/wN95AdSZmvRMztKRpL81LkE0tdlG50egsvJhskQck3pjHaYzXrnAf67i4149zXfAJ4
PB3I/WV/kSuYBzz2iXSnhxF+Eudm7PaYLc8apZCvYZLOFGfATA77JjvjmH+rMgnWO+tOsDnb81xz
y9Nc8CjZgLmRwoE2J/5hsCcPNjvc6AOMb9+gnh8VPD3L+Z0lab+PU9ntsnrUsQ6bn0A8hu2o69/u
Ev8h7fHAD7fZYgQVWNH8PqceKtMIIs8NtnIAZFuXJokgMahB6Xv6s7EG0AY3J3fiwMm9hfkFZMCk
18BCGZ1/yVROVHSOxT5OvIq1qiMsScRZEHB7N2IHjFfu7css0o+ttI8xRohvYRASbKRGcnNG9wT6
iWUmDBWBo0Y+WfLu1ONXrubmFlWYxNmTS8N6T4hu9VE/Ea9tk2Osvc+lkyHOxMe1Qgb5cQwWcz52
ME0CSJW8XRosUfiOvu3VEJIg861uEvJSLtowSbPWr6lHNTWj3ySYAbPaPqS43LfU1B44+maHXI07
21qykw3b15zsZ3j740fn/C4qjs4wfLhS6pN+yMJOXYl+grtTw+e82F9sKKT3OrKbXTsFtEJCC01H
Ige6w4rvtSzN3WftjS4YouldTao9JOHEuW0e9yOFiB0r+Sa2E8KPHXnICvBRBH+Warv5YM1/HCg/
m39/arG6GyMR/XCGrf2qHhDYzZcUHkQhUOhMwqKbcuCDdKN5p8zxdZqk9Th5xY+Bt3qf4ze8eBXJ
uCJ5qcCqXBIi44HVwvJfANT5C1ijAB023xWtepqx4GxRz4CRq77dNSMAeg4xAtvX1N/Y21+HISlo
LNQfu3yQp5Gu1m6yzCNsl4no8jNzA+OBY0u0bVJCG90gNV/G3nAC9qCfSqSl7TLvcDxPX53xKxYm
CaWh8mVEQtMC8xkoRxrPIaLnUc/ypzrmK50UZ+SWWNKh5snbWTQdivXgJ5q+3cA4KfdsCmBMGY7k
oOc5fOSBFq2ikxt7FHj8KWQznRyCp3ADtRPj35d8Aa7WYGHzW9TIa5skb1Wk89Q1pAWJ69Dj7QCA
qDH0MBsddqbZhtfcS19cZDlWaE8/EckavOkPbRiKOhFpbMvGnIJB5PJEnsM3Oq8EkdMw2BQEC71E
35YtlxJAbhe9ZGS2tJzFSdBApgV3oibnVSc1KCeICiNEGDWqlyqMFXWktXYi/Ket3urYt7oImS6B
jjPB4JxcLeLw5QxnxXA7iBxGhBVBEKdv7zM6GLpaTR1OyKS6pP86JxF20+MR+tU40Z9rXrMyGq6C
2gCgoAObGEDBByvXtaNDdf2c36RrTi9Ru++Avh2KWpTnXiGRtlZUHLzEek7Xy0EEl+Se5SR80HDW
bK1W+RqgyX1RaYvfJozbTCocaYYwzI3mzd39A+CDF+TuQBPSoptXZ86Y0HUfI+bU69IWn1UqyS9Y
JGQQth8YBk0PQ0V/i8FX1+ml/tqmTBLS2Kdxob9bgLL9Cv4VByptJ5sh3qaw6Vk0nHVmPfMgAXJD
o5tpQHE5JHEgHq7w9qBOew2tygZrKW09e1z6uMacStuF1AQHiwNWbWZs9MAxzR1TSB7x/NyTFQqS
NIlAqQm+xwbx87ZM5RXy7zHs6a/OAJo/G7F3TKl7ofzcesvZB4KQoiFqJV3fqq3kKWoililbdmeE
hXaT8r7sDDo2Tm0RMoGcuU1ibKi3piAP3vdyfmkG5zXGfgPCMFWb0Y40eJlIYLxg2bmU49dgwTRI
+kTbima0AAisSQey137k5YoojzXtF8XZrRjx9ynGY3u0gyhI1WjsmRteCq0X5CZ7tc8zuhLR8tHk
sQP/51Oij8SpKUHX7Ww3LvlLs5SkiuSzl5ePQmbjcykabrktHRDM7NvjAu59j1sLSlDJU9K2WgDw
9yv11hZcZ6a1PLEpNIxDGbAmPWRJO/i5FsP+gfc1h7oM8G6AssuMP7I1PtQY5Yd2tsv3lPoSClQ4
q9XDycPhHMm6IyFLGZjTj9d5mLKd6pKnvsynIDLES0dq4aQVxXW2+79Nz0BwrelCEkVXYe56wa4J
Y1hQjquz8CQOt8CsAtZIPya56j3p/YkgImWsedJxBOGpHcYemXBoToN3NrR8AXPl/m7d7u50NQ+/
/rtWWDb0YjiFlD3sWBaPMFcsv6l4YiZHxIe+sl97t1K+wRESBj2GAVXYv+0q53gC+88PueaSQqAA
Mk4Nv/R6k8pUkodqOwgqbruDPlgP0fhTpQWJJYMcMIZVLHjEvsRrw4F3n0fuo2ZNxBuM+NCaQp6T
+blxgAMoMLln9KfXMYYlmCvxS7mS3Ee4QM/sMeMZ9IaHTUfEwzZvQ6IfCP4Vm7n0noxO0WM1xOCg
zUNn9eVWHzsFq153z0xWDO7PyXAHeNv6MiuDRDSQYIlrj6Tbj5Fh5OAq5+kibWdaW8NQDdLXRF/P
5AaVXwQltnLsTbgxI2EQDxpPM2Dr54R9Ag6do4Zwp66DvIYpK2tyf97sztvZsQ+w+N68YTB3JVSd
liWoWeRvpYS+zfLqXgBCAY5nUNfKK0WBy14k0W9nnr/GudED3eLQZjvWprAX3Q/Lx4ZC7a2L+/3R
qlqq92jW8UAyboRdAVMqFeCI2RguOB8sUH3PxHacq+nS3FQJdwwsPaGAjZtLTU2IT4+fYjFjf8UF
aeB/4C4SIjWC4GmRQAQdy2VVm/dcdThpW9Jp/VDTAB7pREy5PmgwMhmDe+U202xz3wmixdbkaRej
Yi48cTSWrZsHMHemM6xTTlSMKflf+0tiz/oOfxLtHwWZWKMrKLp2NAH6gXND42UBFhfcyy6t7UrW
RwtPSpAZdGuYgGwpL6ArW/bU+GD/1IdS3gd8I4vQkSqj+adz+uYwSrDZUPeAUeRxv6dFdYUPx/Fj
6rItI0tuGm1xbqFnIQmVLLmuKttz8g/bzpAJ4JFEKCTBUXyFkd1z0QeVsczyVncMCDN5SbXeeK5W
N480e15RrACBiiOALpWZ7fAa/0lLatgNvl3PsTs9ItrVtxhJ50XAhqqj+bUvXKoEVATRi2AnnXgL
VVbaAEOl927G6MqDREohV5ZQx064MYz/DMydSO2X1j3GbL5z6sWfZZYGvBzTY/k+5fZyxwiEE3er
VOXe6975O6FkHN1YC1RB5tOQXMnrQmWBAn6ym8vBODa1xh0jS5mZISHmTBGPmky3+doW2OSE56pc
3GuDWCsbYrdyXedNm83TFa78ePAAcTPFSD+0TsDjhZ66Z6HpquxpIc/HYYUGXCpxbd2O/YL9c0fv
8G1aebs6QH0gCMymoDAMO7DL9EctKCRi+uHuuNez8nc1DvODyVEvcjJQ9FE0Bs5sgK1Jmh1aGhAd
TEcYivjpYvP1OcI91vF0msgCkam17cDRXq1ZPBH/0SCRMVrrNnFtHOB4rmlZMp+pND7jskGwM9MD
l94n5WjGxhwtFlfsCNssVi8ND3kP3W/TJua0JQd4l30FrJ7FQE1Zhkc9MjclLtkgMpOzJEA1TiZl
cW26Z19XvFHDXS9oHrTnklLkxa6vGRZ00M0Ub/cF+odk9M6o7DJAr9mOb5Zn90c9TNBiDFwMNgKy
toxHIE9fbZpRebc0uznjVGxOeJwWehA2reNCLCgYZSbhF4/IIeJYwsKb7ltjFFtIWFEQRmAIZNkB
44TsZ7V2fO4nVx2TxdtPjIIPUU0mue363QqXmSK037RzoSToUC/1RDxiEQGgFW9di8pLCBgfY82+
iqBMZrwIT8ppXg1PXwFrNffLkRBPZah1Wz2Amsm2+ATe6vEBRnmxC23nb19H79WSIiMoiUh8TGou
bHlu0AVVeTYzB49AmamA+oi/FnUdoTU4vk2pY0B4mglEBp8LNSNeQ32Fbv02814eYkLUAg6bDwt6
N7utHWhSxFuQgRTVlfxOxsULsI4chHykP43CPM7ao2XK6eBi9Oqr9Fc3kDFvTPuzKoqWKEE+M/Cc
QQo4sdgWDc76JO3MrWk4H+0UfYduqHYNJPtAY564GeqQ8l74RYnSxbaiEmqbecnZLKjbMqPqJRts
XE79+APlownA8GNBSNwHIhg/TVSt7J4Ql7/1QxbBUk8Z+ylwH9Q3w/ujIvEc6ugqWKJ/zfS6o9RB
zmctnIfKuVUEPdteQDd1oNp3Qvmio95UK7jqdGNxYRw58lnlDpcv9LayvYJx9YlfgbrGr8oRB7QK
ajqVXxGjorlCKkUf695wAwi/IpEdaJCAI1CH+xFDAwej8Uwyxz1ko8Kadw5rB1beTPRGIKcq+iV2
k0R9y8uFVApkEwfVPG6GncNTxr7zNZrARuyeyHKn6ywU9dpW5j31tfsXu4JBBxngLo70Wy0XduC9
tAk9q9xIYKk3vu551zEagRHJ3WzZDLa7/FoljrmHgPkH6e5IL0rLkyH/GERm8S6BxFB1t09GawQ/
wYeUoVOUvDU6IdKGF/cQaaheFfjFNPnC2vQ6CyoPnCp91IamIFNtgZ8frG9+/tduuSZAOoMoFeim
zP5t1S5+GDq/uPW+9Vx4O5snrZoUJre+kuxVHDg6XojiwVA8FYOT9f7kee2WKvTtqBEDDiuQjFY4
gl9q0esX0QP3bu0NvDRjS04TIpP5q1Ne4YPOCSOqMYD7g3MEKrzlYHzoFQ9QmCJYigkKj23hjKDk
FZCh7mwlk6xNZS+oFCCaANF7r1lj/PXoTPGc8MA0jcNFU7PFWDKwerGvaKxl3IFJTSP7TLPlcBjy
5yHFqjwWhEjTpKexcHUfRMBsqMOje6bzSDXLna7X1U6fcfKNJg6tqkT30NkHoCVDaRqyzG8LlMxp
xJ+AOL8ZTDowKd1euz6Gw4rtta1O+jAztUVSpeYV9HQTXWI3ZnqQ0I9kuvtRCg7Wii994UlQzCDr
ynlaNC50Yc/jOaqe+236nNPrA3/2x0DuxDpGU5gafctaP50K03Z5K4vhuRuNv4VMf7wCn46yodpR
1LZJpPqWXk6dUeys5jdw7Zr1yVE5OrsgzjbGUm2HduW1uXwVKWyCbNZeoZ7offgDLvCXZIihPP1H
T8A8zFh9tlXBYcRiEEv9GqkR/LAgDJhC4twieq4pCNTVI12w1rbNmvsSDvSFOslJACsWKT+iKZ5u
pYEyOmQ0qWGtfhts78WbmqtV8y2Iao+ED/LmnK6M2Sj6ZHzyDOP5MCxDhmmJEuaqE/KQC3pJK1rd
FxgFMwQaAB388bTN3Lk6c8ed599W28Kz8d7jcf0s6+TFnhN3EyfzNpHOeYpagXzXbORkPVLlTFNq
iQdPYr+JJPIW32BLcUuhvueVYU4XDDDWOFj0Pic6rFPTXuUccYa6AaDWejvHfTA074Wx92HKwaRP
fkNkiSq1epNoEcx+b6LscJxfMy15wnnz0GjdRywEpVX5cIk6btNACwnLWOazNoj60FaoQbjYgvif
2ydqL0NfptdYr2EVcKhw2+Yq4Y9pnXbFkoGhfMK6Up/TmXdauvM7EZzST9OCrTGJxCZXnrjaTrdX
UFCe7GOOOnL2hmg5J9EQ7XM3+1ODNXzklf8tLB2Bw7Z+ShwlYelZ8LzzEcKJkVOtIrnbuEDLWooT
1NTXvlY48ldc/5SCqiGtrrHKg3HqZdweHUoYT60ufxjsvEPyhUk4lfV7PrLkefNKBuWwWKeW9BNO
CoTlQ+3c995LXXOeIyEBITRMKbEno+YXoosgHnGpXxpauyzu7yaDgKynlyceMD5rxI6Ezq0eGmzL
uRviOBiOWhrwKSSYqsTZKje8mknsBgzTIBbLnqMOslssxvba9u6xxyQX5z+DIKbGFMu+XlOgc0Ez
N9Y1b6kh7mT/h+9DfcOAoLaqkMsZlW3c1kpSHEF9oY8ygpTSYUv3YzAdAQMR7+hwzO+69XGjDLjL
qX9wzDbxjYI+JtAbIAD4lm0zkCcq6v7YcG+00vgaBXqyWnyjAg+Zh1f9bzfXvqDd18koSIAx8IER
8TSFmKE4+LhTIMC1gVMrP728D9qmmgkJFtCpIPVgdycH2IlTXJnf/RL3qFq/3AkTN+dg1kPHr0bj
QS1Ir+aof9PqRDwee/fGpJ82S66JZr9qLRPxlmjlBoYEK8wQXuh0+Aus/ap7TNEUscG+Z8Q9mlQd
J32zYf7M9tSdQPXF50jYbywOJnNmxlZeecXHbu9nzuZQVmjqiPvoZAv9r2eClmn+WlOmb92wWD/L
q+D1yeQVGel98eAc56lv0TvGmaAMUpHS4eE851XY7jSpr/p7RpjPZY/q0AItBkTaHLjDvf/yPAZl
izA5n3o1Xzse8AO2syveF7xtdQzXzMXR5GDIxqevvQA8AKZTj8+t7kan3mg+uJRTQU564piI+hKP
iiAhJ/sjfgfjSVfNIV1k+pmPNKuZf2cHASyPLXF3qZI6JNps7/sUEr/DlrOJaT2/dB62u4ypYqDz
i7auh2cccfQWd9O9Qxy8kGv5JSgb2gAzt/yeu8e25PRzmYZiJrlnOztTgvdZc0g+llNmdk0DlwiG
iqisZGeLqgtGRnugk+vlxQitTwtjwRkLADzI9bxVdTkQABQxLGgY1KxEw0h/0kB6DTxfoOIX4wwk
1oCMtOydsnIOYVrHTxqqCTDqesfbxj7vCfDHeho+W+0nVB9xVwCWtrKz3sjcjue0UdUuST0HUUiz
TwLob2/OmE0ThdqctxKYZDdTf7bK9rSsneBcHGpjPBQYbj/zECYeOUryPjMQp3EqrK3r4uT3rJLV
nP7pfSNL/DbhxM2m/1MnmvlAtaavr+8vigpTDW5+DNQQTzF7il2sRL1pwQ4cvcYctjXJo51AQNoS
lhyOdRYZvqCRaKhWUTvP5R5L8lUVME5neCupV6nH0WG03LHHBpUI7yV8Puiyk8WwiBNIbnxIvOvB
lEFCAUJykcyhAAhrtKZjFc5yAyXU3Xod/JaoeS26j4U31UWhrplDP5R69h1miLxS8ooW3tFK8/az
dsJqX1Fxy+0sHl/KHONNbwYg4l5LXf4mlDVze0rfjDmEc2r2yxZNXvql3kGWDLHouHjwb+XaN6tQ
sInZ2lCPljneYskedtQmOnS5A7+pSxk9pJZ3LtNaHZYxbbDsNgniqTFvOHaNL2O0wtTGH41+9IMO
iXYjJssDWAseieliGySK4xtQDiqJzJDNteZ8T6ITLVk57CaY6KExYYugKImRdzltoZBGL2xY9RMA
dX8ZpuhlWnaj8n60OM935KdtWKAQLpfWYCgyu4PfFJb2jnvq1vWlPFgJ006zMvBKz90+b9rZjxh3
Ivk7e9uxix1qdLOpwnnmttvMW13jVJ16zb2sYAhjx0KLUcVnFpX4BDoaDqnGaPI0PGY9huauWfID
BvjHwvKiKw0JzMspqCAYQ6dfB/xa83Cr2fQ0dOTDngy9eZh5HHc2A72toSNzzXHV7xIyIqfakucu
iZtTyiq50dVkH1fi18rKaYAZnV0nlEev156reRSwi8GT6bQmJoPdMduxsl0pLJwEWffmTORTQKlU
N4/cqi6c6q0tnxCIH3S7zhkTXfDALV9JylzcC/tjrYwkKK0BDRsOSRBahcaJJXlP7QV9HPsMM2SG
O7zHu7GY5mdhp5yBI8xwmg3ERcItTRnIrYf3FqAy7dbIkF6fUeanrVAcfntNtS57jQ2M7ZLZhbmB
72g9E8h+iaQ37Mfq0+1hRjnrKNm69lIdPR2PGfPN4mDWpAcNj/Fovo71FchiutE/hjkPb02yXrwq
g/RHl+4wi3NdbIxoL2lz2qpo7ona2nxfCRjILpm2msZNNuP7A3Op0sHrpfkxdgTXPvqGOmnZlzFP
AzPOmq1To6PEAKE3TsSF19bfp9JxLkDDeV6sxjqIOj+THMqJ3uHw7Zs5uymt8WcLXi5vl7ltCywQ
sseuoIz5qGAnHRIVDw9daL0mvXnPEnCN5dL+zdbF3220d90cgf/PBR1L2U8+6YXf6PaZiZq+smhR
5NO6P//7EC/JvbLYWTpsCuzmOBo/wnGIKFDoIuTd8MjhPHqicOMP0dGDnpTxr7gp3ociwQVNj+CE
aHwBhPHptG34oWa0PysS4OkYXa4thLsY0P+WTczeOiruGPZ6L4jQNQVpS73vFw6RsuWqnfR1++By
+btR0nMWKdOJuhxvSelCbrLrp9z+rAe690YyoSiQOk18MXJObRAnYHN+HHBl28aoHRu9udESS9BJ
x0k0dKnfuiMdalSn9kW7y1zGwcTlQqqbVOx7k57uNMWT5GC0QYuj7IVKJ1o2lufMsc1XB1ebTRbF
XRr91uT5K/iI5bQY3UtjT92+VkOHT+7dZV61zWeeIAu5jDptzsU4LN33gp3KN4lPwZzvH404VFvn
u22ahdYTSHFQn988m0WECZ654eTcnd3UfpBtRXwG9F+k59nNgqd4+/ersjT0B6NgKCCzB8bY4M/p
jg0AKe0wtjlrFbs6zdFYUE4ZUpaY9+Pe0XpoRvG8+HHrKhqVDLr2Rpj1VJ0ykSyG5ck8m6MLqziL
X/99oJkiTuKJrovRvPbLh1bHyy8skc0hn6iu6IUrN3i+vICkpvNkDIYIGsHI5N8/mkXaX+ww/mFc
QxXYZHwOsHN92mfxC1YQbE07K7eG3d4FXoitKFixXWjeuwU+PqpleU/i5SWn0+pOLp+yezm94HDF
7S6KgUrJrrjVqvorwn3BBn2pxp42C32FQfIZU4VqnuLQKQ5/lrVTw6b+7rok5ueQVuMegw7zBpoM
WUovjtHF14QCEn9ykkccV+QFe4jjpPC2kS6Hm9dATXP58QFoG557WqcIxtgHsfE9U4/p23ZwJhFW
8+3aySCG4fJw3Dbc4ieaLz3zZAI9TUvzBU2FFq/jNszFcMJBGt7ootyImenFcMcP311iAIcbpwrV
ZUgzmFB1+13ZiOttbmv7vFfQmJ3/Qd2Z7catpNn6iWKDY5C8zXmUUpkaLN0Qki1zJoMMzk/fX7qq
elc30Ac4F+cAfWOUvcu2nMpk/LH+tb51sEHwbgORhgBGZ/taTsNeGc1XGBkfTkEsrKKsfG3G1OXx
sCWzMKhNKj0Pk1zpbeMW6iRbDyCVFPiqtiUhUTSnyqcbLOHCiv5GAUhuEbxEpExr4xVUOSXDZLeB
SSEEmQ3OySxyTJyL4yqm637bIAP0eiYa2KJexYX+IHHEdhfr7TKrBTOA7L1jgTlqL3N7LxJFR17r
YrFNna851tZZi25avGXLGUYSmFbVHruBGhwfK2fMVRtF3vY0TX4D/SWcZ1CU/2RZpgTaCrWSmsfj
SbcGYH3F07qn8F20wRv44vwEZ3ap56k7zk+eXSytZqwepN9V5F2A87ehiw8xN8fLZJk/7dIf97bm
0MBnchKyvSQTW/PMZ/WPK5OtFcswoDaF+RhjkDVaeatCr6LaoJvWqjPeolBOe0/iI7wPKpPR84OD
3UiTfCs82SI1waIB9Z6C7AjKVdRWe2IcNPPY2tiwvOiAnxTm0lRetNdS0KcbglprXFGulIvuI5yc
p0pX7Fu0WuV71c3yI3yMFdS/kcuQNbjZ2Xn3h77ZEg8hVcjV/NT+5w9ktso1OoQN2fOdrIh1RQko
DzxSibe2VEFFoPLYLxwSy3pT3YNNO9s6appoP/BbtFOusymkb0/LDQYxj0wRFX8IXVvZT+OuzAGI
xDJ39839TXPPAL020fgDy+EeLDYxpsAjOMf3D8Igbo7QzTegKVYNUKCTsmlBVB1RnyHTa82i6RjX
DqNLPuHPAJxFKSgT7ahN/6Hp4NP2JGBXzPHOln2ivYz6Yim5U67aSFS82xIHmsjKuw7VwPg1V5yW
ZfLt6hC9Y+qP1d2C0XfifunRCBpNT+jOmDrEYBYph0b0rAMSDNrLaZgpmLu/l7x7IdBEUoU9yQyf
PeCezUhFWVPaTz+j+N496WDCavhoHP789M//cq3xvdPgk//+paqPvgkMYosq5HBI7OYi+/cI49N+
dgaqkqtmp0WP3DAPG3uuWL6GOlnLiMBbXPU0kZrek1t5m1Cn5WMeA+MBAFDcOorMrYK+ZZnQbGxA
sk2VCTgTpSI3TlUJNU7XzQsNGeGOGIGzDHuyBI33w4PLSJ02xjpgSgc3GR4KvHILw2Kvjg2MLUYu
eKqlCLkxtdpUpz3nAKF5Fjf5HkD8F9aIGquyqR4F73Bl3MuEB8weTZjwTg5BdicGPVve5FtbY3Rx
YQVWuB8tM1yXOrJXcHyqaxpn6to39W8vit5SU7Qb6Y4FA2LiXWz1c7DvkQLN+MEzg+FfJ7ho1atN
9xVmoiTh+6HGRcsU0+AtFfI8M+sd2zSilbF3gxVb6kdfD8ZFFDnQYhYap0mjIYcULgQkMxzOpg3S
MN1RXfLTcpmQ6tn+Adti63TRfEbr3RA/BOBCWuzPn1F79T7glOEyO0MA1pW7znB6PPkJkUcDNvKq
vU9uaVGHK6Mxz3475m9dQaCqL2ghh1rMZtdeWmXB8zaU7kPv8oht1bxkUbce8BTjVpubQz0Jtcev
sI9CyIwdhuFrVutnXr5+ifvTOXZV7vMEwukbzW+GWxTUelI7XYQQOQOheAQY5a12x7PHvXqpFS3S
c9uXr0TD4Cd6ydKxWO/MrWGgOloWs1IcXXq29TxFxhAGc/MLmcVdtwE+9MjkAdtFZvEgypYAJXCZ
sQYZWg35zfeUWKd+sB/9OH/KY8t8wZB3IEZI8nPIPV7k976eZkqii59pQbE5s0y2DnT7SvneJ12x
9pL57jjJvl3RZTRd0TPadVx+G303rno/i3ZUWmBCmebxaiInJwiU0JaxOODR5wE/Sg6F8NKOwRcd
NMlTUP9MevwrHcfUpq7FUzN9xNqg4zmSBJoD2u9wVnsNC+Bw8MUysIL+DenMXbHCrNdp2H1OF1Fj
YxywWw9sivd8F/NF5fofo2QVi/i69DwKXWVg/cBLQ+XUraaoECR3RxJcY2afhvCkgCLRVCWeHKNN
Lk3GpUQ0fLIETqaxqMEXK6lxPSX1ohfzw6DVzO5afCjbSPBeKPTeOhIX1yeeaJpKnGszzzibEpjx
eMdXrizCp5QLBN0IJsNZmfQbMqXq4uCBKOjN4ODiO1t3vNdKpo/dNLox8Rj93JA4fYIFga2KljKs
241cJmX5yW1mhwRbLhw8YYasp4eIvcFodN0jrtViU2QA7m2RxVdvTqI1oSuafdl4ds78hmzN/h3+
CZahkILslpZWOFrmMjapPCZGibbG9s2f8BOkCnxRpoN4EfiZxy3Kk/R+i53h4pLpmuYaR4G/7a13
2Frexph993WynXMb0BqSspl4BMmwBe877mog8MC5GHsrnK/FPNBcbHi/c3Aw93aseWc59bDtyz6l
HEr0HIL8CZbuUPhFvLQnLlhTNLd71/UekniA/86W7hz7bnp2qpIXouYJ2sHRjkGqHCw7vNF7gAM9
nqqlL4iJjdH0Xk9WdJ1tJ9k2infzn5/602RvgX1VYNdCtg+82gusn5B5HT+4dv4WoInz6KwMpRKy
JtfG84vjn594qFEnj1Q4mWZ0CfeOBJ4cYCzpNAOCGVlT48zAWY/A7KzMkOmaswL9tDC5blsxHnXK
41a5RTwdWRqYTedDehbjub//ELvQ7COaT7gUIEXhTt1ancXaZt4TNzGv2vW6W65eOaGn5ZwO3pZD
Kns2WZTvkyihsU2C8wK/91uxq7kVbHip7LgNIvKvOFS1wLdgOwOHUFHXtzgFoCKH8prSknOye/VJ
Ena4Il+1dNgS2WfBO46LabCQU6R7guobwpfFUBsU6meadjV9xvTc2POa2C635LspqhqCb4+WqWUa
NZSwsnx3O/s6maZ57Pier80xOBoDyxs1pvmKYqh2AffuJig9n0WTbLSSv02/QYcrPmMbLrgmRbtx
PLVrSSsyHZTWHj9olace92e89pOExJsW6Uw02RwOPANmrkFBsRMxEb3Rvt0faR9ov8t6aCW1H7iV
PAVKNZind6eCw8pv0CJpn1UY9+vEr0DrdCnHqui8ax/jlWrc7EjOO52b4GDXyHpWEBlrVSsWfW7N
sEd0Yl1K21g2gxFtprDzsbtRbFeq+kTlR7G2mzHbzgENMYqMCeAkdRW2f+ynjlREzqFE1HzmGuVS
EZaKt9D275ZgzR4ZBXoRZ2xTgeH4P1IufcvJ4AHGi8WVukJpwo/AheLTxlr0Rv8y/VfzB1766tUw
2ET63bj1m8K/NAYfW0FL4NaZeuclyMfLSA/KUgw++pQLWtl1rBV3+OKa+T9F6QU3345gVMphPP75
aTHTntdn2BjBTlAfeb8MMm2oWyM3M+crcYioxJ1vPzc9F7AmYv0Yy/hcJ03wnA2yO5gsIzmTx7OY
cb7HirROTq8MDmyaoiX7LhxjoryM6wZS0K+2Z2qs08Q9Qdn9AoHoL8mSHMzKNq8DKpXK20ujg+gl
1BzNrb/EpWAf+gyIbNdQgufOqT7Vfec9YOWm+DHx/UuLzEjyXW28ttQ3/w5+ziNxL6uM9hE7ug3k
YdbdGcwckbNyajOqLfzcUT9o4wPvFOiGQ2T+QvKPkLGm3b0TzdfAfXOHC03u8TV1072ZdVsnHih2
nuoePKubwiizUD3+scwk5HK3SKIluXg+53pnjfi6LDs3iXqjJ3ZqcMikuM5Jd0a+GzrvIotWI8D4
MwwD7+eoyWFYoXc0164amwc9dNTIyulH4eXTFlpTj5mCbkuvYNCJvXPumi9V5CZ7UIysT9CUmpoN
pI3a1c2G+URxODTrwU73uBVnlmp4yeHa0mRGR/swferYs5ZWQdlF6XMRNoYCR1Bs09A857e555aT
ePVzy6be4bGxjWuu2dpJMOYb+uqKhjKVCaeNnd5aEEmtxF8KPzDbVwOf+DBtipXXlxiMIrZ4lW/3
m6zziYjW0t3kYbgN/e4xryoalBP7mtTcMZiKvty6ZdkRRBQh6vzdojlA08dyxCwvyIBBgJ+y34WZ
Nmevr+Z1qwqiwWHWHuuISq78vq6bU6Kk0YsdFd6mDI2r4VqwDLr8BQ8WHkLcuNhSq51I6/DZz7ut
niAzhEX+DW5swqfZ7rKiZo3DoLJIx/uaIksSLME94KySkKeDp4mV6S7ser2KydQuiTR3vOTWOpzy
eZXQ6XYaP3xTjDwKBMTujrafVqjH0qG7h/e4sZBwBINI5pusHF5sXtjHfDLTPQXZHyqEIG3Ilh1c
kq7oWf8Rlv6dEqEphubuwb2CBQnGYkgttlh1meBbPhNfcmE9x4HzooVN3lnHe/Z31FTmDAmzPXQn
xvqV1ffVRzjwLS24Zs11Ee24UyQS5FUpLejLjV50JL7OA6yrRUtaYUMCgHSdqoCKePqAveMTQ1TB
aJY07GnkZ1IY5bnt+fAyIu0YLv1lFITpl8+DOi1oWs4bRyzA6lirqQRGOpG0ec1jGBfEOYyP0aQR
DEz4wtRMajS3tTsibz/C7lJZ3UzhYfG7yhPegoi7W8ywWOjd4JJ2BcJ+ivXO70pgRq6/JjO7MbRB
DiEDq5UZct8mWIhLFi8XH4kvLYW/6zJU1j4rtr43XiULoQW9gy8cxqwqQZklfQdUomzFMh/R0Pux
MyDLD9POolWJJDjWAjnvomEgiZuDaeWGqlYhIeKNOU80N8TjjtYrMK+R++p2zckwOYKNJr+2aFR8
FHtrIXs+p4aILrJx6ZEgnlJMmExwi7+PrVmv+vTeTlGmUFtfHKeotjnEIdCz3DFIGB24nlsnT/gz
+QY+51Ei3F2owqV775ZhxD1YQvm7spXziVQvlPeQz2jgiek4JGo+jrqMMKiVp1m6YoOC/Jp70TWP
aJqR/e+uja230vXwS9HIIc3xriLQgqLtjFrpYOo3rKf4m73sQSaYvzzDHg8Sdzth6A8LUPy7Kxxc
EoaMzhbm14UAObYs05TQRgkyRXJJe7JZBXHLHtNFXsVqFxEE35QFXCo5dWoJtH1ecgNuAYmfQ1Xc
k5LPAS6RXQXCh2cX4iS9bQHJeFaKPvcpHI9bq701Q9pfAqBlKBrDxbJb8yGfsktaW8ANh6B4ZqTc
FDWAKrdLvYXrxNhwC93sHVWc0zkpaHkqPst0fKH1C6ULouyJRgCIq9LmuPJIorVELqlNX3D2lIAB
75IyZThcCoSx1X4Uridb3yZFAV08odeyJqBRyQlXDktEqzXOYd58tr39Go1OserYng76RCGGY6qv
NKH8NK/ZHhlg0A4umYznLLmXVuIRh8xfbegG6B8cU3YPsjc3lNRCVtuFOYqyafSoOia+WgJXwyXM
W0qjSpNI+xONLd6RwQImFmclnmhcaZY/P6ex619rDI22k+Hjj9Rjfb8Gkip9x37l8WhmDismvNjJ
UEYnx8aypaNCrYpa8VDzdLMJgMs6Sfz25+uSsR2tytjA6BxpDeBf0tAzWzvs0HIbJlz7QKjgoxWE
1OHFueEKCkGyDKI2OgyRYtJxx5exDU6NYV2tFudbpsiLVBqmMnF1RZgfX7/xi85zj8NeAuYf63Yf
Ot2xVKa5pUzA3A2U1Fl94Gxcp7vAuEnPf34goh6uxs7TN+tY1WbDSRECpGsEn/0ybJ+qyRIr8jrF
Y5OQpQGeFu+DBmrD3DtngFC8A0xbPGR++dPo1XQ0vOKWBn1O1qY4eM69PRBdk9ZL/pYsqfDAjuWi
b33rXAR5hjcrOZFXMR8lb6TzZAc3g9IFkgSHgn+8hzJXhACbRTNaTz1TnpUHfN2ej5cKe7xHenM1
5ubMRl1YSxZ6RFeGng0mNsJlONJbMTiuXmVDKVcu6KXN7NMMYVKpZUoJmhoWsJLDi5wdwZaSpZDL
1vhM6H2jIyb9Wt3EmNB9h0X8JQb1jGttXQVFzTPVr87I62t6ZawlmIKKSAIfVxKO9317ziXOaVa6
xP3omv6xzjDlujUuprmlCw//H2ECSE9tQGuS1fM8wDcZtg8jdLz3KoOTaJbZJR6nCjRToF/5Bdcp
YWvk5Y+G6QZWcDGhQ3fxDhAiG6r7CqTPCH+aeeU8aY81kq5Tc10lUwyxMGa8b0KLNQC2hzoTGwvn
1s5qawaTOl07ZjydVJinu3ryL0Vqj8fCI2g0pvfLAziJDQ/EE+OOyRQcdzvbab5VrRHv7ja4eLrL
wqSqd30L9BgAalJNO7iw1imqL6FUztZmwl3F4BEscG7He8BNGkl27Ps3Z8zTk6+CL1E30ZlwHClV
CX2H+hVsjQY1oGjwMaLXhMe7UNuZt/BTja0P/0ts7rTtrigaLB///DBNaGyQ28p9BU9pg7DJPJL6
cCVzrya618HOzlpKZUo0fRb/9Mhf5gpzL7XTGa0a8DZCYHDHNJ+fhVGzXAireUUnEbmkIniCM2Sz
R8KZ9qfAlLTdzwH5czGIUT+lY8EPECdIQg7PhvdztovxaaTiJnNz56AUw40nc8KKSjuboG38rdmG
0ZagzjZIivS1sgWNSGzUjAxsoiC+moWQuLNqjk+1LK11n7fPUyXMY6Bw5WZhOL/bPawCN6s5a5rh
6lh8inG/4v9bu0ES/bKk5qYJFZIHKfTIbMTkjdldPlScoAsQNp9hOoe3PMRgnrZbtqLOns3Ze9fw
Fq+SwHkNs8Zd98wVI8cUUdFY3RIenkVpPsxazEebLH0w0kBIntB+MJzvwHHVLQ7SN9dGyIt7rD8A
Fuz8AQT8VwG1I6WxCn7CHRojoUxl6QpaQflMwk3yXgTYX/jqSdTqNDlhewTVsLS9mcMoKPrlRIEq
i4rUWMwlahUP3n5lFKm3m7PySH7FWbszCFM9m946TAvol+X9UYtLiDQZo2bYduoWWUDo2q/Abl2e
InQBNHa6Ivinflld+cOXrxo360ZU6gui4bwqHcmRyjk2UEeamkofIj6BO8ij0G2Db116L2waqi0W
kAT7R2Ack9m5RHUHgiIPHmGwk+gz5Hs7GeXOy+iGEoboFwL45LGTGLjS+lFaqyIKbFRLr127ZOs3
SWPHS8PFPc42LN1780RK0DdZ1xQdsJsIp0YzfNayI1mQC7JOxSd9Ye0JXRLOalidSkJwmpzxahqC
Wyqo9NGwdgn3PdnhuMYyT/ObxSvOdpzPY8wrMEVb8o+SwV3RrOzUPj6UHO9/OOG9cVh06BbOSlnZ
BB362N0TyLhlDiwLUhJF6CCEUzSYjTXx6ybpVlbm9Bsjqp8cZVjrlPmKf272buSCDXFYPcdowXvQ
cVxpo3qNPXA6w325p1Zw7TlJ5e8sjI0TgPakqPWDD06ZVB/XDxK4u2F+VeZO3Sf81o8fQ8Gq0Zqc
dGvXd7Z67x5jyK6MKREZb1DFC/aU1N3E7ptOxM+Q6/ex9da+bR361kBmUD3KX9eBuGB7k0dhfIi0
h3MHtt0qSq1qP8G0oB4FZVPzGfINMWwDl8LjuM1tHuMdAIxmvFapREV3mgcCveWJLwhIHMDRkCam
kbVoj04ObHaoXqM0gKpvXUBm9qwB77XeLN9AMdj2Yp4K8qfcc5VUH34jIP5RR7BNQLgGkU20ggpA
eg3EAsH/5f8Ja+x/U8uKaZhYVQPKeP5nxjmxBNU1n/9OG/v7t/0DOBZYf9m2JU0TUGvgO/bfxLHA
/Mt0Dfji0ue/QzSHBfZP4pjl/IUzUbr0EPk4I+x7Lci/OOfWX6j4Bkh+G0eBbxj+/w1xDObEfwWO
+Ya0pWPzB0qJ9hUYFMv8O+M/yjqzMRyz21GAfbPq4Uef15s0tT8SIyLTroznyUBXKuW5hdJHSBdk
Vn/vy01HsRpixagTH3C7eBTxAgr4kU45xiPtnAfTRA5rB8ZMp+9WqjBg8BlHLqf3NA1ub7z1rW3+
inhrl/VTFtvPGL06mj8B+xXDZ3QNLCDrvuybY6U3adB8Z0hwi2ZkVxpUa6Hne5LqMbfGrefe68My
smHJfNAGT0FrNNbabzEXlUwj4Wfhl+/KFXvNWLOe3ekp9V6MgrYvY/JeOf2Pga42tiivWg4mXj11
66cipIRCbSrrw4jsr2YM13MmflEGRhNJw0gEBx2wrfcWDC3znzemqxifeuf+cmU/InZADKRXJEQr
h99oUJ4HnAxEev+RaAbNuToxsDdHTBvTtsc0NROMktElMj9gNgDByb0O0jCf/nSM13heH9q8lQfH
p9Bb+sdYdBUeKv51Xm3tB4+lUCLHZJfU2Qo77LYjZMmCBs+5A3RjlffONTVYWJQB6hu3N/XUmBgO
h27nq2FT9C4VYr1Z7SAlNsFwDGV1zqOsIZQw02Pvab6pPQmGKuTuN8JCMw20mZJZsvYxVeQC31fd
OEvF+LAfqiRZSi96CgKEO2mwtoO1T6CGdZE1jd3aynCVQWMAcy9tEt4Ofq4kYrvfrwJZDtsEPij7
y4KNgwZ9K4ezitOH2X3BZGKcZJWYbFCSgZUaCsakGPOYbMjgEAZArkNZChMHX5TYJ1LYSzJxxrLF
0djVCab8hjKIRHnf5Zzv1QQ7tmVrhncKdZitdrPyFIJJVDJ461zl+zydvnplOtt0ajfwry4Etg/h
UBxBOWBD0fmjbjFlKRUbBIFwNkxmRNCf8qAKZW9LEBM0TmNd85ZMWcCmhoropVV1b0GXPhRibQU5
3g8/6bYlXAwUgphwRf1qteKDAY72M1P7+OcgNOOV5rtLzd2Az7y1YrZPNMXNo3cwS1hLtX/3NLdI
9yFnqzfsKwBPDB7tsI2UlyCqgHULvY3KSgD1Uvz0VYwOEOG0zuMJmpgR41CGeMD2GLelNNNFFuPq
oMUv5g9HucA1nW/h370kdPgNrn/09fwrm2EK+iXUUMOor71rDcQBYxRmWMR8Q+M3ry1uDkIwiju/
kE0JPAT/QqnLsdDGie6ybk33L7CnjDfaBDIm6/Pfbtohc+E0pT1g61XBh2nCWh4Ka1kXydmp6dJG
/SJy2p+QIPt7vrI7lWEzUHtDtUgWh199YRwqT+pl2uClJR5N+/iUVMxkLMmreEfY7TmR8tnBr5kk
ebv30BPIiMIj6h02SCaqbIi2h+BKHpoCP0vmcmvO30w9n8ozAZbUDU8H5smhjf1lOwSAkPztnDGQ
yRBrfQxUhZtTlG6LUH17U+hCtpufucnCKvHSbZ6244IsxoP0SI1BA+M4B9WyG8r20A2qPoz0384u
lQhgCMO+ezYGbiMJDnm68+JXqpz7qtk2b+zMOq6MPEgT0neE9CZheDg9J0yZjFhudZ80vLsTim9V
+oPn+JcZBVALQjFuMJF/i/bmSv/aT8HzPKaX0oYilBCwtwOSLGFKUbFDANoYo1VYwYxqXE/s8/AL
eimLwkhJXHa+yR6QgTOX8RZ/6XzAtEqQS0BylQMAxYbipxcsvjU4SVn8ZP4kAsslMcOsAh+ovMLU
a5agx9sN02PMbSMtl4jhemUI7ruWeGw8RYSudziAMirhAxxfTpk8tVT8EPUekMGTgAiZo3GDRsO+
yW2kbqJG1N/dm6Fh+9WpS6DE550aGfCqWTIlsx5xWMcc9IFmB/FQhyo5UzJh7oAhnWHycLvjrbNu
WmcpiaHC6g9DKLDvHNsgkIMME0MLCNhSOL+Fq19HM3z5M3ZZZpkQv2ZonVr5RNfhcNCtvy/H6bV1
5EveADYZgpEq1/x55C3xYNnyOeOqu6zEcHQBwC1DEb1XVt5uZennp4YiHgADP2aKLo4q7MJl13cM
lxbWcKs+IU1HB5ggO+E49ZNs6ngd6xyOy309ksTZTtFntFI1zE/4T4cubL59Uvr3N8XDMOLCwd5e
LHmBMPy7a26RHs9SQkjZMJHDG71gBc3axf9PK1udPNOw+d5qeaA0Y+KWDJbAqbmvjZseiZxcCnwH
Q5QOlQTVh5HMxHHJcttuwqHEmB5HYboJvHbiKIBMEVQHLXazO7/Fs7F/UIaioRhC/JaGaFzbVfpI
bo1THWM+drAvOMO/OkFWUHg2JaDgce4PRIO7oaFhBWYmV6CUHVkV+uIGbps0IoGLboI4icViNUOR
C3vfvyWGM6xFFIcUHCkcJzkbQLPh6FAPsAUhYmw71+7PjXYuU3dPqFW9XNmmcwMc5XHAk5BInfzo
Ji6pCcMLl8BuVk0MgsQr+D+ZGftG+CO0HbUXZ+71EoGZVa9CdHPd4nCPbUUMEavZwjqZuF92U+kr
aIJb6EP468oOY9us2AF6xWXkRTnk48nBCbbNEg2GBH4jK/G4WFsq/qVKKKelSbsLrrW1NFiPm9aK
3mJ3ofR4wZ0gtm2CRi64ZR7tHjs47IhNhe+IrclwZf9rbkgMCza10bhlObyOw+53V6RvveEQJPVB
zEmfpcifhqdAPwhh6WNGnIda0Jr8W8ZA6FUxpje0NeYJcLFJFW/blpv4bPJY9bkYCS/PNooZpcN+
1LnzIxPrvRPGJE/UWd8tFy/mkJSkDrj7OICm4RNJmYSN6Z/uBuAjBAWs8gdTWvNQR0RASRouaLoO
V77NeBOUHp27VXyzMQcuZziHS3PyA3Jr6Z4VAFsvAYKPBmNcuZp+W+aykwje67C0gCak08o1eJvU
NesvUM/PvAc2PSvx5TCUFw1FbS9VSRtC+NUlprUu9OQtrXPiRPGm1vZbUNL7QzJzOY98FTOCwXgP
r9ZOuG3nMtoKMLPg9LOFMddPlk+HQVSjJjYjjK+Mmg/Cvv7M7GbS1QD2kkYz1WKedK9dNneAwWAo
5C7vWcZPHMHt9Y7QHdnQzzbUOrCHmwR//hbmzmfq4KjUaf+C0JoA/Uh4jqnupbSSE5S0ka1QhUSP
LYj16fw6EunVKAIo9CBODGbVobTgGGDhn6ubPWTYat97j4mj1OlbkNrT7o+O2cMmogaNWDn0yC2u
ImeBWW2P959AL5b0LZ9pi6YAKUA8GnzyFcZP8S4KNp5sBg2qxg2xskuQkon7Pack8mxkshXdKr+K
Rv50Ezb+XkPZhB6AGyBOPo92dGht+y3rKQXXYR+treYWreo7tJiFpYObPHw1QFvwGIBB5pYHK3ft
tU2tT+Oob8jBLTugXnJesRvazUDd/JLDzOfUJNK4sLT75o4uzjCyXXaaAjcKbCxbOnCOMR+xMdM5
K+7I39hVvTYVje9pj/bBAOBkdnNCbK9zm54TpcMTcMHDPWeBfxmksFVe8mbXOi3RRnLwxDTOxdCx
Cyj7bxdaA37OGyWbj70NNN6dNGvSWopgEfZuQmf5fDRih1gUW6LAS1AXi+B79Gq5wFgmFq5Ir6ks
Z1z+SF5MiXW+a4c77CTA5ybzhaJddo0dY1h3QgHXwS2CVnytkrhAxAqMlaI4bxW4Q77nL32faroy
agx+idXu60D9CjE8GxjvF9HgYscjf+UhLtv1vISa9uZHneDJY59RXjdk4nOggi3Dy5TgzAgPRTz+
SrkMzeEDDEuL5iU/XipWvCxrH6eYUsvgpVMHF1JjkwDqtXuMjz7SLGeQf6gy4z0rUGS8XoPlK0S5
dUV3M1Vy31OJLU/hJ1gQ9HV78ZrX/Xuy1iYSHF5IFa/GMLqYASs+rE5rTbyDpHf5HdnW0+jrB3OE
XjBxHKDF+9bCytMzAEaeojOeKbcG69FhSufpXF/drMJkbGPWoFxdp95DYJYvaZX/xA/IpCPhndBx
5QXwEMvyPbWwQyo0OtgaO0To9SwhUnXFsYJAyMZ2x4LhlwkhZVGJZhW2ZrnsO//X/19d5n9rO50p
Tce3KMf5P6k3L237SSkUuHhe1X807+5/UQf99+/9h4Tjm38ZjhWg4VgQWVzn3gf9z6o67y/Xs/ll
867f3KWdfyHjzb/YUFnWXfExbdzI/ybg+H/xH/jAU2OI6nL/Xf+qCv4vbcZ/txv/e1e17d0FGlTW
qCrvXyxV1Xy9fFke2o3nSdf7b+2qqHrSdqck3lWkGIusjlaBDuAv23W19YyZwYwJcKlRIU6RG9Zn
KNzt94zb+AkOuS7Yc0k2hVxs2YzM5cjH/r7avzdO6AXwpHAVpkP+wro6XAdmlxFx91xBUVxg/JTJ
ZO9w9CZ3VLWLqk661Bx89rpuz+anSQ2E7TELFkkONZRxv9zmsHtWbuq/C1qlgIHL14mmrzAgwgGB
qbrrB9jmGX4f+FQM14leHchgmXqeK4ivbFr8YcWRCR8GpPbSC/wEbkuYLHF2Z8Ses2yjHUXjeT+R
uYDM2y6NLrr5NDDs00jUS+gB/Pke4YemviGwvo6pD5BA2kssgMUyJuXIDcX06QrN5G+Xule+MFg9
nHd5dphn1W6yPo7lJh/vrlsjatxfbMPus6gTAayY8J3F616Y1dsM6dZaqcRny9LEkouq5037nibT
Z24/giy7JZG92B9lTdYDhDce5T0HHo9O/qkAH66n1t1Q3sOdDfgtKI+SWW50yAwEoVzbvnLRqdPh
pBrsP5TZYEpqhj2i83uRUvPbmvwK0x7GIR5o1HuB82h641sTEmU15dyGLD+ImDGhas7VkHxlYsaF
N+bDtoZisSgRoLZNn6Y7MXDWmnfPEArL2Wk7sev8IeabGXqA3aMALsv8arQYHrOBgjmZfaQ5UktR
4fhuoUxtUmyoPY9HL17C7iqOGmvaptfEK6hzWLBIt/6DujNbjhvJsu2v1Adc5IU7HIObtfVDzMEI
ksFBJMUXmEiJmOcZX38XVHmrJHWWyvqhH9qsLK2UKTIGAO5+ztl77VWONgy5VhDslNW6nFbM9z5I
zFUwMgqudUtfYAGLDICocD5q71OAA2nXwh7ZB8bCosCzh7ey5gyRDw3WbxnCuuoFyXMeswIXRgrn
haRmPDVe07MgTKy3wbrEmXOpAy1AP4pky8HP2M/sQYcCOxujAcYIYpbUQmPQMSRoq8fcapu1PXXd
XUudTe9iISc0+F3QHid76lIqH1RJZBeVr+RM0TTSfXdvJo4+ASTsP+MER/yX4lpNBxNIljkzn/YS
E6OQ5cfneErsk22XGM8ZgqzNVojXrECjEYyTf5zwx64wuegXN7G7k2tYzj0IROtk2r4LUBVyBPYe
sHUSulIVdqDbUIds7Tpyb5FwEnAwZs6DgeBv3wZjhGoWUCciROO+9BzG0IwltrUuyl3HenOJ4rrZ
pn0GRyz2HkhYSalVRggF1Jq4zNg0K9TMKwvF9cpuYQyVRtqREWTSQ6UMnPfM68k6Lj31yWp9kz6v
4R5kCLcO+ANNJoKerposcJ5rK4Bn7xjx0Wuzs+j7Rc+WQKwZUZN9UkFiXZw8K64yG3HpiKRw6xGg
u0rsMaW3klkH0ynXIrE/9bZjXrNco9+HoLWeaP2GtXFrco6uJ7y3VuY/lQpLlFuk7jEZRLzO57y5
LVJmTTUhQNsKHC49h++534O160bDxn3LbGbGpdkBRTAsy/nc2EO5eHcauMYi5z7G6fMWJWHyRaIN
3/v5Ip+vMeblkqIOoZgECBh6sHVXpFMEGNb8eaRn7Q3uk8n6vSdhR9xi/WdiPWf1BXUZNtw5VuTZ
hejyTV0dBEQY7Q4snVaEaID+CHlo0VEV2S0eUHgbQYaG2aF9dmgNSuBgztx1bIZPVWXxxCLxwVuI
6qYbPAeaJT9B+JyzSkDNb7zeMgG2+oh0cQ3Uj3OpFByucb7zxNTepA1JD/ko9/Pgn6Bg3NgQ65fb
AKeUZzxNmqWpDlEv1F5uXvlZWz6bQL8ODgKCfWNBL2P4+0GrEVexSwmO1xoWH0wIogLr+zk1Jmrj
Jeus02HxCMq9e+ziFCJUquq9GqDvYIOgbxeGaEVw59Y96xPzNdg1gvy33Clv1ZCRQ+njGgRnMLGe
5EV2V5l2e2WWdDYZaMOLrtDhRWE/EIJSPPxwdvhzZ/5xJ/77Tvubndj7Jbsl9Keyti1H7gPg1une
TZ2BDvcwVEcHAfxLM/nyrp3RziVdo7ttQ+M63jo5ciTt2uaVJicBXgKaV1P20UFGWIZIvU6P1Wxn
L3gSSNwcNK6OyJC0frGKofSZcyq2Hprm0ZgyjwGjG5n3I537G5gi7VnLArtA3vGiFGFAyQqrQjOd
DoxEuzmmP5DR4unqxri1y4Qnp+2ic+Chu5kkCBhKB/GgWoAsTRt7p9gSmnk9q1kYWxoUugNe1K6A
PgoCNXfYGJwH7BTRbVI61Z5TEGInzgQYZ9phvqpdMW4pFPXWFXmuUMzY1rrNc2JMUabjdiZ1ShOO
10/JAFjNUgwreZSmIqtaPqIq3zAxRQ9tRKUBeVMxqPAtzOCy2g/0H++rVtgvYRxEQAcMB18VxzJx
IbXJ81Ajlu57ZGAXggHW+zBzUkayNQOllUF24LFsNIxRZBP1A/Z99NE52sUvhmVM1xOm8FcdjzZu
a6+8ZH1tddtKW3KTVNBn6hg9DF4a89qLqvxDBrNDKFQ27uzcpzGZSxcsukqNhwCu6ZUzJPNdb9lM
e2U7ThAGHa/cxEOuy7Od1B08ZV3pbw4HINhHMx4MWrp+eYCqUn0t3Yy8CWN5uDClFtNWoc90aWoX
KYBCPx2/hGVV3KYM0F7bqSW418+w/sKE6p+Z2UTbMJ7UtkmlvmoN7rHNXE9gxKY6RzmVYz1Tfr/w
A/QQHosqmh7GKBiP2dCIy1zaVPrF97WMvIkR1cHimV2WunhZ9Kginbd+WQgb1gOMMzZ9X1Jhotfi
+5qZh8StoZ7IouZGg9qGsT9klD1daXifIeMnH00wtU+hQRybpIO4T9yc4EvfRpPaO072NJiZDUDF
NxSmg+97B0EtzqWUcUqEhpU4MGEjGd1QdDW8PEO1LfAs89K5rUEJOEXWyQ48H0t9blZ7Z9kOi5lJ
zSa12+gToY9L/PBEavF69jRK0WTZhfEciRdzKji1NcI44sFzThwNx4Oo4NDsZ7OKLj2ssqsEU9A5
spezBmMJ5gazEx08SvgaQl46XYiHHOiNTc4ZCkSPZ9LBNaNK1uLIN/Dj2+jaueXQ6q+RdtKfmOqh
eYlHLG2RDzk0CmqaRm0NF5Q2HAlKLvpWNxItZ9UhS26iLgkvcuHlTrY9QPEuyI8gedfdzAWqXbsg
WdhPCYaeHJ/12zWqi1FE9e0QJN6zVVnMMANbfDVIKnt0geTcBYTMb0QylR+ynHo+vrSfPO3JcV25
ZnITGFg+q9yyPiygHfXKLkyiT/0pe6jR65J3mdBMYrudj54jkkMnPe9kgmTBmhM061ZUAeZAODyP
CKCITRCtpA1eyeg+agJmeHLW88HTrbdFkA7UrEoKaooO1nniwmxwU9+6zQ3Ska28HZ/MvOoPwjA1
XY4MoZjTdDe9k+Zvk9v2OyVk9iq7SL/SiqpvPUxIe0nSJMmZijECjABaGjIJw89xltsASH3mzapT
BSQoHH59HPiHHhvPbTvkxU6anKStWTq7hkzvrZJFS+1TgBOntw8Matbm2a9y76FjX/ooPS0eWyLo
kXwPiS42ZNRo9Ljsy4hd8/SrOc0BNvukO5HR63926EJ9jvC2bWqTNADUT97GRO63qPy306THG5TE
jAiXCSY36LSD7kouy9JnzJAAI2vRPJmRTx7fMNFFWdxQDLNN20qvYrYghnrxY+nO0Hhp04hd2YD9
WsuwG3cNMxoedYT44KfyaFcnRb4VwP+OzBjcal0hs8RtnvjREwwm/GnegMZE4E6n9xfJZyuiaZsh
3SO3t+zmVYo578KXVb6VncXX0xvPQ5Mw6SA8h2TLytzHHEMwf8DuH0os2YwMwaYMZJtNDTPI1k3n
8yxLfLa+j+1WSk4OM5OFzMPIbWPDZRAZekhdhHvS4F7WhrDhbIXCvDXnKH/KsDaDszXi8TYwcsZO
rV+A67dDk25cZmFRwpD8OvZJ8yhkUT+h1KiAqSCTlw79UULaxpesBVnoydK9amU5fzHTtPuEVdt/
CInuJSEj96pTBq2BvzO1W9VU4Y1AgL2xePQ57CFLlG5l7VMrN89NFGUvQ2/2pH0EJSMoo+/L3SDj
5gBgLxGrSRshrBqNr+Ukh1nmuwxkCTMKKwZakFG0M/1DLoFtPd+AtHNSzMhuVu568CQ4gwLGq5tB
tf4nFPL2OjyajZiBv9vDWN7QzfJuB12nd8gRom+ZcDSt1rEZ17Vne2Cy4uqRcE5jEytoJD3tCwaC
QwHkM3hNJ3fEGjeodMsoDBuLH0Y7K6YmqrWqd3Lou70rAnXVuUN5n3vZ2SMlKi/JCxjr5mhT6h3A
5pKFEw0UBwrz65eA2Ew4rtrqNomtogtum/nYzR0wJRftAJebEFSc6K9uw4yaO99ZCfxra9KyqgV3
+ShnJvCNxJlZGdoaVxkMkStJNstNyyYB2nUwHtqENjrLs4NmFv0KsMjoa2sECbeer1dGEcDUrceB
FIkheQyBm0DdQOdgMWI6uaEZbJu5b3djxixooq/yKXDhDHpwvXDq+oO9SoEAbJD2cAp18xz8U2QX
4gtiUWdr972+s5NRM+BBwl27yCmLJrZv+FO29gKscx2Ev+08My0GCINkIIyi0eb8LNptCWECWVo0
uMxgwHTEeZQQ+ZEKm3reTK/caTCu4HT0W1GP4AdHRzz4rQ631SAhWGMgvbIBmO7x7oqndsk/J7CJ
u7Rr+k+8VIOpxZk5QwbEEb/gN0EaN+BeNy2r3eisHm5UzGOJcE49hZmy3k3fRn8taVE7nO83eeTI
rVqMcJHIvIOLOHJLfEn+4eWJd+00dvopjht3Rx3KcLV01I5+QnkVlBxZ3Ng3j0rYLSewhIMT58i3
ofG+6W4iQBq1/qkx2zvbbMju04rmNVq+zDKy9Vjn74ZfMMAE8SlnBe+MM9l2qGNxZcfE4BJAUVy7
LZLuwpJgIcCxLEa9lliDPKtXI7aybdcULQwqrugqbDqa4lmbcv0T23nkQWVsR98qXv2+LhAkVP7c
oJOWa1k2oRzSM11PyJ8VVrrmaKPGydtzmzzML9ZL9cV4qe6Hm+aOqUgOLOjm96+olt/4z0LEVcKy
hKm0KxQ2Oct0F83X+5d7YiYa2pv/ZyDSL3OApewZc/hvaUHC2tpOWLlWpqWx1xTY8S6qpLLDRWwM
H8KeuemUn3zERsoMHSZysRdDydylMDUMS0Jn+eLioutiogGi6mm2feOZgoxWlqvpYDl5AYua10R3
jxuzeiAaoh+XxD88FYzEQdWN6j4rEjqASlDN2fD7LTDoH7C0HbykRoRxOZ0eUsYljJPiDKRuHVYT
BI+Y++NYa1BQuMbqJ/RXRoOnVqbP/+ZrW+qzn742JU3ooAjhTCJAHe+XTmqjtZX0FWnRhhirk9+2
BBNWKalNcxV/KuF7ILvo+57wgQjBuXTF58YLQ+LqCzf4ykgoXmvLnDatIeITg97m4tEafgkh+gOw
LODfeOU5ApOFXwc18MqSgyABwCiTc5LEYMWnvBkuQjFg3qLfCD+RuOFexY6ciLhbGoqW5mjMaH3O
v5BxBJYia52Q/XbpQSbf25Hx99bkzFSBtBC7FJyqOK/+z+TK/i/TelKMKlrr/1rrufmCTelvzAr+
tom6n+YFpvjzh/8+LnBRaAqJDtRVNJt+GheYf9D0dzz6T8pVDjfbPwYG0vyD/+KysaIGFZKD4T8V
n+YfdGUsMmZN6kJbWuq/MzDQPy9HvCfPs9SyKzHmAHL1q+CzrA3CWnLuMRFHH53r3Li1vS8BDcdI
qenzie2y4cNx8B+jQN6Vs/PZrYN9p1/DocPbYwSEysxPSefsy8jGZQIz4zzHpAAO9np0yb/0CbsZ
zKeKQJGkDXZIEPaYwQ81FXlibFVanmBwOEShOwMpNSkDC6awaVwfFM2OxLEQr9g3tmPth0rdKYSP
OAilE7yNTNmnkk07rR48o3yYUWT6dO5VWNAbNoH4vmGwnRCFx9m8t0cHPcNw7ZbesQtoKpbqJlcj
2BBUim1+cWxM6dO0x1KNjo79SPqP84TR1fPVI9KAA863W+TpObRTZFANQIcZrBwDyfSuDdyDVTYx
O37/2tb60fRqYkf42gITz4rvHCsj2XpZ+24wBK3K7EzPZfvD3fcX/Sbx8+Dnzwvpmq62uKG4c35Z
5aeshv5lGkSaVNUmyFGPutk5GKpbpBe3bs0iCTpvnczu1uiIWePq/P4NKKTQP62Xtv4+dzIdm6gS
mpTOz9tMVGnc/zKCjo9wb4E/eIR4jeai/6UMJfhR3rKnQHT1Z/yC81OfR9bZFqhwsWzhclx9m5Bs
4BCC2dEz4dhBzc0gpc/nkTk5IXYJgpPAOJqkjGdzg83aTrPNHos1EqYakJEHbmjAP4mECv45A6KD
r61TBf2VVGDfZLuX7+BLpqXPfNeZ0X5uIrHm+aPmlSffHa+9GKcbAQ1XRVUGp+/fz/9lJvrP2Vzz
fXb3XpRTHdEc/+WP//lYZPzvP5af+cff+fkn/vNfrpM//cz/opRui0Epk9B/vZI+f2vav62+5cGX
9Md19M+f+1M2b/6B7JcOnfwzqpu7++8zV8/+w5Mc+9ihXf19fPr/h67S/UNy2jGXTF8tXZeF8h+q
efGHrVinPZ4Xz6NbL/87a+j3I9uPJwWGt2y2jrZsKRi6Okx3fzxgucoIqtSjiYOh+DNM9muej8fR
sYm9Ll+NBg49HC+GRzeGVs1qLB6WgveHr+wvHn/719PKYg1gIq1c1+Osx6f7+T3EcvSR9Wt3X8t0
3jE3/XBd8zpHH76t6jzf6HfGm3iMySMcHYeGxZPr0qAfSfqiqxFHDGM8sENI/STdhXYG/RcFA5Pg
cGYdN+tuxUZydCpTgLV1b6cSUW4BT8OepwMCHGNdt9MBIG+4KeMDDkWxwT8arlWdHXKhURhFYJXm
mn+QNUXewJlT+biNXUSqQQ0RAeEso5Rg3mHQvyjoFSt/bHlHRy5tRCFrvP3+CxO/LlfLF8YJ3FOA
CaS23V/P4U0TqZgm+d5mgZ97FPRttknMA3NLTI4Eq0zG1MMLpUBL0WYaXoDheOD9Syw5JZyAFRTv
QwuWazCj13/z5n5dzJc3Z7G5myb7siXtX95c4mHBHcHb7D2Tmd1YwuPOu50nw3cG6o/oYNFmz7jZ
iDa7wmEJuyYwHn//Hpbj7S83teILomVsaTYV/cty7nJnxEAevL0Fbw4OArFDgPD62nxWdXIZIqTE
EVEoeZdk/2Yn+Ysrg6mPj03DWiKc/eVxqnEZm8zh9d5iPuyaGZqFZnwevZGg9bRCYYek4PeflfXo
18/KGc3TWjvmcuL65eGRfiIq3Bfu3iYbd1VRKDPu7u5Bwr7//oX+4kul+0QTSvPZONz98kI4QPim
l6eUXJr3HJI/loyPlruvL+OviZVfolIclbz9/auKv1gctODQaDMm4dho/vKyJFcXhdsol3hY9124
1i1sratgKj9pZiRd7QGHahGcO+l6jJ3D71/8e3n5y42kpcBxplgjlbX4mn5cHSNKDqTsgbtXoXvD
U6aBtjF2wgWFjs8ZfPz5M6k3GzfV6AXHJe6tLRGSm2ez+RSxQ6dd4u0CFArYD0G+JuNzL6p2DaMO
xvLy94F8ZmvLXOwNiVfvyXVSRldtQnZ+SGFHIIfVPu7hIoUaMz4CfYTqA0WUSndVH9lrd+kkRvbw
PBuJ3NKheKORdmMogSa+xXpN03rt4tldS8cvTr4VniMYwodA9xNaUwO1BRrjI/5yZHqq2psmgUpy
zN4KQodXwEqQp1TzBQSHpJspl0lsTUcG7FjeBUBeLQwVccRiWeSc3EozWDlLWwhGK0o0t9w21JZb
xxYv3thg/VcjGNZCpP/mOll/seZoLGZsptjJ/utjN+QRyM2J8WPgJB9GbkCTJLU3CuwTHaVDJvuL
0zmfvSl5VWb6QXQS8NnxoArwvElx6XR6LoryAo8CCJwjdi3ACj0ET5H+JoPooyLmRGAhS2K3AZfJ
8VMBdJ97/vYk1U25iBFmN7/8/ub7yztfs78rLVwa24vw6sebj3Gcym2fkOC5Kq5E7K/7HlCSU3e3
1YxwEqvHRPOvUJTeEgv47199+eU/3/mIYzl4sCB5FCi/3vkgmppBx5CjVFE9uoV7MXRyqeiS1EX2
6uTmdVgy//j9a7KOWH/xsvQsTEpDDIYY+n7+zNUCUnBlwwOne7ltsuZ6AejxRmgzV9krfq7nplYs
ptHSSo4FMz/DZcJsER0oUGQGcGd83OTFRCCW1QXXJCVwv59Ng5lGPCExjQO2ZgrbFRNRsCVIN7BR
YFtyQV2M/QgpqyLnYWJ2M0CCRMuQYFJjVEHe9VWQ5I9tw7iUDgpc1dZclR2Bx23QYVSGdtJVg7s2
vXKdjPHnzBzx9U7F2S+NR8uxH5mE0q+NPrK+pHe88Ajiur+3R7ofMeaLMiPxosqNddXcO60Glwj3
KDXfYwMYvbEDPrvrOlYIlxyKxOZG1eGxVUWzN60Wp3p6KHK6M7p4IZl425UmnLwMOXJJaIkHuWA5
9QiEnaL2kTFDEl5BBji3LqQn12PTIPp9bUbjW+rIZMN4+Ex+z4BCFm8/p5y7anCel5NMXY4h+Wrp
axYo9nAGrKBsnuUw9uvIzG7SEreib30hp7hfi7x6LUrjLUj6e3CyjBH74zhDr7fGb71nOUjvIGea
AQp2BEfDqn+BI7iCVkSetZOds8EcVqOc05UMs1cMJvFuWlVRbxJmh5ZPqW3R9M9ZT7s6IBuhzYuP
iobdusnTD5JgdyKkmTvmD0t2Qs/1pOR6n+PuQTPZYaAwrLCD3DsFr1b7vAjDqrVo0R9bKn3qbG6t
tL0epIuvZEo/UDY9k327x+yPVFrfkISEFjmC+WPXYtPECIDxDkAyQbBLZsijP7KeSGczJB051NgI
pnr0NiRumURvGy8gAA5BwAICVYXxS82tlPntXhLBuA0D94uoKjyJHEmJymnfiLjfsTDD/PTNHteF
DYTkcWzaO9IUYnKSacGVqlrlEb+wJvGJ48AjnRNw3mi4dsmQvOPResoaSGToyS9jK7kG5jhwA/IT
bQoOP5q+GtgFyqa7Qqa2GY2ZSJYCMwQg1XalSrWucq6TV+lLMOHamhmptF5ggyOpSbHCdqgDHoXC
JhnH95hXYbNzaU07eEqDaNvyx83YddfibPeQMAX+BJ20RPnZ6luYtZAYbPaNyOT5lb0BF7iJ9oMT
f07Yt3j2oFCJPDzAXGOKbCMZ8bxDhcBglY4BG1YbfFruGIF60GpCuYpc97kYlniLzkV12Zl4XI0M
jZmp6ZS4/Rb56CZian0wKdxWdtU+m8JONgODglWQIAXSCFh6Y0dxjkBJIglFi4TDTS7Uhin4ajDK
okdKwp8VaZBNZXJiPreRcAiIJw/B2y87Kis4bj3t4UziGG71uFWvveSBZtBbE9L3b30qenvsd6JL
93FO3otR15QjtvdNaXI1a0oXmhB3dczTlGY8OWLRp+X42EicJZ5yjENoJAOPvM2DVJYXp+WU36mR
V0NUFvtWdKC5h3wOR6KIQBsFi98GSqNalHAdPDYN3Q+xW/kUMW1eofuHvVpWFzxvRDtzwsu4kcN8
eE5k9A4W4QL6jQ9lZpe+Kc9GYJKSRok25NDZW7Ty9ZGkEVpROQG0fTgfXZjaKxsnLJnyHH9NvKhV
y9yDOB2mhcZzljQwaOiGb3kbMR9aliXF1rK3ZvAheHSoZNKsPDk8kI5fncZMvNQdbjDW9bey5Mrg
/GX90wMmD8aiAe+1szF/LRYOMZXE+xESssJjcVUOWburAAB3Ma7LQdRPY46vdU4KCoXp2Rp5FMG3
NYyU+33fWXsqKHiwQQFtlIcEoyppnUymOaOV/W5Iig9d048CIYlOoneYSTilB/vExrzTpC91zZ7i
oyJiUJi/YqRemTZOCKkAixh9QmLAeI/MjdTCeVM1ZnTIPeZxRiwfjYAAjJLj2rCsUg3/CBC54WOM
3x2FAm3QDQeb/mij2C811QyDURqLXbn7fpOwMQ2sAeq+bEzQX2pPlBlZxM5eWvEMi7D3SJqK7yiT
8GUEE9RAx7ohc3hXKxxxghafRheqj8ymbqysuDjQilG5YAKEC3woYMKYlnmT476WSX3rgKQaYxgs
EatpN+gtI4AKKaj7pMvsDogu8+D01hyEuMZZiF0DwtKx6JljkyTpbOdxejBIJduIEoccjqxmbaH8
2IyjeM6LBf4BeAuZzb3S+ZfJCj/n5OMQ9AFlPQ4orySYHweFU665gXBosf77zRX0nXvApgYFf3bh
SHE9u/37wEQEl5G4Jpni2UzA5gZOf8yte2OEmhc3bJmDrL6IYH7IDEbT4xQDngjOCAFxSSica5WV
os5lLzFp3Jkq3qkg4rbkahJfwy40YnYHt7nyi/a6JTGXYKvXDvfO9vsWC40PB1U1cwGreT94RCRZ
GHeaFNKZU5o4cAPiwAKDiXrMmq/UOc/D2wRG1CmVJEXiET/IZUV3DZ82qOAWaydrRTAQIMuaJaI0
INxBfzkvKJ9hgM+HVFifyNs5q/mmWEzzlasOAk7bdqw90vJ0fZ7A8/79BNPzRstASzxffBiGPVe9
WT6ogCaGPQ2nWSDk6fkq4ojPYRO77JvjqswwiqEKDDcq6m4XNM+ckcbszIG7c0pI4Bbk6lHxq7vC
/4YG+B50GPpJyHMlXkXU0e1zP3KudtStSPNzmPD7IhLH1romH4JMK4zmIa+qMjQ5hXG2VfAloHl2
4RX9gaQiH70nmsxs3xsCOWQFANEz8BI5qKEcHOp2W4Z7sp0Hr7zxSuu54ZphhUahlhIrgK83u+8C
+dhGjtokkXI3buMe3bIwL0j5GGwzXt9XVVgQmSDCzaxqY5V541sPSpNFxKt3WT6QsB1Xe1EjonGS
5Lns6V0ZDNJXDlIhIaYUFB0AGomuvIiT1/ImTuIBwM70ZPecGb8318yU7b5RKARRq/GYDS20ZXVL
zbb3SN48VUX+IiojvgRueZMqDKY1ebZEvBQRrEhlmOtowLDpJdR+81jdpKIKjyq+SpzoARY1eQpt
aB6UxB5KbtJVLD24CAsgsSbfKxrbW4mYJydu8siVnjct5+YdCtedJXqwDpXZgq+lITiBeqFcYjFP
ON46CQSy9Bh5C7gbZvWmyz25NxyysrqRqF5OmltXpV8jAxU9ttt0n8R671Tdc1JPUMU5BFvjTU83
JtAAYCdAUITYIdoZ9oPp7oSPYg9H0YaL8G1hGmJTXO1orJR7JzGuyBC4JKp47grzmHizsYmQC28Z
f7Zr8gM5tfTHAPkksFB7oyQST8KMOG65/QZgtUVIVnvXwr8KrUUYXBI6WtrPszWfStv65kdLm/C6
qOndzPaSK6+by8TJZiSsa0gwUjoo6nXboUS3cLJ2vHWm0RsbguTK8PWD4vx0xCoPMVTWwZYJwa1d
cVhixL+VhmdvBYlrzUdDNYV9jdKuSPD716GFQN6CdlFN411WBxAaw7NVxz2uZaTQzHUeh3RCk01i
IbCetWyCEReaBSV8fqq91iEmsiInSQ/XYV66pMtceyI8NFg7WLJKf1eLLSET4Ev11G4KMo+M2H5y
KKxRJohPEdW58qa3OXY404m8RFCN67yyh3M3mN8G57F1LP/oRIphVkAvAM8do/UVEpVyR07ZKbRm
spbzOxiiwcbKwre0zcKN2egTsROEpyvKaVEbZ7LCqJwMIgVgcwgIhTtFlg8j7SezoPIgn2kr52g3
V+FTomCHhHyo2e2erDDqN5bd4Cas+Nfc7mCcUaGijoxOfgCqJWWWtQNme00iff7VG0v8lDK8Fn11
zGV8N5RGvTLGcRf1Aj4iEGu7w4YOstwl9dSyiJ5BrHeZnZFgAj/ZBY3xOCEtoiTGmrqA23Qpv1YL
pD2R/rlngVxbmmi5FnKXMWBlUS5wFzWfZFXgjADk3ILkV3m5zkP/zu2jxyE6uVAQwC0+lJXstsJj
WDl0r0NgMXLK3V1ddhtOIDQYRPA4eP06LPBX+FGC4MUz4DZk74ZRn1HaoJTK70nI45QE3YLrFH7B
Zc7do/HD+GX8QEEAo3qAD5s3RIUT8T0QIE3Vm+01SjJCuxCre/CjV5iMoDQBXpcjoXh2SXhECWrC
kRHq34o9IUYg2ZRRtu0Hq99IXTyC5nxgNntnVyRi260muQSydKrgvVQ+JdFyLBuMKCbD5xjp4M7V
4iHmq1lbcccZC/h4+2L3ylnztNGQqmKAgbEDZHYQ5OhiJnUCmMkGR5y5gewsc/JuA4s2fOmTPSzC
T52wd8NSsmoGY3njfqsTZmbYJ68JTAYiDPmQZ2hv+t71FNx0iuZbpIZqJzCLAPox9yLFeiOGlwlp
17AtYpsEji5WkHaWOFnJAYRzps+UfNV9+/4falp8mzH3xE5k7n06Gt5ehN7EuY4yLPRDTanA/yug
AES3TYA9XcOY7hENR5T1KOajjxjeOrFf7Z0BgcEd38ZRAyruOKPH9YmzCEwIgwpfNtPXsvU5TMUd
WV3R0sIg5wgUSbrJWeciaAmrVplwuNpuMS6NPA0DVFekRQU17mx9Vdhttlabv7jQvZIpPKV4MFjm
NiYkUowF2VeBybkcoFCO4Rm8zWc/mZCF9jcmjQbmsFCRHPKa6UA+jTYhBzrjtpJJ4BPN+FT3PISG
ufMjuRLZ9A1t0LbA07pmgHxfqfwrw5691YtHLM2oaBsmy67xVoXDPnO6o1fA4Y9pTarIiTaVT8Fp
hgnEpfBBz6TAcXSvaxMjFh0PrndCxQgBday7bRRXxBqvBSUKR9r6EBc8rhHGiSpbFnvnMOPvaKtr
x5/NlQgp7KHGXBQTotYf/f2QUx8l08ExMn9TD6wGk+j5EOM6zAGu112Jz2/68B2A94nVb7EnOQs5
+opquV1F6AQQN7bZtqY30MqxhOwSF4cxZOpXg/wfRHKcQ+5Ca6zlVddN1ymUmTWXhCQTbBUUmKMm
KvLI8/KclRKCUjHdufOGzZ3MxIExQVWfCSaF7w5U26kUgXPwHBYmSMk2EbTwgSZ8fF6OU3KAI2He
+Z7HDTpVxP3a4EWWNmZ7G1cDoOX4Ja66TyI0cKhAzhgvEAnNdRNyGOxU/GzN/tbl9lGFfWqLHNtc
6VIQdmKNyuQLdjmbnCnABMOUvYPCALLL1p6N43sXFt9QhtLhUGy73TuzgxWiQ56mtn6v0CYjFxbr
xomQXmE7jicHHIxNTQ4X/3oAeblpfDxIgY8Sy4PIjTs+e3MpJJxihrk0FN8qapOd9jmDhZIz5Kyp
eCNqfq9JmpVKiTeHdpeMNAi8Mg4WPfdLm+l7bzbBDCU2FQWmvlK6sGRtwsgWj03h4rocnPLZKj8z
bIh2iSR6SuTBe5xjNAyVeYvGixoiBHbvBFs6nmSZAjQ2JV0mUtg4QNtXaENqLiDXurK1Xme9eu9q
ViYy6G4inW5KMKRXVkmoj4zGmrVzPjbQY7WaMF5xM9PL25YAXEenWeFhvSNkx97oyrgL3fZVv0/+
A1/WvG+BSBH4+97di3SmgxSwvtfYTSBGvpC6VKwawJirZsip9gaNqt7KbzR6EF8oNI+6P6O1v6ts
SJefzLzGYGhZ6wxb27rH809fd+OKiq+EADjeUURPsphfujS5s0IokigBX6MZxlAO+AogNvg++UU2
kALzJD9OLkAjv2gOLhrnbRimCFUIFexaG/9FZUA+1HcVqcGViRYaw9xdr+t+ofTme2uKXkBUQ/2t
/x9H59UcqRFG0V9EFalpeB0mJ81IGqUXStpdEZqc4df74Jctu+yyNSPo/sK950KIaXX9PSk+ggBm
1cBkQWODxBoTUZqajtwhmwSBBUTwoqeUDP6lLQxzAn1pnBuLjlcPD8VzWGDWn9gAFQqcbqjkVwyo
1y9z75UYVHEeCm6sZNL35mYkEhJrrKttnYb/Iwrb1cRSejdLaZ9MAjcpM6JDP1qgurXxDlECQKci
VCbWN96YvlYMJ+/Ym1adGLStLotyx3TUTymJdoSCReugSok2gDRfGrxlAzqSFciWaDMhlFs1fmZz
zEV4k1ch2cGB2xL8nAMGqoIdKywSWhJE3UYUgdId00fU3ZKIZF+ty1riE6p0k3rYkapKcTSMueez
BCYnWnd/JY6n0aqpfUv3j6mF41sLqHrlcMwvymB3QZ6xsgqzYksIt8BCSzwD2cuHIg2/MisRm4Rm
mRSc+WyORePXNgvigOCDLnGntd0Z5RpCanDKdf1MFsl0oq53D43EyObk36yC9iIv3UeFqgj4VrdP
dezMirH8oULxTzqAFu5d7F1T1e+mzK59oeNZBEW6Cghe2CYTedepHuvrwQjdV8KcvkK9WcaQuVwr
YtTXNNEkMiKK2Hej9TceKXcbS1wsvb1CXu61cj/r/d94qM1tInFqzvmTLHFPZBkApsTk2WiChSwU
Up4M2d6uSSLhHKZRzeM//B6ZbKbveoBsuxUgeDTUnyoVEqqD+bdh6zEAa1IRokXBt6PGbFPYzaa2
1JHttfSzArWktPDjdJZ5WSIz+2BnQM4iqA0yTQHwOKzroxwlC7KuJgJiyJYSeld3XbCqGodcCpqF
JUyJmJB+5Xo6saYQton5fP6/IJjb/lUnFQLUTvLrzDEVbM3WgbkVC4OsYwojSAJiEpeKHpda055N
yOREYBIvG+nPFjaUISOEI7AFzoOGMcaE/TasSS5U4gvh97QPrW8bnzUJAQFezyzY6MRRYgPq2X4F
C7+OtsYoPjun/UhmtckDo13HjcIGWX+gqH4kuiDOKc7WXCUfo8eB1IwMZIMgxy7Sghix25Db1WYS
L9l3AnpTG5MLhHnpS9TRrBtcxFyXhzFXNiy87nkYbfIgO/W+4GsBvQ0kxebanlKzWjC+09ybO0GB
OjgXFoAsMgJtO1v2L/b08MTI++zwOmxZloD8VeLfMIWvjqKakTFhRiRFg0LL14QmFGnmN6qtGUlH
PyzTUcqjN8lrS8PJx+wLNYPadGnyMqTM++SMDT5O8s80UH8DPV7ChMl1knF+qYpTbwIFmagI9zmu
HD8nQ8ZndfldyeYBfsH2TVsH1icJJyB9aKqdaSfGkMQaHseGLCvxBOTdL/ju11EW7Su7fcx4cXZx
Xh6QBa2tcSh9TXMpOGxxgOqD41XV/whliX2DQeuGBRaVY8vnBsXql8z2trU+3dIYaqEOcN6VIxdd
vEjNOH8Hh44DgBQMwic9LW+NHnbbtOgNcEW9TgIzLVsXO2CorQY6t5UdMgOg1Kw9WyaMBMsNbl2S
55swpaJiD9wFjbZmfnGLIheCXUJ1xMvxJ51G4zmnhJqqBM5VU2rbNuuOo2hoSuP6PUOrKdOeT1j/
Fh1x5WRRrmv3R1WY7cOKt7qSS1SMa//YTEx8O9vxnI9kbknFp6WeQ3RPXxOuhGu+z9lI7JUmWqzX
2dXE8zG7PaplnfmqJ8qPjgrgUA3mE0P47ZBxgEvG+6tELDXoaOrbMCN8Ar/Ue50AwKlj/nNOMn9q
CpN02MI54rfGVNA483u8WT1hGZYReSfXw4SozZbcjSSPIpReRuhcsWMIbRACGTOtj/QFKGp44g19
lSDiuXh/hE1aIXR9Wm1z2R8UjjiEAwH1KV60ruX0ThnFMhbSibIdH3pVIpBKKR2UUqvCtOl3KAVr
e+z2AK/wI5n1TiSvhRzsjx5sVKsbyPMDcr8h/nyZuvXDqgY+08LFsLzwrcyNF88Ln0A7wCwOBtLW
eiaRVeoxDs93hrAJCbbNrTR/Pa9/lFIj369kYo+nBqheidO8c34T22hXVu7B4lH512BDgSrzdCMz
FqNRJ4AqpVwYwapm7bah82Q519gEO005s1MBOmpm1ToFAatU1Y378mgSJUwBrstVmKJwNeZmKTR6
xB4FsQlTceudkRNj6PD+9/WLmUbw1RlTxCljXrQPx1RMzBzAD8cWSVZ/bIrkLe0rMEhdQAsfPpjN
X8nBPArn/xgc7zKThhiPETMShw7Na7E86VXzx15YHaNMGi5BKVcQ1m4zAwH+g6CaU2giC7k5BwTK
9cPYeK7eA87AncswiRCBrTCmrVOh8jQ6xil5rZItZTm4u+av08zmetSJHVX0IoZUat1EkNncgHxA
syftc5sM5OCWaf8jIhCBE5k5jM21TczKOw1MdTGUecXXjBcwosWrzFflMc9b5u3XMJ0ZiS9fq9A1
H5fQ36ZYsHV4HYAMlgRiM59U71o0TYfGwBdfOSnJBveOIGpf5fWIR8jhfLVCLtJul0lYKNHA73AI
hkPfk9TgNv1vXub8GqOMx9TTrzyKxcN2WVpDLJmBzm0ZUkxrkNH1iol0g1VZp092qvfcEn+A0b1X
odn5VZe/hWWvYS/MnriY1YYl1k31dJaRFNS2gOqI5sO22dbZpV+uvgQUV52JP26Ed2qwN26U3w2T
lkIy0KL6s+p1NW0pzdjwtNMKv/0rXI+cufL83OQMDB0kLjh2571kMO/rMxA6NFS7UG0wkNNh1CDg
MN8tHm37VQjIKLOsN3kk3tpeAPyCRV7rBitIjbwVmwXCqc1Y7VtB8yUgIlFMdf6o+rfAmN5oO90+
c9dW4kKXIi7WH+zk28gwNUbBu52FuJWVeNLs6JhhWcmoMLKKU3IuOFwIIwPpOD9N43gYDOTDtYw/
XGLJFQMAOC8FHUx66DBwhAiomHvOwGN8bwmKrzqamNn+TtvitSz4wJE5P4LQfHIDzM12av/EVUCi
o86+rixYbEo6TR6K2+SVX0MsNnjp3onc9ofchS41O7ux0Y/TrO06nC++dCRBPLXfYlzDFJWvdMs8
R5WpiGkptoAy/yK138qOvT6onIVxBdgY896KzQBWzEbGPhS5BwnJNdIq6uqxKdgF5NWH3hK2a6Hw
FBNDdZJ5vvQAJGEzfWXp8MVlu+QAQhxLbBZMmBFWRDf8zYLuksh8Oxpij6LgKbfmrwr3NI9wdhwD
ZjKwAIwd1u2aKLsVbZy9ybTmNOY6tzyCjTXmLQ/WVb5iCvBCCgM+tRJxZZZa9UF0Ax+jzU/gT6na
KNGqBNmCS0L2CmoKHaE+7BfhXyiEhuErJHbQvocNnFgPZw0AnelbD5/AeoHzYEheafZBS849GoFV
XwkWt9lvz1dyMMAr8yqj4E+Fe6mIlGPnkiKp6i0mV+DkViAo/ziJieqh5q4A0bFKRXUJuAMYnU+b
sIeUVs1y4sFgexnp+UPonJ/NmJM1kGf/HCfwM5lDA+1ze9PH7DMBMCsG3YR3soFZIja7v3btkl8C
brhRyXGcyShU/NVKz0h9D+jYkVv45Kac64QlTVFxbZdUV4qkJyOXV4co37rzTmOH9yLZpgl7PAGd
k5zcO8scsZr0+qspSByUAFB1cNqrMQ7uBO9Zwr62kziY4nUUzjvLoH4bhiDhA5Z0IJEpSc3x2AD1
OGLkPoU64VTZJVXS2HesSzeBQu+C4mTVtLwgQT+tgzz/iXpG5BHKHy+Z35kQPgZqJmKs9vnM71sM
ileaGJHevqumHV+68XPCRbku+ubmwMPArMnUVAXZji2gs49r7Qrk5quPtP6YGU9a5cmXmjEErv3f
sicVV5HqOuvkaQbWqzlkw1FmpKsg0eMcWzJ/ddADGK+FHUFuqDdM1tYyGh4EKMHeWXYI5vii6+nJ
c/onY6BMrfvU1xqQhooUZecNTlJPeAzTD1Ka/GBZaNVLnJXu5NtKQ6GEAindGYCCNrEDTh+vHEl5
gJnJBU5XEpPLroF3bAGKpiN9RAE8fdgcXLelpA5VKSsgEg/mFqWDBuuSU3LaNV1xsewEBmNX/ZND
svBooTknksCjGRgffpWrU9RXs+tZBjLkaXHCNFGdbRtyFTG8FKQoTuEhJ89L9bQgJoOcVRM1WxKC
oQJjp3Ty/o04pfhsEKiybkdWBOPOIIi6ViHU5eqPGbr1wQ28Au3E8CCXEGFNTdPjyb0kp6DMWrI+
IGlpA1DivjSQyIj8TTbhPcRb6ltS36jWJTUJPS3fNCv23PrVquXRnKcXtL3/EPlZHAylu2nHgWl9
+cjZjUADiL+nYUSqMaA8MaJXd6JwMBQ7u25E9g0h9WvuuIqcOHgLQsbJhX4yxfgSy2TeqSDca6ZH
hrkxoRupBYKrYOsANd7HJYQL581B2JNNHF1B8DXXxE1kJZzJPp5ScJjhJuzkU22Yb2mypNOmXDUq
sIhuSwRzWS+WKyLATQQQTKBDjoagKpANAamP4IHkvPCWxfMnKWZWRZm6K0WcCK+J4HnUmhfFjJvZ
67IrmJ9Tk5UD6RXn0EM6Y7bSz8GWrAe2tmvP1LZ2G12x7ERrcklSP8nRZhgdajeeeOVCJDA0+Zsr
1JWQX3xiJ/VtrZX04UgIzNYt/BEkJUPiOtpxvTyDA4f+QOSnrPjZBzLrjQpiED/IqhcH2hi5QfD+
kWnhc+YU71KklBKDwdYXoJMfkEy8GsjNo/I+eQkOmC6UJENMk7bx5BJI1pzZbulXRp4nlCa0J6rY
wADobr917vHwSUYBY7FBHjqtZD2VG+C3TOLHntxsLrGB5ZLVT6h2JY87Y0hUEyXG/iGD18P0DEUQ
eTj07P2HxzKZaO5zYSZ/60yqk7S+W3vcBW10l11+t7i6BQlCdc45aVZl78us3+B2AtxggdJOyWlj
YzBTejpEq9tdsa7m4K0Qjcn0kbGNzdQWI8JvJppdOWW3doweY2NbaCbcap1XF4A8mzmGRqOt9fzU
oWSBw1rrq2KEFKVcrmA7QzxDB8KI9lefw2jjNOaV0munTSanxHJbyTm6iAwwUTWXfg3eOJcfwuvB
aaFEHXT2rGV5nNrjnGZfmJuKjQqL71iH4YrddNPoiWBdM9063Xguw/o1zNhrgqw5QUW9DwS+16KM
tpG+1IZLlMKWFR41KvO4oAaSEUb5S0n23BAQrDRWJMyZudmvkBa+zNPwPXVahn4FJUlQtrcyq++x
ab13oNvATQmGjT1taZ9vXMN4miFiZCkItVY4t5ERz4p548oMFkHQoG/SEBWC2Qcx+wiWLtZs1Yi1
j0OEzkwoA/GbGEhAgTjLhxv83PWox+DTRyVDMVL34Cwz8ES89VcOsNJqIFR+X4bPdQZWM+s1b6ul
nwyy2FI2l8QS3yplk2VURn5o2XSDshWn1IHgWeYnutTvwC0vBbEoRkJhYHLlSoci340/28g7jNVj
GKaT1Ev2zAL3sZ7TmmcF0jYIu6nN/q99F0ic/IARiJFp11m3vyWFtp3c9EhvT3rU/o6ch3475n86
68dlqL12awtBNJR7p+uNzTjYNH16HCC8gJTsafKjI1dnsveg9dASWXJV9dlAxzMe8I1Cdeqw+N6n
msa4gCNWzHWBkl1+TobMdsgPw/WsWfNWmOlhSIHIcGV8pwnlo6ujo5DOyJzm7tiTczReHOaWbM6p
HYeuIcHI9kVthq9mFXdIYrxbzHKVHFqGhok58kAg7dBZpCIr3I4zaL3Se1NZ/6O1BVPtxDv1XhVu
8NLdOMWIULLsN9jfxoHgmSOO5Zo81K47VlOwcazqPZ16SHne/I6r89Ncwj7ikLRVg9cpgeiUNkHo
x5514EvVzkm5eIyIam5MZ9nTsXaq0PO6Q7/Qix4YXnqgUOMDWCv/Xj1OwLPuRqKd5tauXslDPnWj
l11rbZvZQDJyjt6ish7od8jjahQNLVELQOKPU1qpA7KxlyYxGJZDZ2abZxBDhnzKbif9qM3vTQaF
DyFMkd30gBCIpC/iszONHio0aaxdUW1iljtdOQ67qKO/jsf0mjTWvyrT/41sLgMDTXNO4GdhHMyM
aELEhMoDK0jNlW2hFIQ+OVfIGJxFQREUOy3SoMYY3b0qkmeDwwKijckshumH02ytVN7o9j7GPtmi
bPeOQEuORNi9MbtmcauFflE6xdloq+cgMo5jxIhlrp4CO6KyCQYA5LDNfbSJfD/TR2p1M5HM8NRb
Ogtvxskewyykm0ZzVG2sQl2XCI4CthXx2tqlY5ATpvtoHGjbvb9t9w+6sLx2CXgY03uunOZM0jqw
xPylSKniFZlKkfD4DeUBLBsvuPTCZnbGvrRvjXEXRmwyuvikBfnM1IHgs7x/jSuekR5SE5fgAX+r
JIio3lHwTmwLZOfLGBWuyq1v1wZViZKL+jZicK87f10PigYqPg4Iw2J64SX7FDTGqmnEU9LMNKMM
Jxrmd1A2zHEzwhJCBrStY7dbXhBfdJN6C0aYX6Yj1T6TyFMq54Oqv3xhAh9PtXeYingZA+oHpksV
GChNHDqToUYYPTGSyU4pMbFbDit9pyft3lat9hyR1voijWQf2bTGKfr3feDQM7Hy3pA1Ltl4p+zR
Ir6ylA93DAPCyofqMaeecXYLyX6ozAeEDCaBaMsfYyqzQxEEGEVs7+IWnXdJzO5Y5ASNJsP8i+0w
PtQlWJp+MH9cyrAThdtwguIwbzygfD41mEZ9ANlKw7v2OjJPfWLDdvESZS8iwY022TfFtbjF8Tqd
coREp8wR722q6l2SYb4FWACSHr2eD0mEiaEV3fX0c+5gcdbuiNs7m9dcrd7WduJsFZtEJJS9fZ0a
jzGVPf91grtnB18wnfIjSQ6wJ9U91D06m/oPqbJ0QnqEiKVfIhqTAQ1M0JznCPYmincwTwqCfzlo
LgLkwywNCDUTu1JdEQuqBAHmxGnAQFvCOENYdQvzbqJoOkSGfUOoQHwbvwZGrcVrojEAZURub2Je
Jzd/JeKHmlvZn0TMR5tsGtkJjiXW6bBBB5+/R/otoNlYZ8K1jgyn1poL6xJXwvdosNqaengZc+x8
jxnKIPS4pP+UJvdKrF/MJJFPdi+eW5SJYd5eDf0zqjhrK92U0MbxmNUF505fHitCVdY6kmO/pstf
gKUapE/GV12Rfv2fRRJxISPQlxvHRTydT9E5C/CyZ52zJsaxOulg4vF8vgj0JERkmM+DEXT8nIE6
GeTar3AdhIRntvFu9IIzhzIdNfZDmjRGnVmJYF+xU20lRXUkWTsShLGsrLyH1xjGuRZ5e0h7bSeg
825Ne3gbKoWCnBwrcLeyp9wXiJ0cuhkzEwhLp+bJIuxENmm1ruFRmflsrJMZqJRjY3RohG6xC0Od
HqmQn0iPfbv7tEfUZib1U14wJ2+pDzdj0BxqHEl+KQ7MNrOTIapzb83zUSwzN+yTZ8PKmIKOzEYW
gRdpyJtcSA1OT5BtJVqW2wLMM4nlSZORn2jovDVSPY90WlYZ03aKe+/cKKBKEYNIs9tHE5886qxs
hzJmr1TERigYX5ohyiAKRWisD71JddGQ9Mr8cDjYswuHtTuQhPOdTAQeiAF7Sr6kKaUTF2+X7cHa
gS7BYLhKZyg6Odsu2xseOM2Y8ziKsFzi4Djxs2o7VN1G05uAXiPZ1gOZAegEXNKC4mXk1YhtwPJ6
xTeNMEpxSo7NnjEwE54RQQ520QSVkE4p1pGINcfaxkkXyqllMMv6F7BB2mXLLtKMu7s3DmR7gL3R
w7zHWsapxB2p1r1t5we9iv6IqMouUTJv225Btpu0EnFtJ+SeeIeZfe5+tsJiFxfDT91BD57Nh26o
54S9AOFbTPyqpFiO7PRk5A5zvCakALB/krZfJ8LG2qabzEOCHpt+ldzxe/iEqeBADr7sQTD8uyvN
w36izsBrOfzQMQZ2/Uz/QoFrZ+tUI99Aty1eMfMKkmE3Z8NVozcmH/qJVrzYEFdiI5xacjgODFxR
DNml2oFcPDNJOqeDTafSgDd2PHguVWMc5vEPoGUfzD1nSoOrQ0n1klYsL11Oalj+FKTl/GzaReyz
tEPuR3JfI6Yb+/uNbcdouoanCZMl1UF+FG56a+TM2sbsk41ZcMBp1iQ2TGEHTqRRre1m3DkiPLWj
J88uzrhNPjPqMePkd6xxNQRWPa4KFy9o/suJGR9cvtoEXZ+Q8XYcdTRizZs18o7ltvU29+XFcwP9
tjMl09Wwd94413d5R3ySM8loHWOQ5BrdDCAc/SiyaxiZ9pPU+ve0igDK9VAIK+daD+6bHVEFGtWi
y52RSmYJ5b09IkOj3d/UJaB+u/6CELS22aVsOwxgjFR+M5U1EL1MAVmJCcbQILsYvfTAAh39buGq
7TQtNtNuH7pMxBcrUQRNeyvLtNooJ/jNhuh3qaCHlE4RwTUhkgJRVxBW63RKqNq7fOck1MnzrF2L
wvyYEfO7cIDA8bUE+nbsidjp2wi7kiexyIs60zgExlCd0Fvj+IzKNc+0AVz3CJX6gQtlPEPnXhVK
xQ9hpcy5wycjI5fTtL13xe5ytMbZD/OMysrRNOShK0uvcaK2kHr7yXIx+fxzdaYFokFK7s0fdcNe
pCb2E9mLabO7mp6wEQfHwLKeiVu+dQb200zJD703CThl3GI1iFrNMNMOliWvU2BXPEQT7igNIVXN
xLhl/dlX7R3U6nAmn/veqqZkF+nOtwzN681M1J8WbeDx/79z0VD5WjdbgJyXmq5A/N3ZMNImpMe7
xNJ4Rkv5MeHWOypMSfcltp6wimECTMlbNnuIoCFdJ+dQo30g3gMpE3DtY+IG0aUz4H53hBPIKH5y
lpGmiY37T7ToNPX+aHhpuy0b2p5G10eka064w4ljH3sl6gvmjEfcJl+NS7XDQClP0bj/y/X2begy
/W9IYCnRJdUzR3+1zNW0DVQBlNAGAt5m+cOornoRpOeuCq8UInKfahR8Vuk97ILJYzl3Z7n8EZrh
JVZNfirrNvE7LbWOYNFj7BUsumYSCmO3PZVFkqwCV7GbGV+g5GF5qpWDSjffIds01kRspGzUNHeb
MNPx8wyBXOGCGpfLlJRAe+YtE8VFLDhUrIudxXAnJVkOr5Ph/C08O7806PLTOmfwxr6q6cwD7DrD
HwpDY8UTR5vGcP/NMvkp3Pao8uoq2SnfeoucFhJj1i0Or7Vr2DstZrEax6xg0muEgkS4hOR62aI0
BUc9TYTFku/+VU2IEJy8W+sosIKRyoZgPdbvxLEhS89Jy0uNjrVzdA8rNipVx13rSid96P3Mlkbk
GgUl27CkZupOZaOot+bo1lXErBtu+VE4ZnJiZhRsW2GWz43wSE/S2u4b7vTeqInKcibxPl6c0L7I
pXw0HnjdXmbP3Ho9s01nqmFNyDfy6ICWlt0NIdU+0ewXM0ApUjqUFHNVPtrGvkdmhKAnGnd1le/L
nOtQjP4AyQUVjbaKQrQPBZlCq3rs/HnOwE4mJ+7BASmn9RYx4/NLnSDzMG+yNY0Ei/kZUQM4bzND
EMO+q5zaHWI2mge+TI6JdWBdmwDZFz8xIcQIRC2OBXFduoWYR89vvOKIPoplpqkfkihlG4mNaTtC
NEJUFqGrJ5kbOqlSL4Vp8P1TcuYdQ4XRzJ4h+j5nA60wmYQfcRKfCKaViHn6q6U5vyOaZYsXQqHx
2+cWSg8RLm9aqF3mgMRHV7PPI6CNVdLnT/MQe77b9+WtnKDhJH3yp695AnwMRtWB5XboQeYYWKRr
eKvDLtB8kZWflkID0fRWAImdurubWOQ17LZRlmjXKm6cAytmYJY6ni4kUI1D8u1Q0GEU0ISz+q1B
GP9Bbhbgt7msjybbQrdOr6VpIHSZbM1XNqvE1L5DpHARbyGSzAz7PJTOEQGcOIEm+hPxqqypedFk
cUYGsHMY8KAUn+d7kbjsUyR2mIxHbpPqYbsRiM8Nz002usFmvBlu/FqJQ0Aqwm78zILvpZtNb9/Y
JGOPPLY1JQHN56idLGW4eHA/o8L6M3Sc1G3d6Fejr9mQTxQc9BAX7rT56YTcb1wLzf7o7PG7Cpft
SqAROs8+76wRypMW7idVnvud8BdDQKzmCDpwF3Fmn7G/gBEeHA/5kjgNvC9rRImPSCKXTl3SDvvw
zJqFtygY0GWXod+aubfWB31f2oRETbnlE4/Kar7TYWjXenufQLVsZ/Yx1EHleJqmhufS+Y4xKvIu
usYDDxMWHCYkQkdhBmMCpK6V3kPc+OuGFHlrHqBkkle1R0kAxLvYprgr1nWGVr4CL83ViToH+B96
MUkna3kl8kiNMFSkpRWX2LyJiKO4gv0wNmHDYtSbuzuFKVMJMVBXMuEtuXwCwuaOgeEhdwMCLWVj
nNwCkG0XJTcZl8w1jQYkzNy+OCR26jK+Fh1hInrh5s9KynOftQDsjW4ifRnBuDnL8DDOOPtmm5yA
uKOQiKOBMCQnP6WZVfAi0L5y9mjsQDGXj55NIFgWNCc9HKxVOZNnqubCOkURY1cMO92zk4izQfGz
Ajo/PZzZ0S8i1f85qPSPwewQVJ9qn4I25ZpQu+JsHugj6uloi5ojqluTNR8A9azZnMx7O6zCI2vs
AvduFrAoZNytZ1DN3KzqL7ZXYZsnQ3VfBnby1FQVIqtoFxXYVtnpd8datttM2sFxnDhyMG24a4Kr
kNYYKvDbMlc706M29xhqrVTdpFe9/DTyzjqzsa+OA0Ygb0m0FHB8z6Rsn5LQu2uO3p+l0dwrJO6H
NDOoD8ghauNoRzPAlUMNGuVB+lm7Om9LVj+VfUs93iqg/j07gsHoz62hPkescAcjiPSNpbOFJymm
WIfkbKx1lK2jDOZjSx5bFRTyhJKPcMPCVgf1j7lvhBq1+piyKH3RLgZJBscGSzNtJzoNzKCIlGrv
t8a//KSIxKT8RUqfqU+k2992aqXncZoYSZkpqCFjuJWpMa6HAUalVbXsvlVyMUKFhSnk9p6mjD4k
JpiiSettM7GAZ3s4HcGRnXIU1Lj+E0XnOHony8JJ9D9Uu1ccQ3CZPN/sSoJQzS7Z2x0HbBOrazXx
RCipbUO0hEg7jUux6ISDTNY7s5uwsNlvmmKhk1bx3jOHY5R1KQjI5rNtYYmMJeMG1i8XzTP2zmRi
w2oegzkZa47lypeZOotx/BJVv5GWiZa1NElvDHDb0Q2uGK3qaOnL21z/UIUyzp0QfkUOKtRE8BzA
UWohObLdHz6QUdMOV8lL1efPRjZzt5kJG0bWJ57CDhBHXA2gXfspvBfwN1eVMYgTw4JVj4v8a9Dt
384RzrauBuoEyqn+SnwQ08uhO6FG+bSkQ6ItogydLy/Kpq3dsBg3XX7eQWJcbcLfyEn3uH24ywAf
uA0dNTuOz7KEkepZ1zZRaysjG7ZHgca41hkPqqZk6ZrqrwMll0CG4i+DQaUxYhJqSle6rM9IC3IA
7WvbRl9pxoLZBrBz9MBUbAnYTYJtWdO6JAIz4aBuQJqWNuhA/s/QbPtr03qPyHPLbYUIeVC4WLQA
CV4qgQe4DW6esuLZMaNbhUK1x4SzSvBxzMJ+MsX82WPRC6341y6t+9AOq7J2vqIU8YU3yVcHs4on
x2erCPCsxz9zFHzXNTtFNlsEPBroAtrmx7AvZFY8JTnG2dzjnzbl8DNbxT2ai68Fe6HVzK6a7BzU
AFZ7tvWrtmoPswf3d3AOOG8/3CnxVrUpFZoX2IoCPZAiCKZTzTpCI0hAw3SnnXEFSUGRftD1oGB7
vRZL1oVIya9S6eKu51RCnY5MF9L3RHxu4KxbQ7NXiYZLgJgRxitD++EORDwsT405oz0fO0I/6leX
Dc2MGrK0IfEYU0yeETnVOLQYGUm2Maiiq67d0Iu1viZItImKeUQRs0GQyH0RxGAUKsYQGpLYiNYg
Zye0Dk3H9S28Dj0V0E1Fb5BIcXd2GMkJx0OdgDFzpXliW8DPXtPurw3vRRZtylKPZWyjyP5JNfdF
HsfsMFU2j5uBJSwXd9gSV3jtKAGB+uOEF+UG4oMB4nCtOeGrUXcVu6+S/4N7NGftyTUXEScUGp0e
FXDPl82KH98IuXNitNhueAhEuN5C2rp2l8XPkGLOtiaNQz0nEQV3Zy6BLNEdoqPfx9AFiD2f0Jct
mTgleYj5XDxApGQ3Rkm6qy8XJ70gW5QrU6yb1lioIiIg2kEwV1uAGb+1znAf7sezmVRUZFKjSE2+
nR5NgVnqS1UALDHrR/tA5YNtZ09bSqqvNbonEU3I+XlK5ohIJMMZ2lcS7fZz1N6pKd9AZ6sQjSm0
AkGNnNvpns5O+c00tuuQqRRdYVIyV4V1UKM5vdjDiO+K6ABKVd5CfQ8RyEM/x3LCDbrxg/bPh+LT
fcPXvVdR6WeZ8g7CbPlcY3Zs5UvFDvY4WyWGEKX4uSVCuY0MUTziP9BI0LZMXGLQDEpmiWza9wmR
fRe9G89ElGjxv6ohg2ump7aAP7I8eDJHyEciY62IAvAmESrZ5H9i2pMP8JmMbKW7mWz70Y0oiNo+
6o46HpYby7vboE2DX+LLWbd5+6y5hF5a+vY/9s6kuW1ky8J/xdGL3pGBeYgX/SJaIkWKgwZLtmxt
GDApYSDmGfj1/YGkXKIs+7mNF11cNBeKKlFOAInMm3c49xw3aJEHXNYq2ZemvnFmvKsLgR6NiBzo
WJdoIS4vVTm/y+r2XiEXNwK4tTZlQDli8qnM6LqooMBWKv+uzjywYLE6bjnJAd8M7rFnERUd+7Ns
ow1U+0InroXaWlDQ64Zcli4Mns2YYI9MgVUIwdyh5c8NE6gvy0s9adem3kxkEKMwjW2fhTi4smnl
mWQp7eXCgD5I6mVJYcxzCrRLXbOvDXLKUzQhrowkda5C8NuOCztJsdJxQskZzcWvFHTx/etSvijb
YrXcbsNxJlEGclTFIHnODbepli/qcqpv82s4/91Pfu6hqRJSJnS3/GPP6TpGNTgLsDc4KqA/YVYQ
VteeZJ8lRBmTwmaqARx9gfJ/u5DI9NL4YM5aaA+nUKcszIGQzgyUFy7DmuSTkphLndruiriNqMkQ
5qpK9KHH0l3jC8IlaUQrcdJx05rB2K4VcHqgmuu8Wpa2fy9GK/ry1BqwQCTHC8UP2lmtJBCt1v7G
s0NCT0pusBd8i7calTAFatk0kdg3XZUORF2pRSMnIUIXhapeJCDapAhgUCbzlpwCdQ+nS4sW5vYj
j3ohrDqnjZ7FyyStrskTR/cK5AFo2HvXXvlRMLTVTM8C1mSjx5QWfXWOJE50YcgIHad+NNYaJ/gs
rqS1kJrzYGXHn1QQeuh3NuxSwCMJ7PbTypVX9zinY8O9VkM7eBRgWRkZjhpcxnVwUXtbvzubhZmf
+u20ruybWBbcmWc74qJtmlmb8S5gnlEnrkqY19DPugDkW1KIvzZlbW434heyDOXUzhUkuPyI2TOJ
ScqmxbSCiOvoKPHpC7hs6Uch5wDegvRQI9bPsidcFiufHI+A8QTHtBAz9NgD2gMLCabBQXG56oqY
MIf4MHTk6BuxS6VkrNftWSWk0GOgajXlhsE7pXgOgh8kZ5VXqleNkk5r2M0eW8W97JRJ00Jv6bvT
m0Wdy1NI0NZAJCDk1b3bBLFXcpLN1PT9B5uy0LktuduZl4m3NcZ6LpuD51rJrTDV62VdZ+KF3ap3
RPOAkpDZu6od4QmJLhq4pYjyVmnKQPeFruOZnu8UrMI8E4ORi72gPc64b3RRmihaPBETR+EwKd2l
GeifB6XqXNnNVd1BbMRYuyb+45TzImjsybRdcdhM/SryJ3kswDbX+cfQ9FTACQOAZoh3QdlAwl7Y
yvO2SN05HN3zIimVG3Q+UD0KdX1s5DqN4q6/KJH92P8IiQGojQ+qMyiqt2PwU+sUcP6D5vnqyKf8
TXutClMn3fY5EJhxGUT+neRSh4vjeZ4UDXx699sABRi3+0G2XQqSZqGxRqc0cTnjYrXinEBE+t7M
Kf5CUuSOUhm3Md5mIMRXYb7cIgQZRhpqB1W6kbbadpa6V+pgRVtVkj05YY7MfEGihr4cmZaqkU9y
tkjTUUq57j5UuqpRLc/SdIuMTdoiAq4F+RXkz1bCkjdK+1xWZKDYkDkU0VY8F43Vp8zzxn5Gx0Am
A4MgewmorcA4mvA+Z4MH6I9cT/gqmCniw3n7FVjbmj7LsCK5IyMUdVGqSNPZ+JdBQfK+cvKLzEHY
5CwPS/qei9QfCxLbQWhHALzEJ0AyXU1gzgHfIX/l5ikoZX0uu/aKudHSCx8eCnr35fLGRL3gUqAp
TnGEdOE7xu1AzgirCkebIG3T8RNmNxLYsUngmR9Xg9RcNLb00G1oUtf15yLTgE0a2aQyI3up6kEy
qUq8Yz8BuYPKi2HftiZtmT5VubEpxnA9iL67VDB4AX3RhTMwFpIpgOkTfJD2MLQ4RkBGA6ILU6rF
8TbkZIfKegSzAcIINt3impct65a+vEz01kJIXTAzs4xtOwczZcxNGTBuJcQ3YgQs1wnggdVoO5KB
Y5LThimnCG0aMAcQyVKdXAxAY5IC99eqtL0zCQDCFL6/XNmOVJEORtzoT/WqdieDVbIuY2N7KfIa
4XnMxlCWoPKnaeBAcmOWUbXHxy7KC2gckI7PZPXS2M4QoxOrW8f9iE/VjHgiUF0rXZ1LA21RECnT
aWRJznOWtHdimt445GihsufhQ344mXkBCFKhnSU0o0ctA65tAOr4NBJIGhQBfNEgLovLCMS0PsZL
W90oHoA3SE0nSUASzXVpchCAA+SNJE1CbWM7oJuc9iGiiWVsCFlGh6cwtxVQ25lOG4BD/iQu1AWN
Dasbzs0gkakjBeC4EeNZuFJIAuc+g1mNVKJ3pbfqVNeJHBxNHuG13SR2R2XVdGQUVpRSk0DYM966
YI/tNgHajYYI0I3kxqjIUENBUNGtyOkXxuOVg2B6GN8rMd8IomdMFfULxWVcjlAdU/l+Rk6oHAP+
GHmJhOpyhQNW8xClV5rYcuk8UqVRo+FxJnSnYZOpC9guecRrPdQA3TjwUElbyPcYayIgSugDDJvG
4sempaKQ1AYBnqB++wiTtsCtbFtYQcgLQ5rldk5VZlAMtRlU2G4nWQJjekw9Z1VBfJI2gJzVGoII
37RKAwqeWrS/ZC19R1XKok0S/Usg0t24qqH1HmzXkSuD+Wznvg8VRakXECKB+PMQa6daTJOqWId3
QJDGZlJs4Buj9G7AKwEVBZKp6IF0pEVNunqObP0mFf17ai6gm4LHpEIq0dRhhChE3G2F4Mt39GkJ
ccN5S30Jl2Xkk8OCyM99ljKK/LoGpwptwyENhbmRffNifC74tuDfNWm103JyhcptviKeRUps4tkC
FWeXUzzWiVxi7FGaQwBXtyDVjU4dr8uQNtomC+o7NWoIPgmqmzQ5g3VoANg2eqhETByq3tGZ7TgW
TmJR8zWFYISLBjrCSMCBawnrRYfTedk0ACz8z63UwLWeBhOyiNsLNSDOCGGBOsukEqa/hEgml4Lr
XKKFQAcbuqJCQ+cfP9D7u1JMZxHZgOrsEuZEzywvArf8XEJ+K8bMPBV3v3G8S5M8l5Y92l5bTyTY
CkA1xzdl2/2TBjZkFa+bvkq81jyXaK8p0JfylAuFYMZGLSTnbD0XSRuXxeDJKbyFCOkrpMWVFDyz
ZxY050NoFsLogv+x/DUn5o7xMvouioy2Am0aCukI0s2SQidYx//7SgHFof8pjp3EmJQruR6vzAxC
N4j2StFes8sRFKIyA1gJ1F5HgJUJ7qLKs5tQ1r7AbrHpkMrnWg0EukoVhHaSDsY+keJ7WZeWbeDH
M1qDl+Ag3PM2+hY51VeOyo9bhIFJv0e3Qp6PYUPBSQTKwMlixsa3UpzDzZn9CxpjUf6Rw5UHNTRJ
gBUbNTrjDdFvi800XLM2Jnja/tkqh+4wtulDbNDjNIADANT7UqaZNjGkgEazMhYAatBAP4hUOANK
1naqLu0im1IpouLZESGbWDCZPBgBXXgbhZRH5BWVczjZSDFKI62Nv4Gr8OMI4hWyVp4xy206bFPy
+eI2DTFB0VyOtJmfs2nS5M6PgXzUHRtJpm0RP/S/QqHzZeBX19Vg0C0j0idUAumFWH1uGfKMQu3c
dWkNaSoAe1snmZqrAX0eYpVOwEuryTXexkyJJpIAuWIhqx/LdsvFHXk2kE2A2XFnYTAYIGDnIBDp
5xx41D1yfotgNd7eAk5dAVCMbbJkKecb7ufdxolViBihLZrJjfFA4wJ8Qxd2WkSXCsy3UNqM0oF2
GehafaZ74BcyP7/zc/kSoKdO4pO+Fai0NNl5yLT8qvW2zxDnPIeJt44FOgg9tq8cZAN6SZtLwaZQ
gdQMXGTwU2isRJQMr32zucg07zGPuzIsPVRJV/OsynpKQRM9ZZk9hhjJJ12EEMC/VxCT67prjBLC
rmRAk0Jd3lau8AA/HghKUiHYNWFdZ0k8NgIN70ZSZo7AFWWe2BMvfr3rdmTWb3adqaBqQgQvwX6r
v+GhDcJMYUEqcO8aKxQb8CtikpzwhAhkSUC50+ynwZQRbKIsXU1oUqUtjCPdAJdNR2SyNOpi0+qB
hF4WWeSuB3SlDx4Jgehr9p8zMUX3p9Qe6L2GAkWjccN0p1oKdkPyImnkQAkU0PhKFZkRED0i60Ql
rkaE21GT51CQm3E+8Oc0UbRTIaVCQb921yQVfdY8m4tzONTq6oteF/errhUlhkIYPcABxwQsm1C1
8BhpNhM6crVVDEZcj4JuYi9NFXJthXyrxJMaAZxDjSZCmIJj+usZVt/Z7iYKGaZi8BOaYRQOXts1
NyxXUCmm5iTNvjil+yDGM3+QzxuNYpvnkPoRRa0E5OJfwm0Ita5SjAZbm2K/2Ag4j8rXKiMI1ksU
CZPtKC9LqPcce412FbiBARXOyIPDIY4/U9MjjVZPdbdc2y471LdU9LLJvi3lVJnCVjeLs/whDFi5
pqg/GFI1rTQmhsZgWsSgBVCFFegWf7E7O3H6aRjR/RFZlEvudu3HgN0S79EN8Y4MNw05i55+PVmd
6MRbNmaocjQDwwhdKO3ix5NlS8iJilpgTmopemxkby0CK4So9vMjsse4FBSN4Qb3H5EIeTaUmjI2
lMCQzY5XKAKMBLV8+PUN6e/wNJumIgmdsRYFU3xzQ7HH5iDnY050gGAUb1zL8O/8LYxRCqr2VTUL
hcHXtoTAs3WMy3A1K+L0DjkJ3CwJEB/4eaJ7tkcjy2tITiXPIQsQ0y9TSONtzRagwvXoBvFM6Ug5
FQlW05WhfpFh7xAGsPZD3b/ZPnluhTvmlw+BEc2ibUWfHefdqMhMkSUPJ1QT3EvRCqqchKb+roHO
l5ZwYFQjE0LFs1JCHWJZ5x8rW09v22y1rBD4HmkDCuSVnJ4PNqFBcxaMsw9tUttLcIKC2AG/bR/X
JjBHsoxmd+gvOkMnJ6y3UnG/2jWxny6icOA0HEq8GdjnHqtYvXPi9suv34Pylh1fF6htqeAOoamF
L1J+I7YALrOFAR47FXGXIwTp0aaA3rYmPZbr20W8/YgS0a3rumsYYC8bIfzmrfDofUQYlMpLzuuO
XpmiR3hGD/CZNCAK8GCAdRsWOObYLaCHBrkgVwYwd0MdZbnSdEoGY7khEimbT6WGO43kxTrw6f4c
JNFtTYpgBK/qGPybca659nXWbU44m5iI2Njbkf+Xprlv4qf/+g9rE0BB4WZ4O+v8tcSMxCvfrZXD
TI2s3BqHuZs3t/CQNR+fssLP/7mT60Hi591v9wo/h29vIjfM76MfhvitP9rpAP10oA8UdLivf/FA
dIsIumQiqHEkt7O7r90j/WoY3+IKxYYJk+QheHvMUjc9fhTah9+bIr+XdLlTyNh9MLFc6NXs/WwG
fv1wLxONxNHvTcA6Ksgx8YJsNwpfv1FRxMj+zrO/GeHVs0tDWZVUUZJhndp9jqZAN4eor2nQ+Yt/
7xT8dFF3a0Ck6fL35uHNMK/mwRjKevf8orZ/UHyP10tBGardBOm7n93f/U1L4c0D7LfJ5QZhy24v
EPD1nQdhKEq4QqKJc/VqAnR5yApQJFU/7AW+/lv2ws8nQNX2L+XNtvpfGAJRHfKCNR3f8vjhzaGp
qei5AIXdffYW5//eEPz04WXure+bV4da5yjiWb+3AxAe0yC2R5Vsf6ETenhif6X3uteGkLvLEnHb
/hUfHwUs/04sUjJoPtt9/q6j4KcrgC5EUew9DaLEW0aFC/66ox1gSkNDFsEyyML36Tmt7U+iy+y9
CIShKsqCAqvn96d8ZQMNZdgphCnMwckuAkEmG9bTEmAGOfTxhqROIqz7HK0FXRkKKvJ/mkSVp/uc
3F6QRKW3T6jhF6HeZYrvzkG3HyR0FgX0y3af/dI7IaMov6ND+QeOMctdhFeR6Xy9EfShqbMClMPD
n94KwBsi7dHbHMroEkvoXJJj3u/4Y69Q14a6Iaiirh4OjRN0iuTeVlGWh/hE8AMI4n6tvzEHKp6h
rmnay9fkdU7raBA1UQH9JvS2CeJQItJAbvTgAx+vBkMaCoqIVRBOzkM6bIe+B4NkDFE0lBE+fn87
6EMRYj8dH3K/UE5uJeimwLnW21PGSepymHiE724I1HYpqsqCdnrm4LAT+kbL2EVRhpSUXb+fAQZ8
dT6QNaD4RPmxE3I9MVsAqc1+Wf55mCiZQ5pxiJBxfF4/NS6DAqqGiuT+sDi55S8qrMqezqEsDkmU
qdjBd42g3qlQa5JIzuhUJ+GwB/omC8ga0kpAssQ4eEHHe4B4WdUUdol2cCBPzhhQpBQ5wdiff74V
RHEIQa2oYVTfdZDMoc5CIT7ffyvsr3dCbvL+ZDzkxf98HiTeNm6iSALuvSOBTDKd6NTihIO93C++
U5oH9mxf/0hUhhT2EJ/tinzd59g/wlsW8SPJL51qzISjaMgS99d3V+hDrJ+GFu2bE8IcUv3U0Mfd
z49welGjYKh9l4GkD1WyZLIALGf/OTomDWOo6ERVJBL3s3ByxyQiJdw82U5OMv5DwpHpuSAIoUws
jdE99TtTwqGp4jQruA77KTm5dSGS990fYH9uI0VhqPD41BDeTalgHhTBkDgzD8HFyfmOskLBvOdK
kLS9+yQe6mlvbKRBBlLDbGAi9uvk9FaCbvYutuE1SDrpI7OTCH/tQZNZVCTG108upSh2d9X33ZNI
kakgqOrBN35zPhpDyTBMTYbcZPc5uXePKpvUN3gSzaFC/oS84iGJzjZ/vQRwEgQDHJ14ctv/4Cr2
XgV4SViS7mjZv+bjdJpJpYkynE5W8fvXJxZC71EXfRcC8ROKq0gqysdGYFdq0gRaPA5n5cltg8NC
6D0B2lDA4SSOfjevalJt0rAWZJj3n/3CO6GYgQrAwYP9c6eATJKBiirFuzd2QB3iCJC1JaWy+5zc
iUBkr+1v6s+fnoMQ8ErnGb4bNuq4yoKOH33wyX/r3f/GH30HaJ07rr/Z4bfcp+wVCOxf/sFLzuDH
AQ6Qqx0kBXTS0R92cK790H/Bu/55VNHegateffkCttpd5/DPDw/446WPrvXyVC+/nLpPqQXxTrP7
ojnc5pUVAAD773DjpNaHm9TaPGXOEcBqByr564Z+QNd9z578cvy0CK21Y/nvXWKPyut9iSyzgtd3
vq+B9h0WRg0rfT3sHmjSd9iplTZWaL0eGCa6LjHbe2Q3+OlMH9KffS8xs4Kg+PCfVhD/48PcypzA
PZoh8htdya3vVeZWGoLP3B5P0j5L03tstoL/ZuBdfNd34IVFK5i1qZ6e4pcZ2BmCfczQd/SltXGa
97fp3jvve4Hrjcvtv77zA6qk78A3xaZYO09p2hwNvk/A9h8c1oxvxwPvDua+A3+0PCvLHesIcnoA
W/Ud+86FZ/LIYMn71FPfge+twPU/XFmb4vWMHA7rvoN/ynMrfc+IH1IDfcd/eMryD2dPoW35R3e/
x3L0HX1pYcwxWHl6tMYPUV3f0RGrZ/T89X1/L7f2Hjs6uuNu3B3Mqe+4HPxWYIUfrHDz4cpdR994
u5eZz/9mx89xwNb1vt6vHAHcwAOSue9llojspsfuQDc4Sdd/wwl7n7pxcbyCDoMToPS985G1wRHb
vQ7L5mVMrfLJd1/GPcY5973WFVfoXvWb0cENdQ21fUdfWmE3Ty8DHW69G/zfME3LJxtv0mqOdgVv
oRuedELfex89+c7bSe/gVNSOew/9fb9BPPEy3F+To4gvv3u39eO3vO1zTqyNy+o59uS/I8L6PgKE
0Vaeu9kPV/gLZtT3Ertzxtp2D/IyH7s5+gu+0fcKM46Cn47/b1hC909sLfutj/9Xfa3v/S+sDfPz
enLerdr8+jLvRZLf+3t+jC9f+nbe+2fHwXP3F2v/yUr/+T8AAAD//w==</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4/relationships/chartEx" Target="../charts/chartEx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latin typeface="Times New Roman" panose="02020603050405020304" pitchFamily="18" charset="0"/>
                <a:cs typeface="Times New Roman" panose="02020603050405020304" pitchFamily="18" charset="0"/>
              </a:rPr>
              <a:t>Analysis Of COVID-19 Data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5188526" cy="805597"/>
          </a:xfrm>
        </p:spPr>
        <p:txBody>
          <a:bodyPr>
            <a:normAutofit/>
          </a:bodyPr>
          <a:lstStyle/>
          <a:p>
            <a:r>
              <a:rPr lang="en-US" sz="900" dirty="0">
                <a:latin typeface="Times New Roman" panose="02020603050405020304" pitchFamily="18" charset="0"/>
                <a:cs typeface="Times New Roman" panose="02020603050405020304" pitchFamily="18" charset="0"/>
              </a:rPr>
              <a:t>Manish Hemnani</a:t>
            </a:r>
          </a:p>
          <a:p>
            <a:r>
              <a:rPr lang="en-US" sz="900" dirty="0">
                <a:latin typeface="Times New Roman" panose="02020603050405020304" pitchFamily="18" charset="0"/>
                <a:cs typeface="Times New Roman" panose="02020603050405020304" pitchFamily="18" charset="0"/>
              </a:rPr>
              <a:t>Piyush Prakash</a:t>
            </a:r>
          </a:p>
          <a:p>
            <a:r>
              <a:rPr lang="en-US" sz="900" dirty="0">
                <a:latin typeface="Times New Roman" panose="02020603050405020304" pitchFamily="18" charset="0"/>
                <a:cs typeface="Times New Roman" panose="02020603050405020304" pitchFamily="18" charset="0"/>
              </a:rPr>
              <a:t>Abhishek Pandey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0000000-0008-0000-0500-000002000000}"/>
              </a:ext>
            </a:extLst>
          </p:cNvPr>
          <p:cNvGraphicFramePr>
            <a:graphicFrameLocks/>
          </p:cNvGraphicFramePr>
          <p:nvPr>
            <p:extLst>
              <p:ext uri="{D42A27DB-BD31-4B8C-83A1-F6EECF244321}">
                <p14:modId xmlns:p14="http://schemas.microsoft.com/office/powerpoint/2010/main" val="3220759410"/>
              </p:ext>
            </p:extLst>
          </p:nvPr>
        </p:nvGraphicFramePr>
        <p:xfrm>
          <a:off x="73513" y="70338"/>
          <a:ext cx="11938733" cy="66274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559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E7C4A432-EABC-4979-8951-A4C57907553B}"/>
              </a:ext>
            </a:extLst>
          </p:cNvPr>
          <p:cNvSpPr txBox="1"/>
          <p:nvPr/>
        </p:nvSpPr>
        <p:spPr>
          <a:xfrm>
            <a:off x="3177474" y="248846"/>
            <a:ext cx="6094378" cy="430887"/>
          </a:xfrm>
          <a:prstGeom prst="rect">
            <a:avLst/>
          </a:prstGeom>
          <a:noFill/>
        </p:spPr>
        <p:txBody>
          <a:bodyPr wrap="square">
            <a:spAutoFit/>
          </a:bodyPr>
          <a:lstStyle/>
          <a:p>
            <a:pPr algn="ctr" rtl="0">
              <a:defRPr sz="2200" b="1" i="0" u="none" strike="noStrike" kern="1200" cap="all" spc="50" baseline="0">
                <a:solidFill>
                  <a:prstClr val="white">
                    <a:lumMod val="65000"/>
                    <a:lumOff val="35000"/>
                  </a:prstClr>
                </a:solidFill>
                <a:latin typeface="+mn-lt"/>
                <a:ea typeface="+mn-ea"/>
                <a:cs typeface="+mn-cs"/>
              </a:defRPr>
            </a:pPr>
            <a:r>
              <a:rPr lang="en-US" dirty="0"/>
              <a:t>No</a:t>
            </a:r>
            <a:r>
              <a:rPr lang="en-US" baseline="0" dirty="0"/>
              <a:t> of cases For each month of 2020</a:t>
            </a:r>
          </a:p>
        </p:txBody>
      </p:sp>
      <p:graphicFrame>
        <p:nvGraphicFramePr>
          <p:cNvPr id="2" name="Chart 1">
            <a:extLst>
              <a:ext uri="{FF2B5EF4-FFF2-40B4-BE49-F238E27FC236}">
                <a16:creationId xmlns:a16="http://schemas.microsoft.com/office/drawing/2014/main" id="{00000000-0008-0000-0F00-000002000000}"/>
              </a:ext>
            </a:extLst>
          </p:cNvPr>
          <p:cNvGraphicFramePr>
            <a:graphicFrameLocks/>
          </p:cNvGraphicFramePr>
          <p:nvPr>
            <p:extLst>
              <p:ext uri="{D42A27DB-BD31-4B8C-83A1-F6EECF244321}">
                <p14:modId xmlns:p14="http://schemas.microsoft.com/office/powerpoint/2010/main" val="1270662802"/>
              </p:ext>
            </p:extLst>
          </p:nvPr>
        </p:nvGraphicFramePr>
        <p:xfrm>
          <a:off x="931068" y="961086"/>
          <a:ext cx="10329864" cy="57197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50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6893B29-E665-9A40-CDA5-D168C316FCCB}"/>
              </a:ext>
            </a:extLst>
          </p:cNvPr>
          <p:cNvSpPr>
            <a:spLocks noGrp="1"/>
          </p:cNvSpPr>
          <p:nvPr>
            <p:ph type="title"/>
          </p:nvPr>
        </p:nvSpPr>
        <p:spPr>
          <a:xfrm>
            <a:off x="838200" y="365125"/>
            <a:ext cx="10515600" cy="1325563"/>
          </a:xfrm>
        </p:spPr>
        <p:txBody>
          <a:bodyPr/>
          <a:lstStyle/>
          <a:p>
            <a:r>
              <a:rPr lang="en-US" dirty="0"/>
              <a:t>Total Number of Confirmed and Deceased Cases</a:t>
            </a:r>
          </a:p>
        </p:txBody>
      </p:sp>
      <p:graphicFrame>
        <p:nvGraphicFramePr>
          <p:cNvPr id="2" name="Chart 1">
            <a:extLst>
              <a:ext uri="{FF2B5EF4-FFF2-40B4-BE49-F238E27FC236}">
                <a16:creationId xmlns:a16="http://schemas.microsoft.com/office/drawing/2014/main" id="{00000000-0008-0000-0700-000002000000}"/>
              </a:ext>
            </a:extLst>
          </p:cNvPr>
          <p:cNvGraphicFramePr>
            <a:graphicFrameLocks/>
          </p:cNvGraphicFramePr>
          <p:nvPr>
            <p:extLst>
              <p:ext uri="{D42A27DB-BD31-4B8C-83A1-F6EECF244321}">
                <p14:modId xmlns:p14="http://schemas.microsoft.com/office/powerpoint/2010/main" val="100941549"/>
              </p:ext>
            </p:extLst>
          </p:nvPr>
        </p:nvGraphicFramePr>
        <p:xfrm>
          <a:off x="261938" y="1456227"/>
          <a:ext cx="11758124" cy="5257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63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5EE622F5-D840-7A3E-50EC-C275314B8DEF}"/>
              </a:ext>
            </a:extLst>
          </p:cNvPr>
          <p:cNvSpPr>
            <a:spLocks noGrp="1"/>
          </p:cNvSpPr>
          <p:nvPr>
            <p:ph type="title"/>
          </p:nvPr>
        </p:nvSpPr>
        <p:spPr>
          <a:xfrm>
            <a:off x="838200" y="83772"/>
            <a:ext cx="10515600" cy="1325563"/>
          </a:xfrm>
        </p:spPr>
        <p:txBody>
          <a:bodyPr/>
          <a:lstStyle/>
          <a:p>
            <a:r>
              <a:rPr lang="en-US" dirty="0"/>
              <a:t>TOTAL NUMBER OF TESTED AND VACCINATED CASES</a:t>
            </a:r>
          </a:p>
        </p:txBody>
      </p:sp>
      <p:graphicFrame>
        <p:nvGraphicFramePr>
          <p:cNvPr id="9" name="Chart 8">
            <a:extLst>
              <a:ext uri="{FF2B5EF4-FFF2-40B4-BE49-F238E27FC236}">
                <a16:creationId xmlns:a16="http://schemas.microsoft.com/office/drawing/2014/main" id="{EDEEC3E9-E4DD-481F-86C1-A59641558675}"/>
              </a:ext>
            </a:extLst>
          </p:cNvPr>
          <p:cNvGraphicFramePr>
            <a:graphicFrameLocks/>
          </p:cNvGraphicFramePr>
          <p:nvPr>
            <p:extLst>
              <p:ext uri="{D42A27DB-BD31-4B8C-83A1-F6EECF244321}">
                <p14:modId xmlns:p14="http://schemas.microsoft.com/office/powerpoint/2010/main" val="4220391893"/>
              </p:ext>
            </p:extLst>
          </p:nvPr>
        </p:nvGraphicFramePr>
        <p:xfrm>
          <a:off x="282103" y="1488332"/>
          <a:ext cx="11741284" cy="5175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365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E1D589-1899-4CA9-86FE-32F35E87068C}"/>
              </a:ext>
            </a:extLst>
          </p:cNvPr>
          <p:cNvPicPr>
            <a:picLocks noChangeAspect="1"/>
          </p:cNvPicPr>
          <p:nvPr/>
        </p:nvPicPr>
        <p:blipFill>
          <a:blip r:embed="rId2"/>
          <a:stretch>
            <a:fillRect/>
          </a:stretch>
        </p:blipFill>
        <p:spPr>
          <a:xfrm>
            <a:off x="123512" y="732813"/>
            <a:ext cx="11944975" cy="5392373"/>
          </a:xfrm>
          <a:prstGeom prst="rect">
            <a:avLst/>
          </a:prstGeom>
        </p:spPr>
      </p:pic>
      <p:sp>
        <p:nvSpPr>
          <p:cNvPr id="8" name="TextBox 7">
            <a:extLst>
              <a:ext uri="{FF2B5EF4-FFF2-40B4-BE49-F238E27FC236}">
                <a16:creationId xmlns:a16="http://schemas.microsoft.com/office/drawing/2014/main" id="{32C41881-FF69-74B6-4C93-E7360A73444B}"/>
              </a:ext>
            </a:extLst>
          </p:cNvPr>
          <p:cNvSpPr txBox="1"/>
          <p:nvPr/>
        </p:nvSpPr>
        <p:spPr>
          <a:xfrm>
            <a:off x="3069202" y="144731"/>
            <a:ext cx="6073985" cy="461665"/>
          </a:xfrm>
          <a:prstGeom prst="rect">
            <a:avLst/>
          </a:prstGeom>
          <a:noFill/>
        </p:spPr>
        <p:txBody>
          <a:bodyPr wrap="square">
            <a:spAutoFit/>
          </a:bodyPr>
          <a:lstStyle/>
          <a:p>
            <a:pPr algn="ctr" rtl="0">
              <a:defRPr sz="2200" b="1" i="0" u="none" strike="noStrike" kern="1200" cap="all" spc="50" baseline="0">
                <a:solidFill>
                  <a:prstClr val="white">
                    <a:lumMod val="65000"/>
                    <a:lumOff val="35000"/>
                  </a:prstClr>
                </a:solidFill>
                <a:latin typeface="+mn-lt"/>
                <a:ea typeface="+mn-ea"/>
                <a:cs typeface="+mn-cs"/>
              </a:defRPr>
            </a:pPr>
            <a:r>
              <a:rPr lang="en-US" sz="2400" dirty="0"/>
              <a:t>Excel dashboard</a:t>
            </a:r>
            <a:endParaRPr lang="en-US" sz="2400" baseline="0" dirty="0"/>
          </a:p>
        </p:txBody>
      </p:sp>
    </p:spTree>
    <p:extLst>
      <p:ext uri="{BB962C8B-B14F-4D97-AF65-F5344CB8AC3E}">
        <p14:creationId xmlns:p14="http://schemas.microsoft.com/office/powerpoint/2010/main" val="195097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665018" y="348499"/>
            <a:ext cx="10515600" cy="1325563"/>
          </a:xfrm>
        </p:spPr>
        <p:txBody>
          <a:bodyPr/>
          <a:lstStyle/>
          <a:p>
            <a:r>
              <a:rPr lang="en-US" dirty="0">
                <a:latin typeface="Times New Roman" panose="02020603050405020304" pitchFamily="18" charset="0"/>
                <a:cs typeface="Times New Roman" panose="02020603050405020304" pitchFamily="18" charset="0"/>
              </a:rPr>
              <a:t>Challenges Faced</a:t>
            </a:r>
          </a:p>
        </p:txBody>
      </p:sp>
      <p:sp>
        <p:nvSpPr>
          <p:cNvPr id="6" name="TextBox 5">
            <a:extLst>
              <a:ext uri="{FF2B5EF4-FFF2-40B4-BE49-F238E27FC236}">
                <a16:creationId xmlns:a16="http://schemas.microsoft.com/office/drawing/2014/main" id="{D1485CB2-3161-454A-B925-B2C169327613}"/>
              </a:ext>
            </a:extLst>
          </p:cNvPr>
          <p:cNvSpPr txBox="1"/>
          <p:nvPr/>
        </p:nvSpPr>
        <p:spPr>
          <a:xfrm>
            <a:off x="665018" y="1953491"/>
            <a:ext cx="11039302"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huge amount of data, It was difficult to segregate the data into usable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Handling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Creation, and figuring out which table to use to draw insight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Selection of type of Graph, which can display the data in most accurate way possible.</a:t>
            </a:r>
          </a:p>
        </p:txBody>
      </p:sp>
    </p:spTree>
    <p:extLst>
      <p:ext uri="{BB962C8B-B14F-4D97-AF65-F5344CB8AC3E}">
        <p14:creationId xmlns:p14="http://schemas.microsoft.com/office/powerpoint/2010/main" val="249968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Data Extraction and Sanitization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With the help of one of the most powerful tool, named python  </a:t>
            </a:r>
          </a:p>
          <a:p>
            <a:r>
              <a:rPr lang="en-US" dirty="0"/>
              <a:t>We extracted the data from the source file and the same tool helped us achieve our dataset in usable format.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Data Manipulation</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Data was Manipulated with help of SQL, which not only gave up power to select the required data, but it helped us in maintain a uniform Structure throughout the process.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Data Visualization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With the help of Microsoft Excel, we were able to achieve insights and visualize them in Real time with different changing Parameters.</a:t>
            </a:r>
          </a:p>
        </p:txBody>
      </p:sp>
    </p:spTree>
    <p:extLst>
      <p:ext uri="{BB962C8B-B14F-4D97-AF65-F5344CB8AC3E}">
        <p14:creationId xmlns:p14="http://schemas.microsoft.com/office/powerpoint/2010/main" val="142942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00843B5-DD52-0B12-3762-8F7245C42268}"/>
              </a:ext>
            </a:extLst>
          </p:cNvPr>
          <p:cNvSpPr txBox="1">
            <a:spLocks/>
          </p:cNvSpPr>
          <p:nvPr/>
        </p:nvSpPr>
        <p:spPr>
          <a:xfrm>
            <a:off x="2533815" y="1607785"/>
            <a:ext cx="7007750" cy="29562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6600" dirty="0"/>
              <a:t>THANK YOU</a:t>
            </a:r>
          </a:p>
        </p:txBody>
      </p:sp>
    </p:spTree>
    <p:extLst>
      <p:ext uri="{BB962C8B-B14F-4D97-AF65-F5344CB8AC3E}">
        <p14:creationId xmlns:p14="http://schemas.microsoft.com/office/powerpoint/2010/main" val="404708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en-US" dirty="0"/>
              <a:t>Introduction</a:t>
            </a:r>
          </a:p>
          <a:p>
            <a:r>
              <a:rPr lang="en-US" dirty="0"/>
              <a:t>Primary goals</a:t>
            </a:r>
          </a:p>
          <a:p>
            <a:r>
              <a:rPr lang="en-US" dirty="0"/>
              <a:t>Description &amp; Details</a:t>
            </a:r>
          </a:p>
          <a:p>
            <a:r>
              <a:rPr lang="en-US" dirty="0"/>
              <a:t>Challenges</a:t>
            </a:r>
          </a:p>
          <a:p>
            <a:r>
              <a:rPr lang="en-US" dirty="0"/>
              <a:t>Outcomes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006642"/>
          </a:xfrm>
        </p:spPr>
        <p:txBody>
          <a:bodyPr/>
          <a:lstStyle/>
          <a:p>
            <a:r>
              <a:rPr lang="en-US" dirty="0">
                <a:latin typeface="Times New Roman" panose="02020603050405020304" pitchFamily="18" charset="0"/>
                <a:cs typeface="Times New Roman" panose="02020603050405020304" pitchFamily="18" charset="0"/>
              </a:rPr>
              <a:t>Covid-19 has major impact on India, with most of the population ​affected by it. And this project was done to extract the Gist of the data provided by the Government of India, and draw Insight based on different parameter present in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505299"/>
          </a:xfrm>
        </p:spPr>
        <p:txBody>
          <a:bodyPr>
            <a:noAutofit/>
          </a:bodyPr>
          <a:lstStyle/>
          <a:p>
            <a:pPr marL="285750" indent="-285750">
              <a:buFont typeface="Arial" panose="020B0604020202020204" pitchFamily="34" charset="0"/>
              <a:buChar char="•"/>
            </a:pPr>
            <a:r>
              <a:rPr lang="en-US" sz="1400" dirty="0"/>
              <a:t>Understand the data.</a:t>
            </a:r>
          </a:p>
          <a:p>
            <a:pPr marL="285750" indent="-285750">
              <a:buFont typeface="Arial" panose="020B0604020202020204" pitchFamily="34" charset="0"/>
              <a:buChar char="•"/>
            </a:pPr>
            <a:r>
              <a:rPr lang="en-US" sz="1400" dirty="0"/>
              <a:t>Convert Data in a Usable Format (using Python)</a:t>
            </a:r>
          </a:p>
          <a:p>
            <a:pPr marL="285750" indent="-285750">
              <a:buFont typeface="Arial" panose="020B0604020202020204" pitchFamily="34" charset="0"/>
              <a:buChar char="•"/>
            </a:pPr>
            <a:r>
              <a:rPr lang="en-US" sz="1400" dirty="0"/>
              <a:t>Design Dataset which can give useful insight (Using SQL)</a:t>
            </a:r>
          </a:p>
          <a:p>
            <a:pPr marL="285750" indent="-285750">
              <a:buFont typeface="Arial" panose="020B0604020202020204" pitchFamily="34" charset="0"/>
              <a:buChar char="•"/>
            </a:pPr>
            <a:r>
              <a:rPr lang="en-US" sz="1400" dirty="0"/>
              <a:t>Visualize data to see different trends (Using Excel)</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5583C36E-B7C7-4F40-B4E2-11032F9611CF}"/>
              </a:ext>
            </a:extLst>
          </p:cNvPr>
          <p:cNvPicPr>
            <a:picLocks noChangeAspect="1"/>
          </p:cNvPicPr>
          <p:nvPr/>
        </p:nvPicPr>
        <p:blipFill>
          <a:blip r:embed="rId2"/>
          <a:stretch>
            <a:fillRect/>
          </a:stretch>
        </p:blipFill>
        <p:spPr>
          <a:xfrm>
            <a:off x="4875805" y="1809923"/>
            <a:ext cx="6638676" cy="4953342"/>
          </a:xfrm>
          <a:prstGeom prst="rect">
            <a:avLst/>
          </a:prstGeom>
        </p:spPr>
      </p:pic>
      <p:sp>
        <p:nvSpPr>
          <p:cNvPr id="12" name="TextBox 11">
            <a:extLst>
              <a:ext uri="{FF2B5EF4-FFF2-40B4-BE49-F238E27FC236}">
                <a16:creationId xmlns:a16="http://schemas.microsoft.com/office/drawing/2014/main" id="{2A0FD2A4-36CC-4523-8A29-B774BBA2D16E}"/>
              </a:ext>
            </a:extLst>
          </p:cNvPr>
          <p:cNvSpPr txBox="1"/>
          <p:nvPr/>
        </p:nvSpPr>
        <p:spPr>
          <a:xfrm>
            <a:off x="6767283" y="1144954"/>
            <a:ext cx="41065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Table Attributes</a:t>
            </a:r>
            <a:endParaRPr lang="en-US" sz="3200"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2FF5-2A60-45CA-A75F-8D4F2E5B22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5B7FE5BC-1D12-46BC-AF21-5D0D892D470F}"/>
              </a:ext>
            </a:extLst>
          </p:cNvPr>
          <p:cNvSpPr>
            <a:spLocks noGrp="1"/>
          </p:cNvSpPr>
          <p:nvPr>
            <p:ph type="body" sz="quarter" idx="13"/>
          </p:nvPr>
        </p:nvSpPr>
        <p:spPr/>
        <p:txBody>
          <a:bodyPr>
            <a:normAutofit/>
          </a:bodyPr>
          <a:lstStyle/>
          <a:p>
            <a:r>
              <a:rPr lang="en-US" dirty="0">
                <a:latin typeface="Times New Roman" panose="02020603050405020304" pitchFamily="18" charset="0"/>
                <a:cs typeface="Times New Roman" panose="02020603050405020304" pitchFamily="18" charset="0"/>
              </a:rPr>
              <a:t>Weekly Evolution</a:t>
            </a:r>
          </a:p>
        </p:txBody>
      </p:sp>
      <p:sp>
        <p:nvSpPr>
          <p:cNvPr id="4" name="Text Placeholder 3">
            <a:extLst>
              <a:ext uri="{FF2B5EF4-FFF2-40B4-BE49-F238E27FC236}">
                <a16:creationId xmlns:a16="http://schemas.microsoft.com/office/drawing/2014/main" id="{128D7BC7-FF44-4679-9362-C88E198515D2}"/>
              </a:ext>
            </a:extLst>
          </p:cNvPr>
          <p:cNvSpPr>
            <a:spLocks noGrp="1"/>
          </p:cNvSpPr>
          <p:nvPr>
            <p:ph type="body" sz="quarter" idx="14"/>
          </p:nvPr>
        </p:nvSpPr>
        <p:spPr/>
        <p:txBody>
          <a:bodyPr/>
          <a:lstStyle/>
          <a:p>
            <a:r>
              <a:rPr lang="en-US" dirty="0">
                <a:latin typeface="Times New Roman" panose="02020603050405020304" pitchFamily="18" charset="0"/>
                <a:cs typeface="Times New Roman" panose="02020603050405020304" pitchFamily="18" charset="0"/>
              </a:rPr>
              <a:t>Categorization</a:t>
            </a:r>
          </a:p>
        </p:txBody>
      </p:sp>
      <p:sp>
        <p:nvSpPr>
          <p:cNvPr id="5" name="Text Placeholder 4">
            <a:extLst>
              <a:ext uri="{FF2B5EF4-FFF2-40B4-BE49-F238E27FC236}">
                <a16:creationId xmlns:a16="http://schemas.microsoft.com/office/drawing/2014/main" id="{57976305-2DE2-4F1C-87B5-3E812C7F3385}"/>
              </a:ext>
            </a:extLst>
          </p:cNvPr>
          <p:cNvSpPr>
            <a:spLocks noGrp="1"/>
          </p:cNvSpPr>
          <p:nvPr>
            <p:ph type="body" sz="quarter" idx="15"/>
          </p:nvPr>
        </p:nvSpPr>
        <p:spPr/>
        <p:txBody>
          <a:bodyPr>
            <a:normAutofit fontScale="92500"/>
          </a:bodyPr>
          <a:lstStyle/>
          <a:p>
            <a:r>
              <a:rPr lang="en-US" dirty="0">
                <a:latin typeface="Times New Roman" panose="02020603050405020304" pitchFamily="18" charset="0"/>
                <a:cs typeface="Times New Roman" panose="02020603050405020304" pitchFamily="18" charset="0"/>
              </a:rPr>
              <a:t>Delta 7 Comparison</a:t>
            </a:r>
          </a:p>
        </p:txBody>
      </p:sp>
      <p:sp>
        <p:nvSpPr>
          <p:cNvPr id="6" name="Text Placeholder 5">
            <a:extLst>
              <a:ext uri="{FF2B5EF4-FFF2-40B4-BE49-F238E27FC236}">
                <a16:creationId xmlns:a16="http://schemas.microsoft.com/office/drawing/2014/main" id="{BD1959B7-FD3D-469E-B035-183EC8413161}"/>
              </a:ext>
            </a:extLst>
          </p:cNvPr>
          <p:cNvSpPr>
            <a:spLocks noGrp="1"/>
          </p:cNvSpPr>
          <p:nvPr>
            <p:ph type="body" sz="quarter" idx="16"/>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Monthly categorization</a:t>
            </a:r>
          </a:p>
        </p:txBody>
      </p:sp>
      <p:sp>
        <p:nvSpPr>
          <p:cNvPr id="7" name="Text Placeholder 6">
            <a:extLst>
              <a:ext uri="{FF2B5EF4-FFF2-40B4-BE49-F238E27FC236}">
                <a16:creationId xmlns:a16="http://schemas.microsoft.com/office/drawing/2014/main" id="{62A9D3D1-5B77-4FBF-BCAE-C6CAF4945166}"/>
              </a:ext>
            </a:extLst>
          </p:cNvPr>
          <p:cNvSpPr>
            <a:spLocks noGrp="1"/>
          </p:cNvSpPr>
          <p:nvPr>
            <p:ph type="body" sz="quarter" idx="17"/>
          </p:nvPr>
        </p:nvSpPr>
        <p:spPr/>
        <p:txBody>
          <a:bodyPr/>
          <a:lstStyle/>
          <a:p>
            <a:r>
              <a:rPr lang="en-US" dirty="0">
                <a:latin typeface="Times New Roman" panose="02020603050405020304" pitchFamily="18" charset="0"/>
                <a:cs typeface="Times New Roman" panose="02020603050405020304" pitchFamily="18" charset="0"/>
              </a:rPr>
              <a:t>With the help of time series data, An evolution of Covid-19 cases was plotted, which includes data related to (Confirmed, recovered, deceased, vaccinated)</a:t>
            </a:r>
          </a:p>
        </p:txBody>
      </p:sp>
      <p:sp>
        <p:nvSpPr>
          <p:cNvPr id="8" name="Text Placeholder 7">
            <a:extLst>
              <a:ext uri="{FF2B5EF4-FFF2-40B4-BE49-F238E27FC236}">
                <a16:creationId xmlns:a16="http://schemas.microsoft.com/office/drawing/2014/main" id="{8BD2C579-A4F9-4CBE-9275-9B713C48A67B}"/>
              </a:ext>
            </a:extLst>
          </p:cNvPr>
          <p:cNvSpPr>
            <a:spLocks noGrp="1"/>
          </p:cNvSpPr>
          <p:nvPr>
            <p:ph type="body" sz="quarter" idx="18"/>
          </p:nvPr>
        </p:nvSpPr>
        <p:spPr>
          <a:xfrm>
            <a:off x="5038783" y="2584097"/>
            <a:ext cx="5102680" cy="1010842"/>
          </a:xfrm>
        </p:spPr>
        <p:txBody>
          <a:bodyPr>
            <a:normAutofit lnSpcReduction="10000"/>
          </a:bodyPr>
          <a:lstStyle/>
          <a:p>
            <a:r>
              <a:rPr lang="en-US" dirty="0">
                <a:latin typeface="Times New Roman" panose="02020603050405020304" pitchFamily="18" charset="0"/>
                <a:cs typeface="Times New Roman" panose="02020603050405020304" pitchFamily="18" charset="0"/>
              </a:rPr>
              <a:t>In this every state is categorized in 5 different category, based on testing ratio. </a:t>
            </a:r>
          </a:p>
          <a:p>
            <a:r>
              <a:rPr lang="en-US" dirty="0">
                <a:latin typeface="Times New Roman" panose="02020603050405020304" pitchFamily="18" charset="0"/>
                <a:cs typeface="Times New Roman" panose="02020603050405020304" pitchFamily="18" charset="0"/>
              </a:rPr>
              <a:t>Formula (</a:t>
            </a:r>
            <a:r>
              <a:rPr lang="en-US" dirty="0">
                <a:solidFill>
                  <a:srgbClr val="EB5757"/>
                </a:solidFill>
                <a:effectLst/>
                <a:latin typeface="Times New Roman" panose="02020603050405020304" pitchFamily="18" charset="0"/>
                <a:cs typeface="Times New Roman" panose="02020603050405020304" pitchFamily="18" charset="0"/>
              </a:rPr>
              <a:t>testing ratio(tr) = (number of tests done) / (population)</a:t>
            </a:r>
            <a:r>
              <a:rPr lang="en-US"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252DB1BC-3388-4038-A968-021646373F1F}"/>
              </a:ext>
            </a:extLst>
          </p:cNvPr>
          <p:cNvSpPr>
            <a:spLocks noGrp="1"/>
          </p:cNvSpPr>
          <p:nvPr>
            <p:ph type="body" sz="quarter" idx="19"/>
          </p:nvPr>
        </p:nvSpPr>
        <p:spPr/>
        <p:txBody>
          <a:bodyPr/>
          <a:lstStyle/>
          <a:p>
            <a:r>
              <a:rPr lang="en-US" dirty="0">
                <a:latin typeface="Times New Roman" panose="02020603050405020304" pitchFamily="18" charset="0"/>
                <a:cs typeface="Times New Roman" panose="02020603050405020304" pitchFamily="18" charset="0"/>
              </a:rPr>
              <a:t>This was done to get an insight of ‘No of Confirmed Cases’ with respect to ‘No of Recovered population’ on a weekly based data.</a:t>
            </a:r>
          </a:p>
        </p:txBody>
      </p:sp>
      <p:sp>
        <p:nvSpPr>
          <p:cNvPr id="10" name="Text Placeholder 9">
            <a:extLst>
              <a:ext uri="{FF2B5EF4-FFF2-40B4-BE49-F238E27FC236}">
                <a16:creationId xmlns:a16="http://schemas.microsoft.com/office/drawing/2014/main" id="{EAC0F78B-758E-4534-BED6-EB7CD7332071}"/>
              </a:ext>
            </a:extLst>
          </p:cNvPr>
          <p:cNvSpPr>
            <a:spLocks noGrp="1"/>
          </p:cNvSpPr>
          <p:nvPr>
            <p:ph type="body" sz="quarter" idx="20"/>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This was done in accordance to get the monthly data of total number of Covid19 cases, and to find out which month was most devasting for India.</a:t>
            </a:r>
          </a:p>
          <a:p>
            <a:r>
              <a:rPr lang="en-US" dirty="0">
                <a:latin typeface="Times New Roman" panose="02020603050405020304" pitchFamily="18" charset="0"/>
                <a:cs typeface="Times New Roman" panose="02020603050405020304" pitchFamily="18" charset="0"/>
              </a:rPr>
              <a:t>Spoilers :- It was December of 2020</a:t>
            </a:r>
          </a:p>
        </p:txBody>
      </p:sp>
    </p:spTree>
    <p:extLst>
      <p:ext uri="{BB962C8B-B14F-4D97-AF65-F5344CB8AC3E}">
        <p14:creationId xmlns:p14="http://schemas.microsoft.com/office/powerpoint/2010/main" val="416063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557A20F-D416-FDB5-BFBE-BA8206C77AE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mc:AlternateContent xmlns:mc="http://schemas.openxmlformats.org/markup-compatibility/2006" xmlns:cx4="http://schemas.microsoft.com/office/drawing/2016/5/10/chartex">
        <mc:Choice Requires="cx4">
          <p:graphicFrame>
            <p:nvGraphicFramePr>
              <p:cNvPr id="66" name="Chart 65">
                <a:extLst>
                  <a:ext uri="{FF2B5EF4-FFF2-40B4-BE49-F238E27FC236}">
                    <a16:creationId xmlns:a16="http://schemas.microsoft.com/office/drawing/2014/main" id="{BDA52607-9900-432E-9EDB-F748CF41A364}"/>
                  </a:ext>
                </a:extLst>
              </p:cNvPr>
              <p:cNvGraphicFramePr/>
              <p:nvPr>
                <p:extLst>
                  <p:ext uri="{D42A27DB-BD31-4B8C-83A1-F6EECF244321}">
                    <p14:modId xmlns:p14="http://schemas.microsoft.com/office/powerpoint/2010/main" val="2667616250"/>
                  </p:ext>
                </p:extLst>
              </p:nvPr>
            </p:nvGraphicFramePr>
            <p:xfrm>
              <a:off x="5980233" y="136525"/>
              <a:ext cx="6100397" cy="648374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6" name="Chart 65">
                <a:extLst>
                  <a:ext uri="{FF2B5EF4-FFF2-40B4-BE49-F238E27FC236}">
                    <a16:creationId xmlns:a16="http://schemas.microsoft.com/office/drawing/2014/main" id="{BDA52607-9900-432E-9EDB-F748CF41A364}"/>
                  </a:ext>
                </a:extLst>
              </p:cNvPr>
              <p:cNvPicPr>
                <a:picLocks noGrp="1" noRot="1" noChangeAspect="1" noMove="1" noResize="1" noEditPoints="1" noAdjustHandles="1" noChangeArrowheads="1" noChangeShapeType="1"/>
              </p:cNvPicPr>
              <p:nvPr/>
            </p:nvPicPr>
            <p:blipFill>
              <a:blip r:embed="rId3"/>
              <a:stretch>
                <a:fillRect/>
              </a:stretch>
            </p:blipFill>
            <p:spPr>
              <a:xfrm>
                <a:off x="5980233" y="136525"/>
                <a:ext cx="6100397" cy="6483741"/>
              </a:xfrm>
              <a:prstGeom prst="rect">
                <a:avLst/>
              </a:prstGeom>
            </p:spPr>
          </p:pic>
        </mc:Fallback>
      </mc:AlternateContent>
      <p:sp>
        <p:nvSpPr>
          <p:cNvPr id="68" name="TextBox 67">
            <a:extLst>
              <a:ext uri="{FF2B5EF4-FFF2-40B4-BE49-F238E27FC236}">
                <a16:creationId xmlns:a16="http://schemas.microsoft.com/office/drawing/2014/main" id="{38CF28A9-3D1C-48FD-9253-8566955137AA}"/>
              </a:ext>
            </a:extLst>
          </p:cNvPr>
          <p:cNvSpPr txBox="1"/>
          <p:nvPr/>
        </p:nvSpPr>
        <p:spPr>
          <a:xfrm>
            <a:off x="228600" y="4004828"/>
            <a:ext cx="5751633"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Map shows the distribution of confirmed cases in every state of India throughout the Covid19 Period.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Maharashtra was the State which was most impacted with </a:t>
            </a:r>
          </a:p>
          <a:p>
            <a:r>
              <a:rPr lang="en-US" dirty="0">
                <a:latin typeface="Times New Roman" panose="02020603050405020304" pitchFamily="18" charset="0"/>
                <a:cs typeface="Times New Roman" panose="02020603050405020304" pitchFamily="18" charset="0"/>
              </a:rPr>
              <a:t>Covid19.</a:t>
            </a:r>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205568596"/>
              </p:ext>
            </p:extLst>
          </p:nvPr>
        </p:nvGraphicFramePr>
        <p:xfrm>
          <a:off x="2570649" y="318477"/>
          <a:ext cx="9472859" cy="6221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891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680315-C83A-48E0-AD59-610377D8F63F}"/>
              </a:ext>
            </a:extLst>
          </p:cNvPr>
          <p:cNvSpPr txBox="1"/>
          <p:nvPr/>
        </p:nvSpPr>
        <p:spPr>
          <a:xfrm>
            <a:off x="650631" y="5503985"/>
            <a:ext cx="8934369"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Graph for Karnataka, shows that the testing Count was the higher in Bengaluru Urban.</a:t>
            </a:r>
          </a:p>
          <a:p>
            <a:r>
              <a:rPr lang="en-US" dirty="0">
                <a:latin typeface="Times New Roman" panose="02020603050405020304" pitchFamily="18" charset="0"/>
                <a:cs typeface="Times New Roman" panose="02020603050405020304" pitchFamily="18" charset="0"/>
              </a:rPr>
              <a:t>Similarly, for each state district wise data has been plotted which can be referenced with the </a:t>
            </a:r>
          </a:p>
          <a:p>
            <a:r>
              <a:rPr lang="en-US" dirty="0">
                <a:latin typeface="Times New Roman" panose="02020603050405020304" pitchFamily="18" charset="0"/>
                <a:cs typeface="Times New Roman" panose="02020603050405020304" pitchFamily="18" charset="0"/>
              </a:rPr>
              <a:t>Help of dashboard Created.</a:t>
            </a:r>
          </a:p>
        </p:txBody>
      </p:sp>
      <p:graphicFrame>
        <p:nvGraphicFramePr>
          <p:cNvPr id="3" name="Chart 2">
            <a:extLst>
              <a:ext uri="{FF2B5EF4-FFF2-40B4-BE49-F238E27FC236}">
                <a16:creationId xmlns:a16="http://schemas.microsoft.com/office/drawing/2014/main" id="{00000000-0008-0000-0300-000004000000}"/>
              </a:ext>
            </a:extLst>
          </p:cNvPr>
          <p:cNvGraphicFramePr>
            <a:graphicFrameLocks/>
          </p:cNvGraphicFramePr>
          <p:nvPr>
            <p:extLst>
              <p:ext uri="{D42A27DB-BD31-4B8C-83A1-F6EECF244321}">
                <p14:modId xmlns:p14="http://schemas.microsoft.com/office/powerpoint/2010/main" val="3013054212"/>
              </p:ext>
            </p:extLst>
          </p:nvPr>
        </p:nvGraphicFramePr>
        <p:xfrm>
          <a:off x="1529862" y="533400"/>
          <a:ext cx="10302630" cy="49705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633137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946</TotalTime>
  <Words>525</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Times New Roman</vt:lpstr>
      <vt:lpstr>Office Theme</vt:lpstr>
      <vt:lpstr>Analysis Of COVID-19 Data</vt:lpstr>
      <vt:lpstr>Content</vt:lpstr>
      <vt:lpstr>INTRODUCTION</vt:lpstr>
      <vt:lpstr>PRIMARY GOALS</vt:lpstr>
      <vt:lpstr>PowerPoint Presentation</vt:lpstr>
      <vt:lpstr>Results</vt:lpstr>
      <vt:lpstr>PowerPoint Presentation</vt:lpstr>
      <vt:lpstr>PowerPoint Presentation</vt:lpstr>
      <vt:lpstr>PowerPoint Presentation</vt:lpstr>
      <vt:lpstr>PowerPoint Presentation</vt:lpstr>
      <vt:lpstr>PowerPoint Presentation</vt:lpstr>
      <vt:lpstr>Total Number of Confirmed and Deceased Cases</vt:lpstr>
      <vt:lpstr>TOTAL NUMBER OF TESTED AND VACCINATED CASES</vt:lpstr>
      <vt:lpstr>PowerPoint Presentation</vt:lpstr>
      <vt:lpstr>Challenges Faced</vt:lpstr>
      <vt:lpstr>HOW WE GET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Data</dc:title>
  <dc:creator>Piyush Prakash</dc:creator>
  <cp:lastModifiedBy>manish Hemnani</cp:lastModifiedBy>
  <cp:revision>11</cp:revision>
  <dcterms:created xsi:type="dcterms:W3CDTF">2022-12-06T09:21:32Z</dcterms:created>
  <dcterms:modified xsi:type="dcterms:W3CDTF">2023-03-13T20:03:10Z</dcterms:modified>
</cp:coreProperties>
</file>