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01" r:id="rId7"/>
    <p:sldId id="323" r:id="rId8"/>
    <p:sldId id="302" r:id="rId9"/>
    <p:sldId id="259" r:id="rId10"/>
    <p:sldId id="303" r:id="rId11"/>
    <p:sldId id="324" r:id="rId12"/>
    <p:sldId id="325" r:id="rId13"/>
    <p:sldId id="304" r:id="rId14"/>
    <p:sldId id="305" r:id="rId15"/>
    <p:sldId id="320" r:id="rId16"/>
    <p:sldId id="322" r:id="rId17"/>
    <p:sldId id="321" r:id="rId18"/>
    <p:sldId id="317" r:id="rId19"/>
    <p:sldId id="316" r:id="rId20"/>
    <p:sldId id="326" r:id="rId21"/>
    <p:sldId id="327" r:id="rId22"/>
    <p:sldId id="328" r:id="rId23"/>
    <p:sldId id="329" r:id="rId24"/>
    <p:sldId id="330" r:id="rId25"/>
    <p:sldId id="331" r:id="rId26"/>
    <p:sldId id="332" r:id="rId27"/>
    <p:sldId id="333" r:id="rId28"/>
    <p:sldId id="334" r:id="rId29"/>
    <p:sldId id="335" r:id="rId30"/>
    <p:sldId id="319" r:id="rId31"/>
    <p:sldId id="336" r:id="rId32"/>
    <p:sldId id="337" r:id="rId33"/>
    <p:sldId id="318" r:id="rId34"/>
    <p:sldId id="315" r:id="rId35"/>
    <p:sldId id="306" r:id="rId36"/>
    <p:sldId id="307" r:id="rId37"/>
    <p:sldId id="308" r:id="rId38"/>
    <p:sldId id="309" r:id="rId39"/>
    <p:sldId id="310" r:id="rId40"/>
    <p:sldId id="311" r:id="rId41"/>
    <p:sldId id="312" r:id="rId42"/>
    <p:sldId id="313" r:id="rId43"/>
    <p:sldId id="31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72" d="100"/>
          <a:sy n="72" d="100"/>
        </p:scale>
        <p:origin x="1589" y="3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solution begins with the payment transaction systems writing to Azure Cosmos DB. With change feed enabled in Cosmos, the transactions can be read as a stream of incoming data within an Azure Databricks notebook, using the </a:t>
            </a:r>
            <a:r>
              <a:rPr lang="en-US" dirty="0"/>
              <a:t>azure-</a:t>
            </a:r>
            <a:r>
              <a:rPr lang="en-US" dirty="0" err="1"/>
              <a:t>cosmosdb</a:t>
            </a:r>
            <a:r>
              <a:rPr lang="en-US" dirty="0"/>
              <a:t>-spark</a:t>
            </a:r>
            <a:r>
              <a:rPr lang="en-US" sz="1200" b="0" i="0" kern="1200" dirty="0">
                <a:solidFill>
                  <a:schemeClr val="tx1"/>
                </a:solidFill>
                <a:effectLst/>
                <a:latin typeface="+mn-lt"/>
                <a:ea typeface="+mn-ea"/>
                <a:cs typeface="+mn-cs"/>
              </a:rPr>
              <a:t> connector, and stored long-term within a Delta table backed by Data Lake Storage. This data can be accessed by business analysts using dashboards and reports in Power BI, using Power BI's Spark connector. Data scientists and engineers can create their own reports against this data, using Databricks notebooks. Azure Databricks also supports training and validating the machine learning model, using historical data stored in Data Lake Storage. The model can periodically be re-trained using the data stored in Delta tables. Azure Machine Learning is used to host the trained model and deploy it as a real-time scoring web service, using a highly available AKS cluster. The trained model is also used in scheduled offline scoring through Databricks jobs, and the "suspicious activity" output is stored in Azure Cosmos DB so it is globally available in regions closest to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Bank's customers through their web applications. Finally, Azure Key Vault is used to securely store secrets, such as account keys and connection strings, and serves as a backing for Azure Databricks secret scopes.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can use session consistency level for offline storage of suspicious activity, as it is very heavy on reads with seldom writes. For real-time transaction ingest, they should consider either Cosmos DB stored procedures or monitor the Probabilistically Bounded Staleness (PBS) metric of their Cosmos DB transactions to help select the most appropriate consistency level.</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-spark connector, which lets you easily read to and write from Azure Cosmos DB via Spark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in either Python or Scala. For Event Hubs, either use the azure-</a:t>
            </a:r>
            <a:r>
              <a:rPr lang="en-US" sz="1200" b="0" i="0" kern="1200" dirty="0" err="1">
                <a:solidFill>
                  <a:schemeClr val="tx1"/>
                </a:solidFill>
                <a:effectLst/>
                <a:latin typeface="+mn-lt"/>
                <a:ea typeface="+mn-ea"/>
                <a:cs typeface="+mn-cs"/>
              </a:rPr>
              <a:t>eventhubs</a:t>
            </a:r>
            <a:r>
              <a:rPr lang="en-US" sz="1200" b="0" i="0" kern="1200" dirty="0">
                <a:solidFill>
                  <a:schemeClr val="tx1"/>
                </a:solidFill>
                <a:effectLst/>
                <a:latin typeface="+mn-lt"/>
                <a:ea typeface="+mn-ea"/>
                <a:cs typeface="+mn-cs"/>
              </a:rPr>
              <a:t>-spark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a:t>
            </a:r>
            <a:r>
              <a:rPr lang="en-US" sz="1200" b="0" i="0" kern="1200" dirty="0" err="1">
                <a:solidFill>
                  <a:schemeClr val="tx1"/>
                </a:solidFill>
                <a:effectLst/>
                <a:latin typeface="+mn-lt"/>
                <a:ea typeface="+mn-ea"/>
                <a:cs typeface="+mn-cs"/>
              </a:rPr>
              <a:t>continously</a:t>
            </a:r>
            <a:r>
              <a:rPr lang="en-US" sz="1200" b="0" i="0" kern="1200" dirty="0">
                <a:solidFill>
                  <a:schemeClr val="tx1"/>
                </a:solidFill>
                <a:effectLst/>
                <a:latin typeface="+mn-lt"/>
                <a:ea typeface="+mn-ea"/>
                <a:cs typeface="+mn-cs"/>
              </a:rPr>
              <a:t>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a:t>
            </a:r>
            <a:r>
              <a:rPr lang="en-US" sz="1200" b="0" i="0" kern="1200" dirty="0" err="1">
                <a:solidFill>
                  <a:schemeClr val="tx1"/>
                </a:solidFill>
                <a:effectLst/>
                <a:latin typeface="+mn-lt"/>
                <a:ea typeface="+mn-ea"/>
                <a:cs typeface="+mn-cs"/>
              </a:rPr>
              <a:t>whereafter</a:t>
            </a:r>
            <a:r>
              <a:rPr lang="en-US" sz="1200" b="0" i="0" kern="1200" dirty="0">
                <a:solidFill>
                  <a:schemeClr val="tx1"/>
                </a:solidFill>
                <a:effectLst/>
                <a:latin typeface="+mn-lt"/>
                <a:ea typeface="+mn-ea"/>
                <a:cs typeface="+mn-cs"/>
              </a:rPr>
              <a:t>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PowerBI</a:t>
            </a:r>
            <a:r>
              <a:rPr lang="en-US" sz="1200" b="0" i="0" kern="1200" dirty="0">
                <a:solidFill>
                  <a:schemeClr val="tx1"/>
                </a:solidFill>
                <a:effectLst/>
                <a:latin typeface="+mn-lt"/>
                <a:ea typeface="+mn-ea"/>
                <a:cs typeface="+mn-cs"/>
              </a:rPr>
              <a:t>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077549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this search process is automated, and greatly simplifies the setup to try the typical combinations and quickly identify the best performing model against a user-selected performance metric.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680162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1/12/2019 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1/12/2019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1/12/2019 2:26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1/12/2019 2:26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1/12/2019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1/12/2019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1/12/2019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1/12/2019 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1/12/2019 2:26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1/12/2019 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69372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15452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6.xml"/><Relationship Id="rId5" Type="http://schemas.openxmlformats.org/officeDocument/2006/relationships/image" Target="../media/image48.sv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sv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01" y="1040166"/>
            <a:ext cx="10335398"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Decorative image" title="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stretch>
            <a:fillRect/>
          </a:stretch>
        </p:blipFill>
        <p:spPr>
          <a:xfrm>
            <a:off x="1066569" y="988942"/>
            <a:ext cx="10058862" cy="577960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atabase" title="Database">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Earth Globe Americas">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For real-time transaction ingest, consider either stored procedures to guarantee ACID-compliant transactions, or monitor </a:t>
            </a:r>
            <a:r>
              <a:rPr lang="en-US" sz="2800" dirty="0" err="1">
                <a:solidFill>
                  <a:schemeClr val="tx1"/>
                </a:solidFill>
                <a:latin typeface="Segoe UI Semilight" panose="020B0402040204020203" pitchFamily="34" charset="0"/>
                <a:cs typeface="Segoe UI Semilight" panose="020B0402040204020203" pitchFamily="34" charset="0"/>
              </a:rPr>
              <a:t>Porbabilistically</a:t>
            </a:r>
            <a:r>
              <a:rPr lang="en-US" sz="2800" dirty="0">
                <a:solidFill>
                  <a:schemeClr val="tx1"/>
                </a:solidFill>
                <a:latin typeface="Segoe UI Semilight" panose="020B0402040204020203" pitchFamily="34" charset="0"/>
                <a:cs typeface="Segoe UI Semilight" panose="020B0402040204020203" pitchFamily="34" charset="0"/>
              </a:rPr>
              <a:t> Bounded Staleness (PBS) metric to help select appropriate consistency level.</a:t>
            </a:r>
          </a:p>
          <a:p>
            <a:pPr marL="0" indent="0">
              <a:spcAft>
                <a:spcPts val="882"/>
              </a:spcAft>
              <a:buNone/>
            </a:pPr>
            <a:endParaRPr lang="en-US" sz="1800" dirty="0">
              <a:solidFill>
                <a:schemeClr val="tx1"/>
              </a:solidFill>
            </a:endParaRPr>
          </a:p>
        </p:txBody>
      </p:sp>
      <p:pic>
        <p:nvPicPr>
          <p:cNvPr id="9" name="Picture 8" descr="Database" title="Database">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Earth Globe Americas">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a:t>
            </a:r>
          </a:p>
          <a:p>
            <a:pPr marL="0" indent="0">
              <a:spcAft>
                <a:spcPts val="882"/>
              </a:spcAft>
              <a:buNone/>
            </a:pPr>
            <a:endParaRPr lang="en-US" sz="1800" dirty="0">
              <a:solidFill>
                <a:schemeClr val="tx1"/>
              </a:solidFill>
            </a:endParaRPr>
          </a:p>
        </p:txBody>
      </p:sp>
      <p:pic>
        <p:nvPicPr>
          <p:cNvPr id="11" name="Graphic 10" descr="Download from cloud">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Databricks Delta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Flask">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Woodgrove</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a:t>
            </a:r>
            <a:r>
              <a:rPr lang="en-US" sz="2800" b="1"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cosmosdb</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AutoML</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a:t>
            </a:r>
            <a:r>
              <a:rPr lang="en-US" sz="4500" dirty="0" err="1">
                <a:solidFill>
                  <a:schemeClr val="tx1"/>
                </a:solidFill>
                <a:latin typeface="+mn-lt"/>
              </a:rPr>
              <a:t>Woodgrove</a:t>
            </a:r>
            <a:r>
              <a:rPr lang="en-US" sz="4500">
                <a:solidFill>
                  <a:schemeClr val="tx1"/>
                </a:solidFill>
                <a:latin typeface="+mn-lt"/>
              </a:rPr>
              <a:t> Bank</a:t>
            </a:r>
            <a:endParaRPr lang="en-US" sz="4500" dirty="0">
              <a:solidFill>
                <a:schemeClr val="tx1"/>
              </a:solidFill>
              <a:latin typeface="+mn-lt"/>
            </a:endParaRP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title="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err="1"/>
              <a:t>Woodgrove</a:t>
            </a:r>
            <a:r>
              <a:rPr lang="en-US" sz="2000" dirty="0"/>
              <a:t>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err="1">
                <a:solidFill>
                  <a:schemeClr val="tx1"/>
                </a:solidFill>
              </a:rPr>
              <a:t>Woodgrove</a:t>
            </a:r>
            <a:r>
              <a:rPr lang="en-US" sz="3200" dirty="0">
                <a:solidFill>
                  <a:schemeClr val="tx1"/>
                </a:solidFill>
              </a:rPr>
              <a:t>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err="1">
                <a:solidFill>
                  <a:schemeClr val="tx1"/>
                </a:solidFill>
              </a:rPr>
              <a:t>Woodgrove</a:t>
            </a:r>
            <a:r>
              <a:rPr lang="en-US" sz="3200" dirty="0">
                <a:solidFill>
                  <a:schemeClr val="tx1"/>
                </a:solidFill>
              </a:rPr>
              <a:t>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Earth Globe Americas">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Flask">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4764</TotalTime>
  <Words>6030</Words>
  <Application>Microsoft Office PowerPoint</Application>
  <PresentationFormat>Widescreen</PresentationFormat>
  <Paragraphs>411</Paragraphs>
  <Slides>39</Slides>
  <Notes>39</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Cosmos DB Real Time Advanced Analytics</vt:lpstr>
      <vt:lpstr>Creating accessible content</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98</cp:revision>
  <dcterms:created xsi:type="dcterms:W3CDTF">2016-01-21T23:17:09Z</dcterms:created>
  <dcterms:modified xsi:type="dcterms:W3CDTF">2019-01-12T20:26:43Z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