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01" r:id="rId7"/>
    <p:sldId id="323" r:id="rId8"/>
    <p:sldId id="302" r:id="rId9"/>
    <p:sldId id="259" r:id="rId10"/>
    <p:sldId id="303" r:id="rId11"/>
    <p:sldId id="324" r:id="rId12"/>
    <p:sldId id="325" r:id="rId13"/>
    <p:sldId id="304" r:id="rId14"/>
    <p:sldId id="338" r:id="rId15"/>
    <p:sldId id="305" r:id="rId16"/>
    <p:sldId id="320" r:id="rId17"/>
    <p:sldId id="322" r:id="rId18"/>
    <p:sldId id="321" r:id="rId19"/>
    <p:sldId id="317" r:id="rId20"/>
    <p:sldId id="316" r:id="rId21"/>
    <p:sldId id="326" r:id="rId22"/>
    <p:sldId id="327" r:id="rId23"/>
    <p:sldId id="328" r:id="rId24"/>
    <p:sldId id="329" r:id="rId25"/>
    <p:sldId id="330" r:id="rId26"/>
    <p:sldId id="331" r:id="rId27"/>
    <p:sldId id="332" r:id="rId28"/>
    <p:sldId id="333" r:id="rId29"/>
    <p:sldId id="334" r:id="rId30"/>
    <p:sldId id="335" r:id="rId31"/>
    <p:sldId id="340" r:id="rId32"/>
    <p:sldId id="319" r:id="rId33"/>
    <p:sldId id="336" r:id="rId34"/>
    <p:sldId id="337" r:id="rId35"/>
    <p:sldId id="339" r:id="rId36"/>
    <p:sldId id="318" r:id="rId37"/>
    <p:sldId id="315" r:id="rId38"/>
    <p:sldId id="306" r:id="rId39"/>
    <p:sldId id="307" r:id="rId40"/>
    <p:sldId id="308" r:id="rId41"/>
    <p:sldId id="309" r:id="rId42"/>
    <p:sldId id="310" r:id="rId43"/>
    <p:sldId id="311" r:id="rId44"/>
    <p:sldId id="312" r:id="rId45"/>
    <p:sldId id="313" r:id="rId46"/>
    <p:sldId id="31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72" d="100"/>
          <a:sy n="72" d="100"/>
        </p:scale>
        <p:origin x="1589" y="3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in using this service?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3468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With change feed enabled in Cosmos DB, the transactions can be read as a stream of incoming data within an Azure Databricks notebook, using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and stored long-term within an Azure Databricks Delta table backed by Azure Data Lake Storage. The Delta tables efficiently manage inserts and updates (e.g., </a:t>
            </a:r>
            <a:r>
              <a:rPr lang="en-US" sz="1200" b="0" kern="1200" dirty="0" err="1">
                <a:solidFill>
                  <a:schemeClr val="tx1"/>
                </a:solidFill>
                <a:effectLst/>
                <a:latin typeface="+mn-lt"/>
                <a:ea typeface="+mn-ea"/>
                <a:cs typeface="+mn-cs"/>
              </a:rPr>
              <a:t>upserts</a:t>
            </a:r>
            <a:r>
              <a:rPr lang="en-US" sz="1200" b="0" kern="1200" dirty="0">
                <a:solidFill>
                  <a:schemeClr val="tx1"/>
                </a:solidFill>
                <a:effectLst/>
                <a:latin typeface="+mn-lt"/>
                <a:ea typeface="+mn-ea"/>
                <a:cs typeface="+mn-cs"/>
              </a:rPr>
              <a:t>)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 Data scientists and engineers can create their own reports against Databricks tables, using Azure Databricks notebooks. 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a:t>
            </a:r>
            <a:r>
              <a:rPr lang="en-US" sz="1200" b="0" kern="1200" dirty="0" err="1">
                <a:solidFill>
                  <a:schemeClr val="tx1"/>
                </a:solidFill>
                <a:effectLst/>
                <a:latin typeface="+mn-lt"/>
                <a:ea typeface="+mn-ea"/>
                <a:cs typeface="+mn-cs"/>
              </a:rPr>
              <a:t>Woodgrove</a:t>
            </a:r>
            <a:r>
              <a:rPr lang="en-US" sz="1200" b="0" kern="1200" dirty="0">
                <a:solidFill>
                  <a:schemeClr val="tx1"/>
                </a:solidFill>
                <a:effectLst/>
                <a:latin typeface="+mn-lt"/>
                <a:ea typeface="+mn-ea"/>
                <a:cs typeface="+mn-cs"/>
              </a:rPr>
              <a:t> Bank's customers through their web applications. Finally,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can use session consistency level for offline storage of suspicious activity, as it is very heavy on reads with seldom writes. For real-time transaction ingest, they should consider either Cosmos DB stored procedures or monitor the Probabilistically Bounded Staleness (PBS) metric of their Cosmos DB transactions to help select the most appropriate consistency level.</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-spark connector, which lets you easily read to and write from Azure Cosmos DB via 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either Python or Scala. For Event Hubs, either use the azure-</a:t>
            </a:r>
            <a:r>
              <a:rPr lang="en-US" sz="1200" b="0" i="0" kern="1200" dirty="0" err="1">
                <a:solidFill>
                  <a:schemeClr val="tx1"/>
                </a:solidFill>
                <a:effectLst/>
                <a:latin typeface="+mn-lt"/>
                <a:ea typeface="+mn-ea"/>
                <a:cs typeface="+mn-cs"/>
              </a:rPr>
              <a:t>eventhubs</a:t>
            </a:r>
            <a:r>
              <a:rPr lang="en-US" sz="1200" b="0" i="0" kern="1200" dirty="0">
                <a:solidFill>
                  <a:schemeClr val="tx1"/>
                </a:solidFill>
                <a:effectLst/>
                <a:latin typeface="+mn-lt"/>
                <a:ea typeface="+mn-ea"/>
                <a:cs typeface="+mn-cs"/>
              </a:rPr>
              <a:t>-spark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a:t>
            </a:r>
            <a:r>
              <a:rPr lang="en-US" sz="1200" b="0" i="0" kern="1200" dirty="0" err="1">
                <a:solidFill>
                  <a:schemeClr val="tx1"/>
                </a:solidFill>
                <a:effectLst/>
                <a:latin typeface="+mn-lt"/>
                <a:ea typeface="+mn-ea"/>
                <a:cs typeface="+mn-cs"/>
              </a:rPr>
              <a:t>continously</a:t>
            </a:r>
            <a:r>
              <a:rPr lang="en-US" sz="1200" b="0" i="0" kern="1200" dirty="0">
                <a:solidFill>
                  <a:schemeClr val="tx1"/>
                </a:solidFill>
                <a:effectLst/>
                <a:latin typeface="+mn-lt"/>
                <a:ea typeface="+mn-ea"/>
                <a:cs typeface="+mn-cs"/>
              </a:rPr>
              <a:t>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a:t>
            </a:r>
            <a:r>
              <a:rPr lang="en-US" sz="1200" b="0" i="0" kern="1200" dirty="0" err="1">
                <a:solidFill>
                  <a:schemeClr val="tx1"/>
                </a:solidFill>
                <a:effectLst/>
                <a:latin typeface="+mn-lt"/>
                <a:ea typeface="+mn-ea"/>
                <a:cs typeface="+mn-cs"/>
              </a:rPr>
              <a:t>whereafter</a:t>
            </a:r>
            <a:r>
              <a:rPr lang="en-US" sz="1200" b="0" i="0" kern="1200" dirty="0">
                <a:solidFill>
                  <a:schemeClr val="tx1"/>
                </a:solidFill>
                <a:effectLst/>
                <a:latin typeface="+mn-lt"/>
                <a:ea typeface="+mn-ea"/>
                <a:cs typeface="+mn-cs"/>
              </a:rPr>
              <a:t>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PowerBI</a:t>
            </a:r>
            <a:r>
              <a:rPr lang="en-US" sz="1200" b="0" i="0" kern="1200" dirty="0">
                <a:solidFill>
                  <a:schemeClr val="tx1"/>
                </a:solidFill>
                <a:effectLst/>
                <a:latin typeface="+mn-lt"/>
                <a:ea typeface="+mn-ea"/>
                <a:cs typeface="+mn-cs"/>
              </a:rPr>
              <a:t>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07754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this search process is automated, and greatly simplifies the setup to try the typical combinations and quickly identify the best performing model against a user-selected performance metric.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680162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a:t>
            </a:r>
            <a:r>
              <a:rPr lang="en-US" sz="1200" b="0" kern="1200" dirty="0" err="1">
                <a:solidFill>
                  <a:schemeClr val="tx1"/>
                </a:solidFill>
                <a:effectLst/>
                <a:latin typeface="+mn-lt"/>
                <a:ea typeface="+mn-ea"/>
                <a:cs typeface="+mn-cs"/>
              </a:rPr>
              <a:t>RUs.</a:t>
            </a:r>
            <a:r>
              <a:rPr lang="en-US" sz="1200" b="0" kern="1200" dirty="0">
                <a:solidFill>
                  <a:schemeClr val="tx1"/>
                </a:solidFill>
                <a:effectLst/>
                <a:latin typeface="+mn-lt"/>
                <a:ea typeface="+mn-ea"/>
                <a:cs typeface="+mn-cs"/>
              </a:rPr>
              <a:t>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a:t>
            </a:r>
            <a:r>
              <a:rPr lang="en-US" sz="1200" b="0" kern="1200" dirty="0" err="1">
                <a:solidFill>
                  <a:schemeClr val="tx1"/>
                </a:solidFill>
                <a:effectLst/>
                <a:latin typeface="+mn-lt"/>
                <a:ea typeface="+mn-ea"/>
                <a:cs typeface="+mn-cs"/>
              </a:rPr>
              <a:t>collectionType</a:t>
            </a:r>
            <a:r>
              <a:rPr lang="en-US" sz="1200" b="0" kern="1200" dirty="0">
                <a:solidFill>
                  <a:schemeClr val="tx1"/>
                </a:solidFill>
                <a:effectLst/>
                <a:latin typeface="+mn-lt"/>
                <a:ea typeface="+mn-ea"/>
                <a:cs typeface="+mn-cs"/>
              </a:rPr>
              <a:t>` so that you can filter query results by that type. For instance, </a:t>
            </a:r>
            <a:r>
              <a:rPr lang="en-US" sz="1200" b="0" kern="1200" dirty="0" err="1">
                <a:solidFill>
                  <a:schemeClr val="tx1"/>
                </a:solidFill>
                <a:effectLst/>
                <a:latin typeface="+mn-lt"/>
                <a:ea typeface="+mn-ea"/>
                <a:cs typeface="+mn-cs"/>
              </a:rPr>
              <a:t>Woodgrove</a:t>
            </a:r>
            <a:r>
              <a:rPr lang="en-US" sz="1200" b="0" kern="1200" dirty="0">
                <a:solidFill>
                  <a:schemeClr val="tx1"/>
                </a:solidFill>
                <a:effectLst/>
                <a:latin typeface="+mn-lt"/>
                <a:ea typeface="+mn-ea"/>
                <a:cs typeface="+mn-cs"/>
              </a:rPr>
              <a:t> Bank stores transaction and suspicious activity data within the same collection. They could assign a value of "Transaction" to the transaction entities, and "</a:t>
            </a:r>
            <a:r>
              <a:rPr lang="en-US" sz="1200" b="0" kern="1200" dirty="0" err="1">
                <a:solidFill>
                  <a:schemeClr val="tx1"/>
                </a:solidFill>
                <a:effectLst/>
                <a:latin typeface="+mn-lt"/>
                <a:ea typeface="+mn-ea"/>
                <a:cs typeface="+mn-cs"/>
              </a:rPr>
              <a:t>SuspiciousActivity</a:t>
            </a:r>
            <a:r>
              <a:rPr lang="en-US" sz="1200" b="0" kern="1200" dirty="0">
                <a:solidFill>
                  <a:schemeClr val="tx1"/>
                </a:solidFill>
                <a:effectLst/>
                <a:latin typeface="+mn-lt"/>
                <a:ea typeface="+mn-ea"/>
                <a:cs typeface="+mn-cs"/>
              </a:rPr>
              <a:t>" to the suspicious activity entities. Both types and many others can coexist within the collection and can easily be filtered by the `</a:t>
            </a:r>
            <a:r>
              <a:rPr lang="en-US" sz="1200" b="0" kern="1200" dirty="0" err="1">
                <a:solidFill>
                  <a:schemeClr val="tx1"/>
                </a:solidFill>
                <a:effectLst/>
                <a:latin typeface="+mn-lt"/>
                <a:ea typeface="+mn-ea"/>
                <a:cs typeface="+mn-cs"/>
              </a:rPr>
              <a:t>collectionType</a:t>
            </a:r>
            <a:r>
              <a:rPr lang="en-US" sz="1200" b="0" kern="1200" dirty="0">
                <a:solidFill>
                  <a:schemeClr val="tx1"/>
                </a:solidFill>
                <a:effectLst/>
                <a:latin typeface="+mn-lt"/>
                <a:ea typeface="+mn-ea"/>
                <a:cs typeface="+mn-cs"/>
              </a:rPr>
              <a:t>`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3102653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1/27/2019 4:51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1/27/2019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1/27/2019 4:51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1/27/2019 4:51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1/27/2019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1/27/2019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1/27/2019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1/27/2019 4:51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1/27/2019 4:51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1/27/2019 4:51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69372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1545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6.xml"/><Relationship Id="rId5" Type="http://schemas.openxmlformats.org/officeDocument/2006/relationships/image" Target="../media/image48.sv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sv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in using this service?</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040166"/>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88942"/>
            <a:ext cx="9957009" cy="577960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For real-time transaction ingest, consider either stored procedures to guarantee ACID-compliant transactions, or monitor </a:t>
            </a:r>
            <a:r>
              <a:rPr lang="en-US" sz="2800" dirty="0" err="1">
                <a:solidFill>
                  <a:schemeClr val="tx1"/>
                </a:solidFill>
                <a:latin typeface="Segoe UI Semilight" panose="020B0402040204020203" pitchFamily="34" charset="0"/>
                <a:cs typeface="Segoe UI Semilight" panose="020B0402040204020203" pitchFamily="34" charset="0"/>
              </a:rPr>
              <a:t>Porbabilistically</a:t>
            </a:r>
            <a:r>
              <a:rPr lang="en-US" sz="2800" dirty="0">
                <a:solidFill>
                  <a:schemeClr val="tx1"/>
                </a:solidFill>
                <a:latin typeface="Segoe UI Semilight" panose="020B0402040204020203" pitchFamily="34" charset="0"/>
                <a:cs typeface="Segoe UI Semilight" panose="020B0402040204020203" pitchFamily="34" charset="0"/>
              </a:rPr>
              <a:t> Bounded Staleness (PBS) metric to help select appropriate consistency level.</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t>
            </a:r>
            <a:r>
              <a:rPr lang="en-US" sz="2800">
                <a:solidFill>
                  <a:schemeClr val="tx1"/>
                </a:solidFill>
                <a:latin typeface="Segoe UI Semilight" panose="020B0402040204020203" pitchFamily="34" charset="0"/>
                <a:cs typeface="Segoe UI Semilight" panose="020B0402040204020203" pitchFamily="34" charset="0"/>
              </a:rPr>
              <a:t>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a:t>
            </a:r>
            <a:r>
              <a:rPr lang="en-US" sz="2800" b="1"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cosmosdb</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err="1"/>
              <a:t>Woodgrove</a:t>
            </a:r>
            <a:r>
              <a:rPr lang="en-US" sz="2000" dirty="0"/>
              <a:t>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AutoML</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collection. Do not create a separate collection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a:t>
            </a:r>
            <a:r>
              <a:rPr lang="en-US" sz="4500" dirty="0" err="1">
                <a:solidFill>
                  <a:schemeClr val="tx1"/>
                </a:solidFill>
                <a:latin typeface="+mn-lt"/>
              </a:rPr>
              <a:t>Woodgrove</a:t>
            </a:r>
            <a:r>
              <a:rPr lang="en-US" sz="4500">
                <a:solidFill>
                  <a:schemeClr val="tx1"/>
                </a:solidFill>
                <a:latin typeface="+mn-lt"/>
              </a:rPr>
              <a:t> Bank</a:t>
            </a:r>
            <a:endParaRPr lang="en-US" sz="4500" dirty="0">
              <a:solidFill>
                <a:schemeClr val="tx1"/>
              </a:solidFill>
              <a:latin typeface="+mn-lt"/>
            </a:endParaRP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err="1">
                <a:solidFill>
                  <a:schemeClr val="tx1"/>
                </a:solidFill>
              </a:rPr>
              <a:t>Woodgrove</a:t>
            </a:r>
            <a:r>
              <a:rPr lang="en-US" sz="3200" dirty="0">
                <a:solidFill>
                  <a:schemeClr val="tx1"/>
                </a:solidFill>
              </a:rPr>
              <a:t>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err="1">
                <a:solidFill>
                  <a:schemeClr val="tx1"/>
                </a:solidFill>
              </a:rPr>
              <a:t>Woodgrove</a:t>
            </a:r>
            <a:r>
              <a:rPr lang="en-US" sz="3200" dirty="0">
                <a:solidFill>
                  <a:schemeClr val="tx1"/>
                </a:solidFill>
              </a:rPr>
              <a:t>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4783</TotalTime>
  <Words>6947</Words>
  <Application>Microsoft Office PowerPoint</Application>
  <PresentationFormat>Widescreen</PresentationFormat>
  <Paragraphs>436</Paragraphs>
  <Slides>42</Slides>
  <Notes>42</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Cosmos DB Real Time Advanced Analytics</vt:lpstr>
      <vt:lpstr>Creating accessible content</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102</cp:revision>
  <dcterms:created xsi:type="dcterms:W3CDTF">2016-01-21T23:17:09Z</dcterms:created>
  <dcterms:modified xsi:type="dcterms:W3CDTF">2019-01-27T22:10:37Z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