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41"/>
  </p:notesMasterIdLst>
  <p:handoutMasterIdLst>
    <p:handoutMasterId r:id="rId42"/>
  </p:handoutMasterIdLst>
  <p:sldIdLst>
    <p:sldId id="300" r:id="rId2"/>
    <p:sldId id="323" r:id="rId3"/>
    <p:sldId id="302" r:id="rId4"/>
    <p:sldId id="259" r:id="rId5"/>
    <p:sldId id="324" r:id="rId6"/>
    <p:sldId id="325" r:id="rId7"/>
    <p:sldId id="326" r:id="rId8"/>
    <p:sldId id="368" r:id="rId9"/>
    <p:sldId id="327" r:id="rId10"/>
    <p:sldId id="362" r:id="rId11"/>
    <p:sldId id="366" r:id="rId12"/>
    <p:sldId id="367" r:id="rId13"/>
    <p:sldId id="320" r:id="rId14"/>
    <p:sldId id="322" r:id="rId15"/>
    <p:sldId id="321" r:id="rId16"/>
    <p:sldId id="317" r:id="rId17"/>
    <p:sldId id="316" r:id="rId18"/>
    <p:sldId id="339" r:id="rId19"/>
    <p:sldId id="340" r:id="rId20"/>
    <p:sldId id="342" r:id="rId21"/>
    <p:sldId id="343" r:id="rId22"/>
    <p:sldId id="365" r:id="rId23"/>
    <p:sldId id="345" r:id="rId24"/>
    <p:sldId id="346" r:id="rId25"/>
    <p:sldId id="349" r:id="rId26"/>
    <p:sldId id="350" r:id="rId27"/>
    <p:sldId id="351" r:id="rId28"/>
    <p:sldId id="352" r:id="rId29"/>
    <p:sldId id="353" r:id="rId30"/>
    <p:sldId id="354" r:id="rId31"/>
    <p:sldId id="355" r:id="rId32"/>
    <p:sldId id="363" r:id="rId33"/>
    <p:sldId id="356" r:id="rId34"/>
    <p:sldId id="357" r:id="rId35"/>
    <p:sldId id="358" r:id="rId36"/>
    <p:sldId id="360" r:id="rId37"/>
    <p:sldId id="364" r:id="rId38"/>
    <p:sldId id="361"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6" autoAdjust="0"/>
    <p:restoredTop sz="71394" autoAdjust="0"/>
  </p:normalViewPr>
  <p:slideViewPr>
    <p:cSldViewPr snapToGrid="0">
      <p:cViewPr varScale="1">
        <p:scale>
          <a:sx n="70" d="100"/>
          <a:sy n="70" d="100"/>
        </p:scale>
        <p:origin x="783" y="51"/>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706"/>
    </p:cViewPr>
  </p:sorterViewPr>
  <p:notesViewPr>
    <p:cSldViewPr snapToGrid="0">
      <p:cViewPr varScale="1">
        <p:scale>
          <a:sx n="69" d="100"/>
          <a:sy n="69" d="100"/>
        </p:scale>
        <p:origin x="197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877E15-DA3C-406A-B1E3-93C86B2F02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3E1090-CCDA-4B77-99B2-5A78AD6E8A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4ED74A-224F-4188-850E-AD5C4B751E0D}" type="datetimeFigureOut">
              <a:rPr lang="en-US" smtClean="0"/>
              <a:t>5/18/2018</a:t>
            </a:fld>
            <a:endParaRPr lang="en-US" dirty="0"/>
          </a:p>
        </p:txBody>
      </p:sp>
      <p:sp>
        <p:nvSpPr>
          <p:cNvPr id="4" name="Footer Placeholder 3">
            <a:extLst>
              <a:ext uri="{FF2B5EF4-FFF2-40B4-BE49-F238E27FC236}">
                <a16:creationId xmlns:a16="http://schemas.microsoft.com/office/drawing/2014/main" id="{443AB1DB-7510-475B-9354-9014B6A04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C967ED-DFAC-4C33-B0DA-E83EF22617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1DCAC7-0147-4F06-80A8-F36441741FA6}" type="slidenum">
              <a:rPr lang="en-US" smtClean="0"/>
              <a:t>‹#›</a:t>
            </a:fld>
            <a:endParaRPr lang="en-US" dirty="0"/>
          </a:p>
        </p:txBody>
      </p:sp>
    </p:spTree>
    <p:extLst>
      <p:ext uri="{BB962C8B-B14F-4D97-AF65-F5344CB8AC3E}">
        <p14:creationId xmlns:p14="http://schemas.microsoft.com/office/powerpoint/2010/main" val="167266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5/18/2018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1121222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that will be designed for Lucerne Publishing.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endParaRPr lang="en-US" dirty="0"/>
          </a:p>
          <a:p>
            <a:endParaRPr lang="en-US" dirty="0"/>
          </a:p>
          <a:p>
            <a:r>
              <a:rPr lang="en-US" dirty="0"/>
              <a:t>Azure Resource Manager is the API surface layer for managing resources in Azure. It provides two features that may come in useful:</a:t>
            </a:r>
          </a:p>
          <a:p>
            <a:r>
              <a:rPr lang="en-US" dirty="0"/>
              <a:t>Role Based Access Control – allows you to define who can perform what action </a:t>
            </a:r>
          </a:p>
          <a:p>
            <a:r>
              <a:rPr lang="en-US" dirty="0"/>
              <a:t>Resource Manager Policies – allows you to define what actions can be performed on an Azure Subscription</a:t>
            </a:r>
          </a:p>
          <a:p>
            <a:r>
              <a:rPr lang="en-US" dirty="0"/>
              <a:t>Locks – allows you to define policies to block accidental deletion of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15801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solutions you may consider could involve:</a:t>
            </a:r>
          </a:p>
          <a:p>
            <a:endParaRPr lang="en-US" dirty="0"/>
          </a:p>
          <a:p>
            <a:r>
              <a:rPr lang="en-US" dirty="0"/>
              <a:t>Azure Site Recovery – this service provides the ability to replicate virtual machines or physical servers to Microsoft Azure. </a:t>
            </a:r>
          </a:p>
          <a:p>
            <a:r>
              <a:rPr lang="en-US" dirty="0"/>
              <a:t>Azure Backup – this service provides several abilities including the ability to backup a VM directly, files or folders, or workload specific backup such as SQL Server, AD, HyperV and VMWare. </a:t>
            </a:r>
          </a:p>
          <a:p>
            <a:r>
              <a:rPr lang="en-US" dirty="0"/>
              <a:t>SQL Server Managed Backup – this feature in SQL Server allows you to use Azure Storage as a backup target</a:t>
            </a:r>
          </a:p>
          <a:p>
            <a:endParaRPr lang="en-US" dirty="0"/>
          </a:p>
          <a:p>
            <a:r>
              <a:rPr lang="en-US" dirty="0"/>
              <a:t>Azure Migrate – service that provides many features that may come in useful during a lift and shift migration</a:t>
            </a:r>
          </a:p>
          <a:p>
            <a:r>
              <a:rPr lang="en-US" dirty="0"/>
              <a:t>Azure Database Migration Service – service currently in preview that helps migrate databases to the cloud</a:t>
            </a:r>
          </a:p>
          <a:p>
            <a:r>
              <a:rPr lang="en-US" dirty="0"/>
              <a:t>Azure Database Migration Assistant – downloadable application that can help migrate databases to the cloud</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12714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The solution for Lucerne’s scenario involved several technologies, including:</a:t>
            </a:r>
          </a:p>
          <a:p>
            <a:r>
              <a:rPr lang="en-US" sz="1200" dirty="0">
                <a:solidFill>
                  <a:schemeClr val="tx1"/>
                </a:solidFill>
              </a:rPr>
              <a:t>Deploy the application to Azure using Infrastructure as a Service (IaaS), Virtual Machines for both the web tier and data tier of the Procurement application</a:t>
            </a:r>
          </a:p>
          <a:p>
            <a:r>
              <a:rPr lang="en-US" sz="1200" dirty="0">
                <a:solidFill>
                  <a:schemeClr val="tx1"/>
                </a:solidFill>
              </a:rPr>
              <a:t>Networking team deployed a Virtual Network in Azure and connected the New York HQ to Azure via ExpressRoute configured with public and Microsoft peering</a:t>
            </a:r>
          </a:p>
          <a:p>
            <a:r>
              <a:rPr lang="en-US" sz="1200" dirty="0">
                <a:solidFill>
                  <a:schemeClr val="tx1"/>
                </a:solidFill>
              </a:rPr>
              <a:t>Using RBAC to control access to the networking and procurement resources separately </a:t>
            </a:r>
          </a:p>
          <a:p>
            <a:r>
              <a:rPr lang="en-US" sz="1200" dirty="0">
                <a:solidFill>
                  <a:schemeClr val="tx1"/>
                </a:solidFill>
              </a:rPr>
              <a:t>Built new BYOL SQL Server 2016 servers on Windows Datacenter Server 2016 with AlwaysOn Availability Groups leveraging Cloud Witness</a:t>
            </a:r>
          </a:p>
          <a:p>
            <a:r>
              <a:rPr lang="en-US" sz="1200" dirty="0">
                <a:solidFill>
                  <a:schemeClr val="tx1"/>
                </a:solidFill>
              </a:rPr>
              <a:t>Azure App Gateway was chosen for load balancing to address cookie session management requirements, and network security groups to lock down access to only the on-premises users </a:t>
            </a:r>
          </a:p>
          <a:p>
            <a:endParaRPr lang="en-US" sz="1200"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Establish ExpressRoute connection using public and private peering</a:t>
            </a:r>
          </a:p>
          <a:p>
            <a:r>
              <a:rPr lang="en-US" sz="1200" dirty="0"/>
              <a:t>A simple Virtual Network design given the address space of 10.0.1.0/24 could have the following subnets:</a:t>
            </a:r>
          </a:p>
          <a:p>
            <a:r>
              <a:rPr lang="en-US" sz="1200" dirty="0"/>
              <a:t>10.0.1.0/26 Web</a:t>
            </a:r>
          </a:p>
          <a:p>
            <a:r>
              <a:rPr lang="en-US" sz="1200" dirty="0"/>
              <a:t>10.0.1.64/26 Data  </a:t>
            </a:r>
          </a:p>
          <a:p>
            <a:r>
              <a:rPr lang="en-US" sz="1200" dirty="0"/>
              <a:t>10.0.1.128/28 Gateway (ExpressRoute gateways require a /28 subnet)</a:t>
            </a:r>
          </a:p>
          <a:p>
            <a:r>
              <a:rPr lang="en-US" sz="1200" dirty="0"/>
              <a:t>A network security group should be created to allow inbound and outbound traffic from the on-premises 172.16.0.0/16 network and between the Procurement and Database subnets in Azure to minimize the attack surface. </a:t>
            </a:r>
          </a:p>
          <a:p>
            <a:r>
              <a:rPr lang="en-US" sz="1200" dirty="0"/>
              <a:t>Configure the Virtual Network to reference the existing AD Domain Name System (DNS) Infrastructure to enable users to successfully authenticate. Deploying domain controllers in the same virtual network would be advised once the deployment moves out of the pilot phase.</a:t>
            </a:r>
          </a:p>
          <a:p>
            <a:pPr marL="0" indent="0">
              <a:buNone/>
            </a:pPr>
            <a:endParaRPr lang="en-US" sz="1200"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61750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6326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53200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Using Azure Resource Manager policies Lucerne can set the following constraints to assist with governance:</a:t>
            </a:r>
          </a:p>
          <a:p>
            <a:pPr lvl="1"/>
            <a:r>
              <a:rPr lang="en-US" sz="2400" dirty="0"/>
              <a:t>Locations resources can be created</a:t>
            </a:r>
          </a:p>
          <a:p>
            <a:pPr lvl="1"/>
            <a:r>
              <a:rPr lang="en-US" sz="2400" dirty="0"/>
              <a:t>Required tags </a:t>
            </a:r>
          </a:p>
          <a:p>
            <a:pPr lvl="1"/>
            <a:r>
              <a:rPr lang="en-US" sz="2400" dirty="0"/>
              <a:t>Naming conventions of created resources</a:t>
            </a:r>
          </a:p>
          <a:p>
            <a:pPr lvl="1"/>
            <a:r>
              <a:rPr lang="en-US" sz="2400" dirty="0"/>
              <a:t>Image types that can be created</a:t>
            </a:r>
          </a:p>
          <a:p>
            <a:pPr lvl="1"/>
            <a:r>
              <a:rPr lang="en-US" sz="2400" dirty="0"/>
              <a:t>Instance sizes for VMs</a:t>
            </a:r>
          </a:p>
          <a:p>
            <a:pPr lvl="1"/>
            <a:r>
              <a:rPr lang="en-US" sz="2400" dirty="0"/>
              <a:t>Services that can be used (service catalog)</a:t>
            </a:r>
          </a:p>
          <a:p>
            <a:r>
              <a:rPr lang="en-US" sz="2800" dirty="0"/>
              <a:t>Once the solution is in production, resource locks will be used on to ensure that no changes happen by accident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90748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fontAlgn="base"/>
            <a:r>
              <a:rPr lang="en-US" sz="1200" kern="1200" dirty="0">
                <a:solidFill>
                  <a:schemeClr val="tx1"/>
                </a:solidFill>
                <a:effectLst/>
                <a:latin typeface="+mn-lt"/>
                <a:ea typeface="+mn-ea"/>
                <a:cs typeface="+mn-cs"/>
              </a:rPr>
              <a:t>The Azure Migrate service can be used to assess the infrastructure in your environment. The Azure Migrate service assesses on-premises workloads for migration to Azure. The service assesses migration suitability and performance-based sizing, and provides cost estimations for running your on-premises machines in Azure. </a:t>
            </a:r>
          </a:p>
          <a:p>
            <a:pPr lvl="1" fontAlgn="base"/>
            <a:r>
              <a:rPr lang="en-US" sz="1200" kern="1200" dirty="0">
                <a:solidFill>
                  <a:schemeClr val="tx1"/>
                </a:solidFill>
                <a:effectLst/>
                <a:latin typeface="+mn-lt"/>
                <a:ea typeface="+mn-ea"/>
                <a:cs typeface="+mn-cs"/>
              </a:rPr>
              <a:t>The Azure Migration Service provides the following benefits: </a:t>
            </a:r>
          </a:p>
          <a:p>
            <a:pPr lvl="2" fontAlgn="base"/>
            <a:r>
              <a:rPr lang="en-US" sz="1200" kern="1200" dirty="0">
                <a:solidFill>
                  <a:schemeClr val="tx1"/>
                </a:solidFill>
                <a:effectLst/>
                <a:latin typeface="+mn-lt"/>
                <a:ea typeface="+mn-ea"/>
                <a:cs typeface="+mn-cs"/>
              </a:rPr>
              <a:t>Assess Azure readiness: Assess whether your on-premises machines are suitable for running in Azure.</a:t>
            </a:r>
          </a:p>
          <a:p>
            <a:pPr lvl="2" fontAlgn="base"/>
            <a:r>
              <a:rPr lang="en-US" sz="1200" kern="1200" dirty="0">
                <a:solidFill>
                  <a:schemeClr val="tx1"/>
                </a:solidFill>
                <a:effectLst/>
                <a:latin typeface="+mn-lt"/>
                <a:ea typeface="+mn-ea"/>
                <a:cs typeface="+mn-cs"/>
              </a:rPr>
              <a:t>Get size recommendations: Get size recommendations for Azure VMs based on the performance history of on-premises VMs.</a:t>
            </a:r>
          </a:p>
          <a:p>
            <a:pPr lvl="2" fontAlgn="base"/>
            <a:r>
              <a:rPr lang="en-US" sz="1200" kern="1200" dirty="0">
                <a:solidFill>
                  <a:schemeClr val="tx1"/>
                </a:solidFill>
                <a:effectLst/>
                <a:latin typeface="+mn-lt"/>
                <a:ea typeface="+mn-ea"/>
                <a:cs typeface="+mn-cs"/>
              </a:rPr>
              <a:t>Estimate monthly costs: Get estimated costs for running on-premises machines in Azure.</a:t>
            </a:r>
          </a:p>
          <a:p>
            <a:pPr lvl="2" fontAlgn="base"/>
            <a:r>
              <a:rPr lang="en-US" sz="1200" kern="1200" dirty="0">
                <a:solidFill>
                  <a:schemeClr val="tx1"/>
                </a:solidFill>
                <a:effectLst/>
                <a:latin typeface="+mn-lt"/>
                <a:ea typeface="+mn-ea"/>
                <a:cs typeface="+mn-cs"/>
              </a:rPr>
              <a:t>Migrate with high confidence: Visualize dependencies of on-premises machines to create groups of machines that you will assess and migrate together. You can accurately view dependencies for a specific machine, or for all machines in a group.</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081743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097453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855291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11 slides we will talk through the migration steps that Lucerne Publishing should follow for a successful migration.</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132377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25391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601038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3888716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current webservers are VMware VMs that are running on vCenter. In order to migrate this as is to Azure the Lucerne must use the Microsoft Virtual Machine Converter 3.0 PowerShell Cmdlet tools. These must be downloaded and installed on a local work station. </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97321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248679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Step 1: Build a SQL Cluster in Azure</a:t>
            </a:r>
          </a:p>
          <a:p>
            <a:pPr marL="285750" lvl="0" indent="-285750">
              <a:buFont typeface="Arial" panose="020B0604020202020204" pitchFamily="34" charset="0"/>
              <a:buChar char="•"/>
            </a:pPr>
            <a:r>
              <a:rPr lang="en-US" sz="1200" kern="1200" dirty="0">
                <a:solidFill>
                  <a:schemeClr val="tx1"/>
                </a:solidFill>
                <a:latin typeface="+mn-lt"/>
                <a:ea typeface="+mn-ea"/>
                <a:cs typeface="+mn-cs"/>
              </a:rPr>
              <a:t>Create a Premium Storage Account.</a:t>
            </a:r>
          </a:p>
          <a:p>
            <a:pPr marL="285750" lvl="0" indent="-285750">
              <a:buFont typeface="Arial" panose="020B0604020202020204" pitchFamily="34" charset="0"/>
              <a:buChar char="•"/>
            </a:pPr>
            <a:r>
              <a:rPr lang="en-US" sz="1200" kern="1200" dirty="0">
                <a:solidFill>
                  <a:schemeClr val="tx1"/>
                </a:solidFill>
                <a:latin typeface="+mn-lt"/>
                <a:ea typeface="+mn-ea"/>
                <a:cs typeface="+mn-cs"/>
              </a:rPr>
              <a:t>Using a template from the Azure Marketplace, deploy a SQL Server 2016 Always On Cluster.</a:t>
            </a:r>
          </a:p>
          <a:p>
            <a:pPr marL="285750" lvl="0" indent="-285750">
              <a:buFont typeface="Arial" panose="020B0604020202020204" pitchFamily="34" charset="0"/>
              <a:buChar char="•"/>
            </a:pPr>
            <a:r>
              <a:rPr lang="en-US" sz="1200" kern="1200" dirty="0">
                <a:solidFill>
                  <a:schemeClr val="tx1"/>
                </a:solidFill>
                <a:latin typeface="+mn-lt"/>
                <a:ea typeface="+mn-ea"/>
                <a:cs typeface="+mn-cs"/>
              </a:rPr>
              <a:t>Make sure to choose the correct region, Virtual Network, and subnet that are designated for database servers. Standard DS3_V2 for the SQL Servers and a dedicated storage account for the Cloud Witness.</a:t>
            </a:r>
          </a:p>
          <a:p>
            <a:pPr marL="285750" lvl="0" indent="-285750">
              <a:buFont typeface="Arial" panose="020B0604020202020204" pitchFamily="34" charset="0"/>
              <a:buChar char="•"/>
            </a:pPr>
            <a:r>
              <a:rPr lang="en-US" sz="1200" kern="1200" dirty="0">
                <a:solidFill>
                  <a:schemeClr val="tx1"/>
                </a:solidFill>
                <a:latin typeface="+mn-lt"/>
                <a:ea typeface="+mn-ea"/>
                <a:cs typeface="+mn-cs"/>
              </a:rPr>
              <a:t>Update the Network security groups to allow traffic between the web tier and the data tier subnets only on port 1433 from the web tier subnet. Consider other Network Security Group (NSG) rules to secure the data.</a:t>
            </a:r>
          </a:p>
          <a:p>
            <a:pPr marL="285750" lvl="0" indent="-285750">
              <a:buFont typeface="Arial" panose="020B0604020202020204" pitchFamily="34" charset="0"/>
              <a:buChar char="•"/>
            </a:pPr>
            <a:endParaRPr lang="en-US" sz="1200" kern="1200" dirty="0">
              <a:solidFill>
                <a:schemeClr val="tx1"/>
              </a:solidFill>
              <a:latin typeface="+mn-lt"/>
              <a:ea typeface="+mn-ea"/>
              <a:cs typeface="+mn-cs"/>
            </a:endParaRPr>
          </a:p>
          <a:p>
            <a:pPr lvl="0"/>
            <a:r>
              <a:rPr lang="en-US" sz="1200" kern="1200" dirty="0">
                <a:solidFill>
                  <a:schemeClr val="tx1"/>
                </a:solidFill>
                <a:effectLst/>
                <a:latin typeface="+mn-lt"/>
                <a:ea typeface="+mn-ea"/>
                <a:cs typeface="+mn-cs"/>
              </a:rPr>
              <a:t>Step 2: Use Database Migration Assistant to migrate the data to the new SQL Server.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Ensure the source database is on a network that is routable over the ExpressRoute connection.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Install Database Migration Assistant locally (does not have to be on the SQL server). It does require .NET 4.5.2.</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Create a migration project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Specify the project type as Migration (you can also do an assessment first to ensure the compatibility of the migration).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Specify the procurement database that is running SQL Server 2005 as the source database and the new database in Azure as the target.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Add the procurement database to the databases list.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Specify a shared location that the source and target SQL instances have access to.</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Make sure that the user account running Data Migration Assistant has read privileges to the backup location and write privileges to the location from which the target server restores.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Start the migration and view the results. </a:t>
            </a:r>
          </a:p>
          <a:p>
            <a:pPr marL="0" lvl="0" indent="0">
              <a:buFont typeface="Arial" panose="020B0604020202020204" pitchFamily="34" charset="0"/>
              <a:buNone/>
            </a:pP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381473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0225194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7264480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694835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909913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35151365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36287785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quote by </a:t>
            </a:r>
            <a:r>
              <a:rPr lang="en-US" sz="1200" dirty="0">
                <a:solidFill>
                  <a:schemeClr val="bg1"/>
                </a:solidFill>
              </a:rPr>
              <a:t>Greg Vernon, Head of Infrastructure and Enterprise Operations, at Lucerne Publishing summarizes</a:t>
            </a:r>
            <a:r>
              <a:rPr lang="en-US" sz="1200" baseline="0" dirty="0">
                <a:solidFill>
                  <a:schemeClr val="bg1"/>
                </a:solidFill>
              </a:rPr>
              <a:t> the benefits of moving to the Azure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bg1"/>
                </a:solidFill>
              </a:rPr>
              <a:t>Thank you for your participation in this real-world case study.</a:t>
            </a: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38</a:t>
            </a:fld>
            <a:endParaRPr lang="en-US" dirty="0"/>
          </a:p>
        </p:txBody>
      </p:sp>
    </p:spTree>
    <p:extLst>
      <p:ext uri="{BB962C8B-B14F-4D97-AF65-F5344CB8AC3E}">
        <p14:creationId xmlns:p14="http://schemas.microsoft.com/office/powerpoint/2010/main" val="21373043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5/18/2018 1:00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Lucerne Publishing is one of the largest English- language publishers in the world, and with nearly 200 years of history, Lucerne has published some of the world’s foremost authors</a:t>
            </a:r>
          </a:p>
          <a:p>
            <a:r>
              <a:rPr lang="en-US" sz="1200" dirty="0">
                <a:solidFill>
                  <a:schemeClr val="tx1"/>
                </a:solidFill>
              </a:rPr>
              <a:t>Lucerne is consistently at the forefront of innovation, using digital technology to create unique reading and viewing experiences and expand the reach of its authors and documentary producers</a:t>
            </a:r>
          </a:p>
          <a:p>
            <a:r>
              <a:rPr lang="en-US" sz="1200" dirty="0">
                <a:solidFill>
                  <a:schemeClr val="tx1"/>
                </a:solidFill>
              </a:rPr>
              <a:t>Lucerne is headquartered in New York City and has publishing groups in the United States, United Kingdom, Canada, Australia, and New Zealand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spcAft>
                <a:spcPts val="600"/>
              </a:spcAft>
            </a:pPr>
            <a:r>
              <a:rPr lang="en-US" sz="1200" dirty="0">
                <a:solidFill>
                  <a:schemeClr val="tx1"/>
                </a:solidFill>
              </a:rPr>
              <a:t>Lucerne is starting a three-year project to move the majority of its data center footprint to the cloud</a:t>
            </a:r>
          </a:p>
          <a:p>
            <a:pPr>
              <a:spcBef>
                <a:spcPts val="1200"/>
              </a:spcBef>
              <a:spcAft>
                <a:spcPts val="600"/>
              </a:spcAft>
            </a:pPr>
            <a:r>
              <a:rPr lang="en-US" sz="1200" dirty="0">
                <a:solidFill>
                  <a:schemeClr val="tx1"/>
                </a:solidFill>
              </a:rPr>
              <a:t>“We are convinced that cloud implementations will give us cost savings and, more importantly, deliver operational flexibility,” says Greg Vernon, Head of Infrastructure and Enterprise Operations</a:t>
            </a:r>
          </a:p>
          <a:p>
            <a:pPr>
              <a:spcBef>
                <a:spcPts val="1200"/>
              </a:spcBef>
              <a:spcAft>
                <a:spcPts val="600"/>
              </a:spcAft>
            </a:pPr>
            <a:r>
              <a:rPr lang="en-US" sz="1200" dirty="0">
                <a:solidFill>
                  <a:schemeClr val="tx1"/>
                </a:solidFill>
              </a:rPr>
              <a:t>Lucerne has already enabled a successful implementation of Office 365 where it used Microsoft Azure Active Directory (AD) Connect to synchronize its on-premises identities to the cloud</a:t>
            </a:r>
          </a:p>
          <a:p>
            <a:pPr>
              <a:spcBef>
                <a:spcPts val="1200"/>
              </a:spcBef>
              <a:spcAft>
                <a:spcPts val="600"/>
              </a:spcAft>
            </a:pPr>
            <a:r>
              <a:rPr lang="en-US" sz="1200" dirty="0">
                <a:solidFill>
                  <a:schemeClr val="tx1"/>
                </a:solidFill>
              </a:rPr>
              <a:t>Lucerne wants to pilot a relatively high-impact workload directly in Microsoft Azure. The workload is a third-party procurement system that is hosted on-premises today and Lucerne would like to migrate it to Azure with minimal changes</a:t>
            </a: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3346103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 us elaborate on the procurement</a:t>
            </a:r>
            <a:r>
              <a:rPr lang="en-US" sz="1200" kern="1200" baseline="0" dirty="0">
                <a:solidFill>
                  <a:schemeClr val="tx1"/>
                </a:solidFill>
                <a:effectLst/>
                <a:latin typeface="+mn-lt"/>
                <a:ea typeface="+mn-ea"/>
                <a:cs typeface="+mn-cs"/>
              </a:rPr>
              <a:t> system that is in place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86203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dirty="0">
                <a:solidFill>
                  <a:schemeClr val="tx1"/>
                </a:solidFill>
              </a:rPr>
              <a:t>How can we assess our environment for suitability and cost analysis before migrating to Azure?</a:t>
            </a:r>
          </a:p>
          <a:p>
            <a:pPr lvl="0" fontAlgn="ctr"/>
            <a:endParaRPr lang="en-US" sz="1200" dirty="0">
              <a:solidFill>
                <a:schemeClr val="tx1"/>
              </a:solidFill>
            </a:endParaRPr>
          </a:p>
          <a:p>
            <a:pPr lvl="0" fontAlgn="ctr"/>
            <a:r>
              <a:rPr lang="en-US" sz="1200" dirty="0">
                <a:solidFill>
                  <a:schemeClr val="tx1"/>
                </a:solidFill>
              </a:rPr>
              <a:t>Identify the infrastructure requirements and plan for establishing a connection with Azure ExpressRoute that will support Lucerne’s migrated infrastructure.</a:t>
            </a:r>
          </a:p>
          <a:p>
            <a:pPr lvl="0" fontAlgn="ctr"/>
            <a:endParaRPr lang="en-US" sz="1200" dirty="0">
              <a:solidFill>
                <a:schemeClr val="tx1"/>
              </a:solidFill>
            </a:endParaRPr>
          </a:p>
          <a:p>
            <a:pPr lvl="0" fontAlgn="ctr"/>
            <a:r>
              <a:rPr lang="en-US" sz="1200" dirty="0">
                <a:solidFill>
                  <a:schemeClr val="tx1"/>
                </a:solidFill>
              </a:rPr>
              <a:t>Isolate privileges for managing infrastructure in the cloud as well as understand what governance controls can be put in place to control costs and supported workloads. Ensure that workloads deployed to Azure cannot be deleted or changed without authorization or by accident.</a:t>
            </a:r>
          </a:p>
          <a:p>
            <a:pPr lvl="0" fontAlgn="ctr"/>
            <a:endParaRPr lang="en-US" sz="1200" dirty="0">
              <a:solidFill>
                <a:schemeClr val="tx1"/>
              </a:solidFill>
            </a:endParaRPr>
          </a:p>
          <a:p>
            <a:pPr lvl="0" fontAlgn="ctr"/>
            <a:r>
              <a:rPr lang="en-US" sz="1200" dirty="0">
                <a:solidFill>
                  <a:schemeClr val="tx1"/>
                </a:solidFill>
              </a:rPr>
              <a:t>Document the options for migrating the web tier to Azure keeping in mind that the configuration of the application will essentially be the same (supporting cookie affinity, etc.).</a:t>
            </a:r>
          </a:p>
          <a:p>
            <a:pPr lvl="0" fontAlgn="ctr"/>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1950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Create a migration plan for the database tier and ensure that the database will always be available even if a VM fails or during normal maintenance, such as patching monthly or when service packs are applied to the SQL Servers.</a:t>
            </a:r>
          </a:p>
          <a:p>
            <a:pPr lvl="0"/>
            <a:endParaRPr lang="en-US" sz="1200" dirty="0"/>
          </a:p>
          <a:p>
            <a:pPr lvl="0"/>
            <a:r>
              <a:rPr lang="en-US" sz="1200" dirty="0"/>
              <a:t>Understand how backup for this workload will work after migration (for application and compute workloads). </a:t>
            </a:r>
          </a:p>
          <a:p>
            <a:pPr lvl="0"/>
            <a:endParaRPr lang="en-US" sz="1200" dirty="0"/>
          </a:p>
          <a:p>
            <a:pPr lvl="0"/>
            <a:r>
              <a:rPr lang="en-US" sz="1200" dirty="0"/>
              <a:t>Prior to the migration, the procurement team should be able to perform a full test of the application running in Azure to ensure that it is fully functional.</a:t>
            </a:r>
          </a:p>
          <a:p>
            <a:pPr lvl="0"/>
            <a:endParaRPr lang="en-US" sz="1200" dirty="0"/>
          </a:p>
          <a:p>
            <a:pPr lvl="0"/>
            <a:r>
              <a:rPr lang="en-US" sz="1200" dirty="0"/>
              <a:t>The migration needs to be completed as quickly as possible, but it does not have to be immediate. The customer can stand for a 12-hour outage window in which the system can be down for this one time move to the Cloud. Lucerne demands that there is a way to “fail back” if something goes wrong or they are outside of that 12-hour window.</a:t>
            </a:r>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414862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30916182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5730800"/>
          </a:xfrm>
        </p:spPr>
        <p:txBody>
          <a:bodyPr/>
          <a:lstStyle/>
          <a:p>
            <a:r>
              <a:rPr lang="en-US" sz="3200" dirty="0">
                <a:solidFill>
                  <a:schemeClr val="tx1"/>
                </a:solidFill>
                <a:latin typeface="+mn-lt"/>
              </a:rPr>
              <a:t>The procurement application is a simple application with known dependencies and is perfect for a pilot. What about more complicated workloads or workloads where we do not exactly know where the dependencies are? </a:t>
            </a:r>
          </a:p>
          <a:p>
            <a:endParaRPr lang="en-US" sz="2800" dirty="0">
              <a:solidFill>
                <a:schemeClr val="tx1"/>
              </a:solidFill>
              <a:latin typeface="+mn-lt"/>
            </a:endParaRPr>
          </a:p>
          <a:p>
            <a:r>
              <a:rPr lang="en-US" sz="3200" dirty="0">
                <a:solidFill>
                  <a:schemeClr val="tx1"/>
                </a:solidFill>
                <a:latin typeface="+mn-lt"/>
              </a:rPr>
              <a:t>The sun never sets on Lucerne Publishing. Logistics and procurement is one of our most critical applications. Any glitch will cause havoc in our ecosystem. The system can be down for only 12 hours during this one time move. How will you ensure that our migration to Azure will happen as quickly and seamlessly as possible?</a:t>
            </a:r>
          </a:p>
          <a:p>
            <a:pPr lvl="0"/>
            <a:endParaRPr lang="en-US" sz="3200" dirty="0">
              <a:solidFill>
                <a:schemeClr val="tx1"/>
              </a:solidFill>
            </a:endParaRPr>
          </a:p>
        </p:txBody>
      </p:sp>
    </p:spTree>
    <p:extLst>
      <p:ext uri="{BB962C8B-B14F-4D97-AF65-F5344CB8AC3E}">
        <p14:creationId xmlns:p14="http://schemas.microsoft.com/office/powerpoint/2010/main" val="3629900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57427"/>
            <a:ext cx="11655840" cy="899665"/>
          </a:xfrm>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420200" y="1726911"/>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Infrastructure as a Service (IaaS)</a:t>
            </a:r>
          </a:p>
        </p:txBody>
      </p:sp>
      <p:grpSp>
        <p:nvGrpSpPr>
          <p:cNvPr id="3" name="Group 2" descr="Icons of the previously mentioned products display." title="icons">
            <a:extLst>
              <a:ext uri="{FF2B5EF4-FFF2-40B4-BE49-F238E27FC236}">
                <a16:creationId xmlns:a16="http://schemas.microsoft.com/office/drawing/2014/main" id="{D1D7BEAF-4686-4FC3-9F90-3F389E1D2A63}"/>
              </a:ext>
            </a:extLst>
          </p:cNvPr>
          <p:cNvGrpSpPr/>
          <p:nvPr/>
        </p:nvGrpSpPr>
        <p:grpSpPr>
          <a:xfrm>
            <a:off x="855327" y="2500754"/>
            <a:ext cx="4237772" cy="2345909"/>
            <a:chOff x="855327" y="2500754"/>
            <a:chExt cx="4237772" cy="2345909"/>
          </a:xfrm>
        </p:grpSpPr>
        <p:sp>
          <p:nvSpPr>
            <p:cNvPr id="11" name="Rectangle: Rounded Corners 10">
              <a:extLst>
                <a:ext uri="{FF2B5EF4-FFF2-40B4-BE49-F238E27FC236}">
                  <a16:creationId xmlns:a16="http://schemas.microsoft.com/office/drawing/2014/main" id="{B5089D17-338D-4148-B881-2B6C2E8738B0}"/>
                </a:ext>
              </a:extLst>
            </p:cNvPr>
            <p:cNvSpPr/>
            <p:nvPr/>
          </p:nvSpPr>
          <p:spPr bwMode="auto">
            <a:xfrm>
              <a:off x="855327" y="2500754"/>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 title="Icon">
              <a:extLst>
                <a:ext uri="{FF2B5EF4-FFF2-40B4-BE49-F238E27FC236}">
                  <a16:creationId xmlns:a16="http://schemas.microsoft.com/office/drawing/2014/main" id="{0C4E8323-4E17-4080-94BF-B78AC23D9B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232" y="2632446"/>
              <a:ext cx="780290" cy="780290"/>
            </a:xfrm>
            <a:prstGeom prst="rect">
              <a:avLst/>
            </a:prstGeom>
          </p:spPr>
        </p:pic>
        <p:pic>
          <p:nvPicPr>
            <p:cNvPr id="6" name="Picture 5" descr="Virtual Machine Icon" title="Virtual Machine Icon">
              <a:extLst>
                <a:ext uri="{FF2B5EF4-FFF2-40B4-BE49-F238E27FC236}">
                  <a16:creationId xmlns:a16="http://schemas.microsoft.com/office/drawing/2014/main" id="{301227DD-65C6-41BB-A7DA-1FD344FFB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4092" y="3596457"/>
              <a:ext cx="780290" cy="780290"/>
            </a:xfrm>
            <a:prstGeom prst="rect">
              <a:avLst/>
            </a:prstGeom>
          </p:spPr>
        </p:pic>
        <p:pic>
          <p:nvPicPr>
            <p:cNvPr id="8" name="Picture 7" descr="Virtual Machine Icon" title="Virtual Machine Icon">
              <a:extLst>
                <a:ext uri="{FF2B5EF4-FFF2-40B4-BE49-F238E27FC236}">
                  <a16:creationId xmlns:a16="http://schemas.microsoft.com/office/drawing/2014/main" id="{784FAF93-BA38-4FDE-B166-3B0A93D766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0587" y="3596457"/>
              <a:ext cx="780290" cy="780290"/>
            </a:xfrm>
            <a:prstGeom prst="rect">
              <a:avLst/>
            </a:prstGeom>
          </p:spPr>
        </p:pic>
        <p:pic>
          <p:nvPicPr>
            <p:cNvPr id="10" name="Picture 9" descr="Hybrid Connectivity icon" title="Hybrid Connectivity icon">
              <a:extLst>
                <a:ext uri="{FF2B5EF4-FFF2-40B4-BE49-F238E27FC236}">
                  <a16:creationId xmlns:a16="http://schemas.microsoft.com/office/drawing/2014/main" id="{28F1AAB7-C1A5-4CD7-986D-909E806B52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7822" y="2569384"/>
              <a:ext cx="780290" cy="780290"/>
            </a:xfrm>
            <a:prstGeom prst="rect">
              <a:avLst/>
            </a:prstGeom>
          </p:spPr>
        </p:pic>
        <p:pic>
          <p:nvPicPr>
            <p:cNvPr id="17" name="Picture 16" descr="Load Balancers icon" title="Load Balancers icon">
              <a:extLst>
                <a:ext uri="{FF2B5EF4-FFF2-40B4-BE49-F238E27FC236}">
                  <a16:creationId xmlns:a16="http://schemas.microsoft.com/office/drawing/2014/main" id="{8E9C32FB-4E3B-4A7B-91D0-ECBAE125B4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6604" y="3648700"/>
              <a:ext cx="780290" cy="780290"/>
            </a:xfrm>
            <a:prstGeom prst="rect">
              <a:avLst/>
            </a:prstGeom>
          </p:spPr>
        </p:pic>
        <p:pic>
          <p:nvPicPr>
            <p:cNvPr id="20" name="Picture 19" descr="Virtual networks icon" title="Virtual networks icon">
              <a:extLst>
                <a:ext uri="{FF2B5EF4-FFF2-40B4-BE49-F238E27FC236}">
                  <a16:creationId xmlns:a16="http://schemas.microsoft.com/office/drawing/2014/main" id="{43046638-2144-4D61-8384-B2AC19E7A1E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5583" y="2762383"/>
              <a:ext cx="780290" cy="780290"/>
            </a:xfrm>
            <a:prstGeom prst="rect">
              <a:avLst/>
            </a:prstGeom>
          </p:spPr>
        </p:pic>
      </p:grpSp>
      <p:sp>
        <p:nvSpPr>
          <p:cNvPr id="13" name="TextBox 12">
            <a:extLst>
              <a:ext uri="{FF2B5EF4-FFF2-40B4-BE49-F238E27FC236}">
                <a16:creationId xmlns:a16="http://schemas.microsoft.com/office/drawing/2014/main" id="{7E7AE8F8-75C8-45EA-916D-F986C112572B}"/>
              </a:ext>
            </a:extLst>
          </p:cNvPr>
          <p:cNvSpPr txBox="1"/>
          <p:nvPr/>
        </p:nvSpPr>
        <p:spPr>
          <a:xfrm>
            <a:off x="508488" y="4961846"/>
            <a:ext cx="4149484"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p:txBody>
      </p:sp>
      <p:sp>
        <p:nvSpPr>
          <p:cNvPr id="18" name="Rectangle 17">
            <a:extLst>
              <a:ext uri="{FF2B5EF4-FFF2-40B4-BE49-F238E27FC236}">
                <a16:creationId xmlns:a16="http://schemas.microsoft.com/office/drawing/2014/main" id="{BA1A90AE-9682-4394-BC32-018C71CCDB30}"/>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p:txBody>
      </p:sp>
      <p:sp>
        <p:nvSpPr>
          <p:cNvPr id="21" name="TextBox 20">
            <a:extLst>
              <a:ext uri="{FF2B5EF4-FFF2-40B4-BE49-F238E27FC236}">
                <a16:creationId xmlns:a16="http://schemas.microsoft.com/office/drawing/2014/main" id="{E6D29738-C396-40B0-8DA3-95B13EF169EE}"/>
              </a:ext>
            </a:extLst>
          </p:cNvPr>
          <p:cNvSpPr txBox="1"/>
          <p:nvPr/>
        </p:nvSpPr>
        <p:spPr>
          <a:xfrm>
            <a:off x="7395916" y="1742953"/>
            <a:ext cx="421149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Resource Manager </a:t>
            </a:r>
          </a:p>
        </p:txBody>
      </p:sp>
      <p:grpSp>
        <p:nvGrpSpPr>
          <p:cNvPr id="5" name="Group 4" descr="Icons of the previously mentioned products display." title="Icons">
            <a:extLst>
              <a:ext uri="{FF2B5EF4-FFF2-40B4-BE49-F238E27FC236}">
                <a16:creationId xmlns:a16="http://schemas.microsoft.com/office/drawing/2014/main" id="{81FE38CB-8A9C-4410-9C45-10AAC216A27E}"/>
              </a:ext>
            </a:extLst>
          </p:cNvPr>
          <p:cNvGrpSpPr/>
          <p:nvPr/>
        </p:nvGrpSpPr>
        <p:grpSpPr>
          <a:xfrm>
            <a:off x="7225647" y="2514330"/>
            <a:ext cx="4237772" cy="2345909"/>
            <a:chOff x="7225647" y="2514330"/>
            <a:chExt cx="4237772" cy="2345909"/>
          </a:xfrm>
        </p:grpSpPr>
        <p:sp>
          <p:nvSpPr>
            <p:cNvPr id="22" name="Rectangle: Rounded Corners 21">
              <a:extLst>
                <a:ext uri="{FF2B5EF4-FFF2-40B4-BE49-F238E27FC236}">
                  <a16:creationId xmlns:a16="http://schemas.microsoft.com/office/drawing/2014/main" id="{EDAA6D6C-4996-4ADB-9AA9-333BC14831C1}"/>
                </a:ext>
              </a:extLst>
            </p:cNvPr>
            <p:cNvSpPr/>
            <p:nvPr/>
          </p:nvSpPr>
          <p:spPr bwMode="auto">
            <a:xfrm>
              <a:off x="7225647" y="2514330"/>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descr="Resource Manager Policies and Locks icon" title="Resource Manager Policies and Locks icon">
              <a:extLst>
                <a:ext uri="{FF2B5EF4-FFF2-40B4-BE49-F238E27FC236}">
                  <a16:creationId xmlns:a16="http://schemas.microsoft.com/office/drawing/2014/main" id="{5659AEC6-6F4C-4BC4-95E6-5808E7A3DD0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8663" y="2915404"/>
              <a:ext cx="1362106" cy="1362106"/>
            </a:xfrm>
            <a:prstGeom prst="rect">
              <a:avLst/>
            </a:prstGeom>
          </p:spPr>
        </p:pic>
        <p:pic>
          <p:nvPicPr>
            <p:cNvPr id="28" name="Picture 27" descr="RBAC icon" title="RBAC icon">
              <a:extLst>
                <a:ext uri="{FF2B5EF4-FFF2-40B4-BE49-F238E27FC236}">
                  <a16:creationId xmlns:a16="http://schemas.microsoft.com/office/drawing/2014/main" id="{0370009A-43F6-4574-96F5-81306051FE28}"/>
                </a:ext>
              </a:extLst>
            </p:cNvPr>
            <p:cNvPicPr>
              <a:picLocks noChangeAspect="1"/>
            </p:cNvPicPr>
            <p:nvPr/>
          </p:nvPicPr>
          <p:blipFill>
            <a:blip r:embed="rId9" cstate="print">
              <a:biLevel thresh="75000"/>
              <a:extLst>
                <a:ext uri="{28A0092B-C50C-407E-A947-70E740481C1C}">
                  <a14:useLocalDpi xmlns:a14="http://schemas.microsoft.com/office/drawing/2010/main" val="0"/>
                </a:ext>
              </a:extLst>
            </a:blip>
            <a:stretch>
              <a:fillRect/>
            </a:stretch>
          </p:blipFill>
          <p:spPr>
            <a:xfrm>
              <a:off x="9731028" y="2951585"/>
              <a:ext cx="1289744" cy="1289744"/>
            </a:xfrm>
            <a:prstGeom prst="rect">
              <a:avLst/>
            </a:prstGeom>
          </p:spPr>
        </p:pic>
      </p:grpSp>
      <p:sp>
        <p:nvSpPr>
          <p:cNvPr id="29" name="TextBox 28">
            <a:extLst>
              <a:ext uri="{FF2B5EF4-FFF2-40B4-BE49-F238E27FC236}">
                <a16:creationId xmlns:a16="http://schemas.microsoft.com/office/drawing/2014/main" id="{D56973B8-AF75-41F8-8EAF-07BD280A9145}"/>
              </a:ext>
            </a:extLst>
          </p:cNvPr>
          <p:cNvSpPr txBox="1"/>
          <p:nvPr/>
        </p:nvSpPr>
        <p:spPr>
          <a:xfrm>
            <a:off x="7078246" y="4919935"/>
            <a:ext cx="484683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t>Role Based Access Control (RBAC)</a:t>
            </a:r>
          </a:p>
        </p:txBody>
      </p:sp>
      <p:sp>
        <p:nvSpPr>
          <p:cNvPr id="30" name="TextBox 29">
            <a:extLst>
              <a:ext uri="{FF2B5EF4-FFF2-40B4-BE49-F238E27FC236}">
                <a16:creationId xmlns:a16="http://schemas.microsoft.com/office/drawing/2014/main" id="{3995E6E9-6EBD-4A4C-8854-1A9F6575780F}"/>
              </a:ext>
            </a:extLst>
          </p:cNvPr>
          <p:cNvSpPr txBox="1"/>
          <p:nvPr/>
        </p:nvSpPr>
        <p:spPr>
          <a:xfrm>
            <a:off x="7078245" y="5428115"/>
            <a:ext cx="521766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t>Resource Manager policies &amp; locks</a:t>
            </a:r>
          </a:p>
        </p:txBody>
      </p:sp>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39139"/>
            <a:ext cx="11655840" cy="899665"/>
          </a:xfrm>
        </p:spPr>
        <p:txBody>
          <a:bodyPr/>
          <a:lstStyle/>
          <a:p>
            <a:r>
              <a:rPr lang="en-US" sz="4400" dirty="0"/>
              <a:t>Common scenarios</a:t>
            </a:r>
          </a:p>
        </p:txBody>
      </p:sp>
      <p:sp>
        <p:nvSpPr>
          <p:cNvPr id="33" name="Rectangle 32">
            <a:extLst>
              <a:ext uri="{FF2B5EF4-FFF2-40B4-BE49-F238E27FC236}">
                <a16:creationId xmlns:a16="http://schemas.microsoft.com/office/drawing/2014/main" id="{8F3D0D09-C40A-434F-9E3A-742FF2D6DF94}"/>
              </a:ext>
            </a:extLst>
          </p:cNvPr>
          <p:cNvSpPr/>
          <p:nvPr/>
        </p:nvSpPr>
        <p:spPr>
          <a:xfrm>
            <a:off x="745096" y="1596552"/>
            <a:ext cx="4187902" cy="397032"/>
          </a:xfrm>
          <a:prstGeom prst="rect">
            <a:avLst/>
          </a:prstGeom>
        </p:spPr>
        <p:txBody>
          <a:bodyPr wrap="square">
            <a:spAutoFit/>
          </a:bodyPr>
          <a:lstStyle/>
          <a:p>
            <a:pPr algn="ctr">
              <a:lnSpc>
                <a:spcPct val="90000"/>
              </a:lnSpc>
              <a:spcAft>
                <a:spcPts val="600"/>
              </a:spcAft>
            </a:pPr>
            <a:r>
              <a:rPr lang="en-US" sz="2200" dirty="0">
                <a:gradFill>
                  <a:gsLst>
                    <a:gs pos="2917">
                      <a:schemeClr val="tx1"/>
                    </a:gs>
                    <a:gs pos="30000">
                      <a:schemeClr val="tx1"/>
                    </a:gs>
                  </a:gsLst>
                  <a:lin ang="5400000" scaled="0"/>
                </a:gradFill>
              </a:rPr>
              <a:t>Backup and business continuity </a:t>
            </a:r>
          </a:p>
        </p:txBody>
      </p:sp>
      <p:grpSp>
        <p:nvGrpSpPr>
          <p:cNvPr id="3" name="Group 2" descr="Icons of the previously mentioned products display." title="Icons">
            <a:extLst>
              <a:ext uri="{FF2B5EF4-FFF2-40B4-BE49-F238E27FC236}">
                <a16:creationId xmlns:a16="http://schemas.microsoft.com/office/drawing/2014/main" id="{1374A02A-88FC-4D7F-B658-6B6464CA1BF9}"/>
              </a:ext>
            </a:extLst>
          </p:cNvPr>
          <p:cNvGrpSpPr/>
          <p:nvPr/>
        </p:nvGrpSpPr>
        <p:grpSpPr>
          <a:xfrm>
            <a:off x="720161" y="2180968"/>
            <a:ext cx="4237772" cy="2345909"/>
            <a:chOff x="839967" y="2521535"/>
            <a:chExt cx="4237772" cy="2345909"/>
          </a:xfrm>
        </p:grpSpPr>
        <p:sp>
          <p:nvSpPr>
            <p:cNvPr id="11" name="Rectangle: Rounded Corners 10">
              <a:extLst>
                <a:ext uri="{FF2B5EF4-FFF2-40B4-BE49-F238E27FC236}">
                  <a16:creationId xmlns:a16="http://schemas.microsoft.com/office/drawing/2014/main" id="{B5089D17-338D-4148-B881-2B6C2E8738B0}"/>
                </a:ext>
              </a:extLst>
            </p:cNvPr>
            <p:cNvSpPr/>
            <p:nvPr/>
          </p:nvSpPr>
          <p:spPr bwMode="auto">
            <a:xfrm>
              <a:off x="839967" y="2521535"/>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Azure Backup icon" title="Azure Backup icon">
              <a:extLst>
                <a:ext uri="{FF2B5EF4-FFF2-40B4-BE49-F238E27FC236}">
                  <a16:creationId xmlns:a16="http://schemas.microsoft.com/office/drawing/2014/main" id="{5A934815-3603-4A21-986D-6E6DB20FE3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0165" y="2655531"/>
              <a:ext cx="1110582" cy="1110582"/>
            </a:xfrm>
            <a:prstGeom prst="rect">
              <a:avLst/>
            </a:prstGeom>
          </p:spPr>
        </p:pic>
        <p:pic>
          <p:nvPicPr>
            <p:cNvPr id="9" name="Picture 8" descr="Azure Site Recovery icon" title="Azure Site Recovery icon">
              <a:extLst>
                <a:ext uri="{FF2B5EF4-FFF2-40B4-BE49-F238E27FC236}">
                  <a16:creationId xmlns:a16="http://schemas.microsoft.com/office/drawing/2014/main" id="{42A27A7D-990A-48AB-A8D6-19C0E3AD1B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2928" y="2697095"/>
              <a:ext cx="1069018" cy="1069018"/>
            </a:xfrm>
            <a:prstGeom prst="rect">
              <a:avLst/>
            </a:prstGeom>
          </p:spPr>
        </p:pic>
        <p:pic>
          <p:nvPicPr>
            <p:cNvPr id="14" name="Picture 13" descr="SQL Server managed backup icon" title="SQL Server managed backup icon">
              <a:extLst>
                <a:ext uri="{FF2B5EF4-FFF2-40B4-BE49-F238E27FC236}">
                  <a16:creationId xmlns:a16="http://schemas.microsoft.com/office/drawing/2014/main" id="{44197287-A8EC-4EE2-9270-11E653A06A59}"/>
                </a:ext>
              </a:extLst>
            </p:cNvPr>
            <p:cNvPicPr>
              <a:picLocks noChangeAspect="1"/>
            </p:cNvPicPr>
            <p:nvPr/>
          </p:nvPicPr>
          <p:blipFill>
            <a:blip r:embed="rId5"/>
            <a:stretch>
              <a:fillRect/>
            </a:stretch>
          </p:blipFill>
          <p:spPr>
            <a:xfrm>
              <a:off x="1078122" y="3867679"/>
              <a:ext cx="3801450" cy="923209"/>
            </a:xfrm>
            <a:prstGeom prst="rect">
              <a:avLst/>
            </a:prstGeom>
          </p:spPr>
        </p:pic>
      </p:grpSp>
      <p:sp>
        <p:nvSpPr>
          <p:cNvPr id="13" name="TextBox 12">
            <a:extLst>
              <a:ext uri="{FF2B5EF4-FFF2-40B4-BE49-F238E27FC236}">
                <a16:creationId xmlns:a16="http://schemas.microsoft.com/office/drawing/2014/main" id="{7E7AE8F8-75C8-45EA-916D-F986C112572B}"/>
              </a:ext>
            </a:extLst>
          </p:cNvPr>
          <p:cNvSpPr txBox="1"/>
          <p:nvPr/>
        </p:nvSpPr>
        <p:spPr>
          <a:xfrm>
            <a:off x="502733" y="4629054"/>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Backup</a:t>
            </a:r>
          </a:p>
        </p:txBody>
      </p:sp>
      <p:sp>
        <p:nvSpPr>
          <p:cNvPr id="18" name="Rectangle 17">
            <a:extLst>
              <a:ext uri="{FF2B5EF4-FFF2-40B4-BE49-F238E27FC236}">
                <a16:creationId xmlns:a16="http://schemas.microsoft.com/office/drawing/2014/main" id="{BA1A90AE-9682-4394-BC32-018C71CCDB30}"/>
              </a:ext>
            </a:extLst>
          </p:cNvPr>
          <p:cNvSpPr/>
          <p:nvPr/>
        </p:nvSpPr>
        <p:spPr>
          <a:xfrm>
            <a:off x="2757715" y="4741862"/>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sp>
        <p:nvSpPr>
          <p:cNvPr id="26" name="Rectangle 25">
            <a:extLst>
              <a:ext uri="{FF2B5EF4-FFF2-40B4-BE49-F238E27FC236}">
                <a16:creationId xmlns:a16="http://schemas.microsoft.com/office/drawing/2014/main" id="{7273FBF1-B676-4BD6-9817-9611CB2BA910}"/>
              </a:ext>
            </a:extLst>
          </p:cNvPr>
          <p:cNvSpPr/>
          <p:nvPr/>
        </p:nvSpPr>
        <p:spPr>
          <a:xfrm>
            <a:off x="1053606" y="5188715"/>
            <a:ext cx="4187902"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SQL Server Managed Backup</a:t>
            </a:r>
          </a:p>
        </p:txBody>
      </p:sp>
      <p:sp>
        <p:nvSpPr>
          <p:cNvPr id="34" name="Rectangle 33">
            <a:extLst>
              <a:ext uri="{FF2B5EF4-FFF2-40B4-BE49-F238E27FC236}">
                <a16:creationId xmlns:a16="http://schemas.microsoft.com/office/drawing/2014/main" id="{FC47625C-C49D-44B3-BA67-F1C49C74FA23}"/>
              </a:ext>
            </a:extLst>
          </p:cNvPr>
          <p:cNvSpPr/>
          <p:nvPr/>
        </p:nvSpPr>
        <p:spPr>
          <a:xfrm>
            <a:off x="7028132" y="1685677"/>
            <a:ext cx="4187902" cy="397032"/>
          </a:xfrm>
          <a:prstGeom prst="rect">
            <a:avLst/>
          </a:prstGeom>
        </p:spPr>
        <p:txBody>
          <a:bodyPr wrap="square">
            <a:spAutoFit/>
          </a:bodyPr>
          <a:lstStyle/>
          <a:p>
            <a:pPr algn="ctr">
              <a:lnSpc>
                <a:spcPct val="90000"/>
              </a:lnSpc>
              <a:spcAft>
                <a:spcPts val="600"/>
              </a:spcAft>
            </a:pPr>
            <a:r>
              <a:rPr lang="en-US" sz="2200" dirty="0">
                <a:gradFill>
                  <a:gsLst>
                    <a:gs pos="2917">
                      <a:schemeClr val="tx1"/>
                    </a:gs>
                    <a:gs pos="30000">
                      <a:schemeClr val="tx1"/>
                    </a:gs>
                  </a:gsLst>
                  <a:lin ang="5400000" scaled="0"/>
                </a:gradFill>
              </a:rPr>
              <a:t>Migration tools</a:t>
            </a:r>
          </a:p>
        </p:txBody>
      </p:sp>
      <p:grpSp>
        <p:nvGrpSpPr>
          <p:cNvPr id="4" name="Group 3" descr="Migration tool icons display" title="Migration tools">
            <a:extLst>
              <a:ext uri="{FF2B5EF4-FFF2-40B4-BE49-F238E27FC236}">
                <a16:creationId xmlns:a16="http://schemas.microsoft.com/office/drawing/2014/main" id="{4FF1551C-38A9-40AE-859C-200FCF0B5270}"/>
              </a:ext>
            </a:extLst>
          </p:cNvPr>
          <p:cNvGrpSpPr/>
          <p:nvPr/>
        </p:nvGrpSpPr>
        <p:grpSpPr>
          <a:xfrm>
            <a:off x="7003197" y="2180968"/>
            <a:ext cx="4237772" cy="2345909"/>
            <a:chOff x="7123003" y="2521535"/>
            <a:chExt cx="4237772" cy="2345909"/>
          </a:xfrm>
        </p:grpSpPr>
        <p:sp>
          <p:nvSpPr>
            <p:cNvPr id="24" name="Rectangle: Rounded Corners 23" descr="Icons of the previously mentioned products display." title="icons">
              <a:extLst>
                <a:ext uri="{FF2B5EF4-FFF2-40B4-BE49-F238E27FC236}">
                  <a16:creationId xmlns:a16="http://schemas.microsoft.com/office/drawing/2014/main" id="{2F1F4FC7-17F5-4693-A52E-A1B91D5020C2}"/>
                </a:ext>
              </a:extLst>
            </p:cNvPr>
            <p:cNvSpPr/>
            <p:nvPr/>
          </p:nvSpPr>
          <p:spPr bwMode="auto">
            <a:xfrm>
              <a:off x="7123003" y="2521535"/>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Database migration service icon" title="Database migration service icon">
              <a:extLst>
                <a:ext uri="{FF2B5EF4-FFF2-40B4-BE49-F238E27FC236}">
                  <a16:creationId xmlns:a16="http://schemas.microsoft.com/office/drawing/2014/main" id="{85FAFCFB-EBFD-4FAE-8430-27C71191D8C4}"/>
                </a:ext>
              </a:extLst>
            </p:cNvPr>
            <p:cNvPicPr>
              <a:picLocks noChangeAspect="1"/>
            </p:cNvPicPr>
            <p:nvPr/>
          </p:nvPicPr>
          <p:blipFill>
            <a:blip r:embed="rId6"/>
            <a:stretch>
              <a:fillRect/>
            </a:stretch>
          </p:blipFill>
          <p:spPr>
            <a:xfrm>
              <a:off x="8530337" y="3120301"/>
              <a:ext cx="1219863" cy="1291619"/>
            </a:xfrm>
            <a:prstGeom prst="rect">
              <a:avLst/>
            </a:prstGeom>
          </p:spPr>
        </p:pic>
        <p:pic>
          <p:nvPicPr>
            <p:cNvPr id="25" name="Picture 24" descr="Database migration assistant icon" title="Database migration assistant icon">
              <a:extLst>
                <a:ext uri="{FF2B5EF4-FFF2-40B4-BE49-F238E27FC236}">
                  <a16:creationId xmlns:a16="http://schemas.microsoft.com/office/drawing/2014/main" id="{B2C51600-A478-4FF9-839C-157BDE7779B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78423" y="3304344"/>
              <a:ext cx="780290" cy="780290"/>
            </a:xfrm>
            <a:prstGeom prst="rect">
              <a:avLst/>
            </a:prstGeom>
          </p:spPr>
        </p:pic>
      </p:grpSp>
      <p:sp>
        <p:nvSpPr>
          <p:cNvPr id="12" name="TextBox 11">
            <a:extLst>
              <a:ext uri="{FF2B5EF4-FFF2-40B4-BE49-F238E27FC236}">
                <a16:creationId xmlns:a16="http://schemas.microsoft.com/office/drawing/2014/main" id="{BB7B69BE-0BF3-488B-B149-D6D432A65F0D}"/>
              </a:ext>
            </a:extLst>
          </p:cNvPr>
          <p:cNvSpPr txBox="1"/>
          <p:nvPr/>
        </p:nvSpPr>
        <p:spPr>
          <a:xfrm>
            <a:off x="6519516"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Migrate</a:t>
            </a:r>
          </a:p>
        </p:txBody>
      </p:sp>
      <p:sp>
        <p:nvSpPr>
          <p:cNvPr id="31" name="TextBox 30">
            <a:extLst>
              <a:ext uri="{FF2B5EF4-FFF2-40B4-BE49-F238E27FC236}">
                <a16:creationId xmlns:a16="http://schemas.microsoft.com/office/drawing/2014/main" id="{FCB9B612-D198-4874-8D14-733FE4F65F06}"/>
              </a:ext>
            </a:extLst>
          </p:cNvPr>
          <p:cNvSpPr txBox="1"/>
          <p:nvPr/>
        </p:nvSpPr>
        <p:spPr>
          <a:xfrm>
            <a:off x="8469812"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Service</a:t>
            </a:r>
          </a:p>
        </p:txBody>
      </p:sp>
      <p:sp>
        <p:nvSpPr>
          <p:cNvPr id="32" name="TextBox 31">
            <a:extLst>
              <a:ext uri="{FF2B5EF4-FFF2-40B4-BE49-F238E27FC236}">
                <a16:creationId xmlns:a16="http://schemas.microsoft.com/office/drawing/2014/main" id="{313D1DC4-4E9A-4695-B33A-C3D60A4658AE}"/>
              </a:ext>
            </a:extLst>
          </p:cNvPr>
          <p:cNvSpPr txBox="1"/>
          <p:nvPr/>
        </p:nvSpPr>
        <p:spPr>
          <a:xfrm>
            <a:off x="7243684" y="5073099"/>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Assistant</a:t>
            </a:r>
          </a:p>
        </p:txBody>
      </p:sp>
      <p:pic>
        <p:nvPicPr>
          <p:cNvPr id="6" name="Picture 5">
            <a:extLst>
              <a:ext uri="{FF2B5EF4-FFF2-40B4-BE49-F238E27FC236}">
                <a16:creationId xmlns:a16="http://schemas.microsoft.com/office/drawing/2014/main" id="{E2693FC4-CB4C-4A82-A403-086B32052248}"/>
              </a:ext>
            </a:extLst>
          </p:cNvPr>
          <p:cNvPicPr>
            <a:picLocks noChangeAspect="1"/>
          </p:cNvPicPr>
          <p:nvPr/>
        </p:nvPicPr>
        <p:blipFill>
          <a:blip r:embed="rId8"/>
          <a:stretch>
            <a:fillRect/>
          </a:stretch>
        </p:blipFill>
        <p:spPr>
          <a:xfrm>
            <a:off x="7420169" y="2875066"/>
            <a:ext cx="792387" cy="780290"/>
          </a:xfrm>
          <a:prstGeom prst="rect">
            <a:avLst/>
          </a:prstGeom>
        </p:spPr>
      </p:pic>
    </p:spTree>
    <p:extLst>
      <p:ext uri="{BB962C8B-B14F-4D97-AF65-F5344CB8AC3E}">
        <p14:creationId xmlns:p14="http://schemas.microsoft.com/office/powerpoint/2010/main" val="248175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95540392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709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597427"/>
          </a:xfrm>
        </p:spPr>
        <p:txBody>
          <a:bodyPr>
            <a:noAutofit/>
          </a:bodyPr>
          <a:lstStyle/>
          <a:p>
            <a:r>
              <a:rPr lang="en-US" sz="3600" dirty="0">
                <a:solidFill>
                  <a:schemeClr val="tx1"/>
                </a:solidFill>
              </a:rPr>
              <a:t>Greg Vernon, Head of Infrastructure and Operations</a:t>
            </a:r>
          </a:p>
          <a:p>
            <a:r>
              <a:rPr lang="en-US" sz="3600" dirty="0">
                <a:solidFill>
                  <a:schemeClr val="tx1"/>
                </a:solidFill>
              </a:rPr>
              <a:t>Jesse Adams, Infrastructure Lead </a:t>
            </a:r>
          </a:p>
          <a:p>
            <a:r>
              <a:rPr lang="en-US" sz="3600" dirty="0">
                <a:solidFill>
                  <a:schemeClr val="tx1"/>
                </a:solidFill>
              </a:rPr>
              <a:t>Identity and security Leads </a:t>
            </a:r>
          </a:p>
          <a:p>
            <a:pPr lvl="0"/>
            <a:r>
              <a:rPr lang="en-US" sz="3600" dirty="0">
                <a:solidFill>
                  <a:schemeClr val="tx1"/>
                </a:solidFill>
              </a:rPr>
              <a:t>Network engineering</a:t>
            </a:r>
          </a:p>
          <a:p>
            <a:pPr lvl="0"/>
            <a:r>
              <a:rPr lang="en-US" sz="3600" dirty="0">
                <a:solidFill>
                  <a:schemeClr val="tx1"/>
                </a:solidFill>
              </a:rPr>
              <a:t>Procurement infrastructure team</a:t>
            </a:r>
          </a:p>
          <a:p>
            <a:endParaRPr lang="en-US" sz="36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533741"/>
          </a:xfrm>
        </p:spPr>
        <p:txBody>
          <a:bodyPr>
            <a:normAutofit/>
          </a:bodyPr>
          <a:lstStyle/>
          <a:p>
            <a:r>
              <a:rPr lang="en-US" sz="3600" dirty="0">
                <a:solidFill>
                  <a:schemeClr val="tx1"/>
                </a:solidFill>
              </a:rPr>
              <a:t>The solution for Lucerne Publishing’s scenario involved several technologies, including:</a:t>
            </a:r>
          </a:p>
          <a:p>
            <a:pPr lvl="1"/>
            <a:r>
              <a:rPr lang="en-US" sz="2800" dirty="0">
                <a:solidFill>
                  <a:schemeClr val="tx1"/>
                </a:solidFill>
              </a:rPr>
              <a:t>Deploy the application to Azure using Azure Virtual Machines</a:t>
            </a:r>
          </a:p>
          <a:p>
            <a:pPr lvl="1"/>
            <a:r>
              <a:rPr lang="en-US" sz="2800" dirty="0">
                <a:solidFill>
                  <a:schemeClr val="tx1"/>
                </a:solidFill>
              </a:rPr>
              <a:t>Hybrid connectivity with ExpressRoute</a:t>
            </a:r>
          </a:p>
          <a:p>
            <a:pPr lvl="1"/>
            <a:r>
              <a:rPr lang="en-US" sz="2800" dirty="0">
                <a:solidFill>
                  <a:schemeClr val="tx1"/>
                </a:solidFill>
              </a:rPr>
              <a:t>Role Based Access Control (RBAC)</a:t>
            </a:r>
          </a:p>
          <a:p>
            <a:pPr lvl="1"/>
            <a:r>
              <a:rPr lang="en-US" sz="2800" dirty="0">
                <a:solidFill>
                  <a:schemeClr val="tx1"/>
                </a:solidFill>
              </a:rPr>
              <a:t>SQL Server with bring your own licenses (BYOL), Always On and Cloud Witness</a:t>
            </a:r>
          </a:p>
          <a:p>
            <a:pPr lvl="1"/>
            <a:r>
              <a:rPr lang="en-US" sz="2800" dirty="0">
                <a:solidFill>
                  <a:schemeClr val="tx1"/>
                </a:solidFill>
              </a:rPr>
              <a:t>Azure Application Gateway for load balancing </a:t>
            </a:r>
          </a:p>
          <a:p>
            <a:endParaRPr lang="en-US" sz="3600" dirty="0">
              <a:solidFill>
                <a:schemeClr val="tx1"/>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5921621"/>
          </a:xfrm>
        </p:spPr>
        <p:txBody>
          <a:bodyPr/>
          <a:lstStyle/>
          <a:p>
            <a:r>
              <a:rPr lang="en-US" sz="3200" dirty="0">
                <a:latin typeface="+mn-lt"/>
              </a:rPr>
              <a:t>Establish ExpressRoute connection using private and Microsoft peering.</a:t>
            </a:r>
          </a:p>
          <a:p>
            <a:r>
              <a:rPr lang="en-US" sz="3200" dirty="0">
                <a:latin typeface="+mn-lt"/>
              </a:rPr>
              <a:t>A simple Virtual Network design given the address space of 10.0.1.0/24 could have the following subnets:</a:t>
            </a:r>
          </a:p>
          <a:p>
            <a:pPr lvl="1"/>
            <a:r>
              <a:rPr lang="en-US" sz="2800" dirty="0"/>
              <a:t>10.0.1.0/26 Web</a:t>
            </a:r>
          </a:p>
          <a:p>
            <a:pPr lvl="1"/>
            <a:r>
              <a:rPr lang="en-US" sz="2800" dirty="0"/>
              <a:t>10.0.1.64/26 Data  </a:t>
            </a:r>
          </a:p>
          <a:p>
            <a:pPr lvl="1"/>
            <a:r>
              <a:rPr lang="en-US" sz="2800" dirty="0"/>
              <a:t>10.0.1.128/28 Gateway (ExpressRoute gateways require a /28 subnet)</a:t>
            </a:r>
          </a:p>
          <a:p>
            <a:r>
              <a:rPr lang="en-US" sz="3200" dirty="0">
                <a:latin typeface="+mn-lt"/>
              </a:rPr>
              <a:t>Use a network security group to only allow on-premises traffic to the procurement solution.</a:t>
            </a:r>
          </a:p>
          <a:p>
            <a:r>
              <a:rPr lang="en-US" sz="3200" dirty="0">
                <a:latin typeface="+mn-lt"/>
              </a:rPr>
              <a:t>Configure the Virtual Network to reference the on-premises active directory for the pilot. </a:t>
            </a:r>
          </a:p>
          <a:p>
            <a:pPr marL="0" indent="0">
              <a:buNone/>
            </a:pPr>
            <a:endParaRPr lang="en-US" sz="2800" dirty="0"/>
          </a:p>
        </p:txBody>
      </p:sp>
    </p:spTree>
    <p:extLst>
      <p:ext uri="{BB962C8B-B14F-4D97-AF65-F5344CB8AC3E}">
        <p14:creationId xmlns:p14="http://schemas.microsoft.com/office/powerpoint/2010/main" val="308571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 design</a:t>
            </a:r>
            <a:endParaRPr lang="en-US" sz="4400" dirty="0"/>
          </a:p>
        </p:txBody>
      </p:sp>
      <p:pic>
        <p:nvPicPr>
          <p:cNvPr id="6" name="Picture 5" descr="In the Lucrne Connectivity diagram for a Hybrid Network using ExpressRoute, Remote Locations connect through hte Lucerne global routed network. ExpressRoute connects . A Local site includes a gateway subnet, a WEB subnet, and a Data subnet. EspressRoute connects the two." title="Lucrne Connectivity diagram">
            <a:extLst>
              <a:ext uri="{FF2B5EF4-FFF2-40B4-BE49-F238E27FC236}">
                <a16:creationId xmlns:a16="http://schemas.microsoft.com/office/drawing/2014/main" id="{606B6A1F-8F39-4310-A83B-39366B7032EE}"/>
              </a:ext>
            </a:extLst>
          </p:cNvPr>
          <p:cNvPicPr>
            <a:picLocks noChangeAspect="1"/>
          </p:cNvPicPr>
          <p:nvPr/>
        </p:nvPicPr>
        <p:blipFill>
          <a:blip r:embed="rId3"/>
          <a:stretch>
            <a:fillRect/>
          </a:stretch>
        </p:blipFill>
        <p:spPr>
          <a:xfrm>
            <a:off x="1754747" y="1488098"/>
            <a:ext cx="8682506" cy="4807350"/>
          </a:xfrm>
          <a:prstGeom prst="rect">
            <a:avLst/>
          </a:prstGeom>
        </p:spPr>
      </p:pic>
    </p:spTree>
    <p:extLst>
      <p:ext uri="{BB962C8B-B14F-4D97-AF65-F5344CB8AC3E}">
        <p14:creationId xmlns:p14="http://schemas.microsoft.com/office/powerpoint/2010/main" val="326260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10906" y="981082"/>
            <a:ext cx="9886979" cy="556767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dirty="0"/>
              <a:t>Students will help a global publisher architect a solution to migrate their on-premises procurement system into Azure. Because of the desire to not change the existing application, this will involve moving the application and its dependencies onto Azure IaaS VMs. There are many questions and concerns the customer has, and they will look to the student to answer these and provide the end-state design and the high-level steps to get there.</a:t>
            </a:r>
          </a:p>
          <a:p>
            <a:pPr>
              <a:lnSpc>
                <a:spcPct val="90000"/>
              </a:lnSpc>
              <a:spcAft>
                <a:spcPts val="600"/>
              </a:spcAft>
            </a:pPr>
            <a:endParaRPr lang="en-US" sz="3600" dirty="0">
              <a:latin typeface="+mj-lt"/>
            </a:endParaRPr>
          </a:p>
          <a:p>
            <a:pPr>
              <a:lnSpc>
                <a:spcPct val="90000"/>
              </a:lnSpc>
              <a:spcAft>
                <a:spcPts val="600"/>
              </a:spcAft>
            </a:pPr>
            <a:r>
              <a:rPr lang="en-US" sz="3600" dirty="0">
                <a:latin typeface="+mj-lt"/>
              </a:rPr>
              <a:t>Learning objectives</a:t>
            </a:r>
          </a:p>
          <a:p>
            <a:r>
              <a:rPr lang="en-US" dirty="0"/>
              <a:t>Attendees will be better able to migrate and enable easy deployment for lift and shift capabilities. In addition attendees will learn to:</a:t>
            </a:r>
          </a:p>
          <a:p>
            <a:pPr marL="285750" lvl="0" indent="-285750">
              <a:buFont typeface="Arial" panose="020B0604020202020204" pitchFamily="34" charset="0"/>
              <a:buChar char="•"/>
            </a:pPr>
            <a:r>
              <a:rPr lang="en-US" dirty="0"/>
              <a:t>Build and deploy complex infrastructure solutions with Azure Resource Manager templates</a:t>
            </a:r>
          </a:p>
          <a:p>
            <a:pPr marL="285750" lvl="0" indent="-285750">
              <a:buFont typeface="Arial" panose="020B0604020202020204" pitchFamily="34" charset="0"/>
              <a:buChar char="•"/>
            </a:pPr>
            <a:r>
              <a:rPr lang="en-US" dirty="0"/>
              <a:t>Work with Azure Automation Desired State Configuration (DSC) for deploying server configurations</a:t>
            </a:r>
          </a:p>
          <a:p>
            <a:pPr marL="285750" lvl="0" indent="-285750">
              <a:buFont typeface="Arial" panose="020B0604020202020204" pitchFamily="34" charset="0"/>
              <a:buChar char="•"/>
            </a:pPr>
            <a:r>
              <a:rPr lang="en-US" dirty="0"/>
              <a:t>Scale existing templatized deployments leveraging VM Scale Sets</a:t>
            </a:r>
          </a:p>
          <a:p>
            <a:pPr>
              <a:lnSpc>
                <a:spcPct val="90000"/>
              </a:lnSpc>
              <a:spcAft>
                <a:spcPts val="600"/>
              </a:spcAft>
            </a:pPr>
            <a:endParaRPr lang="en-US" sz="3600" dirty="0">
              <a:latin typeface="+mj-lt"/>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Design for limiting access to resources</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40" y="1153709"/>
            <a:ext cx="5378548" cy="6020110"/>
          </a:xfrm>
        </p:spPr>
        <p:txBody>
          <a:bodyPr/>
          <a:lstStyle/>
          <a:p>
            <a:r>
              <a:rPr lang="en-US" sz="2400" dirty="0">
                <a:latin typeface="+mn-lt"/>
              </a:rPr>
              <a:t>Lucerne should use the same Azure AD tenant that they use for Office 365. </a:t>
            </a:r>
            <a:br>
              <a:rPr lang="en-US" sz="2400" dirty="0">
                <a:latin typeface="+mn-lt"/>
              </a:rPr>
            </a:br>
            <a:endParaRPr lang="en-US" sz="2400" dirty="0">
              <a:latin typeface="+mn-lt"/>
            </a:endParaRPr>
          </a:p>
          <a:p>
            <a:r>
              <a:rPr lang="en-US" sz="2400" dirty="0">
                <a:latin typeface="+mn-lt"/>
              </a:rPr>
              <a:t>Deploy the Virtual Network into its own resource group. This allows them to segment out resources and assign management rights just to the team that requires them. </a:t>
            </a:r>
            <a:br>
              <a:rPr lang="en-US" sz="2400" dirty="0">
                <a:latin typeface="+mn-lt"/>
              </a:rPr>
            </a:br>
            <a:endParaRPr lang="en-US" sz="2400" dirty="0">
              <a:latin typeface="+mn-lt"/>
            </a:endParaRPr>
          </a:p>
          <a:p>
            <a:r>
              <a:rPr lang="en-US" sz="2400" dirty="0">
                <a:latin typeface="+mn-lt"/>
              </a:rPr>
              <a:t>The procurement resources should go in a separate resource group as they all share the same life cycle and should be managed by the same team. </a:t>
            </a:r>
          </a:p>
          <a:p>
            <a:endParaRPr lang="en-US" sz="2800" dirty="0"/>
          </a:p>
        </p:txBody>
      </p:sp>
      <p:pic>
        <p:nvPicPr>
          <p:cNvPr id="4" name="Picture 3" descr="The Preferred solution starts with ProcurementRG, which is a Resource Group that contains resources for the procurement map, and Infrastructure Team, which has Full control. An arrow points to SharedVNETRG, which is the Resource Group that contains virtual network(s), a Network Admin Group, which has Full Control, and an Infrastructure Team, whic h has Read access." title="Preferred solution">
            <a:extLst>
              <a:ext uri="{FF2B5EF4-FFF2-40B4-BE49-F238E27FC236}">
                <a16:creationId xmlns:a16="http://schemas.microsoft.com/office/drawing/2014/main" id="{E683F639-4ED2-43A3-8989-ACABD9F4810A}"/>
              </a:ext>
            </a:extLst>
          </p:cNvPr>
          <p:cNvPicPr/>
          <p:nvPr/>
        </p:nvPicPr>
        <p:blipFill>
          <a:blip r:embed="rId3"/>
          <a:stretch>
            <a:fillRect/>
          </a:stretch>
        </p:blipFill>
        <p:spPr>
          <a:xfrm>
            <a:off x="6544214" y="2472023"/>
            <a:ext cx="5075935" cy="1913954"/>
          </a:xfrm>
          <a:prstGeom prst="rect">
            <a:avLst/>
          </a:prstGeom>
          <a:ln>
            <a:solidFill>
              <a:schemeClr val="tx1"/>
            </a:solidFill>
          </a:ln>
        </p:spPr>
      </p:pic>
    </p:spTree>
    <p:extLst>
      <p:ext uri="{BB962C8B-B14F-4D97-AF65-F5344CB8AC3E}">
        <p14:creationId xmlns:p14="http://schemas.microsoft.com/office/powerpoint/2010/main" val="66472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Azure Resource Manager policies and locks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40" y="1251522"/>
            <a:ext cx="8671560" cy="5429179"/>
          </a:xfrm>
        </p:spPr>
        <p:txBody>
          <a:bodyPr/>
          <a:lstStyle/>
          <a:p>
            <a:r>
              <a:rPr lang="en-US" sz="3600" dirty="0"/>
              <a:t>ARM Policies for: </a:t>
            </a:r>
          </a:p>
          <a:p>
            <a:pPr lvl="1"/>
            <a:r>
              <a:rPr lang="en-US" sz="2800" dirty="0"/>
              <a:t>Locations resources can be created</a:t>
            </a:r>
          </a:p>
          <a:p>
            <a:pPr lvl="1"/>
            <a:r>
              <a:rPr lang="en-US" sz="2800" dirty="0"/>
              <a:t>Required tags </a:t>
            </a:r>
          </a:p>
          <a:p>
            <a:pPr lvl="1"/>
            <a:r>
              <a:rPr lang="en-US" sz="2800" dirty="0"/>
              <a:t>Naming conventions of created resources</a:t>
            </a:r>
          </a:p>
          <a:p>
            <a:pPr lvl="1"/>
            <a:r>
              <a:rPr lang="en-US" sz="2800" dirty="0"/>
              <a:t>Image types that can be created</a:t>
            </a:r>
          </a:p>
          <a:p>
            <a:pPr lvl="1"/>
            <a:r>
              <a:rPr lang="en-US" sz="2800" dirty="0"/>
              <a:t>Instance sizes for VMs</a:t>
            </a:r>
          </a:p>
          <a:p>
            <a:pPr lvl="1"/>
            <a:r>
              <a:rPr lang="en-US" sz="2800" dirty="0"/>
              <a:t>Services that can be used (service catalog)</a:t>
            </a:r>
          </a:p>
          <a:p>
            <a:endParaRPr lang="en-US" sz="2400" dirty="0">
              <a:latin typeface="+mn-lt"/>
            </a:endParaRPr>
          </a:p>
          <a:p>
            <a:r>
              <a:rPr lang="en-US" sz="3200" dirty="0"/>
              <a:t>Once the solution is in production, resource locks will be used on to ensure that no changes happen by accident.</a:t>
            </a:r>
          </a:p>
        </p:txBody>
      </p:sp>
    </p:spTree>
    <p:extLst>
      <p:ext uri="{BB962C8B-B14F-4D97-AF65-F5344CB8AC3E}">
        <p14:creationId xmlns:p14="http://schemas.microsoft.com/office/powerpoint/2010/main" val="77465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Azure migrate</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28973" y="1028402"/>
            <a:ext cx="11046460" cy="6487930"/>
          </a:xfrm>
        </p:spPr>
        <p:txBody>
          <a:bodyPr/>
          <a:lstStyle/>
          <a:p>
            <a:r>
              <a:rPr lang="en-US" sz="2800" dirty="0">
                <a:latin typeface="+mn-lt"/>
              </a:rPr>
              <a:t>Assess Azure readiness: Assess whether your on-premises machines are suitable for running in Azure.</a:t>
            </a:r>
          </a:p>
          <a:p>
            <a:endParaRPr lang="en-US" sz="1600" dirty="0">
              <a:latin typeface="+mn-lt"/>
            </a:endParaRPr>
          </a:p>
          <a:p>
            <a:r>
              <a:rPr lang="en-US" sz="2800" dirty="0">
                <a:latin typeface="+mn-lt"/>
              </a:rPr>
              <a:t>Get size recommendations: Get size recommendations for Azure VMs based on the performance history of on-premises VMs.</a:t>
            </a:r>
          </a:p>
          <a:p>
            <a:endParaRPr lang="en-US" sz="1600" dirty="0">
              <a:latin typeface="+mn-lt"/>
            </a:endParaRPr>
          </a:p>
          <a:p>
            <a:r>
              <a:rPr lang="en-US" sz="2800" dirty="0">
                <a:latin typeface="+mn-lt"/>
              </a:rPr>
              <a:t>Estimate monthly costs: Get estimated costs for running on-premises machines in Azure.</a:t>
            </a:r>
          </a:p>
          <a:p>
            <a:endParaRPr lang="en-US" sz="1600" dirty="0">
              <a:latin typeface="+mn-lt"/>
            </a:endParaRPr>
          </a:p>
          <a:p>
            <a:r>
              <a:rPr lang="en-US" sz="2800" dirty="0">
                <a:latin typeface="+mn-lt"/>
              </a:rPr>
              <a:t>Migrate with high confidence: Visualize dependencies of on-premises machines to create groups of machines that you will assess and migrate together. You can accurately view dependencies for a specific machine, or for all machines in a group.</a:t>
            </a:r>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3657948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migration overview</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414383" y="1130124"/>
            <a:ext cx="6422506" cy="5281446"/>
          </a:xfrm>
        </p:spPr>
        <p:txBody>
          <a:bodyPr/>
          <a:lstStyle/>
          <a:p>
            <a:pPr marL="0" indent="0">
              <a:buNone/>
            </a:pPr>
            <a:r>
              <a:rPr lang="en-US" sz="2400" dirty="0">
                <a:latin typeface="+mn-lt"/>
              </a:rPr>
              <a:t>Option 1: Migrate the IIS servers to Azure using Azure Site Recovery (ASR).</a:t>
            </a:r>
          </a:p>
          <a:p>
            <a:pPr marL="0" indent="0">
              <a:buNone/>
            </a:pPr>
            <a:endParaRPr lang="en-US" sz="2400" dirty="0">
              <a:latin typeface="+mn-lt"/>
            </a:endParaRPr>
          </a:p>
          <a:p>
            <a:pPr marL="0" indent="0">
              <a:buNone/>
            </a:pPr>
            <a:r>
              <a:rPr lang="en-US" sz="2400" dirty="0">
                <a:latin typeface="+mn-lt"/>
              </a:rPr>
              <a:t>Option 2: Convert VMware VMs to Azure VMs using the Starwind V2V Converter and upload as specialized images</a:t>
            </a:r>
          </a:p>
          <a:p>
            <a:pPr marL="0" indent="0">
              <a:buNone/>
            </a:pPr>
            <a:endParaRPr lang="en-US" sz="2400" dirty="0">
              <a:latin typeface="+mn-lt"/>
            </a:endParaRPr>
          </a:p>
          <a:p>
            <a:pPr marL="0" indent="0">
              <a:buNone/>
            </a:pPr>
            <a:r>
              <a:rPr lang="en-US" sz="2400" dirty="0">
                <a:latin typeface="+mn-lt"/>
              </a:rPr>
              <a:t>Option 3: Create infrastructure manually and manually reinstall Load Balancer Configuration:</a:t>
            </a:r>
          </a:p>
          <a:p>
            <a:r>
              <a:rPr lang="en-US" sz="2400" dirty="0">
                <a:latin typeface="+mn-lt"/>
              </a:rPr>
              <a:t>Azure App Gateway with internal load-balancer (ILB) and cookie-based affinity</a:t>
            </a:r>
            <a:br>
              <a:rPr lang="en-US" sz="2400" dirty="0">
                <a:latin typeface="+mn-lt"/>
              </a:rPr>
            </a:br>
            <a:endParaRPr lang="en-US" sz="2400" dirty="0">
              <a:latin typeface="+mn-lt"/>
            </a:endParaRPr>
          </a:p>
          <a:p>
            <a:r>
              <a:rPr lang="en-US" sz="2400" dirty="0">
                <a:latin typeface="+mn-lt"/>
              </a:rPr>
              <a:t>ILB for SQL with Direct Server Return for Always On</a:t>
            </a:r>
          </a:p>
        </p:txBody>
      </p:sp>
      <p:pic>
        <p:nvPicPr>
          <p:cNvPr id="4" name="Picture 3" descr="This procurement migration overview diagram has a Web Tier and a Data Tier, both of which are encircled by an ExpressRoute Gateway. The Web Tier encompasses a Load Balancer configuration and an Availability set. The Load Balancer Configuration has an Azure Application Gateway, a Static VNET IP, Port 443, and Cookie-based affinity. The Data Tier also encompasses a Load Balancer Configuration and an Availability set. The availability set has an Internal Load Balancer, a Static VNET IP, Port 1443, and Cookie-based affinity. The Data Tier also has an arrow pointing to a Cloud Witness storage account." title="Procurement migration overview">
            <a:extLst>
              <a:ext uri="{FF2B5EF4-FFF2-40B4-BE49-F238E27FC236}">
                <a16:creationId xmlns:a16="http://schemas.microsoft.com/office/drawing/2014/main" id="{FD1B0A03-EB70-4265-B13C-78FF6680C80C}"/>
              </a:ext>
            </a:extLst>
          </p:cNvPr>
          <p:cNvPicPr/>
          <p:nvPr/>
        </p:nvPicPr>
        <p:blipFill>
          <a:blip r:embed="rId3"/>
          <a:stretch>
            <a:fillRect/>
          </a:stretch>
        </p:blipFill>
        <p:spPr>
          <a:xfrm>
            <a:off x="7282822" y="1030289"/>
            <a:ext cx="4701841" cy="5101204"/>
          </a:xfrm>
          <a:prstGeom prst="rect">
            <a:avLst/>
          </a:prstGeom>
        </p:spPr>
      </p:pic>
      <p:sp>
        <p:nvSpPr>
          <p:cNvPr id="5" name="Rectangle 4">
            <a:extLst>
              <a:ext uri="{FF2B5EF4-FFF2-40B4-BE49-F238E27FC236}">
                <a16:creationId xmlns:a16="http://schemas.microsoft.com/office/drawing/2014/main" id="{D90AA4FB-EBA3-4878-BC09-25D7F533B21D}"/>
              </a:ext>
            </a:extLst>
          </p:cNvPr>
          <p:cNvSpPr/>
          <p:nvPr/>
        </p:nvSpPr>
        <p:spPr>
          <a:xfrm>
            <a:off x="7379823" y="6131493"/>
            <a:ext cx="4507837" cy="707886"/>
          </a:xfrm>
          <a:prstGeom prst="rect">
            <a:avLst/>
          </a:prstGeom>
        </p:spPr>
        <p:txBody>
          <a:bodyPr wrap="none">
            <a:spAutoFit/>
          </a:bodyPr>
          <a:lstStyle/>
          <a:p>
            <a:pPr algn="ctr"/>
            <a:r>
              <a:rPr lang="en-US" sz="2000" dirty="0"/>
              <a:t>Web VMs:  DS2_v2 in an availability set</a:t>
            </a:r>
          </a:p>
          <a:p>
            <a:pPr algn="ctr"/>
            <a:r>
              <a:rPr lang="en-US" sz="2000" dirty="0"/>
              <a:t>SQL VMs: DS3_v2 in an availability set</a:t>
            </a:r>
          </a:p>
        </p:txBody>
      </p:sp>
    </p:spTree>
    <p:extLst>
      <p:ext uri="{BB962C8B-B14F-4D97-AF65-F5344CB8AC3E}">
        <p14:creationId xmlns:p14="http://schemas.microsoft.com/office/powerpoint/2010/main" val="56899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migration – SQL Server</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86590" y="1137991"/>
            <a:ext cx="6402727" cy="4899803"/>
          </a:xfrm>
        </p:spPr>
        <p:txBody>
          <a:bodyPr/>
          <a:lstStyle/>
          <a:p>
            <a:r>
              <a:rPr lang="en-US" sz="2800" dirty="0">
                <a:latin typeface="+mn-lt"/>
              </a:rPr>
              <a:t>Migrate to VMs for SQL Server 2016 with Always On.</a:t>
            </a:r>
          </a:p>
          <a:p>
            <a:r>
              <a:rPr lang="en-US" sz="2800" dirty="0">
                <a:latin typeface="+mn-lt"/>
              </a:rPr>
              <a:t>DS3_v2 instance size deployed into a Availability Set</a:t>
            </a:r>
          </a:p>
          <a:p>
            <a:r>
              <a:rPr lang="en-US" sz="2800" dirty="0">
                <a:latin typeface="+mn-lt"/>
              </a:rPr>
              <a:t>Cloud Witness (Storage Account)</a:t>
            </a:r>
          </a:p>
          <a:p>
            <a:r>
              <a:rPr lang="en-US" sz="2800" dirty="0">
                <a:latin typeface="+mn-lt"/>
              </a:rPr>
              <a:t>Backup:</a:t>
            </a:r>
          </a:p>
          <a:p>
            <a:r>
              <a:rPr lang="en-US" sz="2800" dirty="0">
                <a:latin typeface="+mn-lt"/>
              </a:rPr>
              <a:t>SQL Server Managed Backup to Microsoft Azure</a:t>
            </a:r>
          </a:p>
          <a:p>
            <a:r>
              <a:rPr lang="en-US" sz="2800" dirty="0">
                <a:latin typeface="+mn-lt"/>
              </a:rPr>
              <a:t>Or use Microsoft Azure Backup Server</a:t>
            </a:r>
          </a:p>
          <a:p>
            <a:pPr marL="0" indent="0">
              <a:buNone/>
            </a:pPr>
            <a:endParaRPr lang="en-US" sz="2400" dirty="0"/>
          </a:p>
        </p:txBody>
      </p:sp>
      <p:pic>
        <p:nvPicPr>
          <p:cNvPr id="4" name="Picture 3" descr="verview diagram has a Web Tier and a Data Tier, both of which are encircled by an ExpressRoute Gateway. The Web Tier encompasses a Load Balancer configuration and an Availability set. The Load Balancer Configuration has an Azure Application Gateway, a Static VNET IP, Port 443, and Cookie-based affinity. The Data Tier also encompasses a Load Balancer Configuration and an Availability set. The availability set has an Internal Load Balancer, a Static VNET IP, Port 1443, and Cookie-based affinity. The Data Tier also has an arrow pointing to a Cloud Witness storage account." title="Procurement migration overview">
            <a:extLst>
              <a:ext uri="{FF2B5EF4-FFF2-40B4-BE49-F238E27FC236}">
                <a16:creationId xmlns:a16="http://schemas.microsoft.com/office/drawing/2014/main" id="{185B72BA-9476-4DA7-B3F2-86C90A275315}"/>
              </a:ext>
            </a:extLst>
          </p:cNvPr>
          <p:cNvPicPr/>
          <p:nvPr/>
        </p:nvPicPr>
        <p:blipFill>
          <a:blip r:embed="rId3"/>
          <a:stretch>
            <a:fillRect/>
          </a:stretch>
        </p:blipFill>
        <p:spPr>
          <a:xfrm>
            <a:off x="7006278" y="1137991"/>
            <a:ext cx="4701841" cy="5101204"/>
          </a:xfrm>
          <a:prstGeom prst="rect">
            <a:avLst/>
          </a:prstGeom>
        </p:spPr>
      </p:pic>
    </p:spTree>
    <p:extLst>
      <p:ext uri="{BB962C8B-B14F-4D97-AF65-F5344CB8AC3E}">
        <p14:creationId xmlns:p14="http://schemas.microsoft.com/office/powerpoint/2010/main" val="418631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1" y="1189176"/>
            <a:ext cx="5378548" cy="5377370"/>
          </a:xfrm>
        </p:spPr>
        <p:txBody>
          <a:bodyPr/>
          <a:lstStyle/>
          <a:p>
            <a:r>
              <a:rPr lang="en-US" sz="2400" dirty="0">
                <a:latin typeface="+mn-lt"/>
              </a:rPr>
              <a:t>Create the Azure Application Gateway:</a:t>
            </a:r>
          </a:p>
          <a:p>
            <a:r>
              <a:rPr lang="en-US" sz="2400" dirty="0">
                <a:latin typeface="+mn-lt"/>
              </a:rPr>
              <a:t>Associate the AppGateway with the web tier subnet.</a:t>
            </a:r>
          </a:p>
          <a:p>
            <a:r>
              <a:rPr lang="en-US" sz="2400" dirty="0">
                <a:latin typeface="+mn-lt"/>
              </a:rPr>
              <a:t>Configure the frontend IP configuration with a static IP from the web tier subnet.</a:t>
            </a:r>
          </a:p>
          <a:p>
            <a:r>
              <a:rPr lang="en-US" sz="2400" dirty="0">
                <a:latin typeface="+mn-lt"/>
              </a:rPr>
              <a:t>Configure the backend server pool of IPs to reference the procurement web servers.</a:t>
            </a:r>
          </a:p>
          <a:p>
            <a:r>
              <a:rPr lang="en-US" sz="2400" dirty="0">
                <a:latin typeface="+mn-lt"/>
              </a:rPr>
              <a:t>Set cookie-based affinity on the backend HTTP server settings list.</a:t>
            </a:r>
          </a:p>
          <a:p>
            <a:endParaRPr lang="en-US" dirty="0"/>
          </a:p>
        </p:txBody>
      </p:sp>
      <p:pic>
        <p:nvPicPr>
          <p:cNvPr id="5" name="Picture 4" descr="The Migration Steps diagram has two users on the left (User 1 and User 2) , an AppGateway in the middle, and a Virtual Network on the right. User 1 and User 2 each have dotted lines that pass through the AppGateway, and connect them to the Virtual Network. A cloud icon labeled &quot;User 1's Cookie and User 2's Cookie&quot; overlays the two sets of lines. In the Virtual Network box, the lines end at separate  Virtual Machines in the Virtual Network." title="Migration Steps diagram"/>
          <p:cNvPicPr>
            <a:picLocks noChangeAspect="1"/>
          </p:cNvPicPr>
          <p:nvPr/>
        </p:nvPicPr>
        <p:blipFill>
          <a:blip r:embed="rId3"/>
          <a:stretch>
            <a:fillRect/>
          </a:stretch>
        </p:blipFill>
        <p:spPr>
          <a:xfrm>
            <a:off x="5722300" y="1772950"/>
            <a:ext cx="5943314" cy="3312099"/>
          </a:xfrm>
          <a:prstGeom prst="rect">
            <a:avLst/>
          </a:prstGeom>
        </p:spPr>
      </p:pic>
    </p:spTree>
    <p:extLst>
      <p:ext uri="{BB962C8B-B14F-4D97-AF65-F5344CB8AC3E}">
        <p14:creationId xmlns:p14="http://schemas.microsoft.com/office/powerpoint/2010/main" val="1586023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34647"/>
            <a:ext cx="11655840" cy="899665"/>
          </a:xfrm>
        </p:spPr>
        <p:txBody>
          <a:bodyPr/>
          <a:lstStyle/>
          <a:p>
            <a:r>
              <a:rPr lang="en-US" sz="4400" dirty="0">
                <a:solidFill>
                  <a:schemeClr val="tx1"/>
                </a:solidFill>
              </a:rPr>
              <a:t>Option 1: Migration steps using ASR details</a:t>
            </a:r>
          </a:p>
        </p:txBody>
      </p:sp>
      <p:sp>
        <p:nvSpPr>
          <p:cNvPr id="4" name="TextBox 3"/>
          <p:cNvSpPr txBox="1"/>
          <p:nvPr/>
        </p:nvSpPr>
        <p:spPr>
          <a:xfrm>
            <a:off x="162890" y="902213"/>
            <a:ext cx="11868540" cy="177279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400" dirty="0"/>
              <a:t>Use Azure Site Recovery to facilitate the migration.</a:t>
            </a:r>
          </a:p>
          <a:p>
            <a:pPr marL="457200" indent="-457200">
              <a:buFont typeface="Arial" panose="020B0604020202020204" pitchFamily="34" charset="0"/>
              <a:buChar char="•"/>
            </a:pPr>
            <a:r>
              <a:rPr lang="en-US" sz="2400" dirty="0"/>
              <a:t>ASR supports VMware to Azure Resource Manager failovers and will be used for the web tier of the application.</a:t>
            </a:r>
          </a:p>
          <a:p>
            <a:pPr marL="457200" indent="-457200">
              <a:buFont typeface="Arial" panose="020B0604020202020204" pitchFamily="34" charset="0"/>
              <a:buChar char="•"/>
            </a:pPr>
            <a:r>
              <a:rPr lang="en-US" sz="2400" dirty="0"/>
              <a:t>This allows for simple migration of the application that had a complex installation.</a:t>
            </a:r>
          </a:p>
        </p:txBody>
      </p:sp>
      <p:pic>
        <p:nvPicPr>
          <p:cNvPr id="7" name="Picture 6" descr="Azure Site Recovery (HTTPS) connects a Datacenter and an Azure Region. The Datacenter is made up of vCenter, Configuration Server, SQL Server 2005 Cluster, Frontend IIS servers, and Cookie Affinity. The Azure Region is made up of Azure Site Recovery vault, Azure storage, and a virtual network made up of Workload VMs." title="ASR Migration Configuration diagram"/>
          <p:cNvPicPr>
            <a:picLocks noChangeAspect="1"/>
          </p:cNvPicPr>
          <p:nvPr/>
        </p:nvPicPr>
        <p:blipFill>
          <a:blip r:embed="rId3"/>
          <a:stretch>
            <a:fillRect/>
          </a:stretch>
        </p:blipFill>
        <p:spPr>
          <a:xfrm>
            <a:off x="1281210" y="2675006"/>
            <a:ext cx="9629579" cy="3702393"/>
          </a:xfrm>
          <a:prstGeom prst="rect">
            <a:avLst/>
          </a:prstGeom>
        </p:spPr>
      </p:pic>
    </p:spTree>
    <p:extLst>
      <p:ext uri="{BB962C8B-B14F-4D97-AF65-F5344CB8AC3E}">
        <p14:creationId xmlns:p14="http://schemas.microsoft.com/office/powerpoint/2010/main" val="1262129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Option 1: ASR migration steps </a:t>
            </a:r>
            <a:r>
              <a:rPr lang="en-US" sz="4400" i="1" dirty="0">
                <a:solidFill>
                  <a:schemeClr val="tx1"/>
                </a:solidFill>
              </a:rPr>
              <a:t>(continued)</a:t>
            </a:r>
            <a:endParaRPr lang="en-US" sz="4400" dirty="0">
              <a:solidFill>
                <a:schemeClr val="tx1"/>
              </a:solidFill>
            </a:endParaRPr>
          </a:p>
        </p:txBody>
      </p:sp>
      <p:sp>
        <p:nvSpPr>
          <p:cNvPr id="4" name="TextBox 3"/>
          <p:cNvSpPr txBox="1"/>
          <p:nvPr/>
        </p:nvSpPr>
        <p:spPr>
          <a:xfrm>
            <a:off x="162890" y="897394"/>
            <a:ext cx="11868540" cy="5938805"/>
          </a:xfrm>
          <a:prstGeom prst="rect">
            <a:avLst/>
          </a:prstGeom>
          <a:noFill/>
        </p:spPr>
        <p:txBody>
          <a:bodyPr wrap="square" lIns="182880" tIns="146304" rIns="182880" bIns="146304" rtlCol="0">
            <a:spAutoFit/>
          </a:bodyPr>
          <a:lstStyle/>
          <a:p>
            <a:pPr>
              <a:lnSpc>
                <a:spcPct val="107000"/>
              </a:lnSpc>
              <a:spcAft>
                <a:spcPts val="800"/>
              </a:spcAft>
            </a:pPr>
            <a:r>
              <a:rPr lang="en-US" dirty="0">
                <a:ea typeface="Calibri" panose="020F0502020204030204" pitchFamily="34" charset="0"/>
                <a:cs typeface="Times New Roman" panose="02020603050405020304" pitchFamily="18" charset="0"/>
              </a:rPr>
              <a:t>Step 1: Using the Azure Portal, build a Recovery Services Vault.</a:t>
            </a:r>
          </a:p>
          <a:p>
            <a:pPr>
              <a:lnSpc>
                <a:spcPct val="107000"/>
              </a:lnSpc>
              <a:spcAft>
                <a:spcPts val="800"/>
              </a:spcAft>
            </a:pPr>
            <a:r>
              <a:rPr lang="en-US" dirty="0">
                <a:ea typeface="Calibri" panose="020F0502020204030204" pitchFamily="34" charset="0"/>
                <a:cs typeface="Times New Roman" panose="02020603050405020304" pitchFamily="18" charset="0"/>
              </a:rPr>
              <a:t>Step 2: Set up the target environment by choosing the Subscription, Storage Account, and Virtual Network that will be used for the web servers when they are migrated over to Azure.</a:t>
            </a:r>
          </a:p>
          <a:p>
            <a:pPr>
              <a:lnSpc>
                <a:spcPct val="107000"/>
              </a:lnSpc>
              <a:spcAft>
                <a:spcPts val="800"/>
              </a:spcAft>
            </a:pPr>
            <a:r>
              <a:rPr lang="en-US" dirty="0">
                <a:ea typeface="Calibri" panose="020F0502020204030204" pitchFamily="34" charset="0"/>
                <a:cs typeface="Times New Roman" panose="02020603050405020304" pitchFamily="18" charset="0"/>
              </a:rPr>
              <a:t>Step 3: Set up the replication settings and get the application replicating.</a:t>
            </a:r>
          </a:p>
          <a:p>
            <a:pPr>
              <a:lnSpc>
                <a:spcPct val="107000"/>
              </a:lnSpc>
              <a:spcAft>
                <a:spcPts val="800"/>
              </a:spcAft>
            </a:pPr>
            <a:r>
              <a:rPr lang="en-US" dirty="0">
                <a:ea typeface="Calibri" panose="020F0502020204030204" pitchFamily="34" charset="0"/>
                <a:cs typeface="Times New Roman" panose="02020603050405020304" pitchFamily="18" charset="0"/>
              </a:rPr>
              <a:t>Step 4: Replicate the application and set the failover properties for when the web servers come online.</a:t>
            </a:r>
          </a:p>
          <a:p>
            <a:pPr>
              <a:lnSpc>
                <a:spcPct val="107000"/>
              </a:lnSpc>
              <a:spcAft>
                <a:spcPts val="800"/>
              </a:spcAft>
            </a:pPr>
            <a:r>
              <a:rPr lang="en-US" dirty="0">
                <a:ea typeface="Calibri" panose="020F0502020204030204" pitchFamily="34" charset="0"/>
                <a:cs typeface="Times New Roman" panose="02020603050405020304" pitchFamily="18" charset="0"/>
              </a:rPr>
              <a:t>Step 5: Complete a Test Failover from the Azure Portal to ensure that the machines will in fact failover and start properly.</a:t>
            </a:r>
          </a:p>
          <a:p>
            <a:pPr>
              <a:lnSpc>
                <a:spcPct val="107000"/>
              </a:lnSpc>
              <a:spcAft>
                <a:spcPts val="800"/>
              </a:spcAft>
            </a:pPr>
            <a:r>
              <a:rPr lang="en-US" dirty="0">
                <a:ea typeface="Calibri" panose="020F0502020204030204" pitchFamily="34" charset="0"/>
                <a:cs typeface="Times New Roman" panose="02020603050405020304" pitchFamily="18" charset="0"/>
              </a:rPr>
              <a:t>Step 6: Migration Night</a:t>
            </a:r>
          </a:p>
          <a:p>
            <a:pPr marL="285750" indent="-285750">
              <a:lnSpc>
                <a:spcPct val="107000"/>
              </a:lnSpc>
              <a:spcAft>
                <a:spcPts val="800"/>
              </a:spcAft>
              <a:buFont typeface="Arial" panose="020B0604020202020204" pitchFamily="34" charset="0"/>
              <a:buChar char="•"/>
            </a:pPr>
            <a:r>
              <a:rPr lang="en-US" dirty="0">
                <a:ea typeface="Calibri" panose="020F0502020204030204" pitchFamily="34" charset="0"/>
                <a:cs typeface="Times New Roman" panose="02020603050405020304" pitchFamily="18" charset="0"/>
              </a:rPr>
              <a:t>To perform the migration, a planned failover will be initiated from the portal.</a:t>
            </a:r>
          </a:p>
          <a:p>
            <a:pPr marL="285750" indent="-285750">
              <a:lnSpc>
                <a:spcPct val="107000"/>
              </a:lnSpc>
              <a:spcAft>
                <a:spcPts val="800"/>
              </a:spcAft>
              <a:buFont typeface="Arial" panose="020B0604020202020204" pitchFamily="34" charset="0"/>
              <a:buChar char="•"/>
            </a:pPr>
            <a:r>
              <a:rPr lang="en-US" dirty="0">
                <a:ea typeface="Calibri" panose="020F0502020204030204" pitchFamily="34" charset="0"/>
                <a:cs typeface="Times New Roman" panose="02020603050405020304" pitchFamily="18" charset="0"/>
              </a:rPr>
              <a:t>Once the web tier machines are up and running in Azure, the administrator should sign in and manually change the connection strings in IIS to point to the new SQL AG listener. (This could be scripted as a part of the failover as well, but since this is a one-time migration, it is not worth the effort.)</a:t>
            </a:r>
          </a:p>
          <a:p>
            <a:pPr marL="285750" indent="-285750">
              <a:lnSpc>
                <a:spcPct val="107000"/>
              </a:lnSpc>
              <a:spcAft>
                <a:spcPts val="800"/>
              </a:spcAft>
              <a:buFont typeface="Arial" panose="020B0604020202020204" pitchFamily="34" charset="0"/>
              <a:buChar char="•"/>
            </a:pPr>
            <a:r>
              <a:rPr lang="en-US" dirty="0">
                <a:ea typeface="Calibri" panose="020F0502020204030204" pitchFamily="34" charset="0"/>
                <a:cs typeface="Times New Roman" panose="02020603050405020304" pitchFamily="18" charset="0"/>
              </a:rPr>
              <a:t>See the SQL Migration Night step for the instructions on how to back up and manually restore the data to the new SQL Server Cluster.</a:t>
            </a:r>
          </a:p>
          <a:p>
            <a:pPr>
              <a:lnSpc>
                <a:spcPct val="107000"/>
              </a:lnSpc>
              <a:spcAft>
                <a:spcPts val="800"/>
              </a:spcAft>
            </a:pPr>
            <a:r>
              <a:rPr lang="en-US" dirty="0">
                <a:ea typeface="Calibri" panose="020F0502020204030204" pitchFamily="34" charset="0"/>
                <a:cs typeface="Times New Roman" panose="02020603050405020304" pitchFamily="18" charset="0"/>
              </a:rPr>
              <a:t>Step 7: Rollback (if required): The planned failover should be canceled from the portal and then the VMs in VMware should be restarted to restore service.</a:t>
            </a:r>
          </a:p>
        </p:txBody>
      </p:sp>
    </p:spTree>
    <p:extLst>
      <p:ext uri="{BB962C8B-B14F-4D97-AF65-F5344CB8AC3E}">
        <p14:creationId xmlns:p14="http://schemas.microsoft.com/office/powerpoint/2010/main" val="4043760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Option 1: ASR migration steps </a:t>
            </a:r>
            <a:r>
              <a:rPr lang="en-US" sz="4400" i="1" dirty="0">
                <a:solidFill>
                  <a:schemeClr val="tx1"/>
                </a:solidFill>
              </a:rPr>
              <a:t>(continued)</a:t>
            </a:r>
            <a:endParaRPr lang="en-US" sz="4400" dirty="0">
              <a:solidFill>
                <a:schemeClr val="tx1"/>
              </a:solidFill>
            </a:endParaRPr>
          </a:p>
        </p:txBody>
      </p:sp>
      <p:sp>
        <p:nvSpPr>
          <p:cNvPr id="5" name="TextBox 4">
            <a:extLst>
              <a:ext uri="{FF2B5EF4-FFF2-40B4-BE49-F238E27FC236}">
                <a16:creationId xmlns:a16="http://schemas.microsoft.com/office/drawing/2014/main" id="{9840CB91-D512-414E-9414-9DFA4C3F45C5}"/>
              </a:ext>
            </a:extLst>
          </p:cNvPr>
          <p:cNvSpPr txBox="1"/>
          <p:nvPr/>
        </p:nvSpPr>
        <p:spPr>
          <a:xfrm>
            <a:off x="269240" y="1776029"/>
            <a:ext cx="6147528" cy="3850285"/>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Open these ports/sites to ensure all servers can communicate.</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For Windows machines, a group policy (GPO) could be used to open the ports in the domain.</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Whitelist IP ranges in the Azure region where the Site Recovery vault(s) are located</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VPN or ExpressRoute connection required for failback.</a:t>
            </a:r>
          </a:p>
        </p:txBody>
      </p:sp>
      <p:pic>
        <p:nvPicPr>
          <p:cNvPr id="6" name="Picture 5" descr="A list of the ports and websites needed for Azure Site Recovery " title="Ports and websites for ASR">
            <a:extLst>
              <a:ext uri="{FF2B5EF4-FFF2-40B4-BE49-F238E27FC236}">
                <a16:creationId xmlns:a16="http://schemas.microsoft.com/office/drawing/2014/main" id="{9A9EF71C-A902-4AAA-9202-F94EF585CA8E}"/>
              </a:ext>
            </a:extLst>
          </p:cNvPr>
          <p:cNvPicPr>
            <a:picLocks noChangeAspect="1"/>
          </p:cNvPicPr>
          <p:nvPr/>
        </p:nvPicPr>
        <p:blipFill>
          <a:blip r:embed="rId3"/>
          <a:stretch>
            <a:fillRect/>
          </a:stretch>
        </p:blipFill>
        <p:spPr>
          <a:xfrm>
            <a:off x="6883803" y="1483707"/>
            <a:ext cx="4333875" cy="4552950"/>
          </a:xfrm>
          <a:prstGeom prst="rect">
            <a:avLst/>
          </a:prstGeom>
        </p:spPr>
      </p:pic>
    </p:spTree>
    <p:extLst>
      <p:ext uri="{BB962C8B-B14F-4D97-AF65-F5344CB8AC3E}">
        <p14:creationId xmlns:p14="http://schemas.microsoft.com/office/powerpoint/2010/main" val="367973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Option 2: Virtual to virtual disk migration (V2V)</a:t>
            </a:r>
          </a:p>
        </p:txBody>
      </p:sp>
      <p:sp>
        <p:nvSpPr>
          <p:cNvPr id="3" name="Rectangle 2"/>
          <p:cNvSpPr/>
          <p:nvPr/>
        </p:nvSpPr>
        <p:spPr>
          <a:xfrm>
            <a:off x="369454" y="974223"/>
            <a:ext cx="10621819" cy="646331"/>
          </a:xfrm>
          <a:prstGeom prst="rect">
            <a:avLst/>
          </a:prstGeom>
        </p:spPr>
        <p:txBody>
          <a:bodyPr wrap="square">
            <a:spAutoFit/>
          </a:bodyPr>
          <a:lstStyle/>
          <a:p>
            <a:r>
              <a:rPr lang="en-US" dirty="0"/>
              <a:t>The current webservers are VMware VMs that are running on vCenter. In order to migrate this as is to Azure, Lucerne must convert the Vmware VM disks (*.vmdk) to Hyper-V (*.vhd)</a:t>
            </a:r>
          </a:p>
        </p:txBody>
      </p:sp>
      <p:sp>
        <p:nvSpPr>
          <p:cNvPr id="4" name="TextBox 3"/>
          <p:cNvSpPr txBox="1"/>
          <p:nvPr/>
        </p:nvSpPr>
        <p:spPr>
          <a:xfrm>
            <a:off x="269240" y="1478753"/>
            <a:ext cx="11952513" cy="5281446"/>
          </a:xfrm>
          <a:prstGeom prst="rect">
            <a:avLst/>
          </a:prstGeom>
          <a:noFill/>
        </p:spPr>
        <p:txBody>
          <a:bodyPr wrap="square" lIns="182880" tIns="146304" rIns="182880" bIns="146304" rtlCol="0">
            <a:spAutoFit/>
          </a:bodyPr>
          <a:lstStyle/>
          <a:p>
            <a:pPr>
              <a:lnSpc>
                <a:spcPct val="150000"/>
              </a:lnSpc>
            </a:pPr>
            <a:r>
              <a:rPr lang="en-US" dirty="0"/>
              <a:t>Step 1:  Create a storage account, virtual network, and establish site-to-site connectivity.</a:t>
            </a:r>
          </a:p>
          <a:p>
            <a:pPr>
              <a:lnSpc>
                <a:spcPct val="150000"/>
              </a:lnSpc>
            </a:pPr>
            <a:r>
              <a:rPr lang="en-US" dirty="0"/>
              <a:t>Step 2:  Download and install Starwind V2V Converter on a local server</a:t>
            </a:r>
          </a:p>
          <a:p>
            <a:pPr>
              <a:lnSpc>
                <a:spcPct val="150000"/>
              </a:lnSpc>
            </a:pPr>
            <a:r>
              <a:rPr lang="en-US" dirty="0"/>
              <a:t>Step 3:  Install the Azure Virtual Machine agent on servers that will be migrated, and uninstall the VMware Tools</a:t>
            </a:r>
          </a:p>
          <a:p>
            <a:pPr>
              <a:lnSpc>
                <a:spcPct val="150000"/>
              </a:lnSpc>
            </a:pPr>
            <a:r>
              <a:rPr lang="en-US" dirty="0"/>
              <a:t>Step 4:  Stop the VMs using vCenter and then use the V2V Converter making sure to specify output of the fixed VHD format.</a:t>
            </a:r>
          </a:p>
          <a:p>
            <a:pPr>
              <a:lnSpc>
                <a:spcPct val="150000"/>
              </a:lnSpc>
            </a:pPr>
            <a:r>
              <a:rPr lang="en-US" dirty="0"/>
              <a:t>Step 5:  Use Azure Storage Explorer or the Add-AzureRmVHD cmdlet to upload disks to a storage account.</a:t>
            </a:r>
          </a:p>
          <a:p>
            <a:pPr>
              <a:lnSpc>
                <a:spcPct val="150000"/>
              </a:lnSpc>
            </a:pPr>
            <a:r>
              <a:rPr lang="en-US" dirty="0"/>
              <a:t>Step 6:  Use PowerShell or a template to create the VMs for the web tier from disks into an availability set. </a:t>
            </a:r>
          </a:p>
          <a:p>
            <a:pPr>
              <a:lnSpc>
                <a:spcPct val="150000"/>
              </a:lnSpc>
            </a:pPr>
            <a:r>
              <a:rPr lang="en-US" dirty="0"/>
              <a:t>Step 7:  Create the Azure Application Gateway associated with the Procurement subnet. Configure the frontend IP configuration with a static IP from the procurement subnet. Configure the backend server pool of IPs to reference the procurement web servers. Set cookie-based affinity on the backend HTTP server settings list.</a:t>
            </a:r>
          </a:p>
          <a:p>
            <a:pPr>
              <a:lnSpc>
                <a:spcPct val="150000"/>
              </a:lnSpc>
            </a:pPr>
            <a:r>
              <a:rPr lang="en-US" dirty="0"/>
              <a:t>Step 8:  Update DNS to map the hostname https://procurement to the static IP of the App Gateway.</a:t>
            </a:r>
          </a:p>
          <a:p>
            <a:pPr>
              <a:lnSpc>
                <a:spcPct val="150000"/>
              </a:lnSpc>
            </a:pPr>
            <a:r>
              <a:rPr lang="en-US" dirty="0"/>
              <a:t>Step 9: Complete the SQL Migration and update the connection strings.</a:t>
            </a:r>
          </a:p>
        </p:txBody>
      </p:sp>
    </p:spTree>
    <p:extLst>
      <p:ext uri="{BB962C8B-B14F-4D97-AF65-F5344CB8AC3E}">
        <p14:creationId xmlns:p14="http://schemas.microsoft.com/office/powerpoint/2010/main" val="1987398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Option 3: Rebuild and redeploy for Web tier</a:t>
            </a:r>
          </a:p>
        </p:txBody>
      </p:sp>
      <p:sp>
        <p:nvSpPr>
          <p:cNvPr id="4" name="TextBox 3"/>
          <p:cNvSpPr txBox="1"/>
          <p:nvPr/>
        </p:nvSpPr>
        <p:spPr>
          <a:xfrm>
            <a:off x="-613610" y="897779"/>
            <a:ext cx="12805610" cy="6060826"/>
          </a:xfrm>
          <a:prstGeom prst="rect">
            <a:avLst/>
          </a:prstGeom>
          <a:noFill/>
        </p:spPr>
        <p:txBody>
          <a:bodyPr wrap="square" lIns="182880" tIns="146304" rIns="182880" bIns="146304" rtlCol="0">
            <a:spAutoFit/>
          </a:bodyPr>
          <a:lstStyle/>
          <a:p>
            <a:pPr lvl="2">
              <a:lnSpc>
                <a:spcPct val="150000"/>
              </a:lnSpc>
            </a:pPr>
            <a:r>
              <a:rPr lang="en-US" dirty="0"/>
              <a:t>Step 1:  Create a storage account, virtual network, and establish hybrid connectivity (Customer asked for ExpressRoute).</a:t>
            </a:r>
          </a:p>
          <a:p>
            <a:pPr lvl="2">
              <a:lnSpc>
                <a:spcPct val="150000"/>
              </a:lnSpc>
            </a:pPr>
            <a:r>
              <a:rPr lang="en-US" dirty="0"/>
              <a:t>Step 2:  Update the virtual network to reference the domain controllers on-premises in DNS.</a:t>
            </a:r>
          </a:p>
          <a:p>
            <a:pPr lvl="2">
              <a:lnSpc>
                <a:spcPct val="150000"/>
              </a:lnSpc>
            </a:pPr>
            <a:r>
              <a:rPr lang="en-US" dirty="0"/>
              <a:t>Step 3:  Use the Azure portal, PowerShell or a template to create the VMs for the web tier from disks into an availability set running Windows Server 2016 Datacenter Web servers.</a:t>
            </a:r>
          </a:p>
          <a:p>
            <a:pPr lvl="2">
              <a:lnSpc>
                <a:spcPct val="150000"/>
              </a:lnSpc>
            </a:pPr>
            <a:r>
              <a:rPr lang="en-US" dirty="0"/>
              <a:t>Step 4:  Using the install wizard to manually install the application again, making sure to configure anything per the vendors instructions or restore any configurations that might be required for the application from the on-premises servers.</a:t>
            </a:r>
          </a:p>
          <a:p>
            <a:pPr lvl="2">
              <a:lnSpc>
                <a:spcPct val="150000"/>
              </a:lnSpc>
            </a:pPr>
            <a:r>
              <a:rPr lang="en-US" dirty="0"/>
              <a:t>Step 5:  Create the Azure Application Gateway associated with the Procurement subnet. Configure the frontend IP configuration with a static IP from the procurement subnet. Configure the backend server pool of IPs to reference the procurement web servers. Set cookie-based affinity on the backend HTTP server settings list.</a:t>
            </a:r>
          </a:p>
          <a:p>
            <a:pPr lvl="2">
              <a:lnSpc>
                <a:spcPct val="150000"/>
              </a:lnSpc>
            </a:pPr>
            <a:r>
              <a:rPr lang="en-US" dirty="0"/>
              <a:t>Step 6:  Update DNS to map the hostname https://procurement to the static IP of the App Gateway.</a:t>
            </a:r>
          </a:p>
          <a:p>
            <a:pPr lvl="2">
              <a:lnSpc>
                <a:spcPct val="150000"/>
              </a:lnSpc>
            </a:pPr>
            <a:r>
              <a:rPr lang="en-US" dirty="0"/>
              <a:t>Step 7: Complete the SQL Migration and update the connection strings.</a:t>
            </a:r>
          </a:p>
          <a:p>
            <a:pPr lvl="2">
              <a:lnSpc>
                <a:spcPct val="150000"/>
              </a:lnSpc>
            </a:pPr>
            <a:endParaRPr lang="en-US" dirty="0">
              <a:latin typeface="+mj-lt"/>
            </a:endParaRPr>
          </a:p>
        </p:txBody>
      </p:sp>
    </p:spTree>
    <p:extLst>
      <p:ext uri="{BB962C8B-B14F-4D97-AF65-F5344CB8AC3E}">
        <p14:creationId xmlns:p14="http://schemas.microsoft.com/office/powerpoint/2010/main" val="4247296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SQL Server migration steps details </a:t>
            </a:r>
          </a:p>
        </p:txBody>
      </p:sp>
      <p:sp>
        <p:nvSpPr>
          <p:cNvPr id="5" name="Text Placeholder 4">
            <a:extLst>
              <a:ext uri="{FF2B5EF4-FFF2-40B4-BE49-F238E27FC236}">
                <a16:creationId xmlns:a16="http://schemas.microsoft.com/office/drawing/2014/main" id="{667874D2-35EB-48E1-9726-C0BC07863118}"/>
              </a:ext>
            </a:extLst>
          </p:cNvPr>
          <p:cNvSpPr>
            <a:spLocks noGrp="1"/>
          </p:cNvSpPr>
          <p:nvPr>
            <p:ph type="body" sz="quarter" idx="10"/>
          </p:nvPr>
        </p:nvSpPr>
        <p:spPr>
          <a:xfrm>
            <a:off x="269240" y="1189177"/>
            <a:ext cx="9849810" cy="5071068"/>
          </a:xfrm>
        </p:spPr>
        <p:txBody>
          <a:bodyPr/>
          <a:lstStyle/>
          <a:p>
            <a:pPr marL="0" indent="0">
              <a:buNone/>
            </a:pPr>
            <a:r>
              <a:rPr lang="en-US" sz="3200" dirty="0">
                <a:latin typeface="+mn-lt"/>
              </a:rPr>
              <a:t>SQL Server migration</a:t>
            </a:r>
          </a:p>
          <a:p>
            <a:pPr marL="342900" indent="-342900"/>
            <a:r>
              <a:rPr lang="en-US" sz="2400" dirty="0">
                <a:latin typeface="+mn-lt"/>
              </a:rPr>
              <a:t>Since the SQL Server is being upgraded from SQL Server 2005 to SQL Server 2016, a rebuild is required. </a:t>
            </a:r>
            <a:endParaRPr lang="en-US" sz="3600" dirty="0">
              <a:latin typeface="+mn-lt"/>
            </a:endParaRPr>
          </a:p>
          <a:p>
            <a:pPr marL="0" indent="0">
              <a:buNone/>
            </a:pPr>
            <a:r>
              <a:rPr lang="en-US" sz="3200" dirty="0">
                <a:latin typeface="+mn-lt"/>
              </a:rPr>
              <a:t>Step 1</a:t>
            </a:r>
          </a:p>
          <a:p>
            <a:pPr marL="342900" indent="-342900"/>
            <a:r>
              <a:rPr lang="en-US" sz="2400" dirty="0">
                <a:latin typeface="+mn-lt"/>
              </a:rPr>
              <a:t>Build a SQL Cluster in Azure </a:t>
            </a:r>
          </a:p>
          <a:p>
            <a:pPr marL="342900" indent="-342900"/>
            <a:r>
              <a:rPr lang="en-US" sz="2400" dirty="0">
                <a:latin typeface="+mn-lt"/>
              </a:rPr>
              <a:t>DS3_V2 instances, Cloud Witness in Storage, Availability Set </a:t>
            </a:r>
          </a:p>
          <a:p>
            <a:pPr marL="0" indent="0">
              <a:buNone/>
            </a:pPr>
            <a:r>
              <a:rPr lang="en-US" sz="3200" dirty="0">
                <a:latin typeface="+mn-lt"/>
              </a:rPr>
              <a:t>Step 2</a:t>
            </a:r>
          </a:p>
          <a:p>
            <a:pPr marL="342900" indent="-342900"/>
            <a:r>
              <a:rPr lang="en-US" sz="2400" dirty="0">
                <a:latin typeface="+mn-lt"/>
              </a:rPr>
              <a:t>Use Database Migration Assistant to migrate the data from SQL 2005 to the new SQL Server 2016 deployment</a:t>
            </a:r>
          </a:p>
          <a:p>
            <a:pPr marL="342900" indent="-342900"/>
            <a:r>
              <a:rPr lang="en-US" sz="2400" dirty="0">
                <a:latin typeface="+mn-lt"/>
              </a:rPr>
              <a:t>Ensure connectivity between on-premises and Azure first.</a:t>
            </a:r>
          </a:p>
          <a:p>
            <a:endParaRPr lang="en-US" dirty="0"/>
          </a:p>
        </p:txBody>
      </p:sp>
      <p:pic>
        <p:nvPicPr>
          <p:cNvPr id="3" name="Picture 2" descr="Screenshot of the SQL Server AlwaysOn Cluster tile." title="SQL Server AlwaysOn Cluster tile"/>
          <p:cNvPicPr>
            <a:picLocks noChangeAspect="1"/>
          </p:cNvPicPr>
          <p:nvPr/>
        </p:nvPicPr>
        <p:blipFill>
          <a:blip r:embed="rId3"/>
          <a:stretch>
            <a:fillRect/>
          </a:stretch>
        </p:blipFill>
        <p:spPr>
          <a:xfrm>
            <a:off x="10417606" y="199386"/>
            <a:ext cx="1549928" cy="2273226"/>
          </a:xfrm>
          <a:prstGeom prst="rect">
            <a:avLst/>
          </a:prstGeom>
        </p:spPr>
      </p:pic>
    </p:spTree>
    <p:extLst>
      <p:ext uri="{BB962C8B-B14F-4D97-AF65-F5344CB8AC3E}">
        <p14:creationId xmlns:p14="http://schemas.microsoft.com/office/powerpoint/2010/main" val="863843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How can we tell how much we will really be spending once we have migrated to Azure?</a:t>
            </a:r>
          </a:p>
          <a:p>
            <a:pPr marL="0" lv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the Azure Migrate service, Lucerne Publishing could monitor their existing on-premises solutions prior to migration and review the suggested virtual machine sizes and estimated cost for running the solution in Azure. </a:t>
            </a:r>
          </a:p>
          <a:p>
            <a:pPr marL="0" indent="0">
              <a:buNone/>
            </a:pPr>
            <a:endParaRPr lang="en-US" sz="2400" dirty="0">
              <a:solidFill>
                <a:schemeClr val="tx1"/>
              </a:solidFill>
            </a:endParaRPr>
          </a:p>
        </p:txBody>
      </p:sp>
    </p:spTree>
    <p:extLst>
      <p:ext uri="{BB962C8B-B14F-4D97-AF65-F5344CB8AC3E}">
        <p14:creationId xmlns:p14="http://schemas.microsoft.com/office/powerpoint/2010/main" val="2719393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The procurement application should only be accessible from people at Lucerne’s offices. Putting it in the cloud seems like a security problem</a:t>
            </a:r>
            <a:r>
              <a:rPr lang="en-US" sz="2400" dirty="0">
                <a:solidFill>
                  <a:schemeClr val="tx1"/>
                </a:solidFill>
                <a:latin typeface="+mn-lt"/>
              </a:rPr>
              <a:t>.</a:t>
            </a:r>
          </a:p>
          <a:p>
            <a:pPr mar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Lucerne deployed Azure ExpressRoute. With ExpressRoute the connection between the on-premises network and the Azure virtual network is dedicated and private and does not traverse the public Internet at all. </a:t>
            </a:r>
          </a:p>
          <a:p>
            <a:pPr marL="0" indent="0">
              <a:buNone/>
            </a:pPr>
            <a:r>
              <a:rPr lang="en-US" sz="2800" dirty="0">
                <a:solidFill>
                  <a:schemeClr val="tx1"/>
                </a:solidFill>
                <a:latin typeface="+mn-lt"/>
              </a:rPr>
              <a:t>Network security groups can also be used to further limit network communication. For instance, a network security group could be used to only allow the on-premises network and restrict other address spaces in the virtual network itself. </a:t>
            </a:r>
          </a:p>
          <a:p>
            <a:pPr marL="0" indent="0">
              <a:buNone/>
            </a:pPr>
            <a:endParaRPr lang="en-US" sz="2400" dirty="0">
              <a:solidFill>
                <a:schemeClr val="tx1"/>
              </a:solidFill>
            </a:endParaRPr>
          </a:p>
        </p:txBody>
      </p:sp>
    </p:spTree>
    <p:extLst>
      <p:ext uri="{BB962C8B-B14F-4D97-AF65-F5344CB8AC3E}">
        <p14:creationId xmlns:p14="http://schemas.microsoft.com/office/powerpoint/2010/main" val="3265172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We already have licenses for SQL Server. We do not want to pay for them again.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Creating a virtual machine using the SQL Server bring your own license (BYOL) images, now available in the Azure Marketplace, resolves this problem and the existing investments can be capitalized on.</a:t>
            </a:r>
          </a:p>
        </p:txBody>
      </p:sp>
    </p:spTree>
    <p:extLst>
      <p:ext uri="{BB962C8B-B14F-4D97-AF65-F5344CB8AC3E}">
        <p14:creationId xmlns:p14="http://schemas.microsoft.com/office/powerpoint/2010/main" val="1657978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Our operations team is new to the cloud and currently uses existing technologies like SCOM. We are concerned about the time it takes to learn new technologies to monitor and maintain an existing workload.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Virtual machines in Azure are not that different from virtual machines in Hyper-V. With hybrid connectivity, SCOM could be used to manage the cloud-based deployment in the same way as they are today. </a:t>
            </a:r>
          </a:p>
          <a:p>
            <a:pPr marL="0" indent="0">
              <a:buNone/>
            </a:pPr>
            <a:endParaRPr lang="en-US" sz="2800" dirty="0">
              <a:solidFill>
                <a:schemeClr val="tx1"/>
              </a:solidFill>
            </a:endParaRPr>
          </a:p>
        </p:txBody>
      </p:sp>
    </p:spTree>
    <p:extLst>
      <p:ext uri="{BB962C8B-B14F-4D97-AF65-F5344CB8AC3E}">
        <p14:creationId xmlns:p14="http://schemas.microsoft.com/office/powerpoint/2010/main" val="4265464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767733"/>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The sun never sets on Lucerne Publishing. Logistics and procurement is one of our most critical applications. Any glitch will cause havoc in our ecosystem. The migration process cannot bring down the application for more than 12 hours. How will you ensure that our migration to Azure will happen as quickly and seamlessly as possible?</a:t>
            </a:r>
          </a:p>
          <a:p>
            <a:pPr mar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By using Azure Site Recovery, the process to failover is very quick and smooth. The process should be easy to do in under an hour. Also, if the application does not appear to be working or there is an unforeseen complication, the back out plan is very simple to implement.</a:t>
            </a:r>
          </a:p>
          <a:p>
            <a:pPr marL="0" indent="0">
              <a:buNone/>
            </a:pPr>
            <a:endParaRPr lang="en-US" sz="2400" dirty="0">
              <a:solidFill>
                <a:schemeClr val="tx1"/>
              </a:solidFill>
            </a:endParaRPr>
          </a:p>
        </p:txBody>
      </p:sp>
    </p:spTree>
    <p:extLst>
      <p:ext uri="{BB962C8B-B14F-4D97-AF65-F5344CB8AC3E}">
        <p14:creationId xmlns:p14="http://schemas.microsoft.com/office/powerpoint/2010/main" val="334929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361468"/>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The procurement application is a simple application with known dependencies and is perfect for a pilot. What about more complicated workloads or workloads where we do not exactly know where the dependencies are? </a:t>
            </a:r>
            <a:r>
              <a:rPr lang="en-US" sz="2400" dirty="0">
                <a:solidFill>
                  <a:schemeClr val="tx1"/>
                </a:solidFill>
                <a:latin typeface="+mn-lt"/>
              </a:rPr>
              <a:t> </a:t>
            </a:r>
          </a:p>
          <a:p>
            <a:pPr marL="0" lvl="0" indent="0">
              <a:buNone/>
            </a:pPr>
            <a:endParaRPr lang="en-US" sz="2400" dirty="0">
              <a:solidFill>
                <a:schemeClr val="tx1"/>
              </a:solidFill>
              <a:latin typeface="+mn-lt"/>
            </a:endParaRP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dependency visualization from Azure Migrate, you can view the network dependencies of specific machines, or across a group of machines. This is useful in ensuring no functionality is lost (or machines forgotten) in the migration process when apps and workloads run across multiple machines.</a:t>
            </a:r>
          </a:p>
        </p:txBody>
      </p:sp>
    </p:spTree>
    <p:extLst>
      <p:ext uri="{BB962C8B-B14F-4D97-AF65-F5344CB8AC3E}">
        <p14:creationId xmlns:p14="http://schemas.microsoft.com/office/powerpoint/2010/main" val="199359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quote</a:t>
            </a:r>
          </a:p>
        </p:txBody>
      </p:sp>
      <p:sp>
        <p:nvSpPr>
          <p:cNvPr id="3" name="TextBox 2"/>
          <p:cNvSpPr txBox="1"/>
          <p:nvPr/>
        </p:nvSpPr>
        <p:spPr>
          <a:xfrm>
            <a:off x="1657180" y="1828347"/>
            <a:ext cx="8877640" cy="3295021"/>
          </a:xfrm>
          <a:prstGeom prst="rect">
            <a:avLst/>
          </a:prstGeom>
          <a:noFill/>
        </p:spPr>
        <p:txBody>
          <a:bodyPr wrap="square" lIns="134471" tIns="107577" rIns="134471" bIns="107577" rtlCol="0">
            <a:spAutoFit/>
          </a:bodyPr>
          <a:lstStyle/>
          <a:p>
            <a:r>
              <a:rPr lang="en-US" sz="3200" dirty="0"/>
              <a:t>“</a:t>
            </a:r>
            <a:r>
              <a:rPr lang="en-US" sz="3200" i="1" dirty="0"/>
              <a:t>By using Azure, we can focus on our primary business, which is publishing, rather than on building and managing data centers, which can often be complicated, time-consuming, and expensive.</a:t>
            </a:r>
            <a:r>
              <a:rPr lang="en-US" sz="3200" dirty="0"/>
              <a:t>”</a:t>
            </a:r>
          </a:p>
          <a:p>
            <a:pPr algn="r"/>
            <a:r>
              <a:rPr lang="en-US" sz="2000" dirty="0"/>
              <a:t>—Greg Vernon, Head of Infrastructure and Enterprise Operations, </a:t>
            </a:r>
          </a:p>
          <a:p>
            <a:pPr algn="r"/>
            <a:r>
              <a:rPr lang="en-US" sz="2000" dirty="0"/>
              <a:t>Lucerne Publishing</a:t>
            </a:r>
          </a:p>
        </p:txBody>
      </p:sp>
    </p:spTree>
    <p:extLst>
      <p:ext uri="{BB962C8B-B14F-4D97-AF65-F5344CB8AC3E}">
        <p14:creationId xmlns:p14="http://schemas.microsoft.com/office/powerpoint/2010/main" val="3703436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57096"/>
          </a:xfrm>
        </p:spPr>
        <p:txBody>
          <a:bodyPr>
            <a:normAutofit/>
          </a:bodyPr>
          <a:lstStyle/>
          <a:p>
            <a:r>
              <a:rPr lang="en-US" sz="3600" dirty="0">
                <a:solidFill>
                  <a:schemeClr val="tx1"/>
                </a:solidFill>
              </a:rPr>
              <a:t>Lucerne Publishing is one of the largest English- language publishers in the world, and with nearly 200 years of history, Lucerne has published some of the world’s foremost authors</a:t>
            </a:r>
          </a:p>
          <a:p>
            <a:r>
              <a:rPr lang="en-US" sz="3600" dirty="0">
                <a:solidFill>
                  <a:schemeClr val="tx1"/>
                </a:solidFill>
              </a:rPr>
              <a:t>Consistently at the forefront of innovation with digital technology </a:t>
            </a:r>
          </a:p>
          <a:p>
            <a:r>
              <a:rPr lang="en-US" sz="3600" dirty="0">
                <a:solidFill>
                  <a:schemeClr val="tx1"/>
                </a:solidFill>
              </a:rPr>
              <a:t>Headquarters is in New York City with publishing groups in the United States, United Kingdom, Canada, Australia, and New Zealand</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situation</a:t>
            </a:r>
            <a:endParaRPr lang="en-US" sz="4400" i="1" dirty="0">
              <a:solidFill>
                <a:schemeClr val="tx1"/>
              </a:solidFill>
            </a:endParaRPr>
          </a:p>
        </p:txBody>
      </p:sp>
      <p:sp>
        <p:nvSpPr>
          <p:cNvPr id="3" name="Content Placeholder 2"/>
          <p:cNvSpPr>
            <a:spLocks noGrp="1"/>
          </p:cNvSpPr>
          <p:nvPr>
            <p:ph type="body" sz="quarter" idx="10"/>
          </p:nvPr>
        </p:nvSpPr>
        <p:spPr>
          <a:xfrm>
            <a:off x="269239" y="1189177"/>
            <a:ext cx="11653523" cy="5927777"/>
          </a:xfrm>
        </p:spPr>
        <p:txBody>
          <a:bodyPr/>
          <a:lstStyle/>
          <a:p>
            <a:pPr>
              <a:spcBef>
                <a:spcPts val="1200"/>
              </a:spcBef>
              <a:spcAft>
                <a:spcPts val="600"/>
              </a:spcAft>
            </a:pPr>
            <a:r>
              <a:rPr lang="en-US" sz="3200" dirty="0">
                <a:solidFill>
                  <a:schemeClr val="tx1"/>
                </a:solidFill>
                <a:latin typeface="+mn-lt"/>
              </a:rPr>
              <a:t>Starting a three-year project to move the majority of its data center footprint to the cloud</a:t>
            </a:r>
          </a:p>
          <a:p>
            <a:pPr>
              <a:spcBef>
                <a:spcPts val="1200"/>
              </a:spcBef>
              <a:spcAft>
                <a:spcPts val="600"/>
              </a:spcAft>
            </a:pPr>
            <a:r>
              <a:rPr lang="en-US" sz="3200" dirty="0">
                <a:solidFill>
                  <a:schemeClr val="tx1"/>
                </a:solidFill>
                <a:latin typeface="+mn-lt"/>
              </a:rPr>
              <a:t>Already completed a successful implementation of Office 365 with Azure AD integration. </a:t>
            </a:r>
          </a:p>
          <a:p>
            <a:pPr>
              <a:spcBef>
                <a:spcPts val="1200"/>
              </a:spcBef>
              <a:spcAft>
                <a:spcPts val="600"/>
              </a:spcAft>
            </a:pPr>
            <a:r>
              <a:rPr lang="en-US" sz="3200" dirty="0">
                <a:solidFill>
                  <a:schemeClr val="tx1"/>
                </a:solidFill>
                <a:latin typeface="+mn-lt"/>
              </a:rPr>
              <a:t>Want to pilot a relatively high-impact workload directly in Microsoft Azure. </a:t>
            </a:r>
          </a:p>
          <a:p>
            <a:pPr>
              <a:spcBef>
                <a:spcPts val="1200"/>
              </a:spcBef>
              <a:spcAft>
                <a:spcPts val="600"/>
              </a:spcAft>
            </a:pPr>
            <a:r>
              <a:rPr lang="en-US" sz="3200" dirty="0">
                <a:solidFill>
                  <a:schemeClr val="tx1"/>
                </a:solidFill>
                <a:latin typeface="+mn-lt"/>
              </a:rPr>
              <a:t>“We are convinced that cloud implementations will give us cost savings and, more importantly, deliver operational flexibility,” says Greg Vernon, Head of Infrastructure and Enterprise Operations</a:t>
            </a:r>
          </a:p>
          <a:p>
            <a:pPr>
              <a:spcBef>
                <a:spcPts val="1200"/>
              </a:spcBef>
              <a:spcAft>
                <a:spcPts val="600"/>
              </a:spcAft>
            </a:pPr>
            <a:endParaRPr lang="en-US" sz="2800" dirty="0">
              <a:solidFill>
                <a:schemeClr val="tx1"/>
              </a:solidFill>
            </a:endParaRPr>
          </a:p>
        </p:txBody>
      </p:sp>
    </p:spTree>
    <p:extLst>
      <p:ext uri="{BB962C8B-B14F-4D97-AF65-F5344CB8AC3E}">
        <p14:creationId xmlns:p14="http://schemas.microsoft.com/office/powerpoint/2010/main" val="1114660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situation</a:t>
            </a:r>
          </a:p>
        </p:txBody>
      </p:sp>
      <p:sp>
        <p:nvSpPr>
          <p:cNvPr id="3" name="Content Placeholder 2"/>
          <p:cNvSpPr>
            <a:spLocks noGrp="1"/>
          </p:cNvSpPr>
          <p:nvPr>
            <p:ph type="body" sz="quarter" idx="10"/>
          </p:nvPr>
        </p:nvSpPr>
        <p:spPr>
          <a:xfrm>
            <a:off x="266920" y="1011376"/>
            <a:ext cx="7049560" cy="6297108"/>
          </a:xfrm>
        </p:spPr>
        <p:txBody>
          <a:bodyPr/>
          <a:lstStyle/>
          <a:p>
            <a:pPr marL="342900" indent="-342900">
              <a:spcAft>
                <a:spcPts val="600"/>
              </a:spcAft>
            </a:pPr>
            <a:r>
              <a:rPr lang="en-US" sz="1800" dirty="0">
                <a:solidFill>
                  <a:schemeClr val="tx1"/>
                </a:solidFill>
                <a:latin typeface="+mn-lt"/>
              </a:rPr>
              <a:t>Third-party app deployed on four Windows 2008 R2 </a:t>
            </a:r>
            <a:r>
              <a:rPr lang="fr-FR" sz="1800" dirty="0">
                <a:solidFill>
                  <a:schemeClr val="tx1"/>
                </a:solidFill>
                <a:latin typeface="+mn-lt"/>
              </a:rPr>
              <a:t>Microsoft Internet Information Services (IIS) </a:t>
            </a:r>
            <a:r>
              <a:rPr lang="en-US" sz="1800" dirty="0">
                <a:solidFill>
                  <a:schemeClr val="tx1"/>
                </a:solidFill>
                <a:latin typeface="+mn-lt"/>
              </a:rPr>
              <a:t>VMWare VMs that are managed by vCenter</a:t>
            </a:r>
          </a:p>
          <a:p>
            <a:pPr marL="342900" indent="-342900">
              <a:spcAft>
                <a:spcPts val="600"/>
              </a:spcAft>
            </a:pPr>
            <a:r>
              <a:rPr lang="en-US" sz="1800" dirty="0">
                <a:solidFill>
                  <a:schemeClr val="tx1"/>
                </a:solidFill>
                <a:latin typeface="+mn-lt"/>
              </a:rPr>
              <a:t>ASP.NET with .NET 3.5 </a:t>
            </a:r>
          </a:p>
          <a:p>
            <a:pPr marL="342900" indent="-342900">
              <a:spcAft>
                <a:spcPts val="600"/>
              </a:spcAft>
            </a:pPr>
            <a:r>
              <a:rPr lang="en-US" sz="1800" dirty="0">
                <a:solidFill>
                  <a:schemeClr val="tx1"/>
                </a:solidFill>
                <a:latin typeface="+mn-lt"/>
              </a:rPr>
              <a:t>App deployed via a wizard to install assemblies into the global assembly cache (GAC)</a:t>
            </a:r>
          </a:p>
          <a:p>
            <a:pPr marL="342900" indent="-342900">
              <a:spcAft>
                <a:spcPts val="600"/>
              </a:spcAft>
            </a:pPr>
            <a:r>
              <a:rPr lang="en-US" sz="1800" dirty="0">
                <a:solidFill>
                  <a:schemeClr val="tx1"/>
                </a:solidFill>
                <a:latin typeface="+mn-lt"/>
              </a:rPr>
              <a:t>IIS hardware: 2 vCPUs Xeon processors and 6 GB of memory on each server</a:t>
            </a:r>
          </a:p>
          <a:p>
            <a:pPr marL="342900" indent="-342900">
              <a:spcAft>
                <a:spcPts val="600"/>
              </a:spcAft>
            </a:pPr>
            <a:r>
              <a:rPr lang="en-US" sz="1800" dirty="0">
                <a:solidFill>
                  <a:schemeClr val="tx1"/>
                </a:solidFill>
                <a:latin typeface="+mn-lt"/>
              </a:rPr>
              <a:t>F5 with cookie affinity for session state support</a:t>
            </a:r>
          </a:p>
          <a:p>
            <a:pPr marL="342900" indent="-342900">
              <a:spcAft>
                <a:spcPts val="600"/>
              </a:spcAft>
            </a:pPr>
            <a:r>
              <a:rPr lang="en-US" sz="1800" dirty="0">
                <a:solidFill>
                  <a:schemeClr val="tx1"/>
                </a:solidFill>
                <a:latin typeface="+mn-lt"/>
              </a:rPr>
              <a:t>Backend SQL 2005/Failover Cluster (app is compatible with SQL Server 2016)</a:t>
            </a:r>
          </a:p>
          <a:p>
            <a:pPr marL="342900" indent="-342900">
              <a:spcAft>
                <a:spcPts val="600"/>
              </a:spcAft>
            </a:pPr>
            <a:r>
              <a:rPr lang="en-US" sz="1800" dirty="0">
                <a:solidFill>
                  <a:schemeClr val="tx1"/>
                </a:solidFill>
                <a:latin typeface="+mn-lt"/>
              </a:rPr>
              <a:t>App uses distributed queries, heavy use of TempDB, and SQL Server Reporting Services (SSRS), and has a maximum database size of just 200 GB</a:t>
            </a:r>
          </a:p>
          <a:p>
            <a:pPr marL="342900" indent="-342900">
              <a:spcAft>
                <a:spcPts val="600"/>
              </a:spcAft>
            </a:pPr>
            <a:r>
              <a:rPr lang="en-US" sz="1800" dirty="0">
                <a:solidFill>
                  <a:schemeClr val="tx1"/>
                </a:solidFill>
                <a:latin typeface="+mn-lt"/>
              </a:rPr>
              <a:t>SQL hardware: 8 vCPUs Xeon processors and 16 GB of memory on each server</a:t>
            </a:r>
          </a:p>
          <a:p>
            <a:pPr marL="342900" indent="-342900">
              <a:spcAft>
                <a:spcPts val="600"/>
              </a:spcAft>
            </a:pPr>
            <a:endParaRPr lang="en-US" sz="2000" dirty="0">
              <a:solidFill>
                <a:schemeClr val="tx1"/>
              </a:solidFill>
              <a:latin typeface="+mn-lt"/>
            </a:endParaRPr>
          </a:p>
        </p:txBody>
      </p:sp>
      <p:pic>
        <p:nvPicPr>
          <p:cNvPr id="4" name="Picture 3" descr="The Existing procurement solution includes vmware, vCenter, SQL Server 2005 cluster, Frontend IIS Servers, and Cookie Affinity." title="Existing procurement solution"/>
          <p:cNvPicPr>
            <a:picLocks noChangeAspect="1"/>
          </p:cNvPicPr>
          <p:nvPr/>
        </p:nvPicPr>
        <p:blipFill>
          <a:blip r:embed="rId3"/>
          <a:stretch>
            <a:fillRect/>
          </a:stretch>
        </p:blipFill>
        <p:spPr>
          <a:xfrm>
            <a:off x="7948248" y="713056"/>
            <a:ext cx="3345064" cy="5768528"/>
          </a:xfrm>
          <a:prstGeom prst="rect">
            <a:avLst/>
          </a:prstGeom>
        </p:spPr>
      </p:pic>
    </p:spTree>
    <p:extLst>
      <p:ext uri="{BB962C8B-B14F-4D97-AF65-F5344CB8AC3E}">
        <p14:creationId xmlns:p14="http://schemas.microsoft.com/office/powerpoint/2010/main" val="1768846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4512004"/>
          </a:xfrm>
        </p:spPr>
        <p:txBody>
          <a:bodyPr/>
          <a:lstStyle/>
          <a:p>
            <a:pPr lvl="0" fontAlgn="ctr"/>
            <a:r>
              <a:rPr lang="en-US" sz="3600" dirty="0">
                <a:solidFill>
                  <a:schemeClr val="tx1"/>
                </a:solidFill>
              </a:rPr>
              <a:t>How can we assess our environment for suitability and cost analysis before migrating to Azure?</a:t>
            </a:r>
          </a:p>
          <a:p>
            <a:pPr lvl="0" fontAlgn="ctr"/>
            <a:endParaRPr lang="en-US" sz="1600" dirty="0">
              <a:solidFill>
                <a:schemeClr val="tx1"/>
              </a:solidFill>
            </a:endParaRPr>
          </a:p>
          <a:p>
            <a:pPr lvl="0" fontAlgn="ctr"/>
            <a:r>
              <a:rPr lang="en-US" sz="3600" dirty="0">
                <a:solidFill>
                  <a:schemeClr val="tx1"/>
                </a:solidFill>
              </a:rPr>
              <a:t>Network connectivity requirements</a:t>
            </a:r>
          </a:p>
          <a:p>
            <a:pPr lvl="0" fontAlgn="ctr"/>
            <a:endParaRPr lang="en-US" sz="1600" dirty="0">
              <a:solidFill>
                <a:schemeClr val="tx1"/>
              </a:solidFill>
            </a:endParaRPr>
          </a:p>
          <a:p>
            <a:pPr lvl="0" fontAlgn="ctr"/>
            <a:r>
              <a:rPr lang="en-US" sz="3600" dirty="0">
                <a:solidFill>
                  <a:schemeClr val="tx1"/>
                </a:solidFill>
              </a:rPr>
              <a:t>Isolated privileges for resources in Azure</a:t>
            </a:r>
          </a:p>
          <a:p>
            <a:pPr marL="0" lvl="0" indent="0" fontAlgn="ctr">
              <a:buNone/>
            </a:pPr>
            <a:endParaRPr lang="en-US" sz="1600" dirty="0">
              <a:solidFill>
                <a:schemeClr val="tx1"/>
              </a:solidFill>
            </a:endParaRPr>
          </a:p>
          <a:p>
            <a:pPr lvl="0" fontAlgn="ctr"/>
            <a:r>
              <a:rPr lang="en-US" sz="3600" dirty="0">
                <a:solidFill>
                  <a:schemeClr val="tx1"/>
                </a:solidFill>
              </a:rPr>
              <a:t>Migration options for the web tier </a:t>
            </a:r>
          </a:p>
          <a:p>
            <a:pPr lvl="0" fontAlgn="ctr"/>
            <a:endParaRPr lang="en-US" sz="3200" dirty="0">
              <a:solidFill>
                <a:schemeClr val="tx1"/>
              </a:solidFill>
            </a:endParaRPr>
          </a:p>
        </p:txBody>
      </p:sp>
    </p:spTree>
    <p:extLst>
      <p:ext uri="{BB962C8B-B14F-4D97-AF65-F5344CB8AC3E}">
        <p14:creationId xmlns:p14="http://schemas.microsoft.com/office/powerpoint/2010/main" val="263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4395049"/>
          </a:xfrm>
        </p:spPr>
        <p:txBody>
          <a:bodyPr/>
          <a:lstStyle/>
          <a:p>
            <a:pPr lvl="0"/>
            <a:r>
              <a:rPr lang="en-US" sz="3200" dirty="0">
                <a:latin typeface="+mn-lt"/>
              </a:rPr>
              <a:t>Create a migration plan for the database tier and ensure that the database will always be available even if a VM fails or during normal maintenance.</a:t>
            </a:r>
          </a:p>
          <a:p>
            <a:pPr lvl="0"/>
            <a:endParaRPr lang="en-US" sz="1600" dirty="0">
              <a:latin typeface="+mn-lt"/>
            </a:endParaRPr>
          </a:p>
          <a:p>
            <a:pPr lvl="0"/>
            <a:r>
              <a:rPr lang="en-US" sz="3200" dirty="0">
                <a:latin typeface="+mn-lt"/>
              </a:rPr>
              <a:t>Understand how backup for this workload will work after migration.</a:t>
            </a:r>
          </a:p>
          <a:p>
            <a:pPr lvl="0"/>
            <a:endParaRPr lang="en-US" sz="1600" dirty="0">
              <a:latin typeface="+mn-lt"/>
            </a:endParaRPr>
          </a:p>
          <a:p>
            <a:pPr lvl="0"/>
            <a:r>
              <a:rPr lang="en-US" sz="3200" dirty="0">
                <a:latin typeface="+mn-lt"/>
              </a:rPr>
              <a:t>The migration should be fully testable prior to switchover.</a:t>
            </a:r>
          </a:p>
          <a:p>
            <a:pPr lvl="0"/>
            <a:endParaRPr lang="en-US" sz="1600" dirty="0">
              <a:latin typeface="+mn-lt"/>
            </a:endParaRPr>
          </a:p>
          <a:p>
            <a:pPr lvl="0"/>
            <a:r>
              <a:rPr lang="en-US" sz="3200" dirty="0">
                <a:latin typeface="+mn-lt"/>
              </a:rPr>
              <a:t>The migration should fall within a 12 hour window or less.</a:t>
            </a:r>
          </a:p>
        </p:txBody>
      </p:sp>
    </p:spTree>
    <p:extLst>
      <p:ext uri="{BB962C8B-B14F-4D97-AF65-F5344CB8AC3E}">
        <p14:creationId xmlns:p14="http://schemas.microsoft.com/office/powerpoint/2010/main" val="68672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4708981"/>
          </a:xfrm>
        </p:spPr>
        <p:txBody>
          <a:bodyPr/>
          <a:lstStyle/>
          <a:p>
            <a:pPr lvl="0"/>
            <a:r>
              <a:rPr lang="en-US" sz="3600" dirty="0">
                <a:latin typeface="+mn-lt"/>
              </a:rPr>
              <a:t>How can we tell how much we will really be spending once we have migrated to Azure? </a:t>
            </a:r>
          </a:p>
          <a:p>
            <a:pPr lvl="0"/>
            <a:endParaRPr lang="en-US" sz="2400" dirty="0">
              <a:latin typeface="+mn-lt"/>
            </a:endParaRPr>
          </a:p>
          <a:p>
            <a:pPr lvl="0"/>
            <a:r>
              <a:rPr lang="en-US" sz="3600" dirty="0">
                <a:latin typeface="+mn-lt"/>
              </a:rPr>
              <a:t>Moving procurement to the cloud seems like a security problem. It should only be accessible from people at Lucerne’s offices. </a:t>
            </a:r>
          </a:p>
          <a:p>
            <a:endParaRPr lang="en-US" sz="2400" dirty="0">
              <a:solidFill>
                <a:schemeClr val="tx1"/>
              </a:solidFill>
              <a:latin typeface="+mn-lt"/>
            </a:endParaRPr>
          </a:p>
          <a:p>
            <a:r>
              <a:rPr lang="en-US" sz="3600" dirty="0">
                <a:solidFill>
                  <a:schemeClr val="tx1"/>
                </a:solidFill>
                <a:latin typeface="+mn-lt"/>
              </a:rPr>
              <a:t>We already have licenses for SQL Server. We do not want to pay for them again.</a:t>
            </a:r>
          </a:p>
        </p:txBody>
      </p:sp>
    </p:spTree>
    <p:extLst>
      <p:ext uri="{BB962C8B-B14F-4D97-AF65-F5344CB8AC3E}">
        <p14:creationId xmlns:p14="http://schemas.microsoft.com/office/powerpoint/2010/main" val="3358054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4782</Words>
  <Application>Microsoft Office PowerPoint</Application>
  <PresentationFormat>Widescreen</PresentationFormat>
  <Paragraphs>410</Paragraphs>
  <Slides>39</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Consolas</vt:lpstr>
      <vt:lpstr>Segoe UI</vt:lpstr>
      <vt:lpstr>Segoe UI Light</vt:lpstr>
      <vt:lpstr>Segoe UI Semilight</vt:lpstr>
      <vt:lpstr>Times New Roman</vt:lpstr>
      <vt:lpstr>Wingdings</vt:lpstr>
      <vt:lpstr>C+E Readiness Template</vt:lpstr>
      <vt:lpstr>Lift and shift</vt:lpstr>
      <vt:lpstr>Abstract and learning objectives</vt:lpstr>
      <vt:lpstr>Step 1: Review the customer case study</vt:lpstr>
      <vt:lpstr>Customer situation </vt:lpstr>
      <vt:lpstr>Customer situation</vt:lpstr>
      <vt:lpstr>Customer situation</vt:lpstr>
      <vt:lpstr>Customer needs</vt:lpstr>
      <vt:lpstr>Customer needs</vt:lpstr>
      <vt:lpstr>Customer objections</vt:lpstr>
      <vt:lpstr>Customer objections</vt:lpstr>
      <vt:lpstr>Common scenarios</vt:lpstr>
      <vt:lpstr>Common scenarios</vt:lpstr>
      <vt:lpstr>Step 2: Design the solution</vt:lpstr>
      <vt:lpstr>Step 3: Present the solution</vt:lpstr>
      <vt:lpstr>Wrap-up</vt:lpstr>
      <vt:lpstr>Preferred target audience </vt:lpstr>
      <vt:lpstr>Preferred solution</vt:lpstr>
      <vt:lpstr>Networking</vt:lpstr>
      <vt:lpstr>Network design</vt:lpstr>
      <vt:lpstr>Design for limiting access to resources </vt:lpstr>
      <vt:lpstr>Azure Resource Manager policies and locks</vt:lpstr>
      <vt:lpstr>Azure migrate</vt:lpstr>
      <vt:lpstr>Procurement migration overview</vt:lpstr>
      <vt:lpstr>Procurement migration – SQL Server</vt:lpstr>
      <vt:lpstr>Migration steps</vt:lpstr>
      <vt:lpstr>Option 1: Migration steps using ASR details</vt:lpstr>
      <vt:lpstr>Option 1: ASR migration steps (continued)</vt:lpstr>
      <vt:lpstr>Option 1: ASR migration steps (continued)</vt:lpstr>
      <vt:lpstr>Option 2: Virtual to virtual disk migration (V2V)</vt:lpstr>
      <vt:lpstr>Option 3: Rebuild and redeploy for Web tier</vt:lpstr>
      <vt:lpstr>SQL Server migration steps details </vt:lpstr>
      <vt:lpstr>Preferred objection handling</vt:lpstr>
      <vt:lpstr>Preferred objection handling</vt:lpstr>
      <vt:lpstr>Preferred objection handling</vt:lpstr>
      <vt:lpstr>Preferred objection handling</vt:lpstr>
      <vt:lpstr>Preferred objection handling</vt:lpstr>
      <vt:lpstr>Preferred objection handling</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2018-04-29T00:47:12Z</dcterms:created>
  <dcterms:modified xsi:type="dcterms:W3CDTF">2018-05-18T18:01:07Z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2018-04-29T00:57:27.8192165Z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