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13"/>
  </p:notesMasterIdLst>
  <p:handoutMasterIdLst>
    <p:handoutMasterId r:id="rId14"/>
  </p:handoutMasterIdLst>
  <p:sldIdLst>
    <p:sldId id="300" r:id="rId2"/>
    <p:sldId id="378" r:id="rId3"/>
    <p:sldId id="369" r:id="rId4"/>
    <p:sldId id="366" r:id="rId5"/>
    <p:sldId id="367" r:id="rId6"/>
    <p:sldId id="340" r:id="rId7"/>
    <p:sldId id="342" r:id="rId8"/>
    <p:sldId id="316" r:id="rId9"/>
    <p:sldId id="345" r:id="rId10"/>
    <p:sldId id="374" r:id="rId11"/>
    <p:sldId id="3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D"/>
    <a:srgbClr val="BD9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6" autoAdjust="0"/>
    <p:restoredTop sz="67135" autoAdjust="0"/>
  </p:normalViewPr>
  <p:slideViewPr>
    <p:cSldViewPr snapToGrid="0">
      <p:cViewPr varScale="1">
        <p:scale>
          <a:sx n="54" d="100"/>
          <a:sy n="54" d="100"/>
        </p:scale>
        <p:origin x="108" y="4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6"/>
    </p:cViewPr>
  </p:sorterViewPr>
  <p:notesViewPr>
    <p:cSldViewPr snapToGrid="0">
      <p:cViewPr varScale="1">
        <p:scale>
          <a:sx n="69" d="100"/>
          <a:sy n="69" d="100"/>
        </p:scale>
        <p:origin x="197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877E15-DA3C-406A-B1E3-93C86B2F02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3E1090-CCDA-4B77-99B2-5A78AD6E8A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4ED74A-224F-4188-850E-AD5C4B751E0D}" type="datetimeFigureOut">
              <a:rPr lang="en-US" smtClean="0"/>
              <a:t>6/10/2018</a:t>
            </a:fld>
            <a:endParaRPr lang="en-US" dirty="0"/>
          </a:p>
        </p:txBody>
      </p:sp>
      <p:sp>
        <p:nvSpPr>
          <p:cNvPr id="4" name="Footer Placeholder 3">
            <a:extLst>
              <a:ext uri="{FF2B5EF4-FFF2-40B4-BE49-F238E27FC236}">
                <a16:creationId xmlns:a16="http://schemas.microsoft.com/office/drawing/2014/main" id="{443AB1DB-7510-475B-9354-9014B6A04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C967ED-DFAC-4C33-B0DA-E83EF226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DCAC7-0147-4F06-80A8-F36441741FA6}" type="slidenum">
              <a:rPr lang="en-US" smtClean="0"/>
              <a:t>‹#›</a:t>
            </a:fld>
            <a:endParaRPr lang="en-US" dirty="0"/>
          </a:p>
        </p:txBody>
      </p:sp>
    </p:spTree>
    <p:extLst>
      <p:ext uri="{BB962C8B-B14F-4D97-AF65-F5344CB8AC3E}">
        <p14:creationId xmlns:p14="http://schemas.microsoft.com/office/powerpoint/2010/main" val="167266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diagram shows the high-level architecture for the HR application, after migration to Azure. At the top, there is the incoming ExpressRoute connection from the on-premises network. This connects to the Internal Load Balancer, which in turn connects to the web servers. The web servers are enclosed in an availability set. The Internal Load Balancer and web servers are in the web tier. The web servers connect to the Azure SQL Database Managed Instance, which sits in the Database tier.</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07025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shows the company names and logos for a variety of Microsoft partners who offer third-party Azure migration tools. The partners listed are </a:t>
            </a:r>
            <a:r>
              <a:rPr lang="en-US" dirty="0" err="1"/>
              <a:t>Attunity</a:t>
            </a:r>
            <a:r>
              <a:rPr lang="en-US" dirty="0"/>
              <a:t>, </a:t>
            </a:r>
            <a:r>
              <a:rPr lang="en-US" dirty="0" err="1"/>
              <a:t>CloudEndure</a:t>
            </a:r>
            <a:r>
              <a:rPr lang="en-US" dirty="0"/>
              <a:t>, </a:t>
            </a:r>
            <a:r>
              <a:rPr lang="en-US" dirty="0" err="1"/>
              <a:t>Corent</a:t>
            </a:r>
            <a:r>
              <a:rPr lang="en-US" dirty="0"/>
              <a:t>, </a:t>
            </a:r>
            <a:r>
              <a:rPr lang="en-US" dirty="0" err="1"/>
              <a:t>Datometry</a:t>
            </a:r>
            <a:r>
              <a:rPr lang="en-US" dirty="0"/>
              <a:t>, and Informatica.</a:t>
            </a:r>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253358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Image showing the on-premises procurement system architecture. The outer box is labelled 'Data Center'. At the top is a network device labelled 'F5 Cookie Affinity'. This leads to an inner box labelled 'VMware'. In this box sit 4 servers labelled 'Frontend IIS Servers' and 3 servers labelled' SQL 2012 Always On AG'. There is also one server labelled '</a:t>
            </a:r>
            <a:r>
              <a:rPr lang="en-US" sz="1200" b="0" kern="1200" dirty="0" err="1">
                <a:solidFill>
                  <a:schemeClr val="tx1"/>
                </a:solidFill>
                <a:effectLst/>
                <a:latin typeface="+mn-lt"/>
                <a:ea typeface="+mn-ea"/>
                <a:cs typeface="+mn-cs"/>
              </a:rPr>
              <a:t>vCenter</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48D4592-6837-45C4-B65B-13E03ECAF0B2}" type="slidenum">
              <a:rPr lang="en-US" smtClean="0"/>
              <a:t>2</a:t>
            </a:fld>
            <a:endParaRPr lang="en-US" dirty="0"/>
          </a:p>
        </p:txBody>
      </p:sp>
    </p:spTree>
    <p:extLst>
      <p:ext uri="{BB962C8B-B14F-4D97-AF65-F5344CB8AC3E}">
        <p14:creationId xmlns:p14="http://schemas.microsoft.com/office/powerpoint/2010/main" val="372762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 showing the on-premises HR application architecture. From top to bottom the image shows a network load balancer, two front-end IIS servers, three SQL database servers labelled 'SQL 2005 failover cluster'. At the bottom, the image is labelled 'Data Center'.</a:t>
            </a:r>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dirty="0"/>
          </a:p>
        </p:txBody>
      </p:sp>
    </p:spTree>
    <p:extLst>
      <p:ext uri="{BB962C8B-B14F-4D97-AF65-F5344CB8AC3E}">
        <p14:creationId xmlns:p14="http://schemas.microsoft.com/office/powerpoint/2010/main" val="139580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titled 'Azure Infrastructure as a Service (IaaS)' with icons and text for Virtual Machines, ExpressRoute, Managed Disks, Virtual Networks, Application Gateway, Load Balancers, and Azure SQL Database Managed Instances.</a:t>
            </a:r>
          </a:p>
          <a:p>
            <a:endParaRPr lang="en-US" dirty="0"/>
          </a:p>
          <a:p>
            <a:r>
              <a:rPr lang="en-US" dirty="0"/>
              <a:t>Image titled 'Azure Resource Manager' with icons and text for Role-Based Access Control (RBAC), Azure Policy, and Resource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61580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showing icons and text for Azure Backup, Azure Site Recovery, and SQL Server Managed Backup to Azure Storage Blobs.</a:t>
            </a:r>
          </a:p>
          <a:p>
            <a:endParaRPr lang="en-US" dirty="0"/>
          </a:p>
          <a:p>
            <a:r>
              <a:rPr lang="en-US" dirty="0"/>
              <a:t>Image showing icons and text for Azure Migrate, Database Migration Service, Database Migration Assistant, Azure Site Recovery, and third-party tools.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12714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diagram shows the Lucerne network design. On the left is the on-premises network, with servers, a domain controller, and a network gateway icon. On the right is the Azure virtual network, which is divided into six subnets (ExpressRoute, App </a:t>
            </a:r>
            <a:r>
              <a:rPr lang="en-CA" dirty="0" err="1"/>
              <a:t>Gw</a:t>
            </a:r>
            <a:r>
              <a:rPr lang="en-CA" dirty="0"/>
              <a:t>, Procurement Web, Procurement DB, HR App Web, and HR App DB). The ExpressRoute subnet has a network endpoint that is connected to the on-premises network gateway via an ExpressRoute connection.</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326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resource groups and permissions for each resource group. The first resource group is named '</a:t>
            </a:r>
            <a:r>
              <a:rPr lang="en-US" dirty="0" err="1"/>
              <a:t>VnetRG</a:t>
            </a:r>
            <a:r>
              <a:rPr lang="en-US" dirty="0"/>
              <a:t>' and contains 'Virtual Networks'. The permissions are 'Network Team: Contributor', 'Procurement Team: Reader' and 'HR App Team: Reader'. The second resource group is named '</a:t>
            </a:r>
            <a:r>
              <a:rPr lang="en-US" dirty="0" err="1"/>
              <a:t>ProcurementRG</a:t>
            </a:r>
            <a:r>
              <a:rPr lang="en-US" dirty="0"/>
              <a:t>' and contains 'Procurement system'. The permissions are 'Procurement Team: Contributor'. The third resource group is named '</a:t>
            </a:r>
            <a:r>
              <a:rPr lang="en-US" dirty="0" err="1"/>
              <a:t>HrAppRG</a:t>
            </a:r>
            <a:r>
              <a:rPr lang="en-US" dirty="0"/>
              <a:t>' and contains 'HR application'. The permissions are 'HR App Team: Contributor'.</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55320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shows the design for the procurement system once migrated to Azure. At the top is the ExpressRoute icon. This is connected to the Application Gateway icon, which sits in the App </a:t>
            </a:r>
            <a:r>
              <a:rPr lang="en-US" sz="1200" b="0" kern="1200" dirty="0" err="1">
                <a:solidFill>
                  <a:schemeClr val="tx1"/>
                </a:solidFill>
                <a:effectLst/>
                <a:latin typeface="+mn-lt"/>
                <a:ea typeface="+mn-ea"/>
                <a:cs typeface="+mn-cs"/>
              </a:rPr>
              <a:t>Gw</a:t>
            </a:r>
            <a:r>
              <a:rPr lang="en-US" sz="1200" b="0" kern="1200" dirty="0">
                <a:solidFill>
                  <a:schemeClr val="tx1"/>
                </a:solidFill>
                <a:effectLst/>
                <a:latin typeface="+mn-lt"/>
                <a:ea typeface="+mn-ea"/>
                <a:cs typeface="+mn-cs"/>
              </a:rPr>
              <a:t> subnet, and is labelled with 'Static IP address' and 'Cookie affinity'. The Application Gateway is connected to the web tier virtual machines, which sit within an availability set within the web tier subnet. The web tier virtual machines are connected to the internal load balancer icon, sits in the database tier subnet and is labelled with 'Direct Server Return'. This is connected to the database virtual machines, which sit within an availability set, also within the database tier subnet. The database virtual machines are connected to a storage account icon, which is labelled 'Cloud Witness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diagram comprises three sub-diagrams, each showing an approach for migrating the procurement system web tier. In all three, the existing server sits to the left and the virtual machine hosting the migrated web server sits to the right, with a green arrow showing the migration from left to right. In the first case, the arrow includes the Azure Site Recovery icon. In the second case, the arrow is labelled 'V2V'. In the third case, the arrow is labelled </a:t>
            </a:r>
            <a:r>
              <a:rPr lang="en-CA" dirty="0" err="1"/>
              <a:t>'Re</a:t>
            </a:r>
            <a:r>
              <a:rPr lang="en-CA" dirty="0"/>
              <a:t>-install'.</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097453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jpeg"/><Relationship Id="rId4" Type="http://schemas.openxmlformats.org/officeDocument/2006/relationships/image" Target="../media/image12.png"/><Relationship Id="rId9" Type="http://schemas.openxmlformats.org/officeDocument/2006/relationships/hyperlink" Target="https://www.google.ie/url?sa=i&amp;rct=j&amp;q=&amp;esrc=s&amp;source=images&amp;cd=&amp;cad=rja&amp;uact=8&amp;ved=2ahUKEwigj5OklcfbAhVPalAKHQ5gB7MQjRx6BAgBEAU&amp;url=https://www.dmcinfo.com/latest-thinking/blog/id/9390/selecting-a-pricing-tier-in-azure-sql-database-dtus&amp;psig=AOvVaw1JEwEkMZo2ncKlEYanTTWR&amp;ust=152865378942706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5.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34.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2621080"/>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HR App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885323" cy="5533741"/>
          </a:xfrm>
        </p:spPr>
        <p:txBody>
          <a:bodyPr>
            <a:normAutofit/>
          </a:bodyPr>
          <a:lstStyle/>
          <a:p>
            <a:pPr marL="0" indent="0">
              <a:buNone/>
            </a:pPr>
            <a:endParaRPr lang="en-US" sz="3600" dirty="0">
              <a:solidFill>
                <a:schemeClr val="tx1"/>
              </a:solidFill>
            </a:endParaRPr>
          </a:p>
        </p:txBody>
      </p:sp>
      <p:sp>
        <p:nvSpPr>
          <p:cNvPr id="5" name="Rectangle 4">
            <a:extLst>
              <a:ext uri="{FF2B5EF4-FFF2-40B4-BE49-F238E27FC236}">
                <a16:creationId xmlns:a16="http://schemas.microsoft.com/office/drawing/2014/main" id="{328BDF8C-7CEF-4DFA-9FF4-E0FC51AC36FD}"/>
              </a:ext>
            </a:extLst>
          </p:cNvPr>
          <p:cNvSpPr/>
          <p:nvPr/>
        </p:nvSpPr>
        <p:spPr bwMode="auto">
          <a:xfrm>
            <a:off x="7175864" y="1189176"/>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C72A1BE6-F48E-4244-A12F-6F6645D26587}"/>
              </a:ext>
            </a:extLst>
          </p:cNvPr>
          <p:cNvGrpSpPr/>
          <p:nvPr/>
        </p:nvGrpSpPr>
        <p:grpSpPr>
          <a:xfrm>
            <a:off x="7864358" y="2411281"/>
            <a:ext cx="4001348" cy="1956894"/>
            <a:chOff x="8133806" y="1766143"/>
            <a:chExt cx="4001348" cy="1956894"/>
          </a:xfrm>
        </p:grpSpPr>
        <p:sp>
          <p:nvSpPr>
            <p:cNvPr id="7" name="Rectangle: Rounded Corners 6">
              <a:extLst>
                <a:ext uri="{FF2B5EF4-FFF2-40B4-BE49-F238E27FC236}">
                  <a16:creationId xmlns:a16="http://schemas.microsoft.com/office/drawing/2014/main" id="{AF3FE035-8A6E-41D1-AAFB-D3B367C847F7}"/>
                </a:ext>
              </a:extLst>
            </p:cNvPr>
            <p:cNvSpPr/>
            <p:nvPr/>
          </p:nvSpPr>
          <p:spPr bwMode="auto">
            <a:xfrm>
              <a:off x="8133806" y="1766143"/>
              <a:ext cx="3561806" cy="1956894"/>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31329D91-BC20-4549-BEAF-9DC0BD9ED482}"/>
                </a:ext>
              </a:extLst>
            </p:cNvPr>
            <p:cNvSpPr txBox="1"/>
            <p:nvPr/>
          </p:nvSpPr>
          <p:spPr>
            <a:xfrm rot="5400000">
              <a:off x="11224808" y="2448646"/>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DC608BC3-152E-4AAA-A083-BD2DF410D5C2}"/>
              </a:ext>
            </a:extLst>
          </p:cNvPr>
          <p:cNvGrpSpPr/>
          <p:nvPr/>
        </p:nvGrpSpPr>
        <p:grpSpPr>
          <a:xfrm>
            <a:off x="7897638" y="4561977"/>
            <a:ext cx="3977744" cy="1637890"/>
            <a:chOff x="8133806" y="2447109"/>
            <a:chExt cx="3977744" cy="1295532"/>
          </a:xfrm>
        </p:grpSpPr>
        <p:sp>
          <p:nvSpPr>
            <p:cNvPr id="10" name="Rectangle: Rounded Corners 9">
              <a:extLst>
                <a:ext uri="{FF2B5EF4-FFF2-40B4-BE49-F238E27FC236}">
                  <a16:creationId xmlns:a16="http://schemas.microsoft.com/office/drawing/2014/main" id="{AB5E54BF-581D-4B40-8918-9157D020369E}"/>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1B5628FA-0223-43D2-80E3-00CFA91EB6D4}"/>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pic>
        <p:nvPicPr>
          <p:cNvPr id="21" name="Picture 20">
            <a:extLst>
              <a:ext uri="{FF2B5EF4-FFF2-40B4-BE49-F238E27FC236}">
                <a16:creationId xmlns:a16="http://schemas.microsoft.com/office/drawing/2014/main" id="{EE8158E4-3689-48A8-9DB7-1F347B014D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8185" y="1596201"/>
            <a:ext cx="780290" cy="780290"/>
          </a:xfrm>
          <a:prstGeom prst="rect">
            <a:avLst/>
          </a:prstGeom>
        </p:spPr>
      </p:pic>
      <p:pic>
        <p:nvPicPr>
          <p:cNvPr id="22" name="Picture 21">
            <a:extLst>
              <a:ext uri="{FF2B5EF4-FFF2-40B4-BE49-F238E27FC236}">
                <a16:creationId xmlns:a16="http://schemas.microsoft.com/office/drawing/2014/main" id="{56862C67-8372-4AB3-B357-9CDEE1348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1171" y="3471601"/>
            <a:ext cx="651423" cy="651423"/>
          </a:xfrm>
          <a:prstGeom prst="rect">
            <a:avLst/>
          </a:prstGeom>
        </p:spPr>
      </p:pic>
      <p:pic>
        <p:nvPicPr>
          <p:cNvPr id="23" name="Picture 22">
            <a:extLst>
              <a:ext uri="{FF2B5EF4-FFF2-40B4-BE49-F238E27FC236}">
                <a16:creationId xmlns:a16="http://schemas.microsoft.com/office/drawing/2014/main" id="{947FC31C-86A8-4BC8-B1E6-0E4A3A7659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7096" y="3471601"/>
            <a:ext cx="651423" cy="651423"/>
          </a:xfrm>
          <a:prstGeom prst="rect">
            <a:avLst/>
          </a:prstGeom>
        </p:spPr>
      </p:pic>
      <p:sp>
        <p:nvSpPr>
          <p:cNvPr id="29" name="Rectangle: Rounded Corners 28">
            <a:extLst>
              <a:ext uri="{FF2B5EF4-FFF2-40B4-BE49-F238E27FC236}">
                <a16:creationId xmlns:a16="http://schemas.microsoft.com/office/drawing/2014/main" id="{01CE7FCC-6ABC-4993-A96D-E23F9BD2BDD4}"/>
              </a:ext>
            </a:extLst>
          </p:cNvPr>
          <p:cNvSpPr/>
          <p:nvPr/>
        </p:nvSpPr>
        <p:spPr bwMode="auto">
          <a:xfrm>
            <a:off x="8184206" y="3373659"/>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30" name="Straight Arrow Connector 29">
            <a:extLst>
              <a:ext uri="{FF2B5EF4-FFF2-40B4-BE49-F238E27FC236}">
                <a16:creationId xmlns:a16="http://schemas.microsoft.com/office/drawing/2014/main" id="{7FDBE400-B97E-4DFB-8635-7821FD034916}"/>
              </a:ext>
            </a:extLst>
          </p:cNvPr>
          <p:cNvCxnSpPr>
            <a:cxnSpLocks/>
            <a:endCxn id="22" idx="0"/>
          </p:cNvCxnSpPr>
          <p:nvPr/>
        </p:nvCxnSpPr>
        <p:spPr>
          <a:xfrm flipH="1">
            <a:off x="8676883" y="3179857"/>
            <a:ext cx="262436"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A568E9A-EDD4-4123-94F4-5C939D8D1F57}"/>
              </a:ext>
            </a:extLst>
          </p:cNvPr>
          <p:cNvCxnSpPr>
            <a:cxnSpLocks/>
            <a:endCxn id="23" idx="0"/>
          </p:cNvCxnSpPr>
          <p:nvPr/>
        </p:nvCxnSpPr>
        <p:spPr>
          <a:xfrm>
            <a:off x="9282071" y="3179857"/>
            <a:ext cx="280737" cy="29174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DFCC9A9-F6E7-4674-A9EB-DC8469EBB344}"/>
              </a:ext>
            </a:extLst>
          </p:cNvPr>
          <p:cNvCxnSpPr>
            <a:cxnSpLocks/>
            <a:stCxn id="23" idx="2"/>
          </p:cNvCxnSpPr>
          <p:nvPr/>
        </p:nvCxnSpPr>
        <p:spPr>
          <a:xfrm flipH="1">
            <a:off x="9001335" y="4123024"/>
            <a:ext cx="561473"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B0D512-C0BC-4BBF-A9A3-3CA1FDDFC3EF}"/>
              </a:ext>
            </a:extLst>
          </p:cNvPr>
          <p:cNvCxnSpPr>
            <a:cxnSpLocks/>
            <a:stCxn id="22" idx="2"/>
          </p:cNvCxnSpPr>
          <p:nvPr/>
        </p:nvCxnSpPr>
        <p:spPr>
          <a:xfrm>
            <a:off x="8676883" y="4123024"/>
            <a:ext cx="122409" cy="68172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00B1C39-360D-44EE-B204-910E1C5740A7}"/>
              </a:ext>
            </a:extLst>
          </p:cNvPr>
          <p:cNvSpPr txBox="1"/>
          <p:nvPr/>
        </p:nvSpPr>
        <p:spPr>
          <a:xfrm>
            <a:off x="9298244" y="2582194"/>
            <a:ext cx="2260555" cy="683264"/>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Internal Load Balancer</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p>
        </p:txBody>
      </p:sp>
      <p:sp>
        <p:nvSpPr>
          <p:cNvPr id="37" name="TextBox 36">
            <a:extLst>
              <a:ext uri="{FF2B5EF4-FFF2-40B4-BE49-F238E27FC236}">
                <a16:creationId xmlns:a16="http://schemas.microsoft.com/office/drawing/2014/main" id="{C704DAEF-8974-48B8-B68B-500CAB4A2F1A}"/>
              </a:ext>
            </a:extLst>
          </p:cNvPr>
          <p:cNvSpPr txBox="1"/>
          <p:nvPr/>
        </p:nvSpPr>
        <p:spPr>
          <a:xfrm>
            <a:off x="9295077" y="4991519"/>
            <a:ext cx="2176296" cy="683264"/>
          </a:xfrm>
          <a:prstGeom prst="rect">
            <a:avLst/>
          </a:prstGeom>
          <a:noFill/>
        </p:spPr>
        <p:txBody>
          <a:bodyPr wrap="squar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SQL Database</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Managed Instance</a:t>
            </a:r>
            <a:endParaRPr lang="en-IE" sz="1400" dirty="0">
              <a:solidFill>
                <a:schemeClr val="bg1"/>
              </a:solidFill>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F189C7DC-2652-4356-9396-32116266282F}"/>
              </a:ext>
            </a:extLst>
          </p:cNvPr>
          <p:cNvSpPr txBox="1"/>
          <p:nvPr/>
        </p:nvSpPr>
        <p:spPr>
          <a:xfrm>
            <a:off x="9625133" y="1728114"/>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39" name="Straight Arrow Connector 38">
            <a:extLst>
              <a:ext uri="{FF2B5EF4-FFF2-40B4-BE49-F238E27FC236}">
                <a16:creationId xmlns:a16="http://schemas.microsoft.com/office/drawing/2014/main" id="{9E36ACE6-05B7-4893-9153-FF9AA235C774}"/>
              </a:ext>
            </a:extLst>
          </p:cNvPr>
          <p:cNvCxnSpPr>
            <a:cxnSpLocks/>
          </p:cNvCxnSpPr>
          <p:nvPr/>
        </p:nvCxnSpPr>
        <p:spPr>
          <a:xfrm>
            <a:off x="9111237" y="2180139"/>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7399A32-AC8E-417B-A171-F43DA7CD41CE}"/>
              </a:ext>
            </a:extLst>
          </p:cNvPr>
          <p:cNvGrpSpPr/>
          <p:nvPr/>
        </p:nvGrpSpPr>
        <p:grpSpPr>
          <a:xfrm>
            <a:off x="8838854" y="2693591"/>
            <a:ext cx="544766" cy="544766"/>
            <a:chOff x="13665489" y="2568119"/>
            <a:chExt cx="780290" cy="780290"/>
          </a:xfrm>
        </p:grpSpPr>
        <p:sp>
          <p:nvSpPr>
            <p:cNvPr id="46" name="Rectangle 45">
              <a:extLst>
                <a:ext uri="{FF2B5EF4-FFF2-40B4-BE49-F238E27FC236}">
                  <a16:creationId xmlns:a16="http://schemas.microsoft.com/office/drawing/2014/main" id="{CD466136-78F0-415B-A27B-E6D60DB7DE37}"/>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a:extLst>
                <a:ext uri="{FF2B5EF4-FFF2-40B4-BE49-F238E27FC236}">
                  <a16:creationId xmlns:a16="http://schemas.microsoft.com/office/drawing/2014/main" id="{6CD06393-9F5F-43C5-B629-77551EC6A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51" name="Picture 50">
            <a:extLst>
              <a:ext uri="{FF2B5EF4-FFF2-40B4-BE49-F238E27FC236}">
                <a16:creationId xmlns:a16="http://schemas.microsoft.com/office/drawing/2014/main" id="{98854DBE-2FC2-44F4-BCFE-4CFAD8E875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6698" y="4817053"/>
            <a:ext cx="780290" cy="780290"/>
          </a:xfrm>
          <a:prstGeom prst="rect">
            <a:avLst/>
          </a:prstGeom>
        </p:spPr>
      </p:pic>
      <p:pic>
        <p:nvPicPr>
          <p:cNvPr id="25" name="Picture 24">
            <a:extLst>
              <a:ext uri="{FF2B5EF4-FFF2-40B4-BE49-F238E27FC236}">
                <a16:creationId xmlns:a16="http://schemas.microsoft.com/office/drawing/2014/main" id="{C61B4A21-FB8A-4433-9265-60C37A057C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2909" y="5414274"/>
            <a:ext cx="410044" cy="410044"/>
          </a:xfrm>
          <a:prstGeom prst="rect">
            <a:avLst/>
          </a:prstGeom>
        </p:spPr>
      </p:pic>
    </p:spTree>
    <p:extLst>
      <p:ext uri="{BB962C8B-B14F-4D97-AF65-F5344CB8AC3E}">
        <p14:creationId xmlns:p14="http://schemas.microsoft.com/office/powerpoint/2010/main" val="296837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 – web tier migration steps</a:t>
            </a:r>
          </a:p>
        </p:txBody>
      </p:sp>
      <p:sp>
        <p:nvSpPr>
          <p:cNvPr id="4" name="Rectangle: Rounded Corners 3">
            <a:extLst>
              <a:ext uri="{FF2B5EF4-FFF2-40B4-BE49-F238E27FC236}">
                <a16:creationId xmlns:a16="http://schemas.microsoft.com/office/drawing/2014/main" id="{7935E4D4-AB25-4D03-B0D4-68BF6C7A972A}"/>
              </a:ext>
            </a:extLst>
          </p:cNvPr>
          <p:cNvSpPr/>
          <p:nvPr/>
        </p:nvSpPr>
        <p:spPr bwMode="auto">
          <a:xfrm>
            <a:off x="6278184" y="1532948"/>
            <a:ext cx="5016500" cy="43942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445889BA-755A-4A2C-80F1-D676B4316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107" y="2049380"/>
            <a:ext cx="2438611" cy="1074513"/>
          </a:xfrm>
          <a:prstGeom prst="rect">
            <a:avLst/>
          </a:prstGeom>
        </p:spPr>
      </p:pic>
      <p:pic>
        <p:nvPicPr>
          <p:cNvPr id="9" name="Picture 8">
            <a:extLst>
              <a:ext uri="{FF2B5EF4-FFF2-40B4-BE49-F238E27FC236}">
                <a16:creationId xmlns:a16="http://schemas.microsoft.com/office/drawing/2014/main" id="{9B42FCE8-2AAA-47FB-96F6-03683B134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327" y="2036655"/>
            <a:ext cx="1600200" cy="895350"/>
          </a:xfrm>
          <a:prstGeom prst="rect">
            <a:avLst/>
          </a:prstGeom>
        </p:spPr>
      </p:pic>
      <p:pic>
        <p:nvPicPr>
          <p:cNvPr id="11" name="Picture 10">
            <a:extLst>
              <a:ext uri="{FF2B5EF4-FFF2-40B4-BE49-F238E27FC236}">
                <a16:creationId xmlns:a16="http://schemas.microsoft.com/office/drawing/2014/main" id="{1CDA00EB-F671-4081-B140-ADCF49C92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168" y="3545462"/>
            <a:ext cx="1666875" cy="619125"/>
          </a:xfrm>
          <a:prstGeom prst="rect">
            <a:avLst/>
          </a:prstGeom>
        </p:spPr>
      </p:pic>
      <p:pic>
        <p:nvPicPr>
          <p:cNvPr id="13" name="Picture 12">
            <a:extLst>
              <a:ext uri="{FF2B5EF4-FFF2-40B4-BE49-F238E27FC236}">
                <a16:creationId xmlns:a16="http://schemas.microsoft.com/office/drawing/2014/main" id="{E6F5A332-A176-40A9-AE93-6EA893F16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3027" y="3802579"/>
            <a:ext cx="1714500" cy="276225"/>
          </a:xfrm>
          <a:prstGeom prst="rect">
            <a:avLst/>
          </a:prstGeom>
        </p:spPr>
      </p:pic>
      <p:pic>
        <p:nvPicPr>
          <p:cNvPr id="15" name="Picture 14">
            <a:extLst>
              <a:ext uri="{FF2B5EF4-FFF2-40B4-BE49-F238E27FC236}">
                <a16:creationId xmlns:a16="http://schemas.microsoft.com/office/drawing/2014/main" id="{6F3BEB28-9F2A-4379-A8B9-DB9133B5C1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0449" y="4887057"/>
            <a:ext cx="2719828" cy="679957"/>
          </a:xfrm>
          <a:prstGeom prst="rect">
            <a:avLst/>
          </a:prstGeom>
        </p:spPr>
      </p:pic>
      <p:sp>
        <p:nvSpPr>
          <p:cNvPr id="6" name="Text Placeholder 5">
            <a:extLst>
              <a:ext uri="{FF2B5EF4-FFF2-40B4-BE49-F238E27FC236}">
                <a16:creationId xmlns:a16="http://schemas.microsoft.com/office/drawing/2014/main" id="{E02E170E-DC50-45FE-B4FD-898E1CD6152F}"/>
              </a:ext>
            </a:extLst>
          </p:cNvPr>
          <p:cNvSpPr>
            <a:spLocks noGrp="1"/>
          </p:cNvSpPr>
          <p:nvPr>
            <p:ph type="body" sz="quarter" idx="10"/>
          </p:nvPr>
        </p:nvSpPr>
        <p:spPr/>
        <p:txBody>
          <a:bodyPr/>
          <a:lstStyle/>
          <a:p>
            <a:endParaRPr lang="en-IE"/>
          </a:p>
        </p:txBody>
      </p:sp>
    </p:spTree>
    <p:extLst>
      <p:ext uri="{BB962C8B-B14F-4D97-AF65-F5344CB8AC3E}">
        <p14:creationId xmlns:p14="http://schemas.microsoft.com/office/powerpoint/2010/main" val="262189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5D0E-E532-43BA-AF60-AB3C5A274683}"/>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D49A23DD-4CC6-4248-8D9E-DE8EAAC9418D}"/>
              </a:ext>
            </a:extLst>
          </p:cNvPr>
          <p:cNvSpPr/>
          <p:nvPr/>
        </p:nvSpPr>
        <p:spPr bwMode="auto">
          <a:xfrm>
            <a:off x="8466927" y="1954443"/>
            <a:ext cx="2833942" cy="3699351"/>
          </a:xfrm>
          <a:prstGeom prst="rect">
            <a:avLst/>
          </a:prstGeom>
          <a:solidFill>
            <a:srgbClr val="BD9D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chemeClr val="tx1"/>
                </a:solidFill>
              </a:rPr>
              <a:t>Procurement system</a:t>
            </a:r>
          </a:p>
        </p:txBody>
      </p:sp>
      <p:sp>
        <p:nvSpPr>
          <p:cNvPr id="3" name="Content Placeholder 2"/>
          <p:cNvSpPr>
            <a:spLocks noGrp="1"/>
          </p:cNvSpPr>
          <p:nvPr>
            <p:ph type="body" sz="quarter" idx="10"/>
          </p:nvPr>
        </p:nvSpPr>
        <p:spPr>
          <a:xfrm>
            <a:off x="266920" y="1011376"/>
            <a:ext cx="7049560" cy="461665"/>
          </a:xfrm>
        </p:spPr>
        <p:txBody>
          <a:bodyPr/>
          <a:lstStyle/>
          <a:p>
            <a:pPr marL="342900" indent="-342900">
              <a:spcAft>
                <a:spcPts val="600"/>
              </a:spcAft>
            </a:pPr>
            <a:endParaRPr lang="en-US" sz="2000" dirty="0">
              <a:solidFill>
                <a:schemeClr val="tx1"/>
              </a:solidFill>
              <a:latin typeface="+mn-lt"/>
            </a:endParaRPr>
          </a:p>
        </p:txBody>
      </p:sp>
      <p:pic>
        <p:nvPicPr>
          <p:cNvPr id="7" name="Picture 6">
            <a:extLst>
              <a:ext uri="{FF2B5EF4-FFF2-40B4-BE49-F238E27FC236}">
                <a16:creationId xmlns:a16="http://schemas.microsoft.com/office/drawing/2014/main" id="{1ADA2441-F310-47EF-A665-6A2CDB417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1279" y="828925"/>
            <a:ext cx="780290" cy="780290"/>
          </a:xfrm>
          <a:prstGeom prst="rect">
            <a:avLst/>
          </a:prstGeom>
        </p:spPr>
      </p:pic>
      <p:grpSp>
        <p:nvGrpSpPr>
          <p:cNvPr id="15" name="Group 14">
            <a:extLst>
              <a:ext uri="{FF2B5EF4-FFF2-40B4-BE49-F238E27FC236}">
                <a16:creationId xmlns:a16="http://schemas.microsoft.com/office/drawing/2014/main" id="{5D14D464-82EB-4E39-A3E8-02557068E8B0}"/>
              </a:ext>
            </a:extLst>
          </p:cNvPr>
          <p:cNvGrpSpPr/>
          <p:nvPr/>
        </p:nvGrpSpPr>
        <p:grpSpPr>
          <a:xfrm>
            <a:off x="8788590" y="1850742"/>
            <a:ext cx="2153389" cy="1467469"/>
            <a:chOff x="8726655" y="1908760"/>
            <a:chExt cx="2153389" cy="1467469"/>
          </a:xfrm>
        </p:grpSpPr>
        <p:pic>
          <p:nvPicPr>
            <p:cNvPr id="9" name="Picture 8">
              <a:extLst>
                <a:ext uri="{FF2B5EF4-FFF2-40B4-BE49-F238E27FC236}">
                  <a16:creationId xmlns:a16="http://schemas.microsoft.com/office/drawing/2014/main" id="{4FB55090-3EA3-447E-9C63-4AE090C5B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1" name="Picture 10">
              <a:extLst>
                <a:ext uri="{FF2B5EF4-FFF2-40B4-BE49-F238E27FC236}">
                  <a16:creationId xmlns:a16="http://schemas.microsoft.com/office/drawing/2014/main" id="{D0DE2254-6B8C-4351-91D4-9F5F57FD31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2" name="Picture 11">
              <a:extLst>
                <a:ext uri="{FF2B5EF4-FFF2-40B4-BE49-F238E27FC236}">
                  <a16:creationId xmlns:a16="http://schemas.microsoft.com/office/drawing/2014/main" id="{21FCEE23-7C4E-442E-83F7-8D8EA81CF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655" y="2358592"/>
              <a:ext cx="1017637" cy="1017637"/>
            </a:xfrm>
            <a:prstGeom prst="rect">
              <a:avLst/>
            </a:prstGeom>
          </p:spPr>
        </p:pic>
        <p:pic>
          <p:nvPicPr>
            <p:cNvPr id="13" name="Picture 12">
              <a:extLst>
                <a:ext uri="{FF2B5EF4-FFF2-40B4-BE49-F238E27FC236}">
                  <a16:creationId xmlns:a16="http://schemas.microsoft.com/office/drawing/2014/main" id="{6C8BEE76-5A6C-4BB9-9B34-5730A99DBE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2407" y="2358592"/>
              <a:ext cx="1017637" cy="1017637"/>
            </a:xfrm>
            <a:prstGeom prst="rect">
              <a:avLst/>
            </a:prstGeom>
          </p:spPr>
        </p:pic>
      </p:grpSp>
      <p:grpSp>
        <p:nvGrpSpPr>
          <p:cNvPr id="16" name="Group 15">
            <a:extLst>
              <a:ext uri="{FF2B5EF4-FFF2-40B4-BE49-F238E27FC236}">
                <a16:creationId xmlns:a16="http://schemas.microsoft.com/office/drawing/2014/main" id="{F23F93B5-195A-4716-8762-D4CD2F4AD8A7}"/>
              </a:ext>
            </a:extLst>
          </p:cNvPr>
          <p:cNvGrpSpPr/>
          <p:nvPr/>
        </p:nvGrpSpPr>
        <p:grpSpPr>
          <a:xfrm>
            <a:off x="8788590" y="3189768"/>
            <a:ext cx="2153389" cy="1467469"/>
            <a:chOff x="8726655" y="1908760"/>
            <a:chExt cx="2153389" cy="1467469"/>
          </a:xfrm>
        </p:grpSpPr>
        <p:pic>
          <p:nvPicPr>
            <p:cNvPr id="17" name="Picture 16">
              <a:extLst>
                <a:ext uri="{FF2B5EF4-FFF2-40B4-BE49-F238E27FC236}">
                  <a16:creationId xmlns:a16="http://schemas.microsoft.com/office/drawing/2014/main" id="{45476010-66EA-4071-AA34-E2B3A6563363}"/>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8" name="Picture 17">
              <a:extLst>
                <a:ext uri="{FF2B5EF4-FFF2-40B4-BE49-F238E27FC236}">
                  <a16:creationId xmlns:a16="http://schemas.microsoft.com/office/drawing/2014/main" id="{5A82F25D-D729-4D10-8438-388EE159DAAF}"/>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9" name="Picture 18">
              <a:extLst>
                <a:ext uri="{FF2B5EF4-FFF2-40B4-BE49-F238E27FC236}">
                  <a16:creationId xmlns:a16="http://schemas.microsoft.com/office/drawing/2014/main" id="{8959BC8F-F686-45F1-AD0B-60B60824407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pic>
        <p:nvPicPr>
          <p:cNvPr id="21" name="Picture 20">
            <a:extLst>
              <a:ext uri="{FF2B5EF4-FFF2-40B4-BE49-F238E27FC236}">
                <a16:creationId xmlns:a16="http://schemas.microsoft.com/office/drawing/2014/main" id="{6186DDE6-3E9A-4123-9672-47AE9699EAEE}"/>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14976" y="4517637"/>
            <a:ext cx="1017637" cy="1017637"/>
          </a:xfrm>
          <a:prstGeom prst="rect">
            <a:avLst/>
          </a:prstGeom>
        </p:spPr>
      </p:pic>
      <p:sp>
        <p:nvSpPr>
          <p:cNvPr id="22" name="TextBox 21">
            <a:extLst>
              <a:ext uri="{FF2B5EF4-FFF2-40B4-BE49-F238E27FC236}">
                <a16:creationId xmlns:a16="http://schemas.microsoft.com/office/drawing/2014/main" id="{0CACFEB3-3D12-45E5-B156-095ED6A3EE6C}"/>
              </a:ext>
            </a:extLst>
          </p:cNvPr>
          <p:cNvSpPr txBox="1"/>
          <p:nvPr/>
        </p:nvSpPr>
        <p:spPr>
          <a:xfrm>
            <a:off x="8927362" y="2946453"/>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23" name="TextBox 22">
            <a:extLst>
              <a:ext uri="{FF2B5EF4-FFF2-40B4-BE49-F238E27FC236}">
                <a16:creationId xmlns:a16="http://schemas.microsoft.com/office/drawing/2014/main" id="{2D48287C-73A8-4516-A7FB-3073E4AC9409}"/>
              </a:ext>
            </a:extLst>
          </p:cNvPr>
          <p:cNvSpPr txBox="1"/>
          <p:nvPr/>
        </p:nvSpPr>
        <p:spPr>
          <a:xfrm>
            <a:off x="8810319" y="4255025"/>
            <a:ext cx="2228046"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2012 Always On AG</a:t>
            </a:r>
          </a:p>
        </p:txBody>
      </p:sp>
      <p:sp>
        <p:nvSpPr>
          <p:cNvPr id="24" name="TextBox 23">
            <a:extLst>
              <a:ext uri="{FF2B5EF4-FFF2-40B4-BE49-F238E27FC236}">
                <a16:creationId xmlns:a16="http://schemas.microsoft.com/office/drawing/2014/main" id="{98FB3121-6482-4A9B-8B9D-759646911490}"/>
              </a:ext>
            </a:extLst>
          </p:cNvPr>
          <p:cNvSpPr txBox="1"/>
          <p:nvPr/>
        </p:nvSpPr>
        <p:spPr>
          <a:xfrm>
            <a:off x="8680347" y="5164429"/>
            <a:ext cx="967444"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err="1">
                <a:solidFill>
                  <a:schemeClr val="bg1"/>
                </a:solidFill>
              </a:rPr>
              <a:t>vCenter</a:t>
            </a:r>
            <a:endParaRPr lang="en-IE" sz="1400" b="1" dirty="0">
              <a:solidFill>
                <a:schemeClr val="bg1"/>
              </a:solidFill>
            </a:endParaRPr>
          </a:p>
        </p:txBody>
      </p:sp>
      <p:pic>
        <p:nvPicPr>
          <p:cNvPr id="27" name="Picture 26">
            <a:extLst>
              <a:ext uri="{FF2B5EF4-FFF2-40B4-BE49-F238E27FC236}">
                <a16:creationId xmlns:a16="http://schemas.microsoft.com/office/drawing/2014/main" id="{7EDABD93-C91B-4BE8-BBD4-80546B19F4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170" y="725902"/>
            <a:ext cx="1336142" cy="954387"/>
          </a:xfrm>
          <a:prstGeom prst="rect">
            <a:avLst/>
          </a:prstGeom>
        </p:spPr>
      </p:pic>
      <p:sp>
        <p:nvSpPr>
          <p:cNvPr id="38" name="TextBox 37">
            <a:extLst>
              <a:ext uri="{FF2B5EF4-FFF2-40B4-BE49-F238E27FC236}">
                <a16:creationId xmlns:a16="http://schemas.microsoft.com/office/drawing/2014/main" id="{F78BA122-3EF0-46D1-8DE5-D619B69A8146}"/>
              </a:ext>
            </a:extLst>
          </p:cNvPr>
          <p:cNvSpPr txBox="1"/>
          <p:nvPr/>
        </p:nvSpPr>
        <p:spPr>
          <a:xfrm>
            <a:off x="10261364" y="1286341"/>
            <a:ext cx="904735" cy="683264"/>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rPr>
              <a:t>Cookie</a:t>
            </a:r>
            <a:br>
              <a:rPr lang="en-IE" sz="1400" b="1" dirty="0">
                <a:solidFill>
                  <a:schemeClr val="bg1"/>
                </a:solidFill>
              </a:rPr>
            </a:br>
            <a:r>
              <a:rPr lang="en-IE" sz="1400" b="1" dirty="0">
                <a:solidFill>
                  <a:schemeClr val="bg1"/>
                </a:solidFill>
              </a:rPr>
              <a:t>Affinity</a:t>
            </a:r>
          </a:p>
        </p:txBody>
      </p:sp>
      <p:pic>
        <p:nvPicPr>
          <p:cNvPr id="42" name="Picture 41">
            <a:extLst>
              <a:ext uri="{FF2B5EF4-FFF2-40B4-BE49-F238E27FC236}">
                <a16:creationId xmlns:a16="http://schemas.microsoft.com/office/drawing/2014/main" id="{F79C2B72-2EBA-41C7-B1D5-4723B332F2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94448" y="4964054"/>
            <a:ext cx="1145756" cy="717022"/>
          </a:xfrm>
          <a:prstGeom prst="rect">
            <a:avLst/>
          </a:prstGeom>
        </p:spPr>
      </p:pic>
      <p:pic>
        <p:nvPicPr>
          <p:cNvPr id="44" name="Picture 43">
            <a:extLst>
              <a:ext uri="{FF2B5EF4-FFF2-40B4-BE49-F238E27FC236}">
                <a16:creationId xmlns:a16="http://schemas.microsoft.com/office/drawing/2014/main" id="{3C80078D-A004-4AA9-B0DF-772ADF8A2E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9070" y="1501667"/>
            <a:ext cx="570891" cy="570891"/>
          </a:xfrm>
          <a:prstGeom prst="rect">
            <a:avLst/>
          </a:prstGeom>
        </p:spPr>
      </p:pic>
    </p:spTree>
    <p:extLst>
      <p:ext uri="{BB962C8B-B14F-4D97-AF65-F5344CB8AC3E}">
        <p14:creationId xmlns:p14="http://schemas.microsoft.com/office/powerpoint/2010/main" val="199397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tx1"/>
                </a:solidFill>
              </a:rPr>
              <a:t>HR application</a:t>
            </a:r>
          </a:p>
        </p:txBody>
      </p:sp>
      <p:sp>
        <p:nvSpPr>
          <p:cNvPr id="3" name="Content Placeholder 2"/>
          <p:cNvSpPr>
            <a:spLocks noGrp="1"/>
          </p:cNvSpPr>
          <p:nvPr>
            <p:ph type="body" sz="quarter" idx="10"/>
          </p:nvPr>
        </p:nvSpPr>
        <p:spPr>
          <a:xfrm>
            <a:off x="266920" y="1011376"/>
            <a:ext cx="7049560" cy="433965"/>
          </a:xfrm>
        </p:spPr>
        <p:txBody>
          <a:bodyPr/>
          <a:lstStyle/>
          <a:p>
            <a:pPr marL="342900" indent="-342900">
              <a:spcAft>
                <a:spcPts val="600"/>
              </a:spcAft>
            </a:pPr>
            <a:endParaRPr lang="en-US" sz="1800" dirty="0">
              <a:solidFill>
                <a:schemeClr val="tx1"/>
              </a:solidFill>
              <a:latin typeface="+mn-lt"/>
            </a:endParaRPr>
          </a:p>
        </p:txBody>
      </p:sp>
      <p:sp>
        <p:nvSpPr>
          <p:cNvPr id="5" name="Rectangle 4">
            <a:extLst>
              <a:ext uri="{FF2B5EF4-FFF2-40B4-BE49-F238E27FC236}">
                <a16:creationId xmlns:a16="http://schemas.microsoft.com/office/drawing/2014/main" id="{39DFAB96-39A3-4F5D-B0E4-B0A146393497}"/>
              </a:ext>
            </a:extLst>
          </p:cNvPr>
          <p:cNvSpPr/>
          <p:nvPr/>
        </p:nvSpPr>
        <p:spPr bwMode="auto">
          <a:xfrm>
            <a:off x="7978315" y="739343"/>
            <a:ext cx="3748342" cy="5695805"/>
          </a:xfrm>
          <a:prstGeom prst="rect">
            <a:avLst/>
          </a:prstGeom>
          <a:solidFill>
            <a:schemeClr val="tx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IE" sz="2400" b="1" dirty="0">
                <a:solidFill>
                  <a:schemeClr val="bg1"/>
                </a:solidFill>
                <a:ea typeface="Segoe UI" pitchFamily="34" charset="0"/>
                <a:cs typeface="Segoe UI" pitchFamily="34" charset="0"/>
              </a:rPr>
              <a:t>Data </a:t>
            </a:r>
            <a:r>
              <a:rPr lang="en-IE" sz="2400" b="1" dirty="0" err="1">
                <a:solidFill>
                  <a:schemeClr val="bg1"/>
                </a:solidFill>
                <a:ea typeface="Segoe UI" pitchFamily="34" charset="0"/>
                <a:cs typeface="Segoe UI" pitchFamily="34" charset="0"/>
              </a:rPr>
              <a:t>Center</a:t>
            </a:r>
            <a:endParaRPr lang="en-IE" sz="2400" b="1" dirty="0">
              <a:solidFill>
                <a:schemeClr val="bg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45607D2-3C77-43E3-932A-5BFCC06B1C45}"/>
              </a:ext>
            </a:extLst>
          </p:cNvPr>
          <p:cNvGrpSpPr/>
          <p:nvPr/>
        </p:nvGrpSpPr>
        <p:grpSpPr>
          <a:xfrm>
            <a:off x="8788590" y="1850742"/>
            <a:ext cx="2153389" cy="1017637"/>
            <a:chOff x="8726655" y="1908760"/>
            <a:chExt cx="2153389" cy="1017637"/>
          </a:xfrm>
        </p:grpSpPr>
        <p:pic>
          <p:nvPicPr>
            <p:cNvPr id="9" name="Picture 8">
              <a:extLst>
                <a:ext uri="{FF2B5EF4-FFF2-40B4-BE49-F238E27FC236}">
                  <a16:creationId xmlns:a16="http://schemas.microsoft.com/office/drawing/2014/main" id="{0A4DF886-9FD8-4A45-9FCC-E2AC9EB42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0" name="Picture 9">
              <a:extLst>
                <a:ext uri="{FF2B5EF4-FFF2-40B4-BE49-F238E27FC236}">
                  <a16:creationId xmlns:a16="http://schemas.microsoft.com/office/drawing/2014/main" id="{12A02DC8-76F3-4743-BE29-6104828C4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grpSp>
      <p:grpSp>
        <p:nvGrpSpPr>
          <p:cNvPr id="13" name="Group 12">
            <a:extLst>
              <a:ext uri="{FF2B5EF4-FFF2-40B4-BE49-F238E27FC236}">
                <a16:creationId xmlns:a16="http://schemas.microsoft.com/office/drawing/2014/main" id="{BAD8DDA6-00F3-4D10-941B-0FEB55FB8067}"/>
              </a:ext>
            </a:extLst>
          </p:cNvPr>
          <p:cNvGrpSpPr/>
          <p:nvPr/>
        </p:nvGrpSpPr>
        <p:grpSpPr>
          <a:xfrm>
            <a:off x="8788590" y="3189768"/>
            <a:ext cx="2153389" cy="1467469"/>
            <a:chOff x="8726655" y="1908760"/>
            <a:chExt cx="2153389" cy="1467469"/>
          </a:xfrm>
        </p:grpSpPr>
        <p:pic>
          <p:nvPicPr>
            <p:cNvPr id="14" name="Picture 13">
              <a:extLst>
                <a:ext uri="{FF2B5EF4-FFF2-40B4-BE49-F238E27FC236}">
                  <a16:creationId xmlns:a16="http://schemas.microsoft.com/office/drawing/2014/main" id="{CCB3ABF2-ACBE-4579-8BE0-863B781C18A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26655" y="1908760"/>
              <a:ext cx="1017637" cy="1017637"/>
            </a:xfrm>
            <a:prstGeom prst="rect">
              <a:avLst/>
            </a:prstGeom>
          </p:spPr>
        </p:pic>
        <p:pic>
          <p:nvPicPr>
            <p:cNvPr id="15" name="Picture 14">
              <a:extLst>
                <a:ext uri="{FF2B5EF4-FFF2-40B4-BE49-F238E27FC236}">
                  <a16:creationId xmlns:a16="http://schemas.microsoft.com/office/drawing/2014/main" id="{33B9A613-7657-444A-ADE3-D1C01DC9D9E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62407" y="1908760"/>
              <a:ext cx="1017637" cy="1017637"/>
            </a:xfrm>
            <a:prstGeom prst="rect">
              <a:avLst/>
            </a:prstGeom>
          </p:spPr>
        </p:pic>
        <p:pic>
          <p:nvPicPr>
            <p:cNvPr id="16" name="Picture 15">
              <a:extLst>
                <a:ext uri="{FF2B5EF4-FFF2-40B4-BE49-F238E27FC236}">
                  <a16:creationId xmlns:a16="http://schemas.microsoft.com/office/drawing/2014/main" id="{FA83ED44-1A6C-495B-9556-23031DC2BF7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313314" y="2358592"/>
              <a:ext cx="1017637" cy="1017637"/>
            </a:xfrm>
            <a:prstGeom prst="rect">
              <a:avLst/>
            </a:prstGeom>
          </p:spPr>
        </p:pic>
      </p:grpSp>
      <p:sp>
        <p:nvSpPr>
          <p:cNvPr id="18" name="TextBox 17">
            <a:extLst>
              <a:ext uri="{FF2B5EF4-FFF2-40B4-BE49-F238E27FC236}">
                <a16:creationId xmlns:a16="http://schemas.microsoft.com/office/drawing/2014/main" id="{692BEDE9-F03B-4B0D-93DB-469A9142F780}"/>
              </a:ext>
            </a:extLst>
          </p:cNvPr>
          <p:cNvSpPr txBox="1"/>
          <p:nvPr/>
        </p:nvSpPr>
        <p:spPr>
          <a:xfrm>
            <a:off x="8927362" y="2534130"/>
            <a:ext cx="1913409"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Frontend IIS Servers</a:t>
            </a:r>
          </a:p>
        </p:txBody>
      </p:sp>
      <p:sp>
        <p:nvSpPr>
          <p:cNvPr id="19" name="TextBox 18">
            <a:extLst>
              <a:ext uri="{FF2B5EF4-FFF2-40B4-BE49-F238E27FC236}">
                <a16:creationId xmlns:a16="http://schemas.microsoft.com/office/drawing/2014/main" id="{5EF12349-F0DF-4C4D-BF27-0695D870C3E2}"/>
              </a:ext>
            </a:extLst>
          </p:cNvPr>
          <p:cNvSpPr txBox="1"/>
          <p:nvPr/>
        </p:nvSpPr>
        <p:spPr>
          <a:xfrm>
            <a:off x="8810319" y="4255025"/>
            <a:ext cx="227607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rPr>
              <a:t>SQL 2005 failover cluster</a:t>
            </a:r>
          </a:p>
        </p:txBody>
      </p:sp>
      <p:pic>
        <p:nvPicPr>
          <p:cNvPr id="29" name="Picture 28">
            <a:extLst>
              <a:ext uri="{FF2B5EF4-FFF2-40B4-BE49-F238E27FC236}">
                <a16:creationId xmlns:a16="http://schemas.microsoft.com/office/drawing/2014/main" id="{9C5C1242-7224-45A4-8DB6-A62ED044BA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633" y="1278155"/>
            <a:ext cx="721705" cy="721705"/>
          </a:xfrm>
          <a:prstGeom prst="rect">
            <a:avLst/>
          </a:prstGeom>
        </p:spPr>
      </p:pic>
    </p:spTree>
    <p:extLst>
      <p:ext uri="{BB962C8B-B14F-4D97-AF65-F5344CB8AC3E}">
        <p14:creationId xmlns:p14="http://schemas.microsoft.com/office/powerpoint/2010/main" val="1815605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57427"/>
            <a:ext cx="11655840" cy="899665"/>
          </a:xfrm>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420200" y="1726911"/>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Infrastructure as a Service (IaaS)</a:t>
            </a:r>
          </a:p>
        </p:txBody>
      </p:sp>
      <p:grpSp>
        <p:nvGrpSpPr>
          <p:cNvPr id="3" name="Group 2" descr="Icons of the previously mentioned products display." title="icons">
            <a:extLst>
              <a:ext uri="{FF2B5EF4-FFF2-40B4-BE49-F238E27FC236}">
                <a16:creationId xmlns:a16="http://schemas.microsoft.com/office/drawing/2014/main" id="{D1D7BEAF-4686-4FC3-9F90-3F389E1D2A63}"/>
              </a:ext>
            </a:extLst>
          </p:cNvPr>
          <p:cNvGrpSpPr/>
          <p:nvPr/>
        </p:nvGrpSpPr>
        <p:grpSpPr>
          <a:xfrm>
            <a:off x="855327" y="2500754"/>
            <a:ext cx="4237772" cy="2345909"/>
            <a:chOff x="855327" y="2500754"/>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55327" y="2500754"/>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 title="Icon">
              <a:extLst>
                <a:ext uri="{FF2B5EF4-FFF2-40B4-BE49-F238E27FC236}">
                  <a16:creationId xmlns:a16="http://schemas.microsoft.com/office/drawing/2014/main" id="{0C4E8323-4E17-4080-94BF-B78AC23D9B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6" name="Picture 5" descr="Virtual Machine Icon" title="Virtual Machine Icon">
              <a:extLst>
                <a:ext uri="{FF2B5EF4-FFF2-40B4-BE49-F238E27FC236}">
                  <a16:creationId xmlns:a16="http://schemas.microsoft.com/office/drawing/2014/main" id="{301227DD-65C6-41BB-A7DA-1FD344FFB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10" name="Picture 9" descr="Hybrid Connectivity icon" title="Hybrid Connectivity icon">
              <a:extLst>
                <a:ext uri="{FF2B5EF4-FFF2-40B4-BE49-F238E27FC236}">
                  <a16:creationId xmlns:a16="http://schemas.microsoft.com/office/drawing/2014/main" id="{28F1AAB7-C1A5-4CD7-986D-909E806B52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17" name="Picture 16" descr="Load Balancers icon" title="Load Balancers icon">
              <a:extLst>
                <a:ext uri="{FF2B5EF4-FFF2-40B4-BE49-F238E27FC236}">
                  <a16:creationId xmlns:a16="http://schemas.microsoft.com/office/drawing/2014/main" id="{8E9C32FB-4E3B-4A7B-91D0-ECBAE125B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8487" y="4961846"/>
            <a:ext cx="5217663"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App gateway</a:t>
            </a:r>
          </a:p>
          <a:p>
            <a:pPr>
              <a:lnSpc>
                <a:spcPct val="90000"/>
              </a:lnSpc>
              <a:spcAft>
                <a:spcPts val="600"/>
              </a:spcAft>
            </a:pPr>
            <a:r>
              <a:rPr lang="en-US" sz="2400" dirty="0">
                <a:gradFill>
                  <a:gsLst>
                    <a:gs pos="2917">
                      <a:schemeClr val="tx1"/>
                    </a:gs>
                    <a:gs pos="30000">
                      <a:schemeClr val="tx1"/>
                    </a:gs>
                  </a:gsLst>
                  <a:lin ang="5400000" scaled="0"/>
                </a:gradFill>
              </a:rPr>
              <a:t>SQL Database Managed Instances</a:t>
            </a:r>
          </a:p>
        </p:txBody>
      </p:sp>
      <p:sp>
        <p:nvSpPr>
          <p:cNvPr id="18" name="Rectangle 17">
            <a:extLst>
              <a:ext uri="{FF2B5EF4-FFF2-40B4-BE49-F238E27FC236}">
                <a16:creationId xmlns:a16="http://schemas.microsoft.com/office/drawing/2014/main" id="{BA1A90AE-9682-4394-BC32-018C71CCDB30}"/>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ExpressRoute</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Managed disks</a:t>
            </a:r>
          </a:p>
        </p:txBody>
      </p:sp>
      <p:sp>
        <p:nvSpPr>
          <p:cNvPr id="21" name="TextBox 20">
            <a:extLst>
              <a:ext uri="{FF2B5EF4-FFF2-40B4-BE49-F238E27FC236}">
                <a16:creationId xmlns:a16="http://schemas.microsoft.com/office/drawing/2014/main" id="{E6D29738-C396-40B0-8DA3-95B13EF169EE}"/>
              </a:ext>
            </a:extLst>
          </p:cNvPr>
          <p:cNvSpPr txBox="1"/>
          <p:nvPr/>
        </p:nvSpPr>
        <p:spPr>
          <a:xfrm>
            <a:off x="7395916" y="1742953"/>
            <a:ext cx="42114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Resource Manager </a:t>
            </a:r>
          </a:p>
        </p:txBody>
      </p:sp>
      <p:grpSp>
        <p:nvGrpSpPr>
          <p:cNvPr id="5" name="Group 4" descr="Icons of the previously mentioned products display." title="Icons">
            <a:extLst>
              <a:ext uri="{FF2B5EF4-FFF2-40B4-BE49-F238E27FC236}">
                <a16:creationId xmlns:a16="http://schemas.microsoft.com/office/drawing/2014/main" id="{81FE38CB-8A9C-4410-9C45-10AAC216A27E}"/>
              </a:ext>
            </a:extLst>
          </p:cNvPr>
          <p:cNvGrpSpPr/>
          <p:nvPr/>
        </p:nvGrpSpPr>
        <p:grpSpPr>
          <a:xfrm>
            <a:off x="7225647" y="2514330"/>
            <a:ext cx="4237772" cy="2345909"/>
            <a:chOff x="7225647" y="2514330"/>
            <a:chExt cx="4237772" cy="2345909"/>
          </a:xfrm>
        </p:grpSpPr>
        <p:sp>
          <p:nvSpPr>
            <p:cNvPr id="22" name="Rectangle: Rounded Corners 21">
              <a:extLst>
                <a:ext uri="{FF2B5EF4-FFF2-40B4-BE49-F238E27FC236}">
                  <a16:creationId xmlns:a16="http://schemas.microsoft.com/office/drawing/2014/main" id="{EDAA6D6C-4996-4ADB-9AA9-333BC14831C1}"/>
                </a:ext>
              </a:extLst>
            </p:cNvPr>
            <p:cNvSpPr/>
            <p:nvPr/>
          </p:nvSpPr>
          <p:spPr bwMode="auto">
            <a:xfrm>
              <a:off x="7225647" y="2514330"/>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Resource Manager Policies and Locks icon" title="Resource Manager Policies and Locks icon">
              <a:extLst>
                <a:ext uri="{FF2B5EF4-FFF2-40B4-BE49-F238E27FC236}">
                  <a16:creationId xmlns:a16="http://schemas.microsoft.com/office/drawing/2014/main" id="{5659AEC6-6F4C-4BC4-95E6-5808E7A3DD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8663" y="2915404"/>
              <a:ext cx="1362106" cy="1362106"/>
            </a:xfrm>
            <a:prstGeom prst="rect">
              <a:avLst/>
            </a:prstGeom>
          </p:spPr>
        </p:pic>
        <p:pic>
          <p:nvPicPr>
            <p:cNvPr id="28" name="Picture 27" descr="RBAC icon" title="RBAC icon">
              <a:extLst>
                <a:ext uri="{FF2B5EF4-FFF2-40B4-BE49-F238E27FC236}">
                  <a16:creationId xmlns:a16="http://schemas.microsoft.com/office/drawing/2014/main" id="{0370009A-43F6-4574-96F5-81306051FE28}"/>
                </a:ext>
              </a:extLst>
            </p:cNvPr>
            <p:cNvPicPr>
              <a:picLocks noChangeAspect="1"/>
            </p:cNvPicPr>
            <p:nvPr/>
          </p:nvPicPr>
          <p:blipFill>
            <a:blip r:embed="rId8" cstate="print">
              <a:biLevel thresh="75000"/>
              <a:extLst>
                <a:ext uri="{28A0092B-C50C-407E-A947-70E740481C1C}">
                  <a14:useLocalDpi xmlns:a14="http://schemas.microsoft.com/office/drawing/2010/main" val="0"/>
                </a:ext>
              </a:extLst>
            </a:blip>
            <a:stretch>
              <a:fillRect/>
            </a:stretch>
          </p:blipFill>
          <p:spPr>
            <a:xfrm>
              <a:off x="9731028" y="2951585"/>
              <a:ext cx="1289744" cy="1289744"/>
            </a:xfrm>
            <a:prstGeom prst="rect">
              <a:avLst/>
            </a:prstGeom>
          </p:spPr>
        </p:pic>
      </p:grpSp>
      <p:sp>
        <p:nvSpPr>
          <p:cNvPr id="30" name="TextBox 29">
            <a:extLst>
              <a:ext uri="{FF2B5EF4-FFF2-40B4-BE49-F238E27FC236}">
                <a16:creationId xmlns:a16="http://schemas.microsoft.com/office/drawing/2014/main" id="{3995E6E9-6EBD-4A4C-8854-1A9F6575780F}"/>
              </a:ext>
            </a:extLst>
          </p:cNvPr>
          <p:cNvSpPr txBox="1"/>
          <p:nvPr/>
        </p:nvSpPr>
        <p:spPr>
          <a:xfrm>
            <a:off x="6974337" y="5091783"/>
            <a:ext cx="5217663"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Role-Based Access Control (RBAC)</a:t>
            </a:r>
          </a:p>
          <a:p>
            <a:pPr>
              <a:lnSpc>
                <a:spcPct val="90000"/>
              </a:lnSpc>
              <a:spcAft>
                <a:spcPts val="600"/>
              </a:spcAft>
            </a:pPr>
            <a:r>
              <a:rPr lang="en-US" sz="2400" dirty="0">
                <a:gradFill>
                  <a:gsLst>
                    <a:gs pos="2917">
                      <a:schemeClr val="tx1"/>
                    </a:gs>
                    <a:gs pos="30000">
                      <a:schemeClr val="tx1"/>
                    </a:gs>
                  </a:gsLst>
                  <a:lin ang="5400000" scaled="0"/>
                </a:gradFill>
              </a:rPr>
              <a:t>Azure Policy</a:t>
            </a:r>
          </a:p>
          <a:p>
            <a:pPr>
              <a:lnSpc>
                <a:spcPct val="90000"/>
              </a:lnSpc>
              <a:spcAft>
                <a:spcPts val="600"/>
              </a:spcAft>
            </a:pPr>
            <a:r>
              <a:rPr lang="en-US" sz="2400" dirty="0">
                <a:gradFill>
                  <a:gsLst>
                    <a:gs pos="2917">
                      <a:schemeClr val="tx1"/>
                    </a:gs>
                    <a:gs pos="30000">
                      <a:schemeClr val="tx1"/>
                    </a:gs>
                  </a:gsLst>
                  <a:lin ang="5400000" scaled="0"/>
                </a:gradFill>
              </a:rPr>
              <a:t>Resource locks</a:t>
            </a:r>
          </a:p>
        </p:txBody>
      </p:sp>
      <p:pic>
        <p:nvPicPr>
          <p:cNvPr id="1026" name="Picture 2">
            <a:hlinkClick r:id="rId9"/>
            <a:extLst>
              <a:ext uri="{FF2B5EF4-FFF2-40B4-BE49-F238E27FC236}">
                <a16:creationId xmlns:a16="http://schemas.microsoft.com/office/drawing/2014/main" id="{9DEFC628-9E2C-470D-B9C5-2073DB3E9C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0332" y="3596457"/>
            <a:ext cx="827762" cy="8277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0E53D20-C7CA-4D2E-B853-82E2E547EB44}"/>
              </a:ext>
            </a:extLst>
          </p:cNvPr>
          <p:cNvPicPr>
            <a:picLocks noChangeAspect="1"/>
          </p:cNvPicPr>
          <p:nvPr/>
        </p:nvPicPr>
        <p:blipFill>
          <a:blip r:embed="rId11"/>
          <a:stretch>
            <a:fillRect/>
          </a:stretch>
        </p:blipFill>
        <p:spPr>
          <a:xfrm>
            <a:off x="3777398" y="2654157"/>
            <a:ext cx="728455" cy="680688"/>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a:xfrm>
            <a:off x="269240" y="239139"/>
            <a:ext cx="11655840" cy="899665"/>
          </a:xfrm>
        </p:spPr>
        <p:txBody>
          <a:bodyPr/>
          <a:lstStyle/>
          <a:p>
            <a:r>
              <a:rPr lang="en-US" sz="4400" dirty="0"/>
              <a:t>Common scenarios</a:t>
            </a:r>
          </a:p>
        </p:txBody>
      </p:sp>
      <p:sp>
        <p:nvSpPr>
          <p:cNvPr id="33" name="Rectangle 32">
            <a:extLst>
              <a:ext uri="{FF2B5EF4-FFF2-40B4-BE49-F238E27FC236}">
                <a16:creationId xmlns:a16="http://schemas.microsoft.com/office/drawing/2014/main" id="{8F3D0D09-C40A-434F-9E3A-742FF2D6DF94}"/>
              </a:ext>
            </a:extLst>
          </p:cNvPr>
          <p:cNvSpPr/>
          <p:nvPr/>
        </p:nvSpPr>
        <p:spPr>
          <a:xfrm>
            <a:off x="468395"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Backup and business continuity </a:t>
            </a:r>
          </a:p>
        </p:txBody>
      </p:sp>
      <p:grpSp>
        <p:nvGrpSpPr>
          <p:cNvPr id="3" name="Group 2" descr="Icons of the previously mentioned products display." title="Icons">
            <a:extLst>
              <a:ext uri="{FF2B5EF4-FFF2-40B4-BE49-F238E27FC236}">
                <a16:creationId xmlns:a16="http://schemas.microsoft.com/office/drawing/2014/main" id="{1374A02A-88FC-4D7F-B658-6B6464CA1BF9}"/>
              </a:ext>
            </a:extLst>
          </p:cNvPr>
          <p:cNvGrpSpPr/>
          <p:nvPr/>
        </p:nvGrpSpPr>
        <p:grpSpPr>
          <a:xfrm>
            <a:off x="720161" y="2091235"/>
            <a:ext cx="4237772" cy="2345909"/>
            <a:chOff x="839967" y="2521535"/>
            <a:chExt cx="4237772" cy="2345909"/>
          </a:xfrm>
        </p:grpSpPr>
        <p:sp>
          <p:nvSpPr>
            <p:cNvPr id="11" name="Rectangle: Rounded Corners 10">
              <a:extLst>
                <a:ext uri="{FF2B5EF4-FFF2-40B4-BE49-F238E27FC236}">
                  <a16:creationId xmlns:a16="http://schemas.microsoft.com/office/drawing/2014/main" id="{B5089D17-338D-4148-B881-2B6C2E8738B0}"/>
                </a:ext>
              </a:extLst>
            </p:cNvPr>
            <p:cNvSpPr/>
            <p:nvPr/>
          </p:nvSpPr>
          <p:spPr bwMode="auto">
            <a:xfrm>
              <a:off x="839967"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Backup icon" title="Azure Backup icon">
              <a:extLst>
                <a:ext uri="{FF2B5EF4-FFF2-40B4-BE49-F238E27FC236}">
                  <a16:creationId xmlns:a16="http://schemas.microsoft.com/office/drawing/2014/main" id="{5A934815-3603-4A21-986D-6E6DB20FE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9" name="Picture 8" descr="Azure Site Recovery icon" title="Azure Site Recovery icon">
              <a:extLst>
                <a:ext uri="{FF2B5EF4-FFF2-40B4-BE49-F238E27FC236}">
                  <a16:creationId xmlns:a16="http://schemas.microsoft.com/office/drawing/2014/main" id="{42A27A7D-990A-48AB-A8D6-19C0E3AD1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14" name="Picture 13" descr="SQL Server managed backup icon" title="SQL Server managed backup icon">
              <a:extLst>
                <a:ext uri="{FF2B5EF4-FFF2-40B4-BE49-F238E27FC236}">
                  <a16:creationId xmlns:a16="http://schemas.microsoft.com/office/drawing/2014/main" id="{44197287-A8EC-4EE2-9270-11E653A06A59}"/>
                </a:ext>
              </a:extLst>
            </p:cNvPr>
            <p:cNvPicPr>
              <a:picLocks noChangeAspect="1"/>
            </p:cNvPicPr>
            <p:nvPr/>
          </p:nvPicPr>
          <p:blipFill>
            <a:blip r:embed="rId5"/>
            <a:stretch>
              <a:fillRect/>
            </a:stretch>
          </p:blipFill>
          <p:spPr>
            <a:xfrm>
              <a:off x="1078122" y="3867679"/>
              <a:ext cx="3801450" cy="923209"/>
            </a:xfrm>
            <a:prstGeom prst="rect">
              <a:avLst/>
            </a:prstGeom>
          </p:spPr>
        </p:pic>
      </p:grpSp>
      <p:sp>
        <p:nvSpPr>
          <p:cNvPr id="13" name="TextBox 12">
            <a:extLst>
              <a:ext uri="{FF2B5EF4-FFF2-40B4-BE49-F238E27FC236}">
                <a16:creationId xmlns:a16="http://schemas.microsoft.com/office/drawing/2014/main" id="{7E7AE8F8-75C8-45EA-916D-F986C112572B}"/>
              </a:ext>
            </a:extLst>
          </p:cNvPr>
          <p:cNvSpPr txBox="1"/>
          <p:nvPr/>
        </p:nvSpPr>
        <p:spPr>
          <a:xfrm>
            <a:off x="502733" y="4629054"/>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Backup</a:t>
            </a:r>
          </a:p>
        </p:txBody>
      </p:sp>
      <p:sp>
        <p:nvSpPr>
          <p:cNvPr id="18" name="Rectangle 17">
            <a:extLst>
              <a:ext uri="{FF2B5EF4-FFF2-40B4-BE49-F238E27FC236}">
                <a16:creationId xmlns:a16="http://schemas.microsoft.com/office/drawing/2014/main" id="{BA1A90AE-9682-4394-BC32-018C71CCDB30}"/>
              </a:ext>
            </a:extLst>
          </p:cNvPr>
          <p:cNvSpPr/>
          <p:nvPr/>
        </p:nvSpPr>
        <p:spPr>
          <a:xfrm>
            <a:off x="2757715" y="4741862"/>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sp>
        <p:nvSpPr>
          <p:cNvPr id="26" name="Rectangle 25">
            <a:extLst>
              <a:ext uri="{FF2B5EF4-FFF2-40B4-BE49-F238E27FC236}">
                <a16:creationId xmlns:a16="http://schemas.microsoft.com/office/drawing/2014/main" id="{7273FBF1-B676-4BD6-9817-9611CB2BA910}"/>
              </a:ext>
            </a:extLst>
          </p:cNvPr>
          <p:cNvSpPr/>
          <p:nvPr/>
        </p:nvSpPr>
        <p:spPr>
          <a:xfrm>
            <a:off x="1053606" y="5188715"/>
            <a:ext cx="4187902"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SQL Server Managed Backup</a:t>
            </a:r>
          </a:p>
        </p:txBody>
      </p:sp>
      <p:sp>
        <p:nvSpPr>
          <p:cNvPr id="34" name="Rectangle 33">
            <a:extLst>
              <a:ext uri="{FF2B5EF4-FFF2-40B4-BE49-F238E27FC236}">
                <a16:creationId xmlns:a16="http://schemas.microsoft.com/office/drawing/2014/main" id="{FC47625C-C49D-44B3-BA67-F1C49C74FA23}"/>
              </a:ext>
            </a:extLst>
          </p:cNvPr>
          <p:cNvSpPr/>
          <p:nvPr/>
        </p:nvSpPr>
        <p:spPr>
          <a:xfrm>
            <a:off x="6823328" y="1559502"/>
            <a:ext cx="4741304" cy="424732"/>
          </a:xfrm>
          <a:prstGeom prst="rect">
            <a:avLst/>
          </a:prstGeom>
        </p:spPr>
        <p:txBody>
          <a:bodyPr wrap="square">
            <a:spAutoFit/>
          </a:bodyPr>
          <a:lstStyle/>
          <a:p>
            <a:pPr algn="ctr">
              <a:lnSpc>
                <a:spcPct val="90000"/>
              </a:lnSpc>
              <a:spcAft>
                <a:spcPts val="600"/>
              </a:spcAft>
            </a:pPr>
            <a:r>
              <a:rPr lang="en-US" sz="2400" dirty="0">
                <a:gradFill>
                  <a:gsLst>
                    <a:gs pos="2917">
                      <a:schemeClr val="tx1"/>
                    </a:gs>
                    <a:gs pos="30000">
                      <a:schemeClr val="tx1"/>
                    </a:gs>
                  </a:gsLst>
                  <a:lin ang="5400000" scaled="0"/>
                </a:gradFill>
              </a:rPr>
              <a:t>Migration tools</a:t>
            </a:r>
          </a:p>
        </p:txBody>
      </p:sp>
      <p:grpSp>
        <p:nvGrpSpPr>
          <p:cNvPr id="4" name="Group 3" descr="Migration tool icons display" title="Migration tools">
            <a:extLst>
              <a:ext uri="{FF2B5EF4-FFF2-40B4-BE49-F238E27FC236}">
                <a16:creationId xmlns:a16="http://schemas.microsoft.com/office/drawing/2014/main" id="{4FF1551C-38A9-40AE-859C-200FCF0B5270}"/>
              </a:ext>
            </a:extLst>
          </p:cNvPr>
          <p:cNvGrpSpPr/>
          <p:nvPr/>
        </p:nvGrpSpPr>
        <p:grpSpPr>
          <a:xfrm>
            <a:off x="6978262" y="2091235"/>
            <a:ext cx="4237772" cy="2345909"/>
            <a:chOff x="7123003" y="2521535"/>
            <a:chExt cx="4237772" cy="2345909"/>
          </a:xfrm>
        </p:grpSpPr>
        <p:sp>
          <p:nvSpPr>
            <p:cNvPr id="24" name="Rectangle: Rounded Corners 23" descr="Icons of the previously mentioned products display." title="icons">
              <a:extLst>
                <a:ext uri="{FF2B5EF4-FFF2-40B4-BE49-F238E27FC236}">
                  <a16:creationId xmlns:a16="http://schemas.microsoft.com/office/drawing/2014/main" id="{2F1F4FC7-17F5-4693-A52E-A1B91D5020C2}"/>
                </a:ext>
              </a:extLst>
            </p:cNvPr>
            <p:cNvSpPr/>
            <p:nvPr/>
          </p:nvSpPr>
          <p:spPr bwMode="auto">
            <a:xfrm>
              <a:off x="7123003" y="2521535"/>
              <a:ext cx="4237772" cy="23459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atabase migration service icon" title="Database migration service icon">
              <a:extLst>
                <a:ext uri="{FF2B5EF4-FFF2-40B4-BE49-F238E27FC236}">
                  <a16:creationId xmlns:a16="http://schemas.microsoft.com/office/drawing/2014/main" id="{85FAFCFB-EBFD-4FAE-8430-27C71191D8C4}"/>
                </a:ext>
              </a:extLst>
            </p:cNvPr>
            <p:cNvPicPr>
              <a:picLocks noChangeAspect="1"/>
            </p:cNvPicPr>
            <p:nvPr/>
          </p:nvPicPr>
          <p:blipFill>
            <a:blip r:embed="rId6"/>
            <a:stretch>
              <a:fillRect/>
            </a:stretch>
          </p:blipFill>
          <p:spPr>
            <a:xfrm>
              <a:off x="8530337" y="3120301"/>
              <a:ext cx="1219863" cy="1291619"/>
            </a:xfrm>
            <a:prstGeom prst="rect">
              <a:avLst/>
            </a:prstGeom>
          </p:spPr>
        </p:pic>
        <p:pic>
          <p:nvPicPr>
            <p:cNvPr id="25" name="Picture 24" descr="Database migration assistant icon" title="Database migration assistant icon">
              <a:extLst>
                <a:ext uri="{FF2B5EF4-FFF2-40B4-BE49-F238E27FC236}">
                  <a16:creationId xmlns:a16="http://schemas.microsoft.com/office/drawing/2014/main" id="{B2C51600-A478-4FF9-839C-157BDE7779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2808" y="3684246"/>
              <a:ext cx="780290" cy="780290"/>
            </a:xfrm>
            <a:prstGeom prst="rect">
              <a:avLst/>
            </a:prstGeom>
          </p:spPr>
        </p:pic>
      </p:grpSp>
      <p:sp>
        <p:nvSpPr>
          <p:cNvPr id="12" name="TextBox 11">
            <a:extLst>
              <a:ext uri="{FF2B5EF4-FFF2-40B4-BE49-F238E27FC236}">
                <a16:creationId xmlns:a16="http://schemas.microsoft.com/office/drawing/2014/main" id="{BB7B69BE-0BF3-488B-B149-D6D432A65F0D}"/>
              </a:ext>
            </a:extLst>
          </p:cNvPr>
          <p:cNvSpPr txBox="1"/>
          <p:nvPr/>
        </p:nvSpPr>
        <p:spPr>
          <a:xfrm>
            <a:off x="6519516"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Azure Migrate</a:t>
            </a:r>
          </a:p>
        </p:txBody>
      </p:sp>
      <p:sp>
        <p:nvSpPr>
          <p:cNvPr id="31" name="TextBox 30">
            <a:extLst>
              <a:ext uri="{FF2B5EF4-FFF2-40B4-BE49-F238E27FC236}">
                <a16:creationId xmlns:a16="http://schemas.microsoft.com/office/drawing/2014/main" id="{FCB9B612-D198-4874-8D14-733FE4F65F06}"/>
              </a:ext>
            </a:extLst>
          </p:cNvPr>
          <p:cNvSpPr txBox="1"/>
          <p:nvPr/>
        </p:nvSpPr>
        <p:spPr>
          <a:xfrm>
            <a:off x="8469812" y="4659798"/>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Service</a:t>
            </a:r>
          </a:p>
        </p:txBody>
      </p:sp>
      <p:sp>
        <p:nvSpPr>
          <p:cNvPr id="32" name="TextBox 31">
            <a:extLst>
              <a:ext uri="{FF2B5EF4-FFF2-40B4-BE49-F238E27FC236}">
                <a16:creationId xmlns:a16="http://schemas.microsoft.com/office/drawing/2014/main" id="{313D1DC4-4E9A-4695-B33A-C3D60A4658AE}"/>
              </a:ext>
            </a:extLst>
          </p:cNvPr>
          <p:cNvSpPr txBox="1"/>
          <p:nvPr/>
        </p:nvSpPr>
        <p:spPr>
          <a:xfrm>
            <a:off x="7243684" y="5126886"/>
            <a:ext cx="3900592"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Database Migration Assistant</a:t>
            </a:r>
          </a:p>
        </p:txBody>
      </p:sp>
      <p:pic>
        <p:nvPicPr>
          <p:cNvPr id="6" name="Picture 5">
            <a:extLst>
              <a:ext uri="{FF2B5EF4-FFF2-40B4-BE49-F238E27FC236}">
                <a16:creationId xmlns:a16="http://schemas.microsoft.com/office/drawing/2014/main" id="{E2693FC4-CB4C-4A82-A403-086B32052248}"/>
              </a:ext>
            </a:extLst>
          </p:cNvPr>
          <p:cNvPicPr>
            <a:picLocks noChangeAspect="1"/>
          </p:cNvPicPr>
          <p:nvPr/>
        </p:nvPicPr>
        <p:blipFill>
          <a:blip r:embed="rId8"/>
          <a:stretch>
            <a:fillRect/>
          </a:stretch>
        </p:blipFill>
        <p:spPr>
          <a:xfrm>
            <a:off x="7427408" y="2984543"/>
            <a:ext cx="792387" cy="780290"/>
          </a:xfrm>
          <a:prstGeom prst="rect">
            <a:avLst/>
          </a:prstGeom>
        </p:spPr>
      </p:pic>
      <p:sp>
        <p:nvSpPr>
          <p:cNvPr id="21" name="TextBox 20">
            <a:extLst>
              <a:ext uri="{FF2B5EF4-FFF2-40B4-BE49-F238E27FC236}">
                <a16:creationId xmlns:a16="http://schemas.microsoft.com/office/drawing/2014/main" id="{3882684F-FA8F-449E-892B-7D7E65EE6B53}"/>
              </a:ext>
            </a:extLst>
          </p:cNvPr>
          <p:cNvSpPr txBox="1"/>
          <p:nvPr/>
        </p:nvSpPr>
        <p:spPr>
          <a:xfrm>
            <a:off x="8598466" y="5603703"/>
            <a:ext cx="3900592" cy="600164"/>
          </a:xfrm>
          <a:prstGeom prst="rect">
            <a:avLst/>
          </a:prstGeom>
          <a:noFill/>
        </p:spPr>
        <p:txBody>
          <a:bodyPr wrap="square" lIns="182880" tIns="146304" rIns="182880" bIns="146304" rtlCol="0">
            <a:spAutoFit/>
          </a:bodyPr>
          <a:lstStyle/>
          <a:p>
            <a:pPr algn="ctr">
              <a:lnSpc>
                <a:spcPct val="90000"/>
              </a:lnSpc>
              <a:spcAft>
                <a:spcPts val="600"/>
              </a:spcAft>
            </a:pPr>
            <a:r>
              <a:rPr lang="en-US" sz="2200" dirty="0">
                <a:gradFill>
                  <a:gsLst>
                    <a:gs pos="2917">
                      <a:schemeClr val="tx1"/>
                    </a:gs>
                    <a:gs pos="30000">
                      <a:schemeClr val="tx1"/>
                    </a:gs>
                  </a:gsLst>
                  <a:lin ang="5400000" scaled="0"/>
                </a:gradFill>
              </a:rPr>
              <a:t>Third-party tools</a:t>
            </a:r>
          </a:p>
        </p:txBody>
      </p:sp>
      <p:sp>
        <p:nvSpPr>
          <p:cNvPr id="22" name="Rectangle 21">
            <a:extLst>
              <a:ext uri="{FF2B5EF4-FFF2-40B4-BE49-F238E27FC236}">
                <a16:creationId xmlns:a16="http://schemas.microsoft.com/office/drawing/2014/main" id="{E3D5C380-1B9E-4D63-AF37-AE8E0602C10B}"/>
              </a:ext>
            </a:extLst>
          </p:cNvPr>
          <p:cNvSpPr/>
          <p:nvPr/>
        </p:nvSpPr>
        <p:spPr>
          <a:xfrm>
            <a:off x="6507706" y="5705269"/>
            <a:ext cx="3318324" cy="397032"/>
          </a:xfrm>
          <a:prstGeom prst="rect">
            <a:avLst/>
          </a:prstGeom>
        </p:spPr>
        <p:txBody>
          <a:bodyPr wrap="square">
            <a:spAutoFit/>
          </a:bodyPr>
          <a:lstStyle/>
          <a:p>
            <a:pPr>
              <a:lnSpc>
                <a:spcPct val="90000"/>
              </a:lnSpc>
              <a:spcAft>
                <a:spcPts val="600"/>
              </a:spcAft>
            </a:pPr>
            <a:r>
              <a:rPr lang="en-US" sz="2200" dirty="0">
                <a:gradFill>
                  <a:gsLst>
                    <a:gs pos="2917">
                      <a:schemeClr val="tx1"/>
                    </a:gs>
                    <a:gs pos="30000">
                      <a:schemeClr val="tx1"/>
                    </a:gs>
                  </a:gsLst>
                  <a:lin ang="5400000" scaled="0"/>
                </a:gradFill>
              </a:rPr>
              <a:t>Azure Site Recovery</a:t>
            </a:r>
          </a:p>
        </p:txBody>
      </p:sp>
      <p:pic>
        <p:nvPicPr>
          <p:cNvPr id="23" name="Picture 22" descr="Azure Site Recovery icon" title="Azure Site Recovery icon">
            <a:extLst>
              <a:ext uri="{FF2B5EF4-FFF2-40B4-BE49-F238E27FC236}">
                <a16:creationId xmlns:a16="http://schemas.microsoft.com/office/drawing/2014/main" id="{6AFD0336-93F2-42D0-98F2-2FEB36CF35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7033" y="2357117"/>
            <a:ext cx="627426" cy="627426"/>
          </a:xfrm>
          <a:prstGeom prst="rect">
            <a:avLst/>
          </a:prstGeom>
        </p:spPr>
      </p:pic>
    </p:spTree>
    <p:extLst>
      <p:ext uri="{BB962C8B-B14F-4D97-AF65-F5344CB8AC3E}">
        <p14:creationId xmlns:p14="http://schemas.microsoft.com/office/powerpoint/2010/main" val="2481751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F2CADDD4-762C-41FC-BEDE-EAB4912410FA}"/>
              </a:ext>
            </a:extLst>
          </p:cNvPr>
          <p:cNvCxnSpPr>
            <a:cxnSpLocks/>
          </p:cNvCxnSpPr>
          <p:nvPr/>
        </p:nvCxnSpPr>
        <p:spPr>
          <a:xfrm flipV="1">
            <a:off x="2315813" y="3333494"/>
            <a:ext cx="0" cy="1044454"/>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8A4042-6262-4E98-B36E-CAF03337F75F}"/>
              </a:ext>
            </a:extLst>
          </p:cNvPr>
          <p:cNvCxnSpPr>
            <a:cxnSpLocks/>
            <a:stCxn id="26" idx="1"/>
            <a:endCxn id="22" idx="3"/>
          </p:cNvCxnSpPr>
          <p:nvPr/>
        </p:nvCxnSpPr>
        <p:spPr>
          <a:xfrm flipH="1" flipV="1">
            <a:off x="1043072" y="2647225"/>
            <a:ext cx="317899" cy="846"/>
          </a:xfrm>
          <a:prstGeom prst="line">
            <a:avLst/>
          </a:prstGeom>
          <a:ln w="2857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A18A7B22-89B1-45D4-86B4-656DA7A88BA3}"/>
              </a:ext>
            </a:extLst>
          </p:cNvPr>
          <p:cNvGrpSpPr/>
          <p:nvPr/>
        </p:nvGrpSpPr>
        <p:grpSpPr>
          <a:xfrm>
            <a:off x="1317599" y="1977499"/>
            <a:ext cx="2245220" cy="2324629"/>
            <a:chOff x="6949580" y="2492753"/>
            <a:chExt cx="2245220" cy="2324629"/>
          </a:xfrm>
        </p:grpSpPr>
        <p:grpSp>
          <p:nvGrpSpPr>
            <p:cNvPr id="25" name="Group 24">
              <a:extLst>
                <a:ext uri="{FF2B5EF4-FFF2-40B4-BE49-F238E27FC236}">
                  <a16:creationId xmlns:a16="http://schemas.microsoft.com/office/drawing/2014/main" id="{0D5E0F16-4829-461B-951C-163B10DFA25E}"/>
                </a:ext>
              </a:extLst>
            </p:cNvPr>
            <p:cNvGrpSpPr/>
            <p:nvPr/>
          </p:nvGrpSpPr>
          <p:grpSpPr>
            <a:xfrm>
              <a:off x="6949580" y="2492753"/>
              <a:ext cx="2245220" cy="2324629"/>
              <a:chOff x="6896101" y="2539542"/>
              <a:chExt cx="2825537" cy="3363241"/>
            </a:xfrm>
          </p:grpSpPr>
          <p:sp>
            <p:nvSpPr>
              <p:cNvPr id="23" name="Thought Bubble: Cloud 22">
                <a:extLst>
                  <a:ext uri="{FF2B5EF4-FFF2-40B4-BE49-F238E27FC236}">
                    <a16:creationId xmlns:a16="http://schemas.microsoft.com/office/drawing/2014/main" id="{A4D81238-AAB6-43DD-AE7B-3F51EB0A6ACC}"/>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a:extLst>
                  <a:ext uri="{FF2B5EF4-FFF2-40B4-BE49-F238E27FC236}">
                    <a16:creationId xmlns:a16="http://schemas.microsoft.com/office/drawing/2014/main" id="{484832A8-B450-4C66-8BEB-32371992FDAD}"/>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TextBox 25">
              <a:extLst>
                <a:ext uri="{FF2B5EF4-FFF2-40B4-BE49-F238E27FC236}">
                  <a16:creationId xmlns:a16="http://schemas.microsoft.com/office/drawing/2014/main" id="{C86A7EBF-ED4E-4306-BF3E-28428CED12CF}"/>
                </a:ext>
              </a:extLst>
            </p:cNvPr>
            <p:cNvSpPr txBox="1"/>
            <p:nvPr/>
          </p:nvSpPr>
          <p:spPr>
            <a:xfrm>
              <a:off x="6992952" y="2766293"/>
              <a:ext cx="2158475" cy="794064"/>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Lucerne Global</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Routed Network</a:t>
              </a:r>
            </a:p>
          </p:txBody>
        </p:sp>
      </p:gr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Lucerne network design</a:t>
            </a:r>
            <a:endParaRPr lang="en-US" sz="4400" dirty="0"/>
          </a:p>
        </p:txBody>
      </p:sp>
      <p:grpSp>
        <p:nvGrpSpPr>
          <p:cNvPr id="13" name="Group 12">
            <a:extLst>
              <a:ext uri="{FF2B5EF4-FFF2-40B4-BE49-F238E27FC236}">
                <a16:creationId xmlns:a16="http://schemas.microsoft.com/office/drawing/2014/main" id="{A5011B78-3C88-4FCC-8102-0DE49918533B}"/>
              </a:ext>
            </a:extLst>
          </p:cNvPr>
          <p:cNvGrpSpPr/>
          <p:nvPr/>
        </p:nvGrpSpPr>
        <p:grpSpPr>
          <a:xfrm>
            <a:off x="332838" y="4377948"/>
            <a:ext cx="3507946" cy="2233596"/>
            <a:chOff x="2501965" y="2786321"/>
            <a:chExt cx="3507946" cy="2233596"/>
          </a:xfrm>
        </p:grpSpPr>
        <p:sp>
          <p:nvSpPr>
            <p:cNvPr id="11" name="Rectangle 10">
              <a:extLst>
                <a:ext uri="{FF2B5EF4-FFF2-40B4-BE49-F238E27FC236}">
                  <a16:creationId xmlns:a16="http://schemas.microsoft.com/office/drawing/2014/main" id="{0A9DE616-6444-483E-881D-0BC498183979}"/>
                </a:ext>
              </a:extLst>
            </p:cNvPr>
            <p:cNvSpPr/>
            <p:nvPr/>
          </p:nvSpPr>
          <p:spPr bwMode="auto">
            <a:xfrm>
              <a:off x="2501965" y="2786321"/>
              <a:ext cx="3507946" cy="215686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On Premises Network</a:t>
              </a:r>
              <a:b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New York</a:t>
              </a:r>
            </a:p>
            <a:p>
              <a:pPr defTabSz="932472" fontAlgn="base">
                <a:lnSpc>
                  <a:spcPct val="90000"/>
                </a:lnSpc>
                <a:spcBef>
                  <a:spcPct val="0"/>
                </a:spcBef>
                <a:spcAft>
                  <a:spcPct val="0"/>
                </a:spcAft>
              </a:pPr>
              <a:r>
                <a:rPr lang="en-IE" sz="1400" b="1" dirty="0">
                  <a:solidFill>
                    <a:schemeClr val="bg1"/>
                  </a:solidFill>
                  <a:latin typeface="Segoe UI" panose="020B0502040204020203" pitchFamily="34" charset="0"/>
                  <a:ea typeface="Segoe UI" panose="020B0502040204020203" pitchFamily="34" charset="0"/>
                  <a:cs typeface="Segoe UI" panose="020B0502040204020203" pitchFamily="34" charset="0"/>
                </a:rPr>
                <a:t>172.16.0.0/16</a:t>
              </a:r>
            </a:p>
          </p:txBody>
        </p:sp>
        <p:pic>
          <p:nvPicPr>
            <p:cNvPr id="4" name="Picture 3">
              <a:extLst>
                <a:ext uri="{FF2B5EF4-FFF2-40B4-BE49-F238E27FC236}">
                  <a16:creationId xmlns:a16="http://schemas.microsoft.com/office/drawing/2014/main" id="{A4C78F0A-2255-4BC2-A93C-CFE4D618E3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2448" y="3660088"/>
              <a:ext cx="780290" cy="780290"/>
            </a:xfrm>
            <a:prstGeom prst="rect">
              <a:avLst/>
            </a:prstGeom>
          </p:spPr>
        </p:pic>
        <p:pic>
          <p:nvPicPr>
            <p:cNvPr id="9" name="Picture 8">
              <a:extLst>
                <a:ext uri="{FF2B5EF4-FFF2-40B4-BE49-F238E27FC236}">
                  <a16:creationId xmlns:a16="http://schemas.microsoft.com/office/drawing/2014/main" id="{44BF383F-E3DA-4334-9AA8-7A66BBC67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1965" y="3660088"/>
              <a:ext cx="780290" cy="780290"/>
            </a:xfrm>
            <a:prstGeom prst="rect">
              <a:avLst/>
            </a:prstGeom>
          </p:spPr>
        </p:pic>
        <p:pic>
          <p:nvPicPr>
            <p:cNvPr id="10" name="Picture 9">
              <a:extLst>
                <a:ext uri="{FF2B5EF4-FFF2-40B4-BE49-F238E27FC236}">
                  <a16:creationId xmlns:a16="http://schemas.microsoft.com/office/drawing/2014/main" id="{566AD3D5-543B-4520-921B-88DAB94F1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7134" y="3660088"/>
              <a:ext cx="780290" cy="780290"/>
            </a:xfrm>
            <a:prstGeom prst="rect">
              <a:avLst/>
            </a:prstGeom>
          </p:spPr>
        </p:pic>
        <p:sp>
          <p:nvSpPr>
            <p:cNvPr id="12" name="TextBox 11">
              <a:extLst>
                <a:ext uri="{FF2B5EF4-FFF2-40B4-BE49-F238E27FC236}">
                  <a16:creationId xmlns:a16="http://schemas.microsoft.com/office/drawing/2014/main" id="{FD2CE1EE-CF9D-47B4-8720-2211F0F8F5FB}"/>
                </a:ext>
              </a:extLst>
            </p:cNvPr>
            <p:cNvSpPr txBox="1"/>
            <p:nvPr/>
          </p:nvSpPr>
          <p:spPr>
            <a:xfrm>
              <a:off x="3804183" y="4336653"/>
              <a:ext cx="1157240" cy="683264"/>
            </a:xfrm>
            <a:prstGeom prst="rect">
              <a:avLst/>
            </a:prstGeom>
            <a:noFill/>
          </p:spPr>
          <p:txBody>
            <a:bodyPr wrap="none" lIns="182880" tIns="146304" rIns="182880" bIns="146304" rtlCol="0">
              <a:spAutoFit/>
            </a:bodyPr>
            <a:lstStyle/>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Domain</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Controller</a:t>
              </a:r>
            </a:p>
          </p:txBody>
        </p:sp>
      </p:grpSp>
      <p:sp>
        <p:nvSpPr>
          <p:cNvPr id="14" name="Rectangle: Rounded Corners 13">
            <a:extLst>
              <a:ext uri="{FF2B5EF4-FFF2-40B4-BE49-F238E27FC236}">
                <a16:creationId xmlns:a16="http://schemas.microsoft.com/office/drawing/2014/main" id="{E18CA7F2-8140-4652-892E-098611996BE1}"/>
              </a:ext>
            </a:extLst>
          </p:cNvPr>
          <p:cNvSpPr/>
          <p:nvPr/>
        </p:nvSpPr>
        <p:spPr bwMode="auto">
          <a:xfrm>
            <a:off x="3218370" y="3856106"/>
            <a:ext cx="1393522" cy="1451042"/>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137.35.8.71</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3356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077E7F61-BAB2-459D-8AFF-9D54180B302A}"/>
              </a:ext>
            </a:extLst>
          </p:cNvPr>
          <p:cNvGrpSpPr/>
          <p:nvPr/>
        </p:nvGrpSpPr>
        <p:grpSpPr>
          <a:xfrm>
            <a:off x="3480215" y="5391954"/>
            <a:ext cx="780290" cy="780290"/>
            <a:chOff x="4782891" y="3318014"/>
            <a:chExt cx="780290" cy="780290"/>
          </a:xfrm>
        </p:grpSpPr>
        <p:sp>
          <p:nvSpPr>
            <p:cNvPr id="17" name="Oval 16">
              <a:extLst>
                <a:ext uri="{FF2B5EF4-FFF2-40B4-BE49-F238E27FC236}">
                  <a16:creationId xmlns:a16="http://schemas.microsoft.com/office/drawing/2014/main" id="{83B91A4E-2EFD-49AA-B5D2-EE65D6604D5B}"/>
                </a:ext>
              </a:extLst>
            </p:cNvPr>
            <p:cNvSpPr/>
            <p:nvPr/>
          </p:nvSpPr>
          <p:spPr bwMode="auto">
            <a:xfrm>
              <a:off x="4782891" y="3318014"/>
              <a:ext cx="780290" cy="7802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525D334E-E725-47CC-AD80-0402212AE6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891" y="3318014"/>
              <a:ext cx="780290" cy="780290"/>
            </a:xfrm>
            <a:prstGeom prst="rect">
              <a:avLst/>
            </a:prstGeom>
          </p:spPr>
        </p:pic>
      </p:grpSp>
      <p:pic>
        <p:nvPicPr>
          <p:cNvPr id="22" name="Picture 21">
            <a:extLst>
              <a:ext uri="{FF2B5EF4-FFF2-40B4-BE49-F238E27FC236}">
                <a16:creationId xmlns:a16="http://schemas.microsoft.com/office/drawing/2014/main" id="{A5D913D5-ADC9-48BE-9F53-AF9C100C8FE4}"/>
              </a:ext>
            </a:extLst>
          </p:cNvPr>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62782" y="2257080"/>
            <a:ext cx="780290" cy="780290"/>
          </a:xfrm>
          <a:prstGeom prst="rect">
            <a:avLst/>
          </a:prstGeom>
        </p:spPr>
      </p:pic>
      <p:grpSp>
        <p:nvGrpSpPr>
          <p:cNvPr id="51" name="Group 50">
            <a:extLst>
              <a:ext uri="{FF2B5EF4-FFF2-40B4-BE49-F238E27FC236}">
                <a16:creationId xmlns:a16="http://schemas.microsoft.com/office/drawing/2014/main" id="{DD400E4D-00F9-44C6-BF21-A64C82472601}"/>
              </a:ext>
            </a:extLst>
          </p:cNvPr>
          <p:cNvGrpSpPr/>
          <p:nvPr/>
        </p:nvGrpSpPr>
        <p:grpSpPr>
          <a:xfrm>
            <a:off x="7256409" y="5090342"/>
            <a:ext cx="2305564" cy="1225581"/>
            <a:chOff x="7548509" y="2899395"/>
            <a:chExt cx="2305564" cy="1225581"/>
          </a:xfrm>
        </p:grpSpPr>
        <p:sp>
          <p:nvSpPr>
            <p:cNvPr id="48" name="Rectangle 47">
              <a:extLst>
                <a:ext uri="{FF2B5EF4-FFF2-40B4-BE49-F238E27FC236}">
                  <a16:creationId xmlns:a16="http://schemas.microsoft.com/office/drawing/2014/main" id="{6DB83860-A560-4FB6-9B42-8604517E6FCC}"/>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10.0.1.0/28</a:t>
              </a:r>
            </a:p>
          </p:txBody>
        </p:sp>
        <p:grpSp>
          <p:nvGrpSpPr>
            <p:cNvPr id="50" name="Group 49">
              <a:extLst>
                <a:ext uri="{FF2B5EF4-FFF2-40B4-BE49-F238E27FC236}">
                  <a16:creationId xmlns:a16="http://schemas.microsoft.com/office/drawing/2014/main" id="{039193CD-010C-4D2C-BA2E-002B809F2236}"/>
                </a:ext>
              </a:extLst>
            </p:cNvPr>
            <p:cNvGrpSpPr/>
            <p:nvPr/>
          </p:nvGrpSpPr>
          <p:grpSpPr>
            <a:xfrm>
              <a:off x="9117473" y="2899395"/>
              <a:ext cx="736600" cy="504773"/>
              <a:chOff x="13360400" y="282627"/>
              <a:chExt cx="736600" cy="504773"/>
            </a:xfrm>
          </p:grpSpPr>
          <p:sp>
            <p:nvSpPr>
              <p:cNvPr id="49" name="Rectangle 48">
                <a:extLst>
                  <a:ext uri="{FF2B5EF4-FFF2-40B4-BE49-F238E27FC236}">
                    <a16:creationId xmlns:a16="http://schemas.microsoft.com/office/drawing/2014/main" id="{BA42AB37-7135-4C07-AE05-5907FC6A68A1}"/>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2" name="Graphic 40">
                <a:extLst>
                  <a:ext uri="{FF2B5EF4-FFF2-40B4-BE49-F238E27FC236}">
                    <a16:creationId xmlns:a16="http://schemas.microsoft.com/office/drawing/2014/main" id="{5B1A6B9A-6DCA-4BAE-A898-F805B5CCD711}"/>
                  </a:ext>
                </a:extLst>
              </p:cNvPr>
              <p:cNvGrpSpPr/>
              <p:nvPr/>
            </p:nvGrpSpPr>
            <p:grpSpPr>
              <a:xfrm>
                <a:off x="13385585" y="289510"/>
                <a:ext cx="656572" cy="485189"/>
                <a:chOff x="5901164" y="3284934"/>
                <a:chExt cx="386685" cy="285750"/>
              </a:xfrm>
            </p:grpSpPr>
            <p:sp>
              <p:nvSpPr>
                <p:cNvPr id="43" name="Freeform: Shape 42">
                  <a:extLst>
                    <a:ext uri="{FF2B5EF4-FFF2-40B4-BE49-F238E27FC236}">
                      <a16:creationId xmlns:a16="http://schemas.microsoft.com/office/drawing/2014/main" id="{EDF855FE-27C3-4DA6-886E-E9318F7A48F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44" name="Freeform: Shape 43">
                  <a:extLst>
                    <a:ext uri="{FF2B5EF4-FFF2-40B4-BE49-F238E27FC236}">
                      <a16:creationId xmlns:a16="http://schemas.microsoft.com/office/drawing/2014/main" id="{6BC70C6D-5E3A-47F9-9E34-C4990E0B91B4}"/>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46" name="Freeform: Shape 45">
                  <a:extLst>
                    <a:ext uri="{FF2B5EF4-FFF2-40B4-BE49-F238E27FC236}">
                      <a16:creationId xmlns:a16="http://schemas.microsoft.com/office/drawing/2014/main" id="{62BCD955-8218-48EA-B0C6-7D6AE1256C2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53" name="Group 52">
            <a:extLst>
              <a:ext uri="{FF2B5EF4-FFF2-40B4-BE49-F238E27FC236}">
                <a16:creationId xmlns:a16="http://schemas.microsoft.com/office/drawing/2014/main" id="{5327E850-70A3-4FA8-9F39-9891BB0E7AE1}"/>
              </a:ext>
            </a:extLst>
          </p:cNvPr>
          <p:cNvGrpSpPr/>
          <p:nvPr/>
        </p:nvGrpSpPr>
        <p:grpSpPr>
          <a:xfrm>
            <a:off x="9553598" y="5090342"/>
            <a:ext cx="2305564" cy="1225581"/>
            <a:chOff x="7548509" y="2899395"/>
            <a:chExt cx="2305564" cy="1225581"/>
          </a:xfrm>
        </p:grpSpPr>
        <p:sp>
          <p:nvSpPr>
            <p:cNvPr id="54" name="Rectangle 53">
              <a:extLst>
                <a:ext uri="{FF2B5EF4-FFF2-40B4-BE49-F238E27FC236}">
                  <a16:creationId xmlns:a16="http://schemas.microsoft.com/office/drawing/2014/main" id="{80688429-DFBF-4A61-88FC-0187C0CB34F5}"/>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App </a:t>
              </a: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Gw</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10.0.1.16/28</a:t>
              </a:r>
            </a:p>
          </p:txBody>
        </p:sp>
        <p:grpSp>
          <p:nvGrpSpPr>
            <p:cNvPr id="55" name="Group 54">
              <a:extLst>
                <a:ext uri="{FF2B5EF4-FFF2-40B4-BE49-F238E27FC236}">
                  <a16:creationId xmlns:a16="http://schemas.microsoft.com/office/drawing/2014/main" id="{052C5086-A617-4AA4-97F3-7C6E20CFD0E2}"/>
                </a:ext>
              </a:extLst>
            </p:cNvPr>
            <p:cNvGrpSpPr/>
            <p:nvPr/>
          </p:nvGrpSpPr>
          <p:grpSpPr>
            <a:xfrm>
              <a:off x="9117473" y="2899395"/>
              <a:ext cx="736600" cy="504773"/>
              <a:chOff x="13360400" y="282627"/>
              <a:chExt cx="736600" cy="504773"/>
            </a:xfrm>
          </p:grpSpPr>
          <p:sp>
            <p:nvSpPr>
              <p:cNvPr id="56" name="Rectangle 55">
                <a:extLst>
                  <a:ext uri="{FF2B5EF4-FFF2-40B4-BE49-F238E27FC236}">
                    <a16:creationId xmlns:a16="http://schemas.microsoft.com/office/drawing/2014/main" id="{0B0C2B1C-A696-4A21-A593-00B6F994B7DC}"/>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aphic 40">
                <a:extLst>
                  <a:ext uri="{FF2B5EF4-FFF2-40B4-BE49-F238E27FC236}">
                    <a16:creationId xmlns:a16="http://schemas.microsoft.com/office/drawing/2014/main" id="{D53B54AB-DAE1-4F56-858A-EF1647655D35}"/>
                  </a:ext>
                </a:extLst>
              </p:cNvPr>
              <p:cNvGrpSpPr/>
              <p:nvPr/>
            </p:nvGrpSpPr>
            <p:grpSpPr>
              <a:xfrm>
                <a:off x="13385585" y="289510"/>
                <a:ext cx="656572" cy="485189"/>
                <a:chOff x="5901164" y="3284934"/>
                <a:chExt cx="386685" cy="285750"/>
              </a:xfrm>
            </p:grpSpPr>
            <p:sp>
              <p:nvSpPr>
                <p:cNvPr id="58" name="Freeform: Shape 57">
                  <a:extLst>
                    <a:ext uri="{FF2B5EF4-FFF2-40B4-BE49-F238E27FC236}">
                      <a16:creationId xmlns:a16="http://schemas.microsoft.com/office/drawing/2014/main" id="{604B7464-CDD9-4372-837F-825EF0361631}"/>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59" name="Freeform: Shape 58">
                  <a:extLst>
                    <a:ext uri="{FF2B5EF4-FFF2-40B4-BE49-F238E27FC236}">
                      <a16:creationId xmlns:a16="http://schemas.microsoft.com/office/drawing/2014/main" id="{1C8CEE8A-E626-4322-8F4A-04FE0B0A1945}"/>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0" name="Freeform: Shape 59">
                  <a:extLst>
                    <a:ext uri="{FF2B5EF4-FFF2-40B4-BE49-F238E27FC236}">
                      <a16:creationId xmlns:a16="http://schemas.microsoft.com/office/drawing/2014/main" id="{4B6E7C7C-FF15-42C7-868F-AC762F318FAD}"/>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sp>
        <p:nvSpPr>
          <p:cNvPr id="33" name="Rectangle 32">
            <a:extLst>
              <a:ext uri="{FF2B5EF4-FFF2-40B4-BE49-F238E27FC236}">
                <a16:creationId xmlns:a16="http://schemas.microsoft.com/office/drawing/2014/main" id="{583EA3A8-B5BC-4CD6-A5DC-D2CCEEC7C59A}"/>
              </a:ext>
            </a:extLst>
          </p:cNvPr>
          <p:cNvSpPr/>
          <p:nvPr/>
        </p:nvSpPr>
        <p:spPr bwMode="auto">
          <a:xfrm>
            <a:off x="7012725" y="1461079"/>
            <a:ext cx="4820615" cy="5107410"/>
          </a:xfrm>
          <a:prstGeom prst="rect">
            <a:avLst/>
          </a:prstGeom>
          <a:noFill/>
          <a:ln w="34925">
            <a:solidFill>
              <a:schemeClr val="bg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41D4EF8F-CC33-454A-8DE5-0343CA78F410}"/>
              </a:ext>
            </a:extLst>
          </p:cNvPr>
          <p:cNvGrpSpPr/>
          <p:nvPr/>
        </p:nvGrpSpPr>
        <p:grpSpPr>
          <a:xfrm>
            <a:off x="7247686" y="3619078"/>
            <a:ext cx="2305564" cy="1225581"/>
            <a:chOff x="7548509" y="2899395"/>
            <a:chExt cx="2305564" cy="1225581"/>
          </a:xfrm>
        </p:grpSpPr>
        <p:sp>
          <p:nvSpPr>
            <p:cNvPr id="62" name="Rectangle 61">
              <a:extLst>
                <a:ext uri="{FF2B5EF4-FFF2-40B4-BE49-F238E27FC236}">
                  <a16:creationId xmlns:a16="http://schemas.microsoft.com/office/drawing/2014/main" id="{5F01CC92-3742-4430-9E8C-9F107116BD73}"/>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10.0.1.64/28</a:t>
              </a:r>
            </a:p>
          </p:txBody>
        </p:sp>
        <p:grpSp>
          <p:nvGrpSpPr>
            <p:cNvPr id="63" name="Group 62">
              <a:extLst>
                <a:ext uri="{FF2B5EF4-FFF2-40B4-BE49-F238E27FC236}">
                  <a16:creationId xmlns:a16="http://schemas.microsoft.com/office/drawing/2014/main" id="{D9C49508-799E-4FA2-9452-E28CF953CF0A}"/>
                </a:ext>
              </a:extLst>
            </p:cNvPr>
            <p:cNvGrpSpPr/>
            <p:nvPr/>
          </p:nvGrpSpPr>
          <p:grpSpPr>
            <a:xfrm>
              <a:off x="9117473" y="2899395"/>
              <a:ext cx="736600" cy="504773"/>
              <a:chOff x="13360400" y="282627"/>
              <a:chExt cx="736600" cy="504773"/>
            </a:xfrm>
          </p:grpSpPr>
          <p:sp>
            <p:nvSpPr>
              <p:cNvPr id="64" name="Rectangle 63">
                <a:extLst>
                  <a:ext uri="{FF2B5EF4-FFF2-40B4-BE49-F238E27FC236}">
                    <a16:creationId xmlns:a16="http://schemas.microsoft.com/office/drawing/2014/main" id="{4140A026-9830-4E88-93D4-33B3F6B22DC3}"/>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5" name="Graphic 40">
                <a:extLst>
                  <a:ext uri="{FF2B5EF4-FFF2-40B4-BE49-F238E27FC236}">
                    <a16:creationId xmlns:a16="http://schemas.microsoft.com/office/drawing/2014/main" id="{7210164D-CB32-4181-B9BE-20B03C2E05E1}"/>
                  </a:ext>
                </a:extLst>
              </p:cNvPr>
              <p:cNvGrpSpPr/>
              <p:nvPr/>
            </p:nvGrpSpPr>
            <p:grpSpPr>
              <a:xfrm>
                <a:off x="13385585" y="289510"/>
                <a:ext cx="656572" cy="485189"/>
                <a:chOff x="5901164" y="3284934"/>
                <a:chExt cx="386685" cy="285750"/>
              </a:xfrm>
            </p:grpSpPr>
            <p:sp>
              <p:nvSpPr>
                <p:cNvPr id="66" name="Freeform: Shape 65">
                  <a:extLst>
                    <a:ext uri="{FF2B5EF4-FFF2-40B4-BE49-F238E27FC236}">
                      <a16:creationId xmlns:a16="http://schemas.microsoft.com/office/drawing/2014/main" id="{113287B7-0139-41BB-8F38-997C6F788849}"/>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67" name="Freeform: Shape 66">
                  <a:extLst>
                    <a:ext uri="{FF2B5EF4-FFF2-40B4-BE49-F238E27FC236}">
                      <a16:creationId xmlns:a16="http://schemas.microsoft.com/office/drawing/2014/main" id="{A16FC6DD-6D3C-4C4B-9C53-C0FEDA400202}"/>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68" name="Freeform: Shape 67">
                  <a:extLst>
                    <a:ext uri="{FF2B5EF4-FFF2-40B4-BE49-F238E27FC236}">
                      <a16:creationId xmlns:a16="http://schemas.microsoft.com/office/drawing/2014/main" id="{CAAAB82F-3027-4A3F-B802-CECC66B30E83}"/>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69" name="Group 68">
            <a:extLst>
              <a:ext uri="{FF2B5EF4-FFF2-40B4-BE49-F238E27FC236}">
                <a16:creationId xmlns:a16="http://schemas.microsoft.com/office/drawing/2014/main" id="{4F1DBD40-E10F-4B18-A43A-DFD4AD992DFA}"/>
              </a:ext>
            </a:extLst>
          </p:cNvPr>
          <p:cNvGrpSpPr/>
          <p:nvPr/>
        </p:nvGrpSpPr>
        <p:grpSpPr>
          <a:xfrm>
            <a:off x="9544875" y="3619078"/>
            <a:ext cx="2305564" cy="1225581"/>
            <a:chOff x="7548509" y="2899395"/>
            <a:chExt cx="2305564" cy="1225581"/>
          </a:xfrm>
        </p:grpSpPr>
        <p:sp>
          <p:nvSpPr>
            <p:cNvPr id="70" name="Rectangle 69">
              <a:extLst>
                <a:ext uri="{FF2B5EF4-FFF2-40B4-BE49-F238E27FC236}">
                  <a16:creationId xmlns:a16="http://schemas.microsoft.com/office/drawing/2014/main" id="{0E219321-5B5A-4ABB-A056-D67480A5CB10}"/>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Procurement</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10.0.1.80/28</a:t>
              </a:r>
            </a:p>
          </p:txBody>
        </p:sp>
        <p:grpSp>
          <p:nvGrpSpPr>
            <p:cNvPr id="71" name="Group 70">
              <a:extLst>
                <a:ext uri="{FF2B5EF4-FFF2-40B4-BE49-F238E27FC236}">
                  <a16:creationId xmlns:a16="http://schemas.microsoft.com/office/drawing/2014/main" id="{C44E92B2-F3B4-47E7-93A6-2337738BFADA}"/>
                </a:ext>
              </a:extLst>
            </p:cNvPr>
            <p:cNvGrpSpPr/>
            <p:nvPr/>
          </p:nvGrpSpPr>
          <p:grpSpPr>
            <a:xfrm>
              <a:off x="9117473" y="2899395"/>
              <a:ext cx="736600" cy="504773"/>
              <a:chOff x="13360400" y="282627"/>
              <a:chExt cx="736600" cy="504773"/>
            </a:xfrm>
          </p:grpSpPr>
          <p:sp>
            <p:nvSpPr>
              <p:cNvPr id="72" name="Rectangle 71">
                <a:extLst>
                  <a:ext uri="{FF2B5EF4-FFF2-40B4-BE49-F238E27FC236}">
                    <a16:creationId xmlns:a16="http://schemas.microsoft.com/office/drawing/2014/main" id="{5474A0C8-D9FF-4404-9A59-1741D0412270}"/>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aphic 40">
                <a:extLst>
                  <a:ext uri="{FF2B5EF4-FFF2-40B4-BE49-F238E27FC236}">
                    <a16:creationId xmlns:a16="http://schemas.microsoft.com/office/drawing/2014/main" id="{F21C90B9-3A85-48B9-867F-25B52E900FE6}"/>
                  </a:ext>
                </a:extLst>
              </p:cNvPr>
              <p:cNvGrpSpPr/>
              <p:nvPr/>
            </p:nvGrpSpPr>
            <p:grpSpPr>
              <a:xfrm>
                <a:off x="13385585" y="289510"/>
                <a:ext cx="656572" cy="485189"/>
                <a:chOff x="5901164" y="3284934"/>
                <a:chExt cx="386685" cy="285750"/>
              </a:xfrm>
            </p:grpSpPr>
            <p:sp>
              <p:nvSpPr>
                <p:cNvPr id="74" name="Freeform: Shape 73">
                  <a:extLst>
                    <a:ext uri="{FF2B5EF4-FFF2-40B4-BE49-F238E27FC236}">
                      <a16:creationId xmlns:a16="http://schemas.microsoft.com/office/drawing/2014/main" id="{A5B5349B-6601-4706-ACDE-F2DB52418697}"/>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75" name="Freeform: Shape 74">
                  <a:extLst>
                    <a:ext uri="{FF2B5EF4-FFF2-40B4-BE49-F238E27FC236}">
                      <a16:creationId xmlns:a16="http://schemas.microsoft.com/office/drawing/2014/main" id="{B165DDB1-40CB-4A01-A419-A99B87B4EF5E}"/>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76" name="Freeform: Shape 75">
                  <a:extLst>
                    <a:ext uri="{FF2B5EF4-FFF2-40B4-BE49-F238E27FC236}">
                      <a16:creationId xmlns:a16="http://schemas.microsoft.com/office/drawing/2014/main" id="{A31372E7-055B-4385-BBF6-5610A0B01FBF}"/>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77" name="Group 76">
            <a:extLst>
              <a:ext uri="{FF2B5EF4-FFF2-40B4-BE49-F238E27FC236}">
                <a16:creationId xmlns:a16="http://schemas.microsoft.com/office/drawing/2014/main" id="{2CE08973-134B-4781-91D6-27907AF56F3F}"/>
              </a:ext>
            </a:extLst>
          </p:cNvPr>
          <p:cNvGrpSpPr/>
          <p:nvPr/>
        </p:nvGrpSpPr>
        <p:grpSpPr>
          <a:xfrm>
            <a:off x="7243324" y="2066649"/>
            <a:ext cx="2305564" cy="1225581"/>
            <a:chOff x="7548509" y="2899395"/>
            <a:chExt cx="2305564" cy="1225581"/>
          </a:xfrm>
        </p:grpSpPr>
        <p:sp>
          <p:nvSpPr>
            <p:cNvPr id="78" name="Rectangle 77">
              <a:extLst>
                <a:ext uri="{FF2B5EF4-FFF2-40B4-BE49-F238E27FC236}">
                  <a16:creationId xmlns:a16="http://schemas.microsoft.com/office/drawing/2014/main" id="{6F8DBAC6-96BA-44FD-894D-7CDA167EE871}"/>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Web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10.0.1.128/28</a:t>
              </a:r>
            </a:p>
          </p:txBody>
        </p:sp>
        <p:grpSp>
          <p:nvGrpSpPr>
            <p:cNvPr id="79" name="Group 78">
              <a:extLst>
                <a:ext uri="{FF2B5EF4-FFF2-40B4-BE49-F238E27FC236}">
                  <a16:creationId xmlns:a16="http://schemas.microsoft.com/office/drawing/2014/main" id="{911F57FE-0474-481A-B822-FB10DEA1F235}"/>
                </a:ext>
              </a:extLst>
            </p:cNvPr>
            <p:cNvGrpSpPr/>
            <p:nvPr/>
          </p:nvGrpSpPr>
          <p:grpSpPr>
            <a:xfrm>
              <a:off x="9117473" y="2899395"/>
              <a:ext cx="736600" cy="504773"/>
              <a:chOff x="13360400" y="282627"/>
              <a:chExt cx="736600" cy="504773"/>
            </a:xfrm>
          </p:grpSpPr>
          <p:sp>
            <p:nvSpPr>
              <p:cNvPr id="80" name="Rectangle 79">
                <a:extLst>
                  <a:ext uri="{FF2B5EF4-FFF2-40B4-BE49-F238E27FC236}">
                    <a16:creationId xmlns:a16="http://schemas.microsoft.com/office/drawing/2014/main" id="{80893B99-67FE-46A3-ABA0-EE5A1ACF706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1" name="Graphic 40">
                <a:extLst>
                  <a:ext uri="{FF2B5EF4-FFF2-40B4-BE49-F238E27FC236}">
                    <a16:creationId xmlns:a16="http://schemas.microsoft.com/office/drawing/2014/main" id="{5230E04C-F28F-4AC1-9CDA-85395FC13610}"/>
                  </a:ext>
                </a:extLst>
              </p:cNvPr>
              <p:cNvGrpSpPr/>
              <p:nvPr/>
            </p:nvGrpSpPr>
            <p:grpSpPr>
              <a:xfrm>
                <a:off x="13385585" y="289510"/>
                <a:ext cx="656572" cy="485189"/>
                <a:chOff x="5901164" y="3284934"/>
                <a:chExt cx="386685" cy="285750"/>
              </a:xfrm>
            </p:grpSpPr>
            <p:sp>
              <p:nvSpPr>
                <p:cNvPr id="82" name="Freeform: Shape 81">
                  <a:extLst>
                    <a:ext uri="{FF2B5EF4-FFF2-40B4-BE49-F238E27FC236}">
                      <a16:creationId xmlns:a16="http://schemas.microsoft.com/office/drawing/2014/main" id="{C1B39777-C83E-435E-A2A5-57361F2A56C5}"/>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83" name="Freeform: Shape 82">
                  <a:extLst>
                    <a:ext uri="{FF2B5EF4-FFF2-40B4-BE49-F238E27FC236}">
                      <a16:creationId xmlns:a16="http://schemas.microsoft.com/office/drawing/2014/main" id="{A4E1881C-35E7-4C52-87B2-24031DEBB25A}"/>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84" name="Freeform: Shape 83">
                  <a:extLst>
                    <a:ext uri="{FF2B5EF4-FFF2-40B4-BE49-F238E27FC236}">
                      <a16:creationId xmlns:a16="http://schemas.microsoft.com/office/drawing/2014/main" id="{72A2EF5C-76E0-4D8E-A524-4D33C58BCC99}"/>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85" name="Group 84">
            <a:extLst>
              <a:ext uri="{FF2B5EF4-FFF2-40B4-BE49-F238E27FC236}">
                <a16:creationId xmlns:a16="http://schemas.microsoft.com/office/drawing/2014/main" id="{AFA09E94-C304-4B0E-A289-34A2D9D9AF07}"/>
              </a:ext>
            </a:extLst>
          </p:cNvPr>
          <p:cNvGrpSpPr/>
          <p:nvPr/>
        </p:nvGrpSpPr>
        <p:grpSpPr>
          <a:xfrm>
            <a:off x="9540513" y="2066649"/>
            <a:ext cx="2305564" cy="1225581"/>
            <a:chOff x="7548509" y="2899395"/>
            <a:chExt cx="2305564" cy="1225581"/>
          </a:xfrm>
        </p:grpSpPr>
        <p:sp>
          <p:nvSpPr>
            <p:cNvPr id="86" name="Rectangle 85">
              <a:extLst>
                <a:ext uri="{FF2B5EF4-FFF2-40B4-BE49-F238E27FC236}">
                  <a16:creationId xmlns:a16="http://schemas.microsoft.com/office/drawing/2014/main" id="{15F7942A-285F-474C-BA77-2B5DD0FEB832}"/>
                </a:ext>
              </a:extLst>
            </p:cNvPr>
            <p:cNvSpPr/>
            <p:nvPr/>
          </p:nvSpPr>
          <p:spPr bwMode="auto">
            <a:xfrm>
              <a:off x="7548509" y="3163325"/>
              <a:ext cx="1932534" cy="961651"/>
            </a:xfrm>
            <a:prstGeom prst="rect">
              <a:avLst/>
            </a:prstGeom>
            <a:noFill/>
            <a:ln w="2222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HR App</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DB</a:t>
              </a:r>
              <a:b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10.0.1.144/28</a:t>
              </a:r>
            </a:p>
          </p:txBody>
        </p:sp>
        <p:grpSp>
          <p:nvGrpSpPr>
            <p:cNvPr id="87" name="Group 86">
              <a:extLst>
                <a:ext uri="{FF2B5EF4-FFF2-40B4-BE49-F238E27FC236}">
                  <a16:creationId xmlns:a16="http://schemas.microsoft.com/office/drawing/2014/main" id="{10364FFB-4849-4D1F-851A-8CE22515CBD7}"/>
                </a:ext>
              </a:extLst>
            </p:cNvPr>
            <p:cNvGrpSpPr/>
            <p:nvPr/>
          </p:nvGrpSpPr>
          <p:grpSpPr>
            <a:xfrm>
              <a:off x="9117473" y="2899395"/>
              <a:ext cx="736600" cy="504773"/>
              <a:chOff x="13360400" y="282627"/>
              <a:chExt cx="736600" cy="504773"/>
            </a:xfrm>
          </p:grpSpPr>
          <p:sp>
            <p:nvSpPr>
              <p:cNvPr id="88" name="Rectangle 87">
                <a:extLst>
                  <a:ext uri="{FF2B5EF4-FFF2-40B4-BE49-F238E27FC236}">
                    <a16:creationId xmlns:a16="http://schemas.microsoft.com/office/drawing/2014/main" id="{24765F9A-310A-4E14-848F-FB018EA98987}"/>
                  </a:ext>
                </a:extLst>
              </p:cNvPr>
              <p:cNvSpPr/>
              <p:nvPr/>
            </p:nvSpPr>
            <p:spPr bwMode="auto">
              <a:xfrm>
                <a:off x="13360400" y="282627"/>
                <a:ext cx="736600" cy="5047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aphic 40">
                <a:extLst>
                  <a:ext uri="{FF2B5EF4-FFF2-40B4-BE49-F238E27FC236}">
                    <a16:creationId xmlns:a16="http://schemas.microsoft.com/office/drawing/2014/main" id="{A40A9B4D-F0F4-47EC-AA44-81E6A2C62BC6}"/>
                  </a:ext>
                </a:extLst>
              </p:cNvPr>
              <p:cNvGrpSpPr/>
              <p:nvPr/>
            </p:nvGrpSpPr>
            <p:grpSpPr>
              <a:xfrm>
                <a:off x="13385585" y="289510"/>
                <a:ext cx="656572" cy="485189"/>
                <a:chOff x="5901164" y="3284934"/>
                <a:chExt cx="386685" cy="285750"/>
              </a:xfrm>
            </p:grpSpPr>
            <p:sp>
              <p:nvSpPr>
                <p:cNvPr id="90" name="Freeform: Shape 89">
                  <a:extLst>
                    <a:ext uri="{FF2B5EF4-FFF2-40B4-BE49-F238E27FC236}">
                      <a16:creationId xmlns:a16="http://schemas.microsoft.com/office/drawing/2014/main" id="{51EF9B74-011B-4112-921E-F53BEACC3E3B}"/>
                    </a:ext>
                  </a:extLst>
                </p:cNvPr>
                <p:cNvSpPr/>
                <p:nvPr/>
              </p:nvSpPr>
              <p:spPr>
                <a:xfrm>
                  <a:off x="6125924" y="3284934"/>
                  <a:ext cx="161925" cy="285750"/>
                </a:xfrm>
                <a:custGeom>
                  <a:avLst/>
                  <a:gdLst>
                    <a:gd name="connsiteX0" fmla="*/ 154543 w 161925"/>
                    <a:gd name="connsiteY0" fmla="*/ 150733 h 285750"/>
                    <a:gd name="connsiteX1" fmla="*/ 154543 w 161925"/>
                    <a:gd name="connsiteY1" fmla="*/ 133588 h 285750"/>
                    <a:gd name="connsiteX2" fmla="*/ 131683 w 161925"/>
                    <a:gd name="connsiteY2" fmla="*/ 110728 h 285750"/>
                    <a:gd name="connsiteX3" fmla="*/ 28813 w 161925"/>
                    <a:gd name="connsiteY3" fmla="*/ 10716 h 285750"/>
                    <a:gd name="connsiteX4" fmla="*/ 12621 w 161925"/>
                    <a:gd name="connsiteY4" fmla="*/ 10716 h 285750"/>
                    <a:gd name="connsiteX5" fmla="*/ 12621 w 161925"/>
                    <a:gd name="connsiteY5" fmla="*/ 10716 h 285750"/>
                    <a:gd name="connsiteX6" fmla="*/ 12621 w 161925"/>
                    <a:gd name="connsiteY6" fmla="*/ 27861 h 285750"/>
                    <a:gd name="connsiteX7" fmla="*/ 120253 w 161925"/>
                    <a:gd name="connsiteY7" fmla="*/ 133588 h 285750"/>
                    <a:gd name="connsiteX8" fmla="*/ 120253 w 161925"/>
                    <a:gd name="connsiteY8" fmla="*/ 150733 h 285750"/>
                    <a:gd name="connsiteX9" fmla="*/ 10716 w 161925"/>
                    <a:gd name="connsiteY9" fmla="*/ 260271 h 285750"/>
                    <a:gd name="connsiteX10" fmla="*/ 10716 w 161925"/>
                    <a:gd name="connsiteY10" fmla="*/ 277416 h 285750"/>
                    <a:gd name="connsiteX11" fmla="*/ 10716 w 161925"/>
                    <a:gd name="connsiteY11" fmla="*/ 277416 h 285750"/>
                    <a:gd name="connsiteX12" fmla="*/ 26908 w 161925"/>
                    <a:gd name="connsiteY12" fmla="*/ 277416 h 285750"/>
                    <a:gd name="connsiteX13" fmla="*/ 128826 w 161925"/>
                    <a:gd name="connsiteY13" fmla="*/ 176451 h 285750"/>
                    <a:gd name="connsiteX14" fmla="*/ 129778 w 161925"/>
                    <a:gd name="connsiteY14" fmla="*/ 175498 h 285750"/>
                    <a:gd name="connsiteX15" fmla="*/ 154543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54543" y="150733"/>
                      </a:moveTo>
                      <a:cubicBezTo>
                        <a:pt x="159306" y="145971"/>
                        <a:pt x="158353" y="138351"/>
                        <a:pt x="154543" y="133588"/>
                      </a:cubicBezTo>
                      <a:lnTo>
                        <a:pt x="131683" y="110728"/>
                      </a:lnTo>
                      <a:lnTo>
                        <a:pt x="28813" y="10716"/>
                      </a:lnTo>
                      <a:cubicBezTo>
                        <a:pt x="24051" y="5953"/>
                        <a:pt x="17383" y="5953"/>
                        <a:pt x="12621" y="10716"/>
                      </a:cubicBezTo>
                      <a:lnTo>
                        <a:pt x="12621" y="10716"/>
                      </a:lnTo>
                      <a:cubicBezTo>
                        <a:pt x="7858" y="15478"/>
                        <a:pt x="6906" y="23098"/>
                        <a:pt x="12621" y="27861"/>
                      </a:cubicBezTo>
                      <a:lnTo>
                        <a:pt x="120253" y="133588"/>
                      </a:lnTo>
                      <a:cubicBezTo>
                        <a:pt x="125016" y="138351"/>
                        <a:pt x="125016" y="145971"/>
                        <a:pt x="120253" y="150733"/>
                      </a:cubicBezTo>
                      <a:lnTo>
                        <a:pt x="10716" y="260271"/>
                      </a:lnTo>
                      <a:cubicBezTo>
                        <a:pt x="5953" y="265033"/>
                        <a:pt x="5953" y="272653"/>
                        <a:pt x="10716" y="277416"/>
                      </a:cubicBezTo>
                      <a:lnTo>
                        <a:pt x="10716" y="277416"/>
                      </a:lnTo>
                      <a:cubicBezTo>
                        <a:pt x="15478" y="282178"/>
                        <a:pt x="23098" y="281226"/>
                        <a:pt x="26908" y="277416"/>
                      </a:cubicBezTo>
                      <a:lnTo>
                        <a:pt x="128826" y="176451"/>
                      </a:lnTo>
                      <a:cubicBezTo>
                        <a:pt x="128826" y="176451"/>
                        <a:pt x="128826" y="176451"/>
                        <a:pt x="129778" y="175498"/>
                      </a:cubicBezTo>
                      <a:lnTo>
                        <a:pt x="154543" y="150733"/>
                      </a:lnTo>
                      <a:close/>
                    </a:path>
                  </a:pathLst>
                </a:custGeom>
                <a:solidFill>
                  <a:srgbClr val="3999C6"/>
                </a:solidFill>
                <a:ln w="9525" cap="flat">
                  <a:noFill/>
                  <a:prstDash val="solid"/>
                  <a:miter/>
                </a:ln>
              </p:spPr>
              <p:txBody>
                <a:bodyPr rtlCol="0" anchor="ctr"/>
                <a:lstStyle/>
                <a:p>
                  <a:endParaRPr lang="en-IE"/>
                </a:p>
              </p:txBody>
            </p:sp>
            <p:sp>
              <p:nvSpPr>
                <p:cNvPr id="91" name="Freeform: Shape 90">
                  <a:extLst>
                    <a:ext uri="{FF2B5EF4-FFF2-40B4-BE49-F238E27FC236}">
                      <a16:creationId xmlns:a16="http://schemas.microsoft.com/office/drawing/2014/main" id="{3C3C7B8B-1538-4B90-A76A-E37D1A1EDEB0}"/>
                    </a:ext>
                  </a:extLst>
                </p:cNvPr>
                <p:cNvSpPr/>
                <p:nvPr/>
              </p:nvSpPr>
              <p:spPr>
                <a:xfrm>
                  <a:off x="5901164" y="3284934"/>
                  <a:ext cx="161925" cy="285750"/>
                </a:xfrm>
                <a:custGeom>
                  <a:avLst/>
                  <a:gdLst>
                    <a:gd name="connsiteX0" fmla="*/ 10368 w 161925"/>
                    <a:gd name="connsiteY0" fmla="*/ 150733 h 285750"/>
                    <a:gd name="connsiteX1" fmla="*/ 10368 w 161925"/>
                    <a:gd name="connsiteY1" fmla="*/ 133588 h 285750"/>
                    <a:gd name="connsiteX2" fmla="*/ 33228 w 161925"/>
                    <a:gd name="connsiteY2" fmla="*/ 110728 h 285750"/>
                    <a:gd name="connsiteX3" fmla="*/ 136098 w 161925"/>
                    <a:gd name="connsiteY3" fmla="*/ 10716 h 285750"/>
                    <a:gd name="connsiteX4" fmla="*/ 152291 w 161925"/>
                    <a:gd name="connsiteY4" fmla="*/ 10716 h 285750"/>
                    <a:gd name="connsiteX5" fmla="*/ 152291 w 161925"/>
                    <a:gd name="connsiteY5" fmla="*/ 10716 h 285750"/>
                    <a:gd name="connsiteX6" fmla="*/ 152291 w 161925"/>
                    <a:gd name="connsiteY6" fmla="*/ 27861 h 285750"/>
                    <a:gd name="connsiteX7" fmla="*/ 46563 w 161925"/>
                    <a:gd name="connsiteY7" fmla="*/ 133588 h 285750"/>
                    <a:gd name="connsiteX8" fmla="*/ 46563 w 161925"/>
                    <a:gd name="connsiteY8" fmla="*/ 150733 h 285750"/>
                    <a:gd name="connsiteX9" fmla="*/ 154196 w 161925"/>
                    <a:gd name="connsiteY9" fmla="*/ 260271 h 285750"/>
                    <a:gd name="connsiteX10" fmla="*/ 154196 w 161925"/>
                    <a:gd name="connsiteY10" fmla="*/ 277416 h 285750"/>
                    <a:gd name="connsiteX11" fmla="*/ 154196 w 161925"/>
                    <a:gd name="connsiteY11" fmla="*/ 277416 h 285750"/>
                    <a:gd name="connsiteX12" fmla="*/ 138003 w 161925"/>
                    <a:gd name="connsiteY12" fmla="*/ 277416 h 285750"/>
                    <a:gd name="connsiteX13" fmla="*/ 34181 w 161925"/>
                    <a:gd name="connsiteY13" fmla="*/ 177403 h 285750"/>
                    <a:gd name="connsiteX14" fmla="*/ 33228 w 161925"/>
                    <a:gd name="connsiteY14" fmla="*/ 176451 h 285750"/>
                    <a:gd name="connsiteX15" fmla="*/ 10368 w 161925"/>
                    <a:gd name="connsiteY15" fmla="*/ 15073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925" h="285750">
                      <a:moveTo>
                        <a:pt x="10368" y="150733"/>
                      </a:moveTo>
                      <a:cubicBezTo>
                        <a:pt x="5606" y="145971"/>
                        <a:pt x="6558" y="138351"/>
                        <a:pt x="10368" y="133588"/>
                      </a:cubicBezTo>
                      <a:lnTo>
                        <a:pt x="33228" y="110728"/>
                      </a:lnTo>
                      <a:lnTo>
                        <a:pt x="136098" y="10716"/>
                      </a:lnTo>
                      <a:cubicBezTo>
                        <a:pt x="140861" y="5953"/>
                        <a:pt x="147528" y="5953"/>
                        <a:pt x="152291" y="10716"/>
                      </a:cubicBezTo>
                      <a:lnTo>
                        <a:pt x="152291" y="10716"/>
                      </a:lnTo>
                      <a:cubicBezTo>
                        <a:pt x="157053" y="15478"/>
                        <a:pt x="158006" y="23098"/>
                        <a:pt x="152291" y="27861"/>
                      </a:cubicBezTo>
                      <a:lnTo>
                        <a:pt x="46563" y="133588"/>
                      </a:lnTo>
                      <a:cubicBezTo>
                        <a:pt x="41801" y="138351"/>
                        <a:pt x="41801" y="145971"/>
                        <a:pt x="46563" y="150733"/>
                      </a:cubicBezTo>
                      <a:lnTo>
                        <a:pt x="154196" y="260271"/>
                      </a:lnTo>
                      <a:cubicBezTo>
                        <a:pt x="158958" y="265033"/>
                        <a:pt x="158958" y="272653"/>
                        <a:pt x="154196" y="277416"/>
                      </a:cubicBezTo>
                      <a:lnTo>
                        <a:pt x="154196" y="277416"/>
                      </a:lnTo>
                      <a:cubicBezTo>
                        <a:pt x="149433" y="282178"/>
                        <a:pt x="141813" y="281226"/>
                        <a:pt x="138003" y="277416"/>
                      </a:cubicBezTo>
                      <a:lnTo>
                        <a:pt x="34181" y="177403"/>
                      </a:lnTo>
                      <a:cubicBezTo>
                        <a:pt x="34181" y="177403"/>
                        <a:pt x="34181" y="177403"/>
                        <a:pt x="33228" y="176451"/>
                      </a:cubicBezTo>
                      <a:lnTo>
                        <a:pt x="10368" y="150733"/>
                      </a:lnTo>
                      <a:close/>
                    </a:path>
                  </a:pathLst>
                </a:custGeom>
                <a:solidFill>
                  <a:srgbClr val="3999C6"/>
                </a:solidFill>
                <a:ln w="9525" cap="flat">
                  <a:noFill/>
                  <a:prstDash val="solid"/>
                  <a:miter/>
                </a:ln>
              </p:spPr>
              <p:txBody>
                <a:bodyPr rtlCol="0" anchor="ctr"/>
                <a:lstStyle/>
                <a:p>
                  <a:endParaRPr lang="en-IE"/>
                </a:p>
              </p:txBody>
            </p:sp>
            <p:sp>
              <p:nvSpPr>
                <p:cNvPr id="92" name="Freeform: Shape 91">
                  <a:extLst>
                    <a:ext uri="{FF2B5EF4-FFF2-40B4-BE49-F238E27FC236}">
                      <a16:creationId xmlns:a16="http://schemas.microsoft.com/office/drawing/2014/main" id="{48C05ACE-FB06-4B28-9120-2089552B7D74}"/>
                    </a:ext>
                  </a:extLst>
                </p:cNvPr>
                <p:cNvSpPr/>
                <p:nvPr/>
              </p:nvSpPr>
              <p:spPr>
                <a:xfrm>
                  <a:off x="6055519" y="3388519"/>
                  <a:ext cx="76200" cy="76200"/>
                </a:xfrm>
                <a:custGeom>
                  <a:avLst/>
                  <a:gdLst>
                    <a:gd name="connsiteX0" fmla="*/ 71914 w 76200"/>
                    <a:gd name="connsiteY0" fmla="*/ 38576 h 76200"/>
                    <a:gd name="connsiteX1" fmla="*/ 40481 w 76200"/>
                    <a:gd name="connsiteY1" fmla="*/ 70009 h 76200"/>
                    <a:gd name="connsiteX2" fmla="*/ 7144 w 76200"/>
                    <a:gd name="connsiteY2" fmla="*/ 38576 h 76200"/>
                    <a:gd name="connsiteX3" fmla="*/ 40481 w 76200"/>
                    <a:gd name="connsiteY3" fmla="*/ 7144 h 76200"/>
                    <a:gd name="connsiteX4" fmla="*/ 71914 w 76200"/>
                    <a:gd name="connsiteY4" fmla="*/ 3857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914" y="38576"/>
                      </a:moveTo>
                      <a:cubicBezTo>
                        <a:pt x="71914" y="56674"/>
                        <a:pt x="56674" y="70009"/>
                        <a:pt x="40481" y="70009"/>
                      </a:cubicBezTo>
                      <a:cubicBezTo>
                        <a:pt x="24289" y="70009"/>
                        <a:pt x="7144" y="54769"/>
                        <a:pt x="7144" y="38576"/>
                      </a:cubicBezTo>
                      <a:cubicBezTo>
                        <a:pt x="7144" y="22384"/>
                        <a:pt x="22384" y="7144"/>
                        <a:pt x="40481" y="7144"/>
                      </a:cubicBezTo>
                      <a:cubicBezTo>
                        <a:pt x="58579" y="7144"/>
                        <a:pt x="71914" y="22384"/>
                        <a:pt x="71914" y="38576"/>
                      </a:cubicBezTo>
                      <a:close/>
                    </a:path>
                  </a:pathLst>
                </a:custGeom>
                <a:solidFill>
                  <a:srgbClr val="7FBA00"/>
                </a:solidFill>
                <a:ln w="9525" cap="flat">
                  <a:noFill/>
                  <a:prstDash val="solid"/>
                  <a:miter/>
                </a:ln>
              </p:spPr>
              <p:txBody>
                <a:bodyPr rtlCol="0" anchor="ctr"/>
                <a:lstStyle/>
                <a:p>
                  <a:endParaRPr lang="en-IE"/>
                </a:p>
              </p:txBody>
            </p:sp>
          </p:grpSp>
        </p:grpSp>
      </p:grpSp>
      <p:grpSp>
        <p:nvGrpSpPr>
          <p:cNvPr id="37" name="Group 36">
            <a:extLst>
              <a:ext uri="{FF2B5EF4-FFF2-40B4-BE49-F238E27FC236}">
                <a16:creationId xmlns:a16="http://schemas.microsoft.com/office/drawing/2014/main" id="{98548AD8-033E-471C-913B-4A9883F0DC1D}"/>
              </a:ext>
            </a:extLst>
          </p:cNvPr>
          <p:cNvGrpSpPr/>
          <p:nvPr/>
        </p:nvGrpSpPr>
        <p:grpSpPr>
          <a:xfrm>
            <a:off x="8986904" y="1189176"/>
            <a:ext cx="3070235" cy="727692"/>
            <a:chOff x="7923464" y="1760095"/>
            <a:chExt cx="3070235" cy="727692"/>
          </a:xfrm>
        </p:grpSpPr>
        <p:sp>
          <p:nvSpPr>
            <p:cNvPr id="36" name="Rectangle 35">
              <a:extLst>
                <a:ext uri="{FF2B5EF4-FFF2-40B4-BE49-F238E27FC236}">
                  <a16:creationId xmlns:a16="http://schemas.microsoft.com/office/drawing/2014/main" id="{87EE9FED-4A2F-46B3-BFD1-1C096B60E11C}"/>
                </a:ext>
              </a:extLst>
            </p:cNvPr>
            <p:cNvSpPr/>
            <p:nvPr/>
          </p:nvSpPr>
          <p:spPr bwMode="auto">
            <a:xfrm>
              <a:off x="7923464" y="1760095"/>
              <a:ext cx="3060779"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IE" b="1" dirty="0" err="1">
                  <a:solidFill>
                    <a:schemeClr val="bg1"/>
                  </a:solidFill>
                  <a:latin typeface="Segoe UI" panose="020B0502040204020203" pitchFamily="34" charset="0"/>
                  <a:ea typeface="Segoe UI" panose="020B0502040204020203" pitchFamily="34" charset="0"/>
                  <a:cs typeface="Segoe UI" panose="020B0502040204020203" pitchFamily="34" charset="0"/>
                </a:rPr>
                <a:t>Vnet</a:t>
              </a: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 Address Space</a:t>
              </a:r>
              <a:b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br>
              <a:r>
                <a:rPr lang="en-IE" dirty="0">
                  <a:solidFill>
                    <a:schemeClr val="bg1"/>
                  </a:solidFill>
                  <a:latin typeface="Segoe UI" panose="020B0502040204020203" pitchFamily="34" charset="0"/>
                  <a:ea typeface="Segoe UI" panose="020B0502040204020203" pitchFamily="34" charset="0"/>
                  <a:cs typeface="Segoe UI" panose="020B0502040204020203" pitchFamily="34" charset="0"/>
                </a:rPr>
                <a:t>10.0.1.0/24</a:t>
              </a:r>
            </a:p>
          </p:txBody>
        </p:sp>
        <p:pic>
          <p:nvPicPr>
            <p:cNvPr id="35" name="Picture 34">
              <a:extLst>
                <a:ext uri="{FF2B5EF4-FFF2-40B4-BE49-F238E27FC236}">
                  <a16:creationId xmlns:a16="http://schemas.microsoft.com/office/drawing/2014/main" id="{4E579CF8-4B50-419F-8B22-0BED1A1A0F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0294" y="1835452"/>
              <a:ext cx="643405" cy="643405"/>
            </a:xfrm>
            <a:prstGeom prst="rect">
              <a:avLst/>
            </a:prstGeom>
          </p:spPr>
        </p:pic>
      </p:grpSp>
      <p:grpSp>
        <p:nvGrpSpPr>
          <p:cNvPr id="96" name="Group 95">
            <a:extLst>
              <a:ext uri="{FF2B5EF4-FFF2-40B4-BE49-F238E27FC236}">
                <a16:creationId xmlns:a16="http://schemas.microsoft.com/office/drawing/2014/main" id="{69F814A5-DCAA-4C3E-89E4-A7CC8711EFF1}"/>
              </a:ext>
            </a:extLst>
          </p:cNvPr>
          <p:cNvGrpSpPr/>
          <p:nvPr/>
        </p:nvGrpSpPr>
        <p:grpSpPr>
          <a:xfrm>
            <a:off x="6472282" y="5641860"/>
            <a:ext cx="758305" cy="232617"/>
            <a:chOff x="-4749800" y="1420182"/>
            <a:chExt cx="891708" cy="273540"/>
          </a:xfrm>
        </p:grpSpPr>
        <p:sp>
          <p:nvSpPr>
            <p:cNvPr id="93" name="Oval 92">
              <a:extLst>
                <a:ext uri="{FF2B5EF4-FFF2-40B4-BE49-F238E27FC236}">
                  <a16:creationId xmlns:a16="http://schemas.microsoft.com/office/drawing/2014/main" id="{C2E49D8E-E040-425D-A609-4FF082C27425}"/>
                </a:ext>
              </a:extLst>
            </p:cNvPr>
            <p:cNvSpPr/>
            <p:nvPr/>
          </p:nvSpPr>
          <p:spPr bwMode="auto">
            <a:xfrm>
              <a:off x="-4749800" y="1420182"/>
              <a:ext cx="273540" cy="273540"/>
            </a:xfrm>
            <a:prstGeom prst="ellipse">
              <a:avLst/>
            </a:prstGeom>
            <a:solidFill>
              <a:srgbClr val="C00000"/>
            </a:solid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072DD230-6C29-496E-A014-767243E01711}"/>
                </a:ext>
              </a:extLst>
            </p:cNvPr>
            <p:cNvCxnSpPr>
              <a:stCxn id="93" idx="6"/>
            </p:cNvCxnSpPr>
            <p:nvPr/>
          </p:nvCxnSpPr>
          <p:spPr>
            <a:xfrm>
              <a:off x="-4476260" y="1556952"/>
              <a:ext cx="618168" cy="17848"/>
            </a:xfrm>
            <a:prstGeom prst="line">
              <a:avLst/>
            </a:prstGeom>
            <a:ln w="47625">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7" name="Rectangle: Rounded Corners 96">
            <a:extLst>
              <a:ext uri="{FF2B5EF4-FFF2-40B4-BE49-F238E27FC236}">
                <a16:creationId xmlns:a16="http://schemas.microsoft.com/office/drawing/2014/main" id="{D39CE411-A109-475D-9EF8-A30108CE464B}"/>
              </a:ext>
            </a:extLst>
          </p:cNvPr>
          <p:cNvSpPr/>
          <p:nvPr/>
        </p:nvSpPr>
        <p:spPr bwMode="auto">
          <a:xfrm>
            <a:off x="5772971" y="3670300"/>
            <a:ext cx="1393522" cy="1647277"/>
          </a:xfrm>
          <a:prstGeom prst="round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Gateway IP</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71.17.13.21</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71.17.13.24</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Shared Key</a:t>
            </a:r>
            <a:b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IE" sz="1600" dirty="0" err="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aafjew</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t>
            </a:r>
          </a:p>
          <a:p>
            <a:pPr defTabSz="932472" fontAlgn="base">
              <a:lnSpc>
                <a:spcPct val="90000"/>
              </a:lnSpc>
              <a:spcBef>
                <a:spcPct val="0"/>
              </a:spcBef>
              <a:spcAft>
                <a:spcPts val="600"/>
              </a:spcAft>
            </a:pPr>
            <a:r>
              <a:rPr lang="en-IE" sz="16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ASN:</a:t>
            </a:r>
            <a:r>
              <a:rPr lang="en-IE" sz="16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 12706</a:t>
            </a:r>
            <a:endParaRPr lang="en-IE"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8" name="TextBox 97">
            <a:extLst>
              <a:ext uri="{FF2B5EF4-FFF2-40B4-BE49-F238E27FC236}">
                <a16:creationId xmlns:a16="http://schemas.microsoft.com/office/drawing/2014/main" id="{EEAEAE52-72A7-419D-8F89-4DBA55FC9745}"/>
              </a:ext>
            </a:extLst>
          </p:cNvPr>
          <p:cNvSpPr txBox="1"/>
          <p:nvPr/>
        </p:nvSpPr>
        <p:spPr>
          <a:xfrm>
            <a:off x="5691600" y="6005797"/>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137.35.8.71</a:t>
            </a:r>
            <a:br>
              <a:rPr lang="en-IE" sz="1600" dirty="0">
                <a:solidFill>
                  <a:schemeClr val="bg1"/>
                </a:solidFill>
                <a:latin typeface="Segoe UI" panose="020B0502040204020203" pitchFamily="34" charset="0"/>
                <a:cs typeface="Segoe UI" panose="020B0502040204020203" pitchFamily="34" charset="0"/>
              </a:rPr>
            </a:br>
            <a:endParaRPr lang="en-IE" sz="1600" dirty="0">
              <a:solidFill>
                <a:schemeClr val="bg1"/>
              </a:solidFill>
              <a:latin typeface="Segoe UI" panose="020B0502040204020203" pitchFamily="34" charset="0"/>
              <a:cs typeface="Segoe UI" panose="020B0502040204020203" pitchFamily="34" charset="0"/>
            </a:endParaRPr>
          </a:p>
        </p:txBody>
      </p:sp>
      <p:grpSp>
        <p:nvGrpSpPr>
          <p:cNvPr id="99" name="Group 98">
            <a:extLst>
              <a:ext uri="{FF2B5EF4-FFF2-40B4-BE49-F238E27FC236}">
                <a16:creationId xmlns:a16="http://schemas.microsoft.com/office/drawing/2014/main" id="{E98E3D53-98AE-4CD6-A71F-66FA40BA665E}"/>
              </a:ext>
            </a:extLst>
          </p:cNvPr>
          <p:cNvGrpSpPr/>
          <p:nvPr/>
        </p:nvGrpSpPr>
        <p:grpSpPr>
          <a:xfrm>
            <a:off x="4255987" y="5273545"/>
            <a:ext cx="2142906" cy="1506818"/>
            <a:chOff x="6949580" y="2492753"/>
            <a:chExt cx="2245220" cy="2324629"/>
          </a:xfrm>
        </p:grpSpPr>
        <p:grpSp>
          <p:nvGrpSpPr>
            <p:cNvPr id="100" name="Group 99">
              <a:extLst>
                <a:ext uri="{FF2B5EF4-FFF2-40B4-BE49-F238E27FC236}">
                  <a16:creationId xmlns:a16="http://schemas.microsoft.com/office/drawing/2014/main" id="{7CEBD284-3A16-4005-B173-483E48CB1A28}"/>
                </a:ext>
              </a:extLst>
            </p:cNvPr>
            <p:cNvGrpSpPr/>
            <p:nvPr/>
          </p:nvGrpSpPr>
          <p:grpSpPr>
            <a:xfrm>
              <a:off x="6949580" y="2492753"/>
              <a:ext cx="2245220" cy="2324629"/>
              <a:chOff x="6896101" y="2539542"/>
              <a:chExt cx="2825537" cy="3363241"/>
            </a:xfrm>
          </p:grpSpPr>
          <p:sp>
            <p:nvSpPr>
              <p:cNvPr id="102" name="Thought Bubble: Cloud 101">
                <a:extLst>
                  <a:ext uri="{FF2B5EF4-FFF2-40B4-BE49-F238E27FC236}">
                    <a16:creationId xmlns:a16="http://schemas.microsoft.com/office/drawing/2014/main" id="{B47DBB1C-564B-4605-86F6-EDE23A92ACCA}"/>
                  </a:ext>
                </a:extLst>
              </p:cNvPr>
              <p:cNvSpPr/>
              <p:nvPr/>
            </p:nvSpPr>
            <p:spPr bwMode="auto">
              <a:xfrm>
                <a:off x="6896101" y="2539542"/>
                <a:ext cx="2825537" cy="2019758"/>
              </a:xfrm>
              <a:prstGeom prst="cloudCallout">
                <a:avLst>
                  <a:gd name="adj1" fmla="val -34611"/>
                  <a:gd name="adj2" fmla="val 104628"/>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03" name="Rectangle 102">
                <a:extLst>
                  <a:ext uri="{FF2B5EF4-FFF2-40B4-BE49-F238E27FC236}">
                    <a16:creationId xmlns:a16="http://schemas.microsoft.com/office/drawing/2014/main" id="{B7C24066-AD56-4B5E-B24C-C7143D6CE626}"/>
                  </a:ext>
                </a:extLst>
              </p:cNvPr>
              <p:cNvSpPr/>
              <p:nvPr/>
            </p:nvSpPr>
            <p:spPr bwMode="auto">
              <a:xfrm>
                <a:off x="7061200" y="4559300"/>
                <a:ext cx="1003300" cy="13434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1" name="TextBox 100">
              <a:extLst>
                <a:ext uri="{FF2B5EF4-FFF2-40B4-BE49-F238E27FC236}">
                  <a16:creationId xmlns:a16="http://schemas.microsoft.com/office/drawing/2014/main" id="{A1E5DB07-9143-4FE9-9237-D142C968E002}"/>
                </a:ext>
              </a:extLst>
            </p:cNvPr>
            <p:cNvSpPr txBox="1"/>
            <p:nvPr/>
          </p:nvSpPr>
          <p:spPr>
            <a:xfrm>
              <a:off x="7118481" y="2766293"/>
              <a:ext cx="1907420" cy="570775"/>
            </a:xfrm>
            <a:prstGeom prst="rect">
              <a:avLst/>
            </a:prstGeom>
            <a:noFill/>
          </p:spPr>
          <p:txBody>
            <a:bodyPr wrap="none" lIns="182880" tIns="146304" rIns="182880" bIns="146304" rtlCol="0">
              <a:spAutoFit/>
            </a:bodyPr>
            <a:lstStyle/>
            <a:p>
              <a:pPr algn="ctr">
                <a:lnSpc>
                  <a:spcPct val="90000"/>
                </a:lnSpc>
                <a:spcAft>
                  <a:spcPts val="600"/>
                </a:spcAft>
              </a:pPr>
              <a:r>
                <a:rPr lang="en-IE" b="1" dirty="0">
                  <a:solidFill>
                    <a:schemeClr val="bg1"/>
                  </a:solidFill>
                  <a:latin typeface="Segoe UI" panose="020B0502040204020203" pitchFamily="34" charset="0"/>
                  <a:ea typeface="Segoe UI" panose="020B0502040204020203" pitchFamily="34" charset="0"/>
                  <a:cs typeface="Segoe UI" panose="020B0502040204020203" pitchFamily="34" charset="0"/>
                </a:rPr>
                <a:t>ExpressRoute</a:t>
              </a:r>
            </a:p>
          </p:txBody>
        </p:sp>
      </p:grpSp>
      <p:sp>
        <p:nvSpPr>
          <p:cNvPr id="19" name="TextBox 18">
            <a:extLst>
              <a:ext uri="{FF2B5EF4-FFF2-40B4-BE49-F238E27FC236}">
                <a16:creationId xmlns:a16="http://schemas.microsoft.com/office/drawing/2014/main" id="{0F3EDBE3-6E83-4EE0-8733-926A82B166FB}"/>
              </a:ext>
            </a:extLst>
          </p:cNvPr>
          <p:cNvSpPr txBox="1"/>
          <p:nvPr/>
        </p:nvSpPr>
        <p:spPr>
          <a:xfrm>
            <a:off x="3751560" y="6016525"/>
            <a:ext cx="1499449" cy="960263"/>
          </a:xfrm>
          <a:prstGeom prst="rect">
            <a:avLst/>
          </a:prstGeom>
          <a:noFill/>
        </p:spPr>
        <p:txBody>
          <a:bodyPr wrap="none" lIns="182880" tIns="146304" rIns="182880" bIns="146304" rtlCol="0">
            <a:spAutoFit/>
          </a:bodyPr>
          <a:lstStyle/>
          <a:p>
            <a:pPr>
              <a:lnSpc>
                <a:spcPct val="90000"/>
              </a:lnSpc>
              <a:spcAft>
                <a:spcPts val="600"/>
              </a:spcAft>
            </a:pPr>
            <a:r>
              <a:rPr lang="en-IE" sz="1600" b="1" dirty="0">
                <a:solidFill>
                  <a:schemeClr val="bg1"/>
                </a:solidFill>
                <a:latin typeface="Segoe UI" panose="020B0502040204020203" pitchFamily="34" charset="0"/>
                <a:cs typeface="Segoe UI" panose="020B0502040204020203" pitchFamily="34" charset="0"/>
              </a:rPr>
              <a:t>Gateway IP</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71.17.13.21</a:t>
            </a:r>
            <a:br>
              <a:rPr lang="en-IE" sz="1600" dirty="0">
                <a:solidFill>
                  <a:schemeClr val="bg1"/>
                </a:solidFill>
                <a:latin typeface="Segoe UI" panose="020B0502040204020203" pitchFamily="34" charset="0"/>
                <a:cs typeface="Segoe UI" panose="020B0502040204020203" pitchFamily="34" charset="0"/>
              </a:rPr>
            </a:br>
            <a:r>
              <a:rPr lang="en-IE" sz="1600" dirty="0">
                <a:solidFill>
                  <a:schemeClr val="bg1"/>
                </a:solidFill>
                <a:latin typeface="Segoe UI" panose="020B0502040204020203" pitchFamily="34" charset="0"/>
                <a:cs typeface="Segoe UI" panose="020B0502040204020203" pitchFamily="34" charset="0"/>
              </a:rPr>
              <a:t>71.17.13.24</a:t>
            </a:r>
          </a:p>
        </p:txBody>
      </p:sp>
    </p:spTree>
    <p:extLst>
      <p:ext uri="{BB962C8B-B14F-4D97-AF65-F5344CB8AC3E}">
        <p14:creationId xmlns:p14="http://schemas.microsoft.com/office/powerpoint/2010/main" val="326260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Design for limiting access to resources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269239" y="1153709"/>
            <a:ext cx="6095701" cy="1173911"/>
          </a:xfrm>
        </p:spPr>
        <p:txBody>
          <a:bodyPr/>
          <a:lstStyle/>
          <a:p>
            <a:br>
              <a:rPr lang="en-US" sz="1616" dirty="0">
                <a:latin typeface="+mn-lt"/>
              </a:rPr>
            </a:br>
            <a:endParaRPr lang="en-US" sz="1616" dirty="0">
              <a:latin typeface="+mn-lt"/>
            </a:endParaRPr>
          </a:p>
          <a:p>
            <a:endParaRPr lang="en-US" sz="2800" dirty="0"/>
          </a:p>
        </p:txBody>
      </p:sp>
      <p:sp>
        <p:nvSpPr>
          <p:cNvPr id="5" name="Rectangle 4">
            <a:extLst>
              <a:ext uri="{FF2B5EF4-FFF2-40B4-BE49-F238E27FC236}">
                <a16:creationId xmlns:a16="http://schemas.microsoft.com/office/drawing/2014/main" id="{8A531AA3-A210-4655-A4B4-480740C126DA}"/>
              </a:ext>
            </a:extLst>
          </p:cNvPr>
          <p:cNvSpPr/>
          <p:nvPr/>
        </p:nvSpPr>
        <p:spPr bwMode="auto">
          <a:xfrm>
            <a:off x="6591301" y="1252675"/>
            <a:ext cx="5331460" cy="5285789"/>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6F50DE8-A97B-4EF5-A40F-470CF7170F99}"/>
              </a:ext>
            </a:extLst>
          </p:cNvPr>
          <p:cNvSpPr txBox="1"/>
          <p:nvPr/>
        </p:nvSpPr>
        <p:spPr>
          <a:xfrm>
            <a:off x="6777991" y="2309592"/>
            <a:ext cx="2268000" cy="77634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VnetRG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Virtual Network(s)</a:t>
            </a:r>
          </a:p>
        </p:txBody>
      </p:sp>
      <p:sp>
        <p:nvSpPr>
          <p:cNvPr id="7" name="TextBox 6">
            <a:extLst>
              <a:ext uri="{FF2B5EF4-FFF2-40B4-BE49-F238E27FC236}">
                <a16:creationId xmlns:a16="http://schemas.microsoft.com/office/drawing/2014/main" id="{28F8A191-62E0-488D-9CF9-EAE561D4E648}"/>
              </a:ext>
            </a:extLst>
          </p:cNvPr>
          <p:cNvSpPr txBox="1"/>
          <p:nvPr/>
        </p:nvSpPr>
        <p:spPr>
          <a:xfrm>
            <a:off x="6777991" y="4466345"/>
            <a:ext cx="2268000" cy="1053347"/>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ProcurementRG</a:t>
            </a:r>
            <a:endParaRPr lang="en-IE" sz="2000" b="1" dirty="0">
              <a:solidFill>
                <a:schemeClr val="bg1"/>
              </a:solidFill>
              <a:latin typeface="Segoe UI" panose="020B0502040204020203" pitchFamily="34" charset="0"/>
              <a:cs typeface="Segoe UI" panose="020B0502040204020203" pitchFamily="34" charset="0"/>
            </a:endParaRPr>
          </a:p>
          <a:p>
            <a:pPr>
              <a:lnSpc>
                <a:spcPct val="90000"/>
              </a:lnSpc>
              <a:spcAft>
                <a:spcPts val="600"/>
              </a:spcAft>
            </a:pPr>
            <a:r>
              <a:rPr lang="en-IE" sz="2000" dirty="0">
                <a:solidFill>
                  <a:schemeClr val="bg1"/>
                </a:solidFill>
                <a:latin typeface="Segoe UI" panose="020B0502040204020203" pitchFamily="34" charset="0"/>
                <a:cs typeface="Segoe UI" panose="020B0502040204020203" pitchFamily="34" charset="0"/>
              </a:rPr>
              <a:t>Procurement system</a:t>
            </a:r>
          </a:p>
        </p:txBody>
      </p:sp>
      <p:sp>
        <p:nvSpPr>
          <p:cNvPr id="8" name="TextBox 7">
            <a:extLst>
              <a:ext uri="{FF2B5EF4-FFF2-40B4-BE49-F238E27FC236}">
                <a16:creationId xmlns:a16="http://schemas.microsoft.com/office/drawing/2014/main" id="{4B80292D-A824-4862-B2E3-26A277C975D0}"/>
              </a:ext>
            </a:extLst>
          </p:cNvPr>
          <p:cNvSpPr txBox="1"/>
          <p:nvPr/>
        </p:nvSpPr>
        <p:spPr>
          <a:xfrm>
            <a:off x="6777991" y="5669078"/>
            <a:ext cx="226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err="1">
                <a:solidFill>
                  <a:schemeClr val="bg1"/>
                </a:solidFill>
                <a:latin typeface="Segoe UI" panose="020B0502040204020203" pitchFamily="34" charset="0"/>
                <a:cs typeface="Segoe UI" panose="020B0502040204020203" pitchFamily="34" charset="0"/>
              </a:rPr>
              <a:t>HRAppRG</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HR application</a:t>
            </a:r>
          </a:p>
        </p:txBody>
      </p:sp>
      <p:sp>
        <p:nvSpPr>
          <p:cNvPr id="9" name="TextBox 8">
            <a:extLst>
              <a:ext uri="{FF2B5EF4-FFF2-40B4-BE49-F238E27FC236}">
                <a16:creationId xmlns:a16="http://schemas.microsoft.com/office/drawing/2014/main" id="{CA065350-6DBA-42BB-832C-FB431DEE5E7D}"/>
              </a:ext>
            </a:extLst>
          </p:cNvPr>
          <p:cNvSpPr txBox="1"/>
          <p:nvPr/>
        </p:nvSpPr>
        <p:spPr>
          <a:xfrm>
            <a:off x="9257031" y="2309592"/>
            <a:ext cx="2448000" cy="1961288"/>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Network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Reader</a:t>
            </a:r>
          </a:p>
        </p:txBody>
      </p:sp>
      <p:sp>
        <p:nvSpPr>
          <p:cNvPr id="10" name="TextBox 9">
            <a:extLst>
              <a:ext uri="{FF2B5EF4-FFF2-40B4-BE49-F238E27FC236}">
                <a16:creationId xmlns:a16="http://schemas.microsoft.com/office/drawing/2014/main" id="{555EBC1E-4911-49F7-A65A-6803F5EA7F01}"/>
              </a:ext>
            </a:extLst>
          </p:cNvPr>
          <p:cNvSpPr txBox="1"/>
          <p:nvPr/>
        </p:nvSpPr>
        <p:spPr>
          <a:xfrm>
            <a:off x="9257031" y="4466345"/>
            <a:ext cx="2448000" cy="699404"/>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Procurement Team</a:t>
            </a:r>
            <a:br>
              <a:rPr lang="en-IE" sz="2000"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sp>
        <p:nvSpPr>
          <p:cNvPr id="11" name="TextBox 10">
            <a:extLst>
              <a:ext uri="{FF2B5EF4-FFF2-40B4-BE49-F238E27FC236}">
                <a16:creationId xmlns:a16="http://schemas.microsoft.com/office/drawing/2014/main" id="{80C6AE2D-9335-420E-BAB3-AAA78C793411}"/>
              </a:ext>
            </a:extLst>
          </p:cNvPr>
          <p:cNvSpPr txBox="1"/>
          <p:nvPr/>
        </p:nvSpPr>
        <p:spPr>
          <a:xfrm>
            <a:off x="9257031" y="5669078"/>
            <a:ext cx="2448000" cy="720000"/>
          </a:xfrm>
          <a:prstGeom prst="rect">
            <a:avLst/>
          </a:prstGeom>
          <a:solidFill>
            <a:schemeClr val="accent3"/>
          </a:solidFill>
          <a:ln w="19050">
            <a:solidFill>
              <a:schemeClr val="bg1"/>
            </a:solidFill>
          </a:ln>
        </p:spPr>
        <p:txBody>
          <a:bodyPr wrap="square" lIns="72000" tIns="72000" rIns="72000" bIns="72000" rtlCol="0">
            <a:spAutoFit/>
          </a:bodyPr>
          <a:lstStyle/>
          <a:p>
            <a:pP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HR App Team</a:t>
            </a:r>
            <a:br>
              <a:rPr lang="en-IE" sz="2000" b="1" dirty="0">
                <a:solidFill>
                  <a:schemeClr val="bg1"/>
                </a:solidFill>
                <a:latin typeface="Segoe UI" panose="020B0502040204020203" pitchFamily="34" charset="0"/>
                <a:cs typeface="Segoe UI" panose="020B0502040204020203" pitchFamily="34" charset="0"/>
              </a:rPr>
            </a:br>
            <a:r>
              <a:rPr lang="en-IE" sz="2000" dirty="0">
                <a:solidFill>
                  <a:schemeClr val="bg1"/>
                </a:solidFill>
                <a:latin typeface="Segoe UI" panose="020B0502040204020203" pitchFamily="34" charset="0"/>
                <a:cs typeface="Segoe UI" panose="020B0502040204020203" pitchFamily="34" charset="0"/>
              </a:rPr>
              <a:t>Contributor</a:t>
            </a:r>
          </a:p>
        </p:txBody>
      </p:sp>
      <p:pic>
        <p:nvPicPr>
          <p:cNvPr id="13" name="Picture 12">
            <a:extLst>
              <a:ext uri="{FF2B5EF4-FFF2-40B4-BE49-F238E27FC236}">
                <a16:creationId xmlns:a16="http://schemas.microsoft.com/office/drawing/2014/main" id="{CC6DA713-10B3-4899-B798-EADDBCAFFC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1846" y="1325608"/>
            <a:ext cx="780290" cy="780290"/>
          </a:xfrm>
          <a:prstGeom prst="rect">
            <a:avLst/>
          </a:prstGeom>
        </p:spPr>
      </p:pic>
      <p:pic>
        <p:nvPicPr>
          <p:cNvPr id="15" name="Picture 14">
            <a:extLst>
              <a:ext uri="{FF2B5EF4-FFF2-40B4-BE49-F238E27FC236}">
                <a16:creationId xmlns:a16="http://schemas.microsoft.com/office/drawing/2014/main" id="{85673C38-C97C-42CA-B651-FA5292D42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0886" y="1354516"/>
            <a:ext cx="780290" cy="780290"/>
          </a:xfrm>
          <a:prstGeom prst="rect">
            <a:avLst/>
          </a:prstGeom>
        </p:spPr>
      </p:pic>
    </p:spTree>
    <p:extLst>
      <p:ext uri="{BB962C8B-B14F-4D97-AF65-F5344CB8AC3E}">
        <p14:creationId xmlns:p14="http://schemas.microsoft.com/office/powerpoint/2010/main" val="66472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B1494D-5E9B-46E4-B8BD-B85C7B26CDE5}"/>
              </a:ext>
            </a:extLst>
          </p:cNvPr>
          <p:cNvSpPr/>
          <p:nvPr/>
        </p:nvSpPr>
        <p:spPr bwMode="auto">
          <a:xfrm>
            <a:off x="7175864" y="1189176"/>
            <a:ext cx="4815778" cy="5533741"/>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Autofit/>
          </a:bodyPr>
          <a:lstStyle/>
          <a:p>
            <a:r>
              <a:rPr lang="en-US" sz="4400" dirty="0">
                <a:solidFill>
                  <a:schemeClr val="tx1"/>
                </a:solidFill>
                <a:cs typeface="Segoe UI" panose="020B0502040204020203" pitchFamily="34" charset="0"/>
              </a:rPr>
              <a:t>Procurement - 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6994461" cy="5533741"/>
          </a:xfrm>
        </p:spPr>
        <p:txBody>
          <a:bodyPr>
            <a:normAutofit/>
          </a:bodyPr>
          <a:lstStyle/>
          <a:p>
            <a:pPr marL="0" indent="0">
              <a:buNone/>
            </a:pPr>
            <a:endParaRPr lang="en-US" sz="3600" dirty="0">
              <a:solidFill>
                <a:schemeClr val="tx1"/>
              </a:solidFill>
            </a:endParaRPr>
          </a:p>
        </p:txBody>
      </p:sp>
      <p:grpSp>
        <p:nvGrpSpPr>
          <p:cNvPr id="8" name="Group 7">
            <a:extLst>
              <a:ext uri="{FF2B5EF4-FFF2-40B4-BE49-F238E27FC236}">
                <a16:creationId xmlns:a16="http://schemas.microsoft.com/office/drawing/2014/main" id="{804B9A8A-C47C-48BC-9DB8-ACFF792503BB}"/>
              </a:ext>
            </a:extLst>
          </p:cNvPr>
          <p:cNvGrpSpPr/>
          <p:nvPr/>
        </p:nvGrpSpPr>
        <p:grpSpPr>
          <a:xfrm>
            <a:off x="8074427" y="3561806"/>
            <a:ext cx="3977684" cy="1294315"/>
            <a:chOff x="8133806" y="2447109"/>
            <a:chExt cx="3977684" cy="1294315"/>
          </a:xfrm>
        </p:grpSpPr>
        <p:sp>
          <p:nvSpPr>
            <p:cNvPr id="5" name="Rectangle: Rounded Corners 4">
              <a:extLst>
                <a:ext uri="{FF2B5EF4-FFF2-40B4-BE49-F238E27FC236}">
                  <a16:creationId xmlns:a16="http://schemas.microsoft.com/office/drawing/2014/main" id="{F67F1C17-AB77-4921-B321-06A11F4D3911}"/>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9433D38-A834-47C2-9E61-C9B375689CEA}"/>
                </a:ext>
              </a:extLst>
            </p:cNvPr>
            <p:cNvSpPr txBox="1"/>
            <p:nvPr/>
          </p:nvSpPr>
          <p:spPr>
            <a:xfrm rot="5400000">
              <a:off x="11201144" y="2831078"/>
              <a:ext cx="127592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Web Tier</a:t>
              </a:r>
            </a:p>
          </p:txBody>
        </p:sp>
      </p:grpSp>
      <p:grpSp>
        <p:nvGrpSpPr>
          <p:cNvPr id="9" name="Group 8">
            <a:extLst>
              <a:ext uri="{FF2B5EF4-FFF2-40B4-BE49-F238E27FC236}">
                <a16:creationId xmlns:a16="http://schemas.microsoft.com/office/drawing/2014/main" id="{162F0AF5-8998-40A1-A1D0-5D6B773D118D}"/>
              </a:ext>
            </a:extLst>
          </p:cNvPr>
          <p:cNvGrpSpPr/>
          <p:nvPr/>
        </p:nvGrpSpPr>
        <p:grpSpPr>
          <a:xfrm>
            <a:off x="8107707" y="5031536"/>
            <a:ext cx="3977744" cy="1637890"/>
            <a:chOff x="8133806" y="2447109"/>
            <a:chExt cx="3977744" cy="1295532"/>
          </a:xfrm>
        </p:grpSpPr>
        <p:sp>
          <p:nvSpPr>
            <p:cNvPr id="10" name="Rectangle: Rounded Corners 9">
              <a:extLst>
                <a:ext uri="{FF2B5EF4-FFF2-40B4-BE49-F238E27FC236}">
                  <a16:creationId xmlns:a16="http://schemas.microsoft.com/office/drawing/2014/main" id="{3FC55468-DDBC-425E-B90C-34C403335A53}"/>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72A6D3C-05FC-4604-9ECE-AF2572548D46}"/>
                </a:ext>
              </a:extLst>
            </p:cNvPr>
            <p:cNvSpPr txBox="1"/>
            <p:nvPr/>
          </p:nvSpPr>
          <p:spPr>
            <a:xfrm rot="5400000">
              <a:off x="11287414" y="2918505"/>
              <a:ext cx="1103507"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DB Tier</a:t>
              </a:r>
            </a:p>
          </p:txBody>
        </p:sp>
      </p:grpSp>
      <p:grpSp>
        <p:nvGrpSpPr>
          <p:cNvPr id="12" name="Group 11">
            <a:extLst>
              <a:ext uri="{FF2B5EF4-FFF2-40B4-BE49-F238E27FC236}">
                <a16:creationId xmlns:a16="http://schemas.microsoft.com/office/drawing/2014/main" id="{31911488-DE0E-4C2F-B99A-2AA488444B9D}"/>
              </a:ext>
            </a:extLst>
          </p:cNvPr>
          <p:cNvGrpSpPr/>
          <p:nvPr/>
        </p:nvGrpSpPr>
        <p:grpSpPr>
          <a:xfrm>
            <a:off x="8074427" y="2092076"/>
            <a:ext cx="4011023" cy="1275927"/>
            <a:chOff x="8133806" y="2447109"/>
            <a:chExt cx="4011023" cy="1275927"/>
          </a:xfrm>
        </p:grpSpPr>
        <p:sp>
          <p:nvSpPr>
            <p:cNvPr id="13" name="Rectangle: Rounded Corners 12">
              <a:extLst>
                <a:ext uri="{FF2B5EF4-FFF2-40B4-BE49-F238E27FC236}">
                  <a16:creationId xmlns:a16="http://schemas.microsoft.com/office/drawing/2014/main" id="{9AFB465A-3FFC-4A4C-8223-C3CE761D7FCD}"/>
                </a:ext>
              </a:extLst>
            </p:cNvPr>
            <p:cNvSpPr/>
            <p:nvPr/>
          </p:nvSpPr>
          <p:spPr bwMode="auto">
            <a:xfrm>
              <a:off x="8133806" y="2447109"/>
              <a:ext cx="3561806" cy="1275927"/>
            </a:xfrm>
            <a:prstGeom prst="roundRect">
              <a:avLst/>
            </a:prstGeom>
            <a:solidFill>
              <a:schemeClr val="accent3"/>
            </a:solidFill>
            <a:ln w="19050">
              <a:solidFill>
                <a:schemeClr val="bg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2A88403-EC74-4B42-8C6A-A1A68F87A36C}"/>
                </a:ext>
              </a:extLst>
            </p:cNvPr>
            <p:cNvSpPr txBox="1"/>
            <p:nvPr/>
          </p:nvSpPr>
          <p:spPr>
            <a:xfrm rot="5400000">
              <a:off x="11283022" y="2843567"/>
              <a:ext cx="1178849" cy="544765"/>
            </a:xfrm>
            <a:prstGeom prst="rect">
              <a:avLst/>
            </a:prstGeom>
            <a:noFill/>
          </p:spPr>
          <p:txBody>
            <a:bodyPr wrap="none" lIns="182880" tIns="146304" rIns="182880" bIns="146304" rtlCol="0">
              <a:spAutoFit/>
            </a:bodyPr>
            <a:lstStyle/>
            <a:p>
              <a:pPr>
                <a:lnSpc>
                  <a:spcPct val="90000"/>
                </a:lnSpc>
                <a:spcAft>
                  <a:spcPts val="600"/>
                </a:spcAft>
              </a:pPr>
              <a:r>
                <a:rPr lang="en-IE" dirty="0">
                  <a:solidFill>
                    <a:schemeClr val="bg1"/>
                  </a:solidFill>
                  <a:latin typeface="Segoe UI" panose="020B0502040204020203" pitchFamily="34" charset="0"/>
                  <a:cs typeface="Segoe UI" panose="020B0502040204020203" pitchFamily="34" charset="0"/>
                </a:rPr>
                <a:t>App </a:t>
              </a:r>
              <a:r>
                <a:rPr lang="en-IE" dirty="0" err="1">
                  <a:solidFill>
                    <a:schemeClr val="bg1"/>
                  </a:solidFill>
                  <a:latin typeface="Segoe UI" panose="020B0502040204020203" pitchFamily="34" charset="0"/>
                  <a:cs typeface="Segoe UI" panose="020B0502040204020203" pitchFamily="34" charset="0"/>
                </a:rPr>
                <a:t>Gw</a:t>
              </a:r>
              <a:endParaRPr lang="en-IE" dirty="0">
                <a:solidFill>
                  <a:schemeClr val="bg1"/>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11E397B6-E25B-4A03-9E84-98957ADBFC4D}"/>
              </a:ext>
            </a:extLst>
          </p:cNvPr>
          <p:cNvGrpSpPr/>
          <p:nvPr/>
        </p:nvGrpSpPr>
        <p:grpSpPr>
          <a:xfrm>
            <a:off x="8949068" y="2325918"/>
            <a:ext cx="780290" cy="780290"/>
            <a:chOff x="12667208" y="2405066"/>
            <a:chExt cx="780290" cy="780290"/>
          </a:xfrm>
        </p:grpSpPr>
        <p:sp>
          <p:nvSpPr>
            <p:cNvPr id="19" name="Rectangle 18">
              <a:extLst>
                <a:ext uri="{FF2B5EF4-FFF2-40B4-BE49-F238E27FC236}">
                  <a16:creationId xmlns:a16="http://schemas.microsoft.com/office/drawing/2014/main" id="{09545506-389C-4735-A390-F6CA986050EA}"/>
                </a:ext>
              </a:extLst>
            </p:cNvPr>
            <p:cNvSpPr/>
            <p:nvPr/>
          </p:nvSpPr>
          <p:spPr bwMode="auto">
            <a:xfrm rot="2700000">
              <a:off x="12768828" y="251583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85F4C00E-4022-42F2-AAEC-27633C83A0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7208" y="2405066"/>
              <a:ext cx="780290" cy="780290"/>
            </a:xfrm>
            <a:prstGeom prst="rect">
              <a:avLst/>
            </a:prstGeom>
          </p:spPr>
        </p:pic>
      </p:grpSp>
      <p:grpSp>
        <p:nvGrpSpPr>
          <p:cNvPr id="27" name="Group 26">
            <a:extLst>
              <a:ext uri="{FF2B5EF4-FFF2-40B4-BE49-F238E27FC236}">
                <a16:creationId xmlns:a16="http://schemas.microsoft.com/office/drawing/2014/main" id="{479E397B-A4C3-467F-B7C5-82757B1EAEE5}"/>
              </a:ext>
            </a:extLst>
          </p:cNvPr>
          <p:cNvGrpSpPr/>
          <p:nvPr/>
        </p:nvGrpSpPr>
        <p:grpSpPr>
          <a:xfrm>
            <a:off x="9015155" y="5091109"/>
            <a:ext cx="544766" cy="544766"/>
            <a:chOff x="13665489" y="2568119"/>
            <a:chExt cx="780290" cy="780290"/>
          </a:xfrm>
        </p:grpSpPr>
        <p:sp>
          <p:nvSpPr>
            <p:cNvPr id="25" name="Rectangle 24">
              <a:extLst>
                <a:ext uri="{FF2B5EF4-FFF2-40B4-BE49-F238E27FC236}">
                  <a16:creationId xmlns:a16="http://schemas.microsoft.com/office/drawing/2014/main" id="{BBD67EC6-B063-427E-BFC3-D5EA62694B63}"/>
                </a:ext>
              </a:extLst>
            </p:cNvPr>
            <p:cNvSpPr/>
            <p:nvPr/>
          </p:nvSpPr>
          <p:spPr bwMode="auto">
            <a:xfrm rot="2700000">
              <a:off x="13771443" y="2682210"/>
              <a:ext cx="581425" cy="56515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2B8EFEBA-7F8D-4E4B-97A0-5367280D68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65489" y="2568119"/>
              <a:ext cx="780290" cy="780290"/>
            </a:xfrm>
            <a:prstGeom prst="rect">
              <a:avLst/>
            </a:prstGeom>
          </p:spPr>
        </p:pic>
      </p:grpSp>
      <p:pic>
        <p:nvPicPr>
          <p:cNvPr id="29" name="Picture 28">
            <a:extLst>
              <a:ext uri="{FF2B5EF4-FFF2-40B4-BE49-F238E27FC236}">
                <a16:creationId xmlns:a16="http://schemas.microsoft.com/office/drawing/2014/main" id="{EB1C872D-99A9-49C5-8473-B334D1A4EC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9068" y="1200884"/>
            <a:ext cx="780290" cy="780290"/>
          </a:xfrm>
          <a:prstGeom prst="rect">
            <a:avLst/>
          </a:prstGeom>
        </p:spPr>
      </p:pic>
      <p:pic>
        <p:nvPicPr>
          <p:cNvPr id="31" name="Picture 30">
            <a:extLst>
              <a:ext uri="{FF2B5EF4-FFF2-40B4-BE49-F238E27FC236}">
                <a16:creationId xmlns:a16="http://schemas.microsoft.com/office/drawing/2014/main" id="{CB2E1186-B3F7-49BA-A944-74DDD53D34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61240" y="3941160"/>
            <a:ext cx="651423" cy="651423"/>
          </a:xfrm>
          <a:prstGeom prst="rect">
            <a:avLst/>
          </a:prstGeom>
        </p:spPr>
      </p:pic>
      <p:pic>
        <p:nvPicPr>
          <p:cNvPr id="32" name="Picture 31">
            <a:extLst>
              <a:ext uri="{FF2B5EF4-FFF2-40B4-BE49-F238E27FC236}">
                <a16:creationId xmlns:a16="http://schemas.microsoft.com/office/drawing/2014/main" id="{AB4A5C19-E2C9-4E3F-B08A-7F53EB8DBB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47165" y="3941160"/>
            <a:ext cx="651423" cy="651423"/>
          </a:xfrm>
          <a:prstGeom prst="rect">
            <a:avLst/>
          </a:prstGeom>
        </p:spPr>
      </p:pic>
      <p:pic>
        <p:nvPicPr>
          <p:cNvPr id="33" name="Picture 32">
            <a:extLst>
              <a:ext uri="{FF2B5EF4-FFF2-40B4-BE49-F238E27FC236}">
                <a16:creationId xmlns:a16="http://schemas.microsoft.com/office/drawing/2014/main" id="{E422F9E7-811D-4AF1-BD4A-DE912D8DC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61241" y="5737398"/>
            <a:ext cx="651423" cy="651423"/>
          </a:xfrm>
          <a:prstGeom prst="rect">
            <a:avLst/>
          </a:prstGeom>
        </p:spPr>
      </p:pic>
      <p:pic>
        <p:nvPicPr>
          <p:cNvPr id="34" name="Picture 33">
            <a:extLst>
              <a:ext uri="{FF2B5EF4-FFF2-40B4-BE49-F238E27FC236}">
                <a16:creationId xmlns:a16="http://schemas.microsoft.com/office/drawing/2014/main" id="{513510C5-FC6D-40FC-80BB-798DD5F22D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47166" y="5737398"/>
            <a:ext cx="651423" cy="651423"/>
          </a:xfrm>
          <a:prstGeom prst="rect">
            <a:avLst/>
          </a:prstGeom>
        </p:spPr>
      </p:pic>
      <p:pic>
        <p:nvPicPr>
          <p:cNvPr id="36" name="Picture 35">
            <a:extLst>
              <a:ext uri="{FF2B5EF4-FFF2-40B4-BE49-F238E27FC236}">
                <a16:creationId xmlns:a16="http://schemas.microsoft.com/office/drawing/2014/main" id="{A6B251CC-2A74-4FB5-A245-80927E7BDD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3796" y="6143509"/>
            <a:ext cx="293742" cy="293742"/>
          </a:xfrm>
          <a:prstGeom prst="rect">
            <a:avLst/>
          </a:prstGeom>
        </p:spPr>
      </p:pic>
      <p:pic>
        <p:nvPicPr>
          <p:cNvPr id="37" name="Picture 36">
            <a:extLst>
              <a:ext uri="{FF2B5EF4-FFF2-40B4-BE49-F238E27FC236}">
                <a16:creationId xmlns:a16="http://schemas.microsoft.com/office/drawing/2014/main" id="{E01D76B2-6264-4630-8B9F-1C05412AFE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8610" y="6143509"/>
            <a:ext cx="293742" cy="293742"/>
          </a:xfrm>
          <a:prstGeom prst="rect">
            <a:avLst/>
          </a:prstGeom>
        </p:spPr>
      </p:pic>
      <p:sp>
        <p:nvSpPr>
          <p:cNvPr id="42" name="Rectangle: Rounded Corners 41">
            <a:extLst>
              <a:ext uri="{FF2B5EF4-FFF2-40B4-BE49-F238E27FC236}">
                <a16:creationId xmlns:a16="http://schemas.microsoft.com/office/drawing/2014/main" id="{7CC8A3C6-191C-4246-BB15-A5102337483E}"/>
              </a:ext>
            </a:extLst>
          </p:cNvPr>
          <p:cNvSpPr/>
          <p:nvPr/>
        </p:nvSpPr>
        <p:spPr bwMode="auto">
          <a:xfrm>
            <a:off x="8402984" y="5676381"/>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sp>
        <p:nvSpPr>
          <p:cNvPr id="43" name="Rectangle: Rounded Corners 42">
            <a:extLst>
              <a:ext uri="{FF2B5EF4-FFF2-40B4-BE49-F238E27FC236}">
                <a16:creationId xmlns:a16="http://schemas.microsoft.com/office/drawing/2014/main" id="{7C711842-9561-43E7-9B55-FE3818A30D13}"/>
              </a:ext>
            </a:extLst>
          </p:cNvPr>
          <p:cNvSpPr/>
          <p:nvPr/>
        </p:nvSpPr>
        <p:spPr bwMode="auto">
          <a:xfrm>
            <a:off x="8394275" y="3843218"/>
            <a:ext cx="3074913" cy="842181"/>
          </a:xfrm>
          <a:prstGeom prst="roundRect">
            <a:avLst/>
          </a:prstGeom>
          <a:noFill/>
          <a:ln>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44000" tIns="146304" rIns="3600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Availability</a:t>
            </a:r>
            <a:b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br>
            <a:r>
              <a:rPr lang="en-IE" sz="1600" dirty="0">
                <a:solidFill>
                  <a:srgbClr val="C00000"/>
                </a:solidFill>
                <a:latin typeface="Segoe UI" panose="020B0502040204020203" pitchFamily="34" charset="0"/>
                <a:ea typeface="Segoe UI" panose="020B0502040204020203" pitchFamily="34" charset="0"/>
                <a:cs typeface="Segoe UI" panose="020B0502040204020203" pitchFamily="34" charset="0"/>
              </a:rPr>
              <a:t>Set</a:t>
            </a:r>
          </a:p>
        </p:txBody>
      </p:sp>
      <p:cxnSp>
        <p:nvCxnSpPr>
          <p:cNvPr id="45" name="Straight Arrow Connector 44">
            <a:extLst>
              <a:ext uri="{FF2B5EF4-FFF2-40B4-BE49-F238E27FC236}">
                <a16:creationId xmlns:a16="http://schemas.microsoft.com/office/drawing/2014/main" id="{2D1490AB-219C-41C3-833F-B71AE4AF163A}"/>
              </a:ext>
            </a:extLst>
          </p:cNvPr>
          <p:cNvCxnSpPr>
            <a:cxnSpLocks/>
            <a:stCxn id="16" idx="2"/>
            <a:endCxn id="31" idx="0"/>
          </p:cNvCxnSpPr>
          <p:nvPr/>
        </p:nvCxnSpPr>
        <p:spPr>
          <a:xfrm flipH="1">
            <a:off x="8886952" y="3106208"/>
            <a:ext cx="452261"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5376EC-A378-4173-A9AA-C39959E2069C}"/>
              </a:ext>
            </a:extLst>
          </p:cNvPr>
          <p:cNvCxnSpPr>
            <a:cxnSpLocks/>
            <a:stCxn id="16" idx="2"/>
            <a:endCxn id="32" idx="0"/>
          </p:cNvCxnSpPr>
          <p:nvPr/>
        </p:nvCxnSpPr>
        <p:spPr>
          <a:xfrm>
            <a:off x="9339213" y="3106208"/>
            <a:ext cx="433664" cy="834952"/>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9E2B12-3F2A-4153-A2C3-839D975803CF}"/>
              </a:ext>
            </a:extLst>
          </p:cNvPr>
          <p:cNvCxnSpPr>
            <a:cxnSpLocks/>
            <a:stCxn id="32" idx="2"/>
          </p:cNvCxnSpPr>
          <p:nvPr/>
        </p:nvCxnSpPr>
        <p:spPr>
          <a:xfrm flipH="1">
            <a:off x="9364770" y="4592583"/>
            <a:ext cx="408107" cy="414168"/>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732189-1B34-4F6E-A2E6-88B180221490}"/>
              </a:ext>
            </a:extLst>
          </p:cNvPr>
          <p:cNvCxnSpPr>
            <a:cxnSpLocks/>
            <a:stCxn id="31" idx="2"/>
          </p:cNvCxnSpPr>
          <p:nvPr/>
        </p:nvCxnSpPr>
        <p:spPr>
          <a:xfrm>
            <a:off x="8886952" y="4592583"/>
            <a:ext cx="356880" cy="406111"/>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E02F74-EF6A-4699-A54B-3263DFB189D1}"/>
              </a:ext>
            </a:extLst>
          </p:cNvPr>
          <p:cNvCxnSpPr>
            <a:cxnSpLocks/>
            <a:stCxn id="22" idx="2"/>
            <a:endCxn id="34" idx="0"/>
          </p:cNvCxnSpPr>
          <p:nvPr/>
        </p:nvCxnSpPr>
        <p:spPr>
          <a:xfrm>
            <a:off x="9287538" y="5635875"/>
            <a:ext cx="485340"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37DC85-9B9A-4370-AE5A-4227CCEE927B}"/>
              </a:ext>
            </a:extLst>
          </p:cNvPr>
          <p:cNvCxnSpPr>
            <a:cxnSpLocks/>
            <a:stCxn id="22" idx="2"/>
            <a:endCxn id="33" idx="0"/>
          </p:cNvCxnSpPr>
          <p:nvPr/>
        </p:nvCxnSpPr>
        <p:spPr>
          <a:xfrm flipH="1">
            <a:off x="8886953" y="5635875"/>
            <a:ext cx="400585" cy="101523"/>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89FB1D-E720-40AA-ABCD-7566C65AFCBB}"/>
              </a:ext>
            </a:extLst>
          </p:cNvPr>
          <p:cNvSpPr txBox="1"/>
          <p:nvPr/>
        </p:nvSpPr>
        <p:spPr>
          <a:xfrm>
            <a:off x="9839424" y="2276510"/>
            <a:ext cx="1662956" cy="877163"/>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Application </a:t>
            </a:r>
            <a:r>
              <a:rPr lang="en-IE" sz="1400" b="1" dirty="0" err="1">
                <a:solidFill>
                  <a:schemeClr val="bg1"/>
                </a:solidFill>
                <a:latin typeface="Segoe UI" panose="020B0502040204020203" pitchFamily="34" charset="0"/>
                <a:cs typeface="Segoe UI" panose="020B0502040204020203" pitchFamily="34" charset="0"/>
              </a:rPr>
              <a:t>Gw</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Static internal IP</a:t>
            </a:r>
            <a:br>
              <a:rPr lang="en-IE" sz="1400" b="1"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Cookie affinity</a:t>
            </a:r>
          </a:p>
        </p:txBody>
      </p:sp>
      <p:sp>
        <p:nvSpPr>
          <p:cNvPr id="67" name="TextBox 66">
            <a:extLst>
              <a:ext uri="{FF2B5EF4-FFF2-40B4-BE49-F238E27FC236}">
                <a16:creationId xmlns:a16="http://schemas.microsoft.com/office/drawing/2014/main" id="{D9CD3DA8-E7ED-4C08-AE27-9C09D01C0B59}"/>
              </a:ext>
            </a:extLst>
          </p:cNvPr>
          <p:cNvSpPr txBox="1"/>
          <p:nvPr/>
        </p:nvSpPr>
        <p:spPr>
          <a:xfrm>
            <a:off x="9684582" y="5058772"/>
            <a:ext cx="1972640" cy="627864"/>
          </a:xfrm>
          <a:prstGeom prst="rect">
            <a:avLst/>
          </a:prstGeom>
          <a:noFill/>
        </p:spPr>
        <p:txBody>
          <a:bodyPr wrap="square" lIns="182880" tIns="146304" rIns="182880" bIns="146304" rtlCol="0">
            <a:spAutoFit/>
          </a:bodyPr>
          <a:lstStyle/>
          <a:p>
            <a:pPr>
              <a:lnSpc>
                <a:spcPct val="90000"/>
              </a:lnSpc>
              <a:spcAft>
                <a:spcPts val="600"/>
              </a:spcAft>
            </a:pPr>
            <a:r>
              <a:rPr lang="en-IE" sz="1200" b="1" dirty="0">
                <a:solidFill>
                  <a:schemeClr val="bg1"/>
                </a:solidFill>
                <a:latin typeface="Segoe UI" panose="020B0502040204020203" pitchFamily="34" charset="0"/>
                <a:cs typeface="Segoe UI" panose="020B0502040204020203" pitchFamily="34" charset="0"/>
              </a:rPr>
              <a:t>Internal Load Balancer</a:t>
            </a:r>
            <a:br>
              <a:rPr lang="en-IE" sz="1200" b="1" dirty="0">
                <a:solidFill>
                  <a:schemeClr val="bg1"/>
                </a:solidFill>
                <a:latin typeface="Segoe UI" panose="020B0502040204020203" pitchFamily="34" charset="0"/>
                <a:cs typeface="Segoe UI" panose="020B0502040204020203" pitchFamily="34" charset="0"/>
              </a:rPr>
            </a:br>
            <a:r>
              <a:rPr lang="en-IE" sz="1200" dirty="0">
                <a:solidFill>
                  <a:schemeClr val="bg1"/>
                </a:solidFill>
                <a:latin typeface="Segoe UI" panose="020B0502040204020203" pitchFamily="34" charset="0"/>
                <a:cs typeface="Segoe UI" panose="020B0502040204020203" pitchFamily="34" charset="0"/>
              </a:rPr>
              <a:t>Direct Server Return</a:t>
            </a:r>
          </a:p>
        </p:txBody>
      </p:sp>
      <p:sp>
        <p:nvSpPr>
          <p:cNvPr id="68" name="TextBox 67">
            <a:extLst>
              <a:ext uri="{FF2B5EF4-FFF2-40B4-BE49-F238E27FC236}">
                <a16:creationId xmlns:a16="http://schemas.microsoft.com/office/drawing/2014/main" id="{588211EC-5875-488C-8C7E-394926F593A3}"/>
              </a:ext>
            </a:extLst>
          </p:cNvPr>
          <p:cNvSpPr txBox="1"/>
          <p:nvPr/>
        </p:nvSpPr>
        <p:spPr>
          <a:xfrm>
            <a:off x="9888610" y="1390520"/>
            <a:ext cx="1499962" cy="489365"/>
          </a:xfrm>
          <a:prstGeom prst="rect">
            <a:avLst/>
          </a:prstGeom>
          <a:noFill/>
        </p:spPr>
        <p:txBody>
          <a:bodyPr wrap="none" lIns="182880" tIns="146304" rIns="182880" bIns="146304" rtlCol="0">
            <a:spAutoFit/>
          </a:bodyPr>
          <a:lstStyle/>
          <a:p>
            <a:pP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ExpressRoute</a:t>
            </a:r>
            <a:endParaRPr lang="en-IE" sz="1400" dirty="0">
              <a:solidFill>
                <a:schemeClr val="bg1"/>
              </a:solidFill>
              <a:latin typeface="Segoe UI" panose="020B0502040204020203" pitchFamily="34" charset="0"/>
              <a:cs typeface="Segoe UI" panose="020B0502040204020203" pitchFamily="34" charset="0"/>
            </a:endParaRPr>
          </a:p>
        </p:txBody>
      </p:sp>
      <p:cxnSp>
        <p:nvCxnSpPr>
          <p:cNvPr id="69" name="Straight Arrow Connector 68">
            <a:extLst>
              <a:ext uri="{FF2B5EF4-FFF2-40B4-BE49-F238E27FC236}">
                <a16:creationId xmlns:a16="http://schemas.microsoft.com/office/drawing/2014/main" id="{FF08022D-8EC3-482A-BDEC-E90F11419245}"/>
              </a:ext>
            </a:extLst>
          </p:cNvPr>
          <p:cNvCxnSpPr>
            <a:cxnSpLocks/>
            <a:endCxn id="16" idx="0"/>
          </p:cNvCxnSpPr>
          <p:nvPr/>
        </p:nvCxnSpPr>
        <p:spPr>
          <a:xfrm>
            <a:off x="9339213" y="1863634"/>
            <a:ext cx="0" cy="462284"/>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425EDCDD-4147-4C02-99C3-E5134E191F2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034" y="5798511"/>
            <a:ext cx="617657" cy="617657"/>
          </a:xfrm>
          <a:prstGeom prst="rect">
            <a:avLst/>
          </a:prstGeom>
        </p:spPr>
      </p:pic>
      <p:cxnSp>
        <p:nvCxnSpPr>
          <p:cNvPr id="75" name="Straight Arrow Connector 74">
            <a:extLst>
              <a:ext uri="{FF2B5EF4-FFF2-40B4-BE49-F238E27FC236}">
                <a16:creationId xmlns:a16="http://schemas.microsoft.com/office/drawing/2014/main" id="{F866C17C-255D-4251-9E25-10D6C7D17442}"/>
              </a:ext>
            </a:extLst>
          </p:cNvPr>
          <p:cNvCxnSpPr>
            <a:cxnSpLocks/>
            <a:endCxn id="74" idx="3"/>
          </p:cNvCxnSpPr>
          <p:nvPr/>
        </p:nvCxnSpPr>
        <p:spPr>
          <a:xfrm flipH="1">
            <a:off x="8031691" y="6107340"/>
            <a:ext cx="454676" cy="0"/>
          </a:xfrm>
          <a:prstGeom prst="straightConnector1">
            <a:avLst/>
          </a:prstGeom>
          <a:ln w="19050">
            <a:solidFill>
              <a:schemeClr val="accent2">
                <a:lumMod val="75000"/>
                <a:lumOff val="2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AFC6F6C-725F-48C6-97C6-F4D0AA7417E3}"/>
              </a:ext>
            </a:extLst>
          </p:cNvPr>
          <p:cNvSpPr txBox="1"/>
          <p:nvPr/>
        </p:nvSpPr>
        <p:spPr>
          <a:xfrm>
            <a:off x="7122977" y="4813416"/>
            <a:ext cx="1050608" cy="1148007"/>
          </a:xfrm>
          <a:prstGeom prst="rect">
            <a:avLst/>
          </a:prstGeom>
          <a:noFill/>
        </p:spPr>
        <p:txBody>
          <a:bodyPr wrap="none" lIns="182880" tIns="146304" rIns="18288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Cloud</a:t>
            </a:r>
            <a:br>
              <a:rPr lang="en-IE" sz="1400" b="1" dirty="0">
                <a:solidFill>
                  <a:schemeClr val="bg1"/>
                </a:solidFill>
                <a:latin typeface="Segoe UI" panose="020B0502040204020203" pitchFamily="34" charset="0"/>
                <a:cs typeface="Segoe UI" panose="020B0502040204020203" pitchFamily="34" charset="0"/>
              </a:rPr>
            </a:br>
            <a:r>
              <a:rPr lang="en-IE" sz="1400" b="1" dirty="0">
                <a:solidFill>
                  <a:schemeClr val="bg1"/>
                </a:solidFill>
                <a:latin typeface="Segoe UI" panose="020B0502040204020203" pitchFamily="34" charset="0"/>
                <a:cs typeface="Segoe UI" panose="020B0502040204020203" pitchFamily="34" charset="0"/>
              </a:rPr>
              <a:t>Witness</a:t>
            </a:r>
          </a:p>
          <a:p>
            <a:pPr algn="ctr">
              <a:lnSpc>
                <a:spcPct val="90000"/>
              </a:lnSpc>
              <a:spcAft>
                <a:spcPts val="600"/>
              </a:spcAft>
            </a:pPr>
            <a:r>
              <a:rPr lang="en-IE" sz="1400" dirty="0">
                <a:solidFill>
                  <a:schemeClr val="bg1"/>
                </a:solidFill>
                <a:latin typeface="Segoe UI" panose="020B0502040204020203" pitchFamily="34" charset="0"/>
                <a:cs typeface="Segoe UI" panose="020B0502040204020203" pitchFamily="34" charset="0"/>
              </a:rPr>
              <a:t>(storage</a:t>
            </a:r>
            <a:br>
              <a:rPr lang="en-IE" sz="1400" dirty="0">
                <a:solidFill>
                  <a:schemeClr val="bg1"/>
                </a:solidFill>
                <a:latin typeface="Segoe UI" panose="020B0502040204020203" pitchFamily="34" charset="0"/>
                <a:cs typeface="Segoe UI" panose="020B0502040204020203" pitchFamily="34" charset="0"/>
              </a:rPr>
            </a:br>
            <a:r>
              <a:rPr lang="en-IE" sz="1400" dirty="0">
                <a:solidFill>
                  <a:schemeClr val="bg1"/>
                </a:solidFill>
                <a:latin typeface="Segoe UI" panose="020B0502040204020203" pitchFamily="34" charset="0"/>
                <a:cs typeface="Segoe UI" panose="020B0502040204020203" pitchFamily="34" charset="0"/>
              </a:rPr>
              <a:t>account)</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585849-D0C8-42EC-BE0E-2C95A4BDBFE6}"/>
              </a:ext>
            </a:extLst>
          </p:cNvPr>
          <p:cNvSpPr/>
          <p:nvPr/>
        </p:nvSpPr>
        <p:spPr bwMode="auto">
          <a:xfrm>
            <a:off x="7079116" y="1189176"/>
            <a:ext cx="4815778" cy="5379313"/>
          </a:xfrm>
          <a:prstGeom prst="rect">
            <a:avLst/>
          </a:prstGeom>
          <a:solidFill>
            <a:schemeClr val="tx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66A68177-90F0-4F53-B613-75902B630F9E}"/>
              </a:ext>
            </a:extLst>
          </p:cNvPr>
          <p:cNvSpPr>
            <a:spLocks noGrp="1"/>
          </p:cNvSpPr>
          <p:nvPr>
            <p:ph type="title"/>
          </p:nvPr>
        </p:nvSpPr>
        <p:spPr/>
        <p:txBody>
          <a:bodyPr/>
          <a:lstStyle/>
          <a:p>
            <a:r>
              <a:rPr lang="en-US" sz="4400" dirty="0">
                <a:solidFill>
                  <a:schemeClr val="tx1"/>
                </a:solidFill>
              </a:rPr>
              <a:t>Procurement – web tier migration options</a:t>
            </a:r>
            <a:endParaRPr lang="en-US" sz="4400" dirty="0"/>
          </a:p>
        </p:txBody>
      </p:sp>
      <p:sp>
        <p:nvSpPr>
          <p:cNvPr id="2" name="Text Placeholder 1">
            <a:extLst>
              <a:ext uri="{FF2B5EF4-FFF2-40B4-BE49-F238E27FC236}">
                <a16:creationId xmlns:a16="http://schemas.microsoft.com/office/drawing/2014/main" id="{A0080AB5-C747-4D3D-AAAB-313926CDAC4D}"/>
              </a:ext>
            </a:extLst>
          </p:cNvPr>
          <p:cNvSpPr>
            <a:spLocks noGrp="1"/>
          </p:cNvSpPr>
          <p:nvPr>
            <p:ph type="body" sz="quarter" idx="10"/>
          </p:nvPr>
        </p:nvSpPr>
        <p:spPr>
          <a:xfrm>
            <a:off x="319568" y="1471709"/>
            <a:ext cx="6422506" cy="517065"/>
          </a:xfrm>
        </p:spPr>
        <p:txBody>
          <a:bodyPr/>
          <a:lstStyle/>
          <a:p>
            <a:pPr marL="0" indent="0">
              <a:buNone/>
            </a:pPr>
            <a:endParaRPr lang="en-US" sz="2400" dirty="0">
              <a:latin typeface="+mn-lt"/>
            </a:endParaRPr>
          </a:p>
        </p:txBody>
      </p:sp>
      <p:pic>
        <p:nvPicPr>
          <p:cNvPr id="9" name="Picture 8">
            <a:extLst>
              <a:ext uri="{FF2B5EF4-FFF2-40B4-BE49-F238E27FC236}">
                <a16:creationId xmlns:a16="http://schemas.microsoft.com/office/drawing/2014/main" id="{15650F88-5B76-4E37-BAE4-367D0152F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3312471"/>
            <a:ext cx="780290" cy="780290"/>
          </a:xfrm>
          <a:prstGeom prst="rect">
            <a:avLst/>
          </a:prstGeom>
        </p:spPr>
      </p:pic>
      <p:pic>
        <p:nvPicPr>
          <p:cNvPr id="10" name="Picture 9">
            <a:extLst>
              <a:ext uri="{FF2B5EF4-FFF2-40B4-BE49-F238E27FC236}">
                <a16:creationId xmlns:a16="http://schemas.microsoft.com/office/drawing/2014/main" id="{83A80991-AF9B-46A2-BBE0-31C36190FC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7745" y="3312471"/>
            <a:ext cx="780290" cy="780290"/>
          </a:xfrm>
          <a:prstGeom prst="rect">
            <a:avLst/>
          </a:prstGeom>
        </p:spPr>
      </p:pic>
      <p:pic>
        <p:nvPicPr>
          <p:cNvPr id="11" name="Picture 10">
            <a:extLst>
              <a:ext uri="{FF2B5EF4-FFF2-40B4-BE49-F238E27FC236}">
                <a16:creationId xmlns:a16="http://schemas.microsoft.com/office/drawing/2014/main" id="{25BE9C56-EB1A-4B82-9E66-0A0BCF8E6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4316" y="5278679"/>
            <a:ext cx="780290" cy="780290"/>
          </a:xfrm>
          <a:prstGeom prst="rect">
            <a:avLst/>
          </a:prstGeom>
        </p:spPr>
      </p:pic>
      <p:pic>
        <p:nvPicPr>
          <p:cNvPr id="15" name="Picture 14">
            <a:extLst>
              <a:ext uri="{FF2B5EF4-FFF2-40B4-BE49-F238E27FC236}">
                <a16:creationId xmlns:a16="http://schemas.microsoft.com/office/drawing/2014/main" id="{A6BC8272-8F84-479B-9F89-F60726EE9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426" y="5174974"/>
            <a:ext cx="780290" cy="780290"/>
          </a:xfrm>
          <a:prstGeom prst="rect">
            <a:avLst/>
          </a:prstGeom>
        </p:spPr>
      </p:pic>
      <p:pic>
        <p:nvPicPr>
          <p:cNvPr id="16" name="Picture 15">
            <a:extLst>
              <a:ext uri="{FF2B5EF4-FFF2-40B4-BE49-F238E27FC236}">
                <a16:creationId xmlns:a16="http://schemas.microsoft.com/office/drawing/2014/main" id="{3A3B5A48-C072-40F7-9442-B91E0027CD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5063" y="1600930"/>
            <a:ext cx="780290" cy="780290"/>
          </a:xfrm>
          <a:prstGeom prst="rect">
            <a:avLst/>
          </a:prstGeom>
        </p:spPr>
      </p:pic>
      <p:pic>
        <p:nvPicPr>
          <p:cNvPr id="17" name="Picture 16">
            <a:extLst>
              <a:ext uri="{FF2B5EF4-FFF2-40B4-BE49-F238E27FC236}">
                <a16:creationId xmlns:a16="http://schemas.microsoft.com/office/drawing/2014/main" id="{50FFB6F4-F8B1-4675-AEE2-99A0B1B212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526" y="1671831"/>
            <a:ext cx="780290" cy="780290"/>
          </a:xfrm>
          <a:prstGeom prst="rect">
            <a:avLst/>
          </a:prstGeom>
        </p:spPr>
      </p:pic>
      <p:sp>
        <p:nvSpPr>
          <p:cNvPr id="19" name="Arrow: Right 18">
            <a:extLst>
              <a:ext uri="{FF2B5EF4-FFF2-40B4-BE49-F238E27FC236}">
                <a16:creationId xmlns:a16="http://schemas.microsoft.com/office/drawing/2014/main" id="{3DF567BE-E8BC-44F1-8EE4-B0B563C65D60}"/>
              </a:ext>
            </a:extLst>
          </p:cNvPr>
          <p:cNvSpPr/>
          <p:nvPr/>
        </p:nvSpPr>
        <p:spPr bwMode="auto">
          <a:xfrm>
            <a:off x="8585353" y="1860678"/>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4487B0C-8782-4B36-93E9-D78D3C0710E4}"/>
              </a:ext>
            </a:extLst>
          </p:cNvPr>
          <p:cNvSpPr/>
          <p:nvPr/>
        </p:nvSpPr>
        <p:spPr bwMode="auto">
          <a:xfrm>
            <a:off x="9054595" y="1810236"/>
            <a:ext cx="780290" cy="40429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B7F3D025-C9B1-4E62-AA03-50F185F0CE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6701" y="1600930"/>
            <a:ext cx="780290" cy="780290"/>
          </a:xfrm>
          <a:prstGeom prst="rect">
            <a:avLst/>
          </a:prstGeom>
        </p:spPr>
      </p:pic>
      <p:sp>
        <p:nvSpPr>
          <p:cNvPr id="21" name="Arrow: Right 20">
            <a:extLst>
              <a:ext uri="{FF2B5EF4-FFF2-40B4-BE49-F238E27FC236}">
                <a16:creationId xmlns:a16="http://schemas.microsoft.com/office/drawing/2014/main" id="{E4B94659-E21B-4FE1-9777-93A70DA52169}"/>
              </a:ext>
            </a:extLst>
          </p:cNvPr>
          <p:cNvSpPr/>
          <p:nvPr/>
        </p:nvSpPr>
        <p:spPr bwMode="auto">
          <a:xfrm>
            <a:off x="8559429" y="3517826"/>
            <a:ext cx="1702987"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E8D04AEB-0C21-4696-93C8-991535E947C5}"/>
              </a:ext>
            </a:extLst>
          </p:cNvPr>
          <p:cNvSpPr txBox="1"/>
          <p:nvPr/>
        </p:nvSpPr>
        <p:spPr>
          <a:xfrm>
            <a:off x="9117988" y="3383582"/>
            <a:ext cx="589541" cy="572464"/>
          </a:xfrm>
          <a:prstGeom prst="rect">
            <a:avLst/>
          </a:prstGeom>
          <a:solidFill>
            <a:schemeClr val="tx1"/>
          </a:solidFill>
        </p:spPr>
        <p:txBody>
          <a:bodyPr wrap="square" lIns="0" tIns="146304" rIns="0" bIns="146304" rtlCol="0">
            <a:spAutoFit/>
          </a:bodyPr>
          <a:lstStyle/>
          <a:p>
            <a:pPr algn="ctr">
              <a:lnSpc>
                <a:spcPct val="90000"/>
              </a:lnSpc>
              <a:spcAft>
                <a:spcPts val="600"/>
              </a:spcAft>
            </a:pPr>
            <a:r>
              <a:rPr lang="en-IE" sz="2000" b="1" dirty="0">
                <a:solidFill>
                  <a:schemeClr val="bg1"/>
                </a:solidFill>
                <a:latin typeface="Segoe UI" panose="020B0502040204020203" pitchFamily="34" charset="0"/>
                <a:cs typeface="Segoe UI" panose="020B0502040204020203" pitchFamily="34" charset="0"/>
              </a:rPr>
              <a:t>V2V</a:t>
            </a:r>
          </a:p>
        </p:txBody>
      </p:sp>
      <p:sp>
        <p:nvSpPr>
          <p:cNvPr id="23" name="Arrow: Right 22">
            <a:extLst>
              <a:ext uri="{FF2B5EF4-FFF2-40B4-BE49-F238E27FC236}">
                <a16:creationId xmlns:a16="http://schemas.microsoft.com/office/drawing/2014/main" id="{20EC32BB-0E1E-4874-9B5D-399D8291169C}"/>
              </a:ext>
            </a:extLst>
          </p:cNvPr>
          <p:cNvSpPr/>
          <p:nvPr/>
        </p:nvSpPr>
        <p:spPr bwMode="auto">
          <a:xfrm>
            <a:off x="8813074" y="5484957"/>
            <a:ext cx="1449341" cy="259749"/>
          </a:xfrm>
          <a:prstGeom prst="rightArrow">
            <a:avLst>
              <a:gd name="adj1" fmla="val 43294"/>
              <a:gd name="adj2" fmla="val 73469"/>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F174E140-5CBE-4832-9943-0075AB3C2150}"/>
              </a:ext>
            </a:extLst>
          </p:cNvPr>
          <p:cNvSpPr txBox="1"/>
          <p:nvPr/>
        </p:nvSpPr>
        <p:spPr>
          <a:xfrm>
            <a:off x="8909241" y="5174974"/>
            <a:ext cx="1155528" cy="544765"/>
          </a:xfrm>
          <a:prstGeom prst="rect">
            <a:avLst/>
          </a:prstGeom>
          <a:noFill/>
        </p:spPr>
        <p:txBody>
          <a:bodyPr wrap="square" lIns="0" tIns="146304" rIns="0" bIns="146304" rtlCol="0">
            <a:spAutoFit/>
          </a:bodyPr>
          <a:lstStyle/>
          <a:p>
            <a:pPr algn="ctr">
              <a:lnSpc>
                <a:spcPct val="90000"/>
              </a:lnSpc>
              <a:spcAft>
                <a:spcPts val="600"/>
              </a:spcAft>
            </a:pPr>
            <a:r>
              <a:rPr lang="en-IE" b="1" dirty="0">
                <a:solidFill>
                  <a:schemeClr val="bg1"/>
                </a:solidFill>
                <a:latin typeface="Segoe UI" panose="020B0502040204020203" pitchFamily="34" charset="0"/>
                <a:cs typeface="Segoe UI" panose="020B0502040204020203" pitchFamily="34" charset="0"/>
              </a:rPr>
              <a:t>Re-install</a:t>
            </a:r>
          </a:p>
        </p:txBody>
      </p:sp>
      <p:sp>
        <p:nvSpPr>
          <p:cNvPr id="25" name="TextBox 24">
            <a:extLst>
              <a:ext uri="{FF2B5EF4-FFF2-40B4-BE49-F238E27FC236}">
                <a16:creationId xmlns:a16="http://schemas.microsoft.com/office/drawing/2014/main" id="{A64DA759-437D-4043-9E71-D9318E28F052}"/>
              </a:ext>
            </a:extLst>
          </p:cNvPr>
          <p:cNvSpPr txBox="1"/>
          <p:nvPr/>
        </p:nvSpPr>
        <p:spPr>
          <a:xfrm>
            <a:off x="8793852" y="2191538"/>
            <a:ext cx="1155528" cy="683264"/>
          </a:xfrm>
          <a:prstGeom prst="rect">
            <a:avLst/>
          </a:prstGeom>
          <a:noFill/>
        </p:spPr>
        <p:txBody>
          <a:bodyPr wrap="square" lIns="0" tIns="146304" rIns="0" bIns="146304" rtlCol="0">
            <a:spAutoFit/>
          </a:bodyPr>
          <a:lstStyle/>
          <a:p>
            <a:pPr algn="ctr">
              <a:lnSpc>
                <a:spcPct val="90000"/>
              </a:lnSpc>
              <a:spcAft>
                <a:spcPts val="600"/>
              </a:spcAft>
            </a:pPr>
            <a:r>
              <a:rPr lang="en-IE" sz="1400" b="1" dirty="0">
                <a:solidFill>
                  <a:schemeClr val="bg1"/>
                </a:solidFill>
                <a:latin typeface="Segoe UI" panose="020B0502040204020203" pitchFamily="34" charset="0"/>
                <a:cs typeface="Segoe UI" panose="020B0502040204020203" pitchFamily="34" charset="0"/>
              </a:rPr>
              <a:t>Azure Site Recovery</a:t>
            </a:r>
          </a:p>
        </p:txBody>
      </p:sp>
    </p:spTree>
    <p:extLst>
      <p:ext uri="{BB962C8B-B14F-4D97-AF65-F5344CB8AC3E}">
        <p14:creationId xmlns:p14="http://schemas.microsoft.com/office/powerpoint/2010/main" val="56899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Words>
  <Application>Microsoft Office PowerPoint</Application>
  <PresentationFormat>Widescreen</PresentationFormat>
  <Paragraphs>121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Segoe UI Semilight</vt:lpstr>
      <vt:lpstr>Wingdings</vt:lpstr>
      <vt:lpstr>C+E Readiness Template</vt:lpstr>
      <vt:lpstr>Lift and shift</vt:lpstr>
      <vt:lpstr>Procurement system</vt:lpstr>
      <vt:lpstr>HR application</vt:lpstr>
      <vt:lpstr>Common scenarios</vt:lpstr>
      <vt:lpstr>Common scenarios</vt:lpstr>
      <vt:lpstr>Lucerne network design</vt:lpstr>
      <vt:lpstr>Design for limiting access to resources </vt:lpstr>
      <vt:lpstr>Procurement - preferred solution</vt:lpstr>
      <vt:lpstr>Procurement – web tier migration options</vt:lpstr>
      <vt:lpstr>HR App - preferred solution</vt:lpstr>
      <vt:lpstr>HR App – web tier migration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2018-04-29T00:47:12Z</dcterms:created>
  <dcterms:modified xsi:type="dcterms:W3CDTF">2018-06-10T21:44:34Z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2018-04-29T00:57:27.8192165Z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