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5" r:id="rId1"/>
  </p:sldMasterIdLst>
  <p:notesMasterIdLst>
    <p:notesMasterId r:id="rId43"/>
  </p:notesMasterIdLst>
  <p:handoutMasterIdLst>
    <p:handoutMasterId r:id="rId44"/>
  </p:handoutMasterIdLst>
  <p:sldIdLst>
    <p:sldId id="300" r:id="rId2"/>
    <p:sldId id="323" r:id="rId3"/>
    <p:sldId id="302" r:id="rId4"/>
    <p:sldId id="259" r:id="rId5"/>
    <p:sldId id="324" r:id="rId6"/>
    <p:sldId id="378" r:id="rId7"/>
    <p:sldId id="369" r:id="rId8"/>
    <p:sldId id="326" r:id="rId9"/>
    <p:sldId id="370" r:id="rId10"/>
    <p:sldId id="327" r:id="rId11"/>
    <p:sldId id="362" r:id="rId12"/>
    <p:sldId id="366" r:id="rId13"/>
    <p:sldId id="367" r:id="rId14"/>
    <p:sldId id="320" r:id="rId15"/>
    <p:sldId id="322" r:id="rId16"/>
    <p:sldId id="321" r:id="rId17"/>
    <p:sldId id="317" r:id="rId18"/>
    <p:sldId id="339" r:id="rId19"/>
    <p:sldId id="371" r:id="rId20"/>
    <p:sldId id="340" r:id="rId21"/>
    <p:sldId id="342" r:id="rId22"/>
    <p:sldId id="343" r:id="rId23"/>
    <p:sldId id="365" r:id="rId24"/>
    <p:sldId id="316" r:id="rId25"/>
    <p:sldId id="345" r:id="rId26"/>
    <p:sldId id="349" r:id="rId27"/>
    <p:sldId id="346" r:id="rId28"/>
    <p:sldId id="373" r:id="rId29"/>
    <p:sldId id="374" r:id="rId30"/>
    <p:sldId id="376" r:id="rId31"/>
    <p:sldId id="377" r:id="rId32"/>
    <p:sldId id="379" r:id="rId33"/>
    <p:sldId id="372" r:id="rId34"/>
    <p:sldId id="363" r:id="rId35"/>
    <p:sldId id="356" r:id="rId36"/>
    <p:sldId id="357" r:id="rId37"/>
    <p:sldId id="358" r:id="rId38"/>
    <p:sldId id="360" r:id="rId39"/>
    <p:sldId id="364" r:id="rId40"/>
    <p:sldId id="361" r:id="rId41"/>
    <p:sldId id="315"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188D"/>
    <a:srgbClr val="BD9DE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316" autoAdjust="0"/>
    <p:restoredTop sz="71394" autoAdjust="0"/>
  </p:normalViewPr>
  <p:slideViewPr>
    <p:cSldViewPr snapToGrid="0">
      <p:cViewPr varScale="1">
        <p:scale>
          <a:sx n="91" d="100"/>
          <a:sy n="91" d="100"/>
        </p:scale>
        <p:origin x="970" y="-43"/>
      </p:cViewPr>
      <p:guideLst/>
    </p:cSldViewPr>
  </p:slideViewPr>
  <p:outlineViewPr>
    <p:cViewPr>
      <p:scale>
        <a:sx n="33" d="100"/>
        <a:sy n="33" d="100"/>
      </p:scale>
      <p:origin x="0" y="0"/>
    </p:cViewPr>
  </p:outlineViewPr>
  <p:notesTextViewPr>
    <p:cViewPr>
      <p:scale>
        <a:sx n="3" d="2"/>
        <a:sy n="3" d="2"/>
      </p:scale>
      <p:origin x="0" y="-1906"/>
    </p:cViewPr>
  </p:notesTextViewPr>
  <p:sorterViewPr>
    <p:cViewPr varScale="1">
      <p:scale>
        <a:sx n="100" d="100"/>
        <a:sy n="100" d="100"/>
      </p:scale>
      <p:origin x="0" y="-2706"/>
    </p:cViewPr>
  </p:sorterViewPr>
  <p:notesViewPr>
    <p:cSldViewPr snapToGrid="0">
      <p:cViewPr varScale="1">
        <p:scale>
          <a:sx n="69" d="100"/>
          <a:sy n="69" d="100"/>
        </p:scale>
        <p:origin x="1974" y="6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9877E15-DA3C-406A-B1E3-93C86B2F02A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B93E1090-CCDA-4B77-99B2-5A78AD6E8AC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B4ED74A-224F-4188-850E-AD5C4B751E0D}" type="datetimeFigureOut">
              <a:rPr lang="en-US" smtClean="0"/>
              <a:t>6/22/2018</a:t>
            </a:fld>
            <a:endParaRPr lang="en-US" dirty="0"/>
          </a:p>
        </p:txBody>
      </p:sp>
      <p:sp>
        <p:nvSpPr>
          <p:cNvPr id="4" name="Footer Placeholder 3">
            <a:extLst>
              <a:ext uri="{FF2B5EF4-FFF2-40B4-BE49-F238E27FC236}">
                <a16:creationId xmlns:a16="http://schemas.microsoft.com/office/drawing/2014/main" id="{443AB1DB-7510-475B-9354-9014B6A040E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BC967ED-DFAC-4C33-B0DA-E83EF22617D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F1DCAC7-0147-4F06-80A8-F36441741FA6}" type="slidenum">
              <a:rPr lang="en-US" smtClean="0"/>
              <a:t>‹#›</a:t>
            </a:fld>
            <a:endParaRPr lang="en-US" dirty="0"/>
          </a:p>
        </p:txBody>
      </p:sp>
    </p:spTree>
    <p:extLst>
      <p:ext uri="{BB962C8B-B14F-4D97-AF65-F5344CB8AC3E}">
        <p14:creationId xmlns:p14="http://schemas.microsoft.com/office/powerpoint/2010/main" val="167266757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A13B17-C506-4D51-BB37-16B365906619}" type="datetimeFigureOut">
              <a:rPr lang="en-US" smtClean="0"/>
              <a:t>6/22/2018</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98D5BB-B127-481F-BC0A-2F77C576BB34}" type="slidenum">
              <a:rPr lang="en-US" smtClean="0"/>
              <a:t>‹#›</a:t>
            </a:fld>
            <a:endParaRPr lang="en-US" dirty="0"/>
          </a:p>
        </p:txBody>
      </p:sp>
    </p:spTree>
    <p:extLst>
      <p:ext uri="{BB962C8B-B14F-4D97-AF65-F5344CB8AC3E}">
        <p14:creationId xmlns:p14="http://schemas.microsoft.com/office/powerpoint/2010/main" val="197922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microsoft.com/en-us/legal/intellectualproperty/Trademarks/Usage/General.aspx"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50" kern="1200" dirty="0">
                <a:solidFill>
                  <a:schemeClr val="tx1"/>
                </a:solidFill>
                <a:effectLst/>
                <a:latin typeface="+mn-lt"/>
                <a:ea typeface="+mn-ea"/>
                <a:cs typeface="+mn-cs"/>
              </a:rPr>
              <a:t>Information in this document, including URL and other Internet Web site references, is subject to change without notice. Unless otherwise noted, the example companies, organizations, products, domain names, e-mail addresses, logos, people, places, and events depicted herein are fictitious, and no association with any real company, organization, product, domain name, e-mail address, logo, person, place or event is intended or should be inferred. 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a:t>
            </a:r>
          </a:p>
          <a:p>
            <a:r>
              <a:rPr lang="en-US" sz="950" kern="1200" dirty="0">
                <a:solidFill>
                  <a:schemeClr val="tx1"/>
                </a:solidFill>
                <a:effectLst/>
                <a:latin typeface="+mn-lt"/>
                <a:ea typeface="+mn-ea"/>
                <a:cs typeface="+mn-cs"/>
              </a:rPr>
              <a:t>Microsoft may have patents, patent applications, trademarks, copyrights, or other intellectual property rights covering subject matter in this document. Except as expressly provided in any written license agreement from Microsoft, the furnishing of this document does not give you any license to these patents, trademarks, copyrights, or other intellectual property.</a:t>
            </a:r>
          </a:p>
          <a:p>
            <a:r>
              <a:rPr lang="en-US" sz="950" kern="1200" dirty="0">
                <a:solidFill>
                  <a:schemeClr val="tx1"/>
                </a:solidFill>
                <a:effectLst/>
                <a:latin typeface="+mn-lt"/>
                <a:ea typeface="+mn-ea"/>
                <a:cs typeface="+mn-cs"/>
              </a:rPr>
              <a:t>The names of manufacturers, products, or URLs are provided for informational purposes only and Microsoft makes no representations and warranties, either expressed, implied, or statutory, regarding these manufacturers or the use of the products with any Microsoft technologies. The inclusion of a manufacturer or product does not imply endorsement of Microsoft of the manufacturer or product. Links may be provided to third party sites. Such sites are not under the control of Microsoft and Microsoft is not responsible for the contents of any linked site or any link contained in a linked site, or any changes or updates to such sites. Microsoft is not responsible for webcasting or any other form of transmission received from any linked site. Microsoft is providing these links to you only as a convenience, and the inclusion of any link does not imply endorsement of Microsoft of the site or the products contained therein.</a:t>
            </a:r>
          </a:p>
          <a:p>
            <a:r>
              <a:rPr lang="en-US" sz="950" kern="1200" dirty="0">
                <a:solidFill>
                  <a:schemeClr val="tx1"/>
                </a:solidFill>
                <a:effectLst/>
                <a:latin typeface="+mn-lt"/>
                <a:ea typeface="+mn-ea"/>
                <a:cs typeface="+mn-cs"/>
              </a:rPr>
              <a:t>© 2017 Microsoft Corporation. All rights reserved.</a:t>
            </a:r>
          </a:p>
          <a:p>
            <a:r>
              <a:rPr lang="en-US" sz="950" kern="1200" dirty="0">
                <a:solidFill>
                  <a:schemeClr val="tx1"/>
                </a:solidFill>
                <a:effectLst/>
                <a:latin typeface="+mn-lt"/>
                <a:ea typeface="+mn-ea"/>
                <a:cs typeface="+mn-cs"/>
              </a:rPr>
              <a:t>Microsoft and the trademarks listed at </a:t>
            </a:r>
            <a:r>
              <a:rPr lang="en-US" sz="950" u="sng" kern="1200" dirty="0">
                <a:solidFill>
                  <a:schemeClr val="tx1"/>
                </a:solidFill>
                <a:effectLst/>
                <a:latin typeface="+mn-lt"/>
                <a:ea typeface="+mn-ea"/>
                <a:cs typeface="+mn-cs"/>
                <a:hlinkClick r:id="rId3"/>
              </a:rPr>
              <a:t>https://www.microsoft.com/en-us/legal/intellectualproperty/Trademarks/Usage/General.aspx</a:t>
            </a:r>
            <a:r>
              <a:rPr lang="en-US" sz="950" kern="1200" dirty="0">
                <a:solidFill>
                  <a:schemeClr val="tx1"/>
                </a:solidFill>
                <a:effectLst/>
                <a:latin typeface="+mn-lt"/>
                <a:ea typeface="+mn-ea"/>
                <a:cs typeface="+mn-cs"/>
              </a:rPr>
              <a:t> are trademarks of the Microsoft group of companies. All other trademarks are property of their respective owners.</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94323-46EB-47FD-802B-1151F9FD2B5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52780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customer’s objections</a:t>
            </a:r>
            <a:r>
              <a:rPr lang="en-US" baseline="0" dirty="0"/>
              <a:t> include the following:</a:t>
            </a:r>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10</a:t>
            </a:fld>
            <a:endParaRPr lang="en-US" dirty="0"/>
          </a:p>
        </p:txBody>
      </p:sp>
    </p:spTree>
    <p:extLst>
      <p:ext uri="{BB962C8B-B14F-4D97-AF65-F5344CB8AC3E}">
        <p14:creationId xmlns:p14="http://schemas.microsoft.com/office/powerpoint/2010/main" val="30916182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customer’s objections</a:t>
            </a:r>
            <a:r>
              <a:rPr lang="en-US" baseline="0" dirty="0"/>
              <a:t> include the following:</a:t>
            </a:r>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11</a:t>
            </a:fld>
            <a:endParaRPr lang="en-US" dirty="0"/>
          </a:p>
        </p:txBody>
      </p:sp>
    </p:spTree>
    <p:extLst>
      <p:ext uri="{BB962C8B-B14F-4D97-AF65-F5344CB8AC3E}">
        <p14:creationId xmlns:p14="http://schemas.microsoft.com/office/powerpoint/2010/main" val="11212225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following slides, we will touch on some Azure technologies</a:t>
            </a:r>
            <a:r>
              <a:rPr lang="en-US" baseline="0" dirty="0"/>
              <a:t> that can and should be leveraged when thinking about the solution that will be designed for Lucerne Publishing. In the corresponding Case Study document, you will also find links that elaborate even further on these topics.</a:t>
            </a:r>
          </a:p>
          <a:p>
            <a:endParaRPr lang="en-US" baseline="0" dirty="0"/>
          </a:p>
          <a:p>
            <a:r>
              <a:rPr lang="en-US" baseline="0" dirty="0"/>
              <a:t>In this slide we call out Azure infrastructure as a service (or IaaS) components – Virtual Machines &amp; Virtual Networking (highlighting a couple of ways to connect to the Azure cloud – by way of a Site to Site Connection or a Point to Site connection)</a:t>
            </a:r>
            <a:endParaRPr lang="en-US" dirty="0"/>
          </a:p>
          <a:p>
            <a:endParaRPr lang="en-US" dirty="0"/>
          </a:p>
          <a:p>
            <a:r>
              <a:rPr lang="en-US" dirty="0"/>
              <a:t>Azure Resource Manager is the API surface layer for managing resources in Azure. It provides two features that may come in useful:</a:t>
            </a:r>
          </a:p>
          <a:p>
            <a:r>
              <a:rPr lang="en-US" dirty="0"/>
              <a:t>Role Based Access Control – allows you to define who can perform what action </a:t>
            </a:r>
          </a:p>
          <a:p>
            <a:r>
              <a:rPr lang="en-US" dirty="0"/>
              <a:t>Resource Manager Policies – allows you to define what actions can be performed on an Azure Subscription</a:t>
            </a:r>
          </a:p>
          <a:p>
            <a:r>
              <a:rPr lang="en-US" dirty="0"/>
              <a:t>Locks – allows you to define policies to block accidental deletion of resources</a:t>
            </a:r>
          </a:p>
        </p:txBody>
      </p:sp>
      <p:sp>
        <p:nvSpPr>
          <p:cNvPr id="4" name="Slide Number Placeholder 3"/>
          <p:cNvSpPr>
            <a:spLocks noGrp="1"/>
          </p:cNvSpPr>
          <p:nvPr>
            <p:ph type="sldNum" sz="quarter" idx="10"/>
          </p:nvPr>
        </p:nvSpPr>
        <p:spPr/>
        <p:txBody>
          <a:bodyPr/>
          <a:lstStyle/>
          <a:p>
            <a:fld id="{0998D5BB-B127-481F-BC0A-2F77C576BB34}" type="slidenum">
              <a:rPr lang="en-US" smtClean="0"/>
              <a:t>12</a:t>
            </a:fld>
            <a:endParaRPr lang="en-US" dirty="0"/>
          </a:p>
        </p:txBody>
      </p:sp>
    </p:spTree>
    <p:extLst>
      <p:ext uri="{BB962C8B-B14F-4D97-AF65-F5344CB8AC3E}">
        <p14:creationId xmlns:p14="http://schemas.microsoft.com/office/powerpoint/2010/main" val="16158016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 of the solutions you may consider could involve:</a:t>
            </a:r>
          </a:p>
          <a:p>
            <a:endParaRPr lang="en-US" dirty="0"/>
          </a:p>
          <a:p>
            <a:r>
              <a:rPr lang="en-US" dirty="0"/>
              <a:t>Azure Site Recovery – this service provides the ability to replicate virtual machines or physical servers to Microsoft Azure. </a:t>
            </a:r>
          </a:p>
          <a:p>
            <a:r>
              <a:rPr lang="en-US" dirty="0"/>
              <a:t>Azure Backup – this service provides several abilities including the ability to backup a VM directly, files or folders, or workload specific backup such as SQL Server, AD, HyperV and VMWare. </a:t>
            </a:r>
          </a:p>
          <a:p>
            <a:r>
              <a:rPr lang="en-US" dirty="0"/>
              <a:t>SQL Server Managed Backup – this feature in SQL Server allows you to use Azure Storage as a backup target</a:t>
            </a:r>
          </a:p>
          <a:p>
            <a:endParaRPr lang="en-US" dirty="0"/>
          </a:p>
          <a:p>
            <a:r>
              <a:rPr lang="en-US" dirty="0"/>
              <a:t>Azure Migrate – service that provides many features that may come in useful during a lift and shift migration</a:t>
            </a:r>
          </a:p>
          <a:p>
            <a:r>
              <a:rPr lang="en-US" dirty="0"/>
              <a:t>Azure Database Migration Service – service currently in preview that helps migrate databases to the cloud</a:t>
            </a:r>
          </a:p>
          <a:p>
            <a:r>
              <a:rPr lang="en-US" dirty="0"/>
              <a:t>Azure Database Migration Assistant – downloadable application that can help migrate databases to the cloud</a:t>
            </a:r>
          </a:p>
        </p:txBody>
      </p:sp>
      <p:sp>
        <p:nvSpPr>
          <p:cNvPr id="4" name="Slide Number Placeholder 3"/>
          <p:cNvSpPr>
            <a:spLocks noGrp="1"/>
          </p:cNvSpPr>
          <p:nvPr>
            <p:ph type="sldNum" sz="quarter" idx="10"/>
          </p:nvPr>
        </p:nvSpPr>
        <p:spPr/>
        <p:txBody>
          <a:bodyPr/>
          <a:lstStyle/>
          <a:p>
            <a:fld id="{0998D5BB-B127-481F-BC0A-2F77C576BB34}" type="slidenum">
              <a:rPr lang="en-US" smtClean="0"/>
              <a:t>13</a:t>
            </a:fld>
            <a:endParaRPr lang="en-US" dirty="0"/>
          </a:p>
        </p:txBody>
      </p:sp>
    </p:spTree>
    <p:extLst>
      <p:ext uri="{BB962C8B-B14F-4D97-AF65-F5344CB8AC3E}">
        <p14:creationId xmlns:p14="http://schemas.microsoft.com/office/powerpoint/2010/main" val="41271460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14</a:t>
            </a:fld>
            <a:endParaRPr lang="en-US" dirty="0"/>
          </a:p>
        </p:txBody>
      </p:sp>
    </p:spTree>
    <p:extLst>
      <p:ext uri="{BB962C8B-B14F-4D97-AF65-F5344CB8AC3E}">
        <p14:creationId xmlns:p14="http://schemas.microsoft.com/office/powerpoint/2010/main" val="32297442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15</a:t>
            </a:fld>
            <a:endParaRPr lang="en-US" dirty="0"/>
          </a:p>
        </p:txBody>
      </p:sp>
    </p:spTree>
    <p:extLst>
      <p:ext uri="{BB962C8B-B14F-4D97-AF65-F5344CB8AC3E}">
        <p14:creationId xmlns:p14="http://schemas.microsoft.com/office/powerpoint/2010/main" val="2519026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16</a:t>
            </a:fld>
            <a:endParaRPr lang="en-US" dirty="0"/>
          </a:p>
        </p:txBody>
      </p:sp>
    </p:spTree>
    <p:extLst>
      <p:ext uri="{BB962C8B-B14F-4D97-AF65-F5344CB8AC3E}">
        <p14:creationId xmlns:p14="http://schemas.microsoft.com/office/powerpoint/2010/main" val="15792833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17</a:t>
            </a:fld>
            <a:endParaRPr lang="en-US" dirty="0"/>
          </a:p>
        </p:txBody>
      </p:sp>
    </p:spTree>
    <p:extLst>
      <p:ext uri="{BB962C8B-B14F-4D97-AF65-F5344CB8AC3E}">
        <p14:creationId xmlns:p14="http://schemas.microsoft.com/office/powerpoint/2010/main" val="6476742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Note that ExpressRoute Gateways and Application Gateways each require dedicated subnets.</a:t>
            </a:r>
          </a:p>
          <a:p>
            <a:endParaRPr lang="en-US" sz="1200" b="0"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ExpressRoute requires a /28 subnet or larger</a:t>
            </a:r>
          </a:p>
          <a:p>
            <a:endParaRPr lang="en-US" sz="1200" b="0"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Application Gateway requires one private IP address per instance, plus the front-end private IP address. Azure reserves the first 4 IP addresses in each subnet for internal use A /28 subnet is therefore recommended to allow headroom for additional gateway instances in future.</a:t>
            </a:r>
          </a:p>
          <a:p>
            <a:endParaRPr lang="en-US" sz="1200" b="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18</a:t>
            </a:fld>
            <a:endParaRPr lang="en-US" dirty="0"/>
          </a:p>
        </p:txBody>
      </p:sp>
    </p:spTree>
    <p:extLst>
      <p:ext uri="{BB962C8B-B14F-4D97-AF65-F5344CB8AC3E}">
        <p14:creationId xmlns:p14="http://schemas.microsoft.com/office/powerpoint/2010/main" val="20617508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A network security group should be created to allow inbound and outbound traffic from the on-premises 172.16.0.0/16 network and between the Procurement and Database subnets in Azure to minimize the attack surface. </a:t>
            </a:r>
          </a:p>
          <a:p>
            <a:endParaRPr lang="en-US" sz="1200" dirty="0"/>
          </a:p>
          <a:p>
            <a:r>
              <a:rPr lang="en-US" sz="1200" dirty="0"/>
              <a:t>Configure the Virtual Network to reference the existing AD Domain Name System (DNS) Infrastructure to enable users to successfully authenticate. Deploying domain controllers in the same virtual network would be advised once the deployment moves out of the pilot phase.</a:t>
            </a:r>
          </a:p>
          <a:p>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Optionally, the network space could be broken down into three separate virtual networks for the shared infrastructure components, and application specific components. These networks would then be connected using Virtual Network Peering. This approach has the advantage of allowing delegated permissions to be assigned independently for each virtual network. With a single virtual network, the network administrator will have full control over all subnets.</a:t>
            </a:r>
          </a:p>
          <a:p>
            <a:endParaRPr lang="en-US" sz="1200" dirty="0"/>
          </a:p>
          <a:p>
            <a:pPr marL="0" indent="0">
              <a:buNone/>
            </a:pPr>
            <a:endParaRPr lang="en-US" sz="1200" dirty="0"/>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19</a:t>
            </a:fld>
            <a:endParaRPr lang="en-US" dirty="0"/>
          </a:p>
        </p:txBody>
      </p:sp>
    </p:spTree>
    <p:extLst>
      <p:ext uri="{BB962C8B-B14F-4D97-AF65-F5344CB8AC3E}">
        <p14:creationId xmlns:p14="http://schemas.microsoft.com/office/powerpoint/2010/main" val="32870725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a:t>
            </a:fld>
            <a:endParaRPr lang="en-US" dirty="0"/>
          </a:p>
        </p:txBody>
      </p:sp>
    </p:spTree>
    <p:extLst>
      <p:ext uri="{BB962C8B-B14F-4D97-AF65-F5344CB8AC3E}">
        <p14:creationId xmlns:p14="http://schemas.microsoft.com/office/powerpoint/2010/main" val="9206794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0998D5BB-B127-481F-BC0A-2F77C576BB34}" type="slidenum">
              <a:rPr lang="en-US" smtClean="0"/>
              <a:t>20</a:t>
            </a:fld>
            <a:endParaRPr lang="en-US" dirty="0"/>
          </a:p>
        </p:txBody>
      </p:sp>
    </p:spTree>
    <p:extLst>
      <p:ext uri="{BB962C8B-B14F-4D97-AF65-F5344CB8AC3E}">
        <p14:creationId xmlns:p14="http://schemas.microsoft.com/office/powerpoint/2010/main" val="16326556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When creating the Azure Subscription, it is critical that the default directory point to the existing Office 365 AD Tenant</a:t>
            </a:r>
          </a:p>
          <a:p>
            <a:r>
              <a:rPr lang="en-US" sz="1200" b="0" kern="1200" dirty="0">
                <a:solidFill>
                  <a:schemeClr val="tx1"/>
                </a:solidFill>
                <a:effectLst/>
                <a:latin typeface="+mn-lt"/>
                <a:ea typeface="+mn-ea"/>
                <a:cs typeface="+mn-cs"/>
              </a:rPr>
              <a:t>(This will require Global Admin rights on the Office 365 Tenant). This enables existing Azure AD user identities and groups to be used to control access to Azure resources.</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When deploying resources, Lucerne should use separate resource groups for the virtual network, the procurement system, and the HR application. This will allow Lucerne to segment out resources and assign management rights just to the team that requires them.</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21</a:t>
            </a:fld>
            <a:endParaRPr lang="en-US" dirty="0"/>
          </a:p>
        </p:txBody>
      </p:sp>
    </p:spTree>
    <p:extLst>
      <p:ext uri="{BB962C8B-B14F-4D97-AF65-F5344CB8AC3E}">
        <p14:creationId xmlns:p14="http://schemas.microsoft.com/office/powerpoint/2010/main" val="255320035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Using Azure Resource Manager policies Lucerne can set the following constraints:</a:t>
            </a:r>
          </a:p>
          <a:p>
            <a:r>
              <a:rPr lang="en-US" sz="1200" b="0" kern="1200" dirty="0">
                <a:solidFill>
                  <a:schemeClr val="tx1"/>
                </a:solidFill>
                <a:effectLst/>
                <a:latin typeface="+mn-lt"/>
                <a:ea typeface="+mn-ea"/>
                <a:cs typeface="+mn-cs"/>
              </a:rPr>
              <a:t>- Locations resources can be created</a:t>
            </a:r>
          </a:p>
          <a:p>
            <a:r>
              <a:rPr lang="en-US" sz="1200" b="0" kern="1200" dirty="0">
                <a:solidFill>
                  <a:schemeClr val="tx1"/>
                </a:solidFill>
                <a:effectLst/>
                <a:latin typeface="+mn-lt"/>
                <a:ea typeface="+mn-ea"/>
                <a:cs typeface="+mn-cs"/>
              </a:rPr>
              <a:t>- Image types that can be created</a:t>
            </a:r>
          </a:p>
          <a:p>
            <a:r>
              <a:rPr lang="en-US" sz="1200" b="0" kern="1200" dirty="0">
                <a:solidFill>
                  <a:schemeClr val="tx1"/>
                </a:solidFill>
                <a:effectLst/>
                <a:latin typeface="+mn-lt"/>
                <a:ea typeface="+mn-ea"/>
                <a:cs typeface="+mn-cs"/>
              </a:rPr>
              <a:t>- Instance sizes for VMs</a:t>
            </a:r>
          </a:p>
          <a:p>
            <a:r>
              <a:rPr lang="en-US" sz="1200" b="0" kern="1200" dirty="0">
                <a:solidFill>
                  <a:schemeClr val="tx1"/>
                </a:solidFill>
                <a:effectLst/>
                <a:latin typeface="+mn-lt"/>
                <a:ea typeface="+mn-ea"/>
                <a:cs typeface="+mn-cs"/>
              </a:rPr>
              <a:t>- Services and service tiers that can be used (a 'service catalog')</a:t>
            </a:r>
          </a:p>
          <a:p>
            <a:r>
              <a:rPr lang="en-US" sz="1200" b="0" kern="1200" dirty="0">
                <a:solidFill>
                  <a:schemeClr val="tx1"/>
                </a:solidFill>
                <a:effectLst/>
                <a:latin typeface="+mn-lt"/>
                <a:ea typeface="+mn-ea"/>
                <a:cs typeface="+mn-cs"/>
              </a:rPr>
              <a:t>Lucerne can use Azure Cost Management to create detailed reports of current and forecast spend.</a:t>
            </a:r>
          </a:p>
          <a:p>
            <a:r>
              <a:rPr lang="en-US" sz="1200" b="0" kern="1200" dirty="0">
                <a:solidFill>
                  <a:schemeClr val="tx1"/>
                </a:solidFill>
                <a:effectLst/>
                <a:latin typeface="+mn-lt"/>
                <a:ea typeface="+mn-ea"/>
                <a:cs typeface="+mn-cs"/>
              </a:rPr>
              <a:t>Resource Manager tags can be used to assign spending to specific teams or cost centers</a:t>
            </a:r>
          </a:p>
        </p:txBody>
      </p:sp>
      <p:sp>
        <p:nvSpPr>
          <p:cNvPr id="4" name="Slide Number Placeholder 3"/>
          <p:cNvSpPr>
            <a:spLocks noGrp="1"/>
          </p:cNvSpPr>
          <p:nvPr>
            <p:ph type="sldNum" sz="quarter" idx="10"/>
          </p:nvPr>
        </p:nvSpPr>
        <p:spPr/>
        <p:txBody>
          <a:bodyPr/>
          <a:lstStyle/>
          <a:p>
            <a:fld id="{0998D5BB-B127-481F-BC0A-2F77C576BB34}" type="slidenum">
              <a:rPr lang="en-US" smtClean="0"/>
              <a:t>22</a:t>
            </a:fld>
            <a:endParaRPr lang="en-US" dirty="0"/>
          </a:p>
        </p:txBody>
      </p:sp>
    </p:spTree>
    <p:extLst>
      <p:ext uri="{BB962C8B-B14F-4D97-AF65-F5344CB8AC3E}">
        <p14:creationId xmlns:p14="http://schemas.microsoft.com/office/powerpoint/2010/main" val="39074817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The Azure Migrate Service can be used to assess the infrastructure in your environment. The Azure Migrate service</a:t>
            </a:r>
          </a:p>
          <a:p>
            <a:r>
              <a:rPr lang="en-US" sz="1200" b="0" kern="1200" dirty="0">
                <a:solidFill>
                  <a:schemeClr val="tx1"/>
                </a:solidFill>
                <a:effectLst/>
                <a:latin typeface="+mn-lt"/>
                <a:ea typeface="+mn-ea"/>
                <a:cs typeface="+mn-cs"/>
              </a:rPr>
              <a:t>assesses on-premises workloads for migration to Azure. The service assesses migration suitability and performance-based sizing, and provides cost estimations for running your on-premises machines in Azure.</a:t>
            </a:r>
          </a:p>
          <a:p>
            <a:endParaRPr lang="en-US" sz="1200" b="0"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The Azure Migration Service provides the following benefits:</a:t>
            </a:r>
          </a:p>
          <a:p>
            <a:pPr marL="171450" indent="-171450">
              <a:buFont typeface="Arial" panose="020B0604020202020204" pitchFamily="34" charset="0"/>
              <a:buChar char="•"/>
            </a:pPr>
            <a:r>
              <a:rPr lang="en-US" sz="1200" b="0" kern="1200" dirty="0">
                <a:solidFill>
                  <a:schemeClr val="tx1"/>
                </a:solidFill>
                <a:effectLst/>
                <a:latin typeface="+mn-lt"/>
                <a:ea typeface="+mn-ea"/>
                <a:cs typeface="+mn-cs"/>
              </a:rPr>
              <a:t>Assess Azure readiness: Assess whether your on-premises machines are suitable for running in Azure.</a:t>
            </a:r>
          </a:p>
          <a:p>
            <a:pPr marL="171450" indent="-171450">
              <a:buFont typeface="Arial" panose="020B0604020202020204" pitchFamily="34" charset="0"/>
              <a:buChar char="•"/>
            </a:pPr>
            <a:r>
              <a:rPr lang="en-US" sz="1200" b="0" kern="1200" dirty="0">
                <a:solidFill>
                  <a:schemeClr val="tx1"/>
                </a:solidFill>
                <a:effectLst/>
                <a:latin typeface="+mn-lt"/>
                <a:ea typeface="+mn-ea"/>
                <a:cs typeface="+mn-cs"/>
              </a:rPr>
              <a:t>Get size recommendations: Get size recommendations for Azure VMs based on the performance history of on-premises VMs. You can specify a 'comfort factor', which is a buffer applied on top of the measured utilization when making sizing recommendations.</a:t>
            </a:r>
          </a:p>
          <a:p>
            <a:pPr marL="171450" indent="-171450">
              <a:buFont typeface="Arial" panose="020B0604020202020204" pitchFamily="34" charset="0"/>
              <a:buChar char="•"/>
            </a:pPr>
            <a:r>
              <a:rPr lang="en-US" sz="1200" b="0" kern="1200" dirty="0">
                <a:solidFill>
                  <a:schemeClr val="tx1"/>
                </a:solidFill>
                <a:effectLst/>
                <a:latin typeface="+mn-lt"/>
                <a:ea typeface="+mn-ea"/>
                <a:cs typeface="+mn-cs"/>
              </a:rPr>
              <a:t>Estimate monthly costs: Get estimated costs for running on-premises machines in Azure. You can specify the VM pricing tier (basic/standard). The estimate will also account for Azure Hybrid Benefit (to re-use existing licenses) and any Azure offers you are enrolled to</a:t>
            </a:r>
          </a:p>
          <a:p>
            <a:pPr marL="171450" indent="-171450">
              <a:buFont typeface="Arial" panose="020B0604020202020204" pitchFamily="34" charset="0"/>
              <a:buChar char="•"/>
            </a:pPr>
            <a:r>
              <a:rPr lang="en-US" sz="1200" b="0" kern="1200" dirty="0">
                <a:solidFill>
                  <a:schemeClr val="tx1"/>
                </a:solidFill>
                <a:effectLst/>
                <a:latin typeface="+mn-lt"/>
                <a:ea typeface="+mn-ea"/>
                <a:cs typeface="+mn-cs"/>
              </a:rPr>
              <a:t>Migrate with high confidence: Visualize dependencies of on-premises machines to create groups of machines that you</a:t>
            </a:r>
          </a:p>
          <a:p>
            <a:pPr marL="171450" indent="-171450">
              <a:buFont typeface="Arial" panose="020B0604020202020204" pitchFamily="34" charset="0"/>
              <a:buChar char="•"/>
            </a:pPr>
            <a:r>
              <a:rPr lang="en-US" sz="1200" b="0" kern="1200" dirty="0">
                <a:solidFill>
                  <a:schemeClr val="tx1"/>
                </a:solidFill>
                <a:effectLst/>
                <a:latin typeface="+mn-lt"/>
                <a:ea typeface="+mn-ea"/>
                <a:cs typeface="+mn-cs"/>
              </a:rPr>
              <a:t>will assess and migrate together. You can accurately view dependencies for a specific machine, or for all machines in</a:t>
            </a:r>
          </a:p>
          <a:p>
            <a:pPr marL="171450" indent="-171450">
              <a:buFont typeface="Arial" panose="020B0604020202020204" pitchFamily="34" charset="0"/>
              <a:buChar char="•"/>
            </a:pPr>
            <a:r>
              <a:rPr lang="en-US" sz="1200" b="0" kern="1200" dirty="0">
                <a:solidFill>
                  <a:schemeClr val="tx1"/>
                </a:solidFill>
                <a:effectLst/>
                <a:latin typeface="+mn-lt"/>
                <a:ea typeface="+mn-ea"/>
                <a:cs typeface="+mn-cs"/>
              </a:rPr>
              <a:t>a group.</a:t>
            </a:r>
          </a:p>
        </p:txBody>
      </p:sp>
      <p:sp>
        <p:nvSpPr>
          <p:cNvPr id="4" name="Slide Number Placeholder 3"/>
          <p:cNvSpPr>
            <a:spLocks noGrp="1"/>
          </p:cNvSpPr>
          <p:nvPr>
            <p:ph type="sldNum" sz="quarter" idx="10"/>
          </p:nvPr>
        </p:nvSpPr>
        <p:spPr/>
        <p:txBody>
          <a:bodyPr/>
          <a:lstStyle/>
          <a:p>
            <a:fld id="{0998D5BB-B127-481F-BC0A-2F77C576BB34}" type="slidenum">
              <a:rPr lang="en-US" smtClean="0"/>
              <a:t>23</a:t>
            </a:fld>
            <a:endParaRPr lang="en-US" dirty="0"/>
          </a:p>
        </p:txBody>
      </p:sp>
    </p:spTree>
    <p:extLst>
      <p:ext uri="{BB962C8B-B14F-4D97-AF65-F5344CB8AC3E}">
        <p14:creationId xmlns:p14="http://schemas.microsoft.com/office/powerpoint/2010/main" val="408174364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Web tier using Azure Virtual Machines: The application install has a dependency on the global assembly cache, which rules out Azure Web Apps. These machines should be configured as DS2_v2 or D2S_v3. This will provide for the required cores and RAM to meet the needs of the machines. A data disk could be added to the VMs depending upon the needs of the application or if it doesn't meet the requirement of Read/Write Cache which is on by the default with all Azure VMs.</a:t>
            </a:r>
          </a:p>
          <a:p>
            <a:endParaRPr lang="en-US" sz="1200" b="0"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Database tier using Azure Virtual Machines and SQL Server 2012, due to the unknown compatibility of the third-party procurement system and Azure SQL Database. The customer should likely reach out to the third-party vendor to</a:t>
            </a:r>
          </a:p>
          <a:p>
            <a:r>
              <a:rPr lang="en-US" sz="1200" b="0" kern="1200" dirty="0">
                <a:solidFill>
                  <a:schemeClr val="tx1"/>
                </a:solidFill>
                <a:effectLst/>
                <a:latin typeface="+mn-lt"/>
                <a:ea typeface="+mn-ea"/>
                <a:cs typeface="+mn-cs"/>
              </a:rPr>
              <a:t>determine the roadmap on when and if Azure SQL Database will be officially supported.</a:t>
            </a:r>
          </a:p>
          <a:p>
            <a:endParaRPr lang="en-US" sz="1200" b="0"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Migration is a good opportunity to upgrade from the existing SQL Server 2012 to SQL Server 2017, rather than leaving</a:t>
            </a:r>
          </a:p>
          <a:p>
            <a:r>
              <a:rPr lang="en-US" sz="1200" b="0" kern="1200" dirty="0">
                <a:solidFill>
                  <a:schemeClr val="tx1"/>
                </a:solidFill>
                <a:effectLst/>
                <a:latin typeface="+mn-lt"/>
                <a:ea typeface="+mn-ea"/>
                <a:cs typeface="+mn-cs"/>
              </a:rPr>
              <a:t>behind a future upgrade task. However this will also require them to upgrade their existing SQL licenses. Using SQL 2012 allows existing licenses to be re-used under the Azure Hybrid Benefit.</a:t>
            </a:r>
          </a:p>
          <a:p>
            <a:endParaRPr lang="en-US" sz="1200" b="0"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The most likely instance size in Azure to match the existing hardware would be the DS3_v2 or D4S_v3 instance. The</a:t>
            </a:r>
          </a:p>
          <a:p>
            <a:r>
              <a:rPr lang="en-US" sz="1200" b="0" kern="1200" dirty="0">
                <a:solidFill>
                  <a:schemeClr val="tx1"/>
                </a:solidFill>
                <a:effectLst/>
                <a:latin typeface="+mn-lt"/>
                <a:ea typeface="+mn-ea"/>
                <a:cs typeface="+mn-cs"/>
              </a:rPr>
              <a:t>Both support four cores, 14 or 16 GB per server, and supports Premium storage for high-performance Solid-State Disk</a:t>
            </a:r>
          </a:p>
          <a:p>
            <a:r>
              <a:rPr lang="en-US" sz="1200" b="0" kern="1200" dirty="0">
                <a:solidFill>
                  <a:schemeClr val="tx1"/>
                </a:solidFill>
                <a:effectLst/>
                <a:latin typeface="+mn-lt"/>
                <a:ea typeface="+mn-ea"/>
                <a:cs typeface="+mn-cs"/>
              </a:rPr>
              <a:t>(SSD)-backed disks. Premium Storage will be used for both the web and database VMs. To ensure the best performance, use a disk layout on the VM that consists of: </a:t>
            </a:r>
            <a:r>
              <a:rPr lang="en-US" sz="1200" b="0" kern="1200" dirty="0" err="1">
                <a:solidFill>
                  <a:schemeClr val="tx1"/>
                </a:solidFill>
                <a:effectLst/>
                <a:latin typeface="+mn-lt"/>
                <a:ea typeface="+mn-ea"/>
                <a:cs typeface="+mn-cs"/>
              </a:rPr>
              <a:t>TempDB</a:t>
            </a:r>
            <a:r>
              <a:rPr lang="en-US" sz="1200" b="0" kern="1200" dirty="0">
                <a:solidFill>
                  <a:schemeClr val="tx1"/>
                </a:solidFill>
                <a:effectLst/>
                <a:latin typeface="+mn-lt"/>
                <a:ea typeface="+mn-ea"/>
                <a:cs typeface="+mn-cs"/>
              </a:rPr>
              <a:t> on the local SSD, Logs should be on a separate disk (non-cached), Data on another disk (Cached disk). Also, never use the drive letter E: as some Hosts in Azure have DVD drives which will cause issues starting if drive letters change upon booting.</a:t>
            </a:r>
          </a:p>
          <a:p>
            <a:endParaRPr lang="en-US" sz="1200" b="0"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Application Gateway: To provide access to the procurement application and ensure that the needs are met for the requirement of cookie session affinity, an Azure Application Gateway will be built. As an alternative, administrators could also utilize an F5 from the Azure Marketplace.</a:t>
            </a:r>
          </a:p>
        </p:txBody>
      </p:sp>
      <p:sp>
        <p:nvSpPr>
          <p:cNvPr id="4" name="Slide Number Placeholder 3"/>
          <p:cNvSpPr>
            <a:spLocks noGrp="1"/>
          </p:cNvSpPr>
          <p:nvPr>
            <p:ph type="sldNum" sz="quarter" idx="10"/>
          </p:nvPr>
        </p:nvSpPr>
        <p:spPr/>
        <p:txBody>
          <a:bodyPr/>
          <a:lstStyle/>
          <a:p>
            <a:fld id="{0998D5BB-B127-481F-BC0A-2F77C576BB34}" type="slidenum">
              <a:rPr lang="en-US" smtClean="0"/>
              <a:t>24</a:t>
            </a:fld>
            <a:endParaRPr lang="en-US" dirty="0"/>
          </a:p>
        </p:txBody>
      </p:sp>
    </p:spTree>
    <p:extLst>
      <p:ext uri="{BB962C8B-B14F-4D97-AF65-F5344CB8AC3E}">
        <p14:creationId xmlns:p14="http://schemas.microsoft.com/office/powerpoint/2010/main" val="417928176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0998D5BB-B127-481F-BC0A-2F77C576BB34}" type="slidenum">
              <a:rPr lang="en-US" smtClean="0"/>
              <a:t>25</a:t>
            </a:fld>
            <a:endParaRPr lang="en-US" dirty="0"/>
          </a:p>
        </p:txBody>
      </p:sp>
    </p:spTree>
    <p:extLst>
      <p:ext uri="{BB962C8B-B14F-4D97-AF65-F5344CB8AC3E}">
        <p14:creationId xmlns:p14="http://schemas.microsoft.com/office/powerpoint/2010/main" val="409745337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Over the next 11 slides we will talk through the migration steps that Lucerne Publishing should follow for a successful migration.</a:t>
            </a:r>
          </a:p>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26</a:t>
            </a:fld>
            <a:endParaRPr lang="en-US" dirty="0"/>
          </a:p>
        </p:txBody>
      </p:sp>
    </p:spTree>
    <p:extLst>
      <p:ext uri="{BB962C8B-B14F-4D97-AF65-F5344CB8AC3E}">
        <p14:creationId xmlns:p14="http://schemas.microsoft.com/office/powerpoint/2010/main" val="132377615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0998D5BB-B127-481F-BC0A-2F77C576BB34}" type="slidenum">
              <a:rPr lang="en-US" smtClean="0"/>
              <a:t>27</a:t>
            </a:fld>
            <a:endParaRPr lang="en-US" dirty="0"/>
          </a:p>
        </p:txBody>
      </p:sp>
    </p:spTree>
    <p:extLst>
      <p:ext uri="{BB962C8B-B14F-4D97-AF65-F5344CB8AC3E}">
        <p14:creationId xmlns:p14="http://schemas.microsoft.com/office/powerpoint/2010/main" val="185529105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The Azure Migrate Service can be used to assess the infrastructure in your environment. The Azure Migrate service</a:t>
            </a:r>
          </a:p>
          <a:p>
            <a:r>
              <a:rPr lang="en-US" sz="1200" b="0" kern="1200" dirty="0">
                <a:solidFill>
                  <a:schemeClr val="tx1"/>
                </a:solidFill>
                <a:effectLst/>
                <a:latin typeface="+mn-lt"/>
                <a:ea typeface="+mn-ea"/>
                <a:cs typeface="+mn-cs"/>
              </a:rPr>
              <a:t>assesses on-premises workloads for migration to Azure. The service assesses migration suitability and performance-based sizing, and provides cost estimations for running your on-premises machines in Azure.</a:t>
            </a:r>
          </a:p>
          <a:p>
            <a:endParaRPr lang="en-US" sz="1200" b="0"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The Azure Migration Service provides the following benefits:</a:t>
            </a:r>
          </a:p>
          <a:p>
            <a:pPr marL="171450" indent="-171450">
              <a:buFont typeface="Arial" panose="020B0604020202020204" pitchFamily="34" charset="0"/>
              <a:buChar char="•"/>
            </a:pPr>
            <a:r>
              <a:rPr lang="en-US" sz="1200" b="0" kern="1200" dirty="0">
                <a:solidFill>
                  <a:schemeClr val="tx1"/>
                </a:solidFill>
                <a:effectLst/>
                <a:latin typeface="+mn-lt"/>
                <a:ea typeface="+mn-ea"/>
                <a:cs typeface="+mn-cs"/>
              </a:rPr>
              <a:t>Assess Azure readiness: Assess whether your on-premises machines are suitable for running in Azure.</a:t>
            </a:r>
          </a:p>
          <a:p>
            <a:pPr marL="171450" indent="-171450">
              <a:buFont typeface="Arial" panose="020B0604020202020204" pitchFamily="34" charset="0"/>
              <a:buChar char="•"/>
            </a:pPr>
            <a:r>
              <a:rPr lang="en-US" sz="1200" b="0" kern="1200" dirty="0">
                <a:solidFill>
                  <a:schemeClr val="tx1"/>
                </a:solidFill>
                <a:effectLst/>
                <a:latin typeface="+mn-lt"/>
                <a:ea typeface="+mn-ea"/>
                <a:cs typeface="+mn-cs"/>
              </a:rPr>
              <a:t>Get size recommendations: Get size recommendations for Azure VMs based on the performance history of on-premises VMs. You can specify a 'comfort factor', which is a buffer applied on top of the measured utilization when making sizing recommendations.</a:t>
            </a:r>
          </a:p>
          <a:p>
            <a:pPr marL="171450" indent="-171450">
              <a:buFont typeface="Arial" panose="020B0604020202020204" pitchFamily="34" charset="0"/>
              <a:buChar char="•"/>
            </a:pPr>
            <a:r>
              <a:rPr lang="en-US" sz="1200" b="0" kern="1200" dirty="0">
                <a:solidFill>
                  <a:schemeClr val="tx1"/>
                </a:solidFill>
                <a:effectLst/>
                <a:latin typeface="+mn-lt"/>
                <a:ea typeface="+mn-ea"/>
                <a:cs typeface="+mn-cs"/>
              </a:rPr>
              <a:t>Estimate monthly costs: Get estimated costs for running on-premises machines in Azure. You can specify the VM pricing tier (basic/standard). The estimate will also account for Azure Hybrid Benefit (to re-use existing licenses) and any Azure offers you are enrolled to</a:t>
            </a:r>
          </a:p>
          <a:p>
            <a:pPr marL="171450" indent="-171450">
              <a:buFont typeface="Arial" panose="020B0604020202020204" pitchFamily="34" charset="0"/>
              <a:buChar char="•"/>
            </a:pPr>
            <a:r>
              <a:rPr lang="en-US" sz="1200" b="0" kern="1200" dirty="0">
                <a:solidFill>
                  <a:schemeClr val="tx1"/>
                </a:solidFill>
                <a:effectLst/>
                <a:latin typeface="+mn-lt"/>
                <a:ea typeface="+mn-ea"/>
                <a:cs typeface="+mn-cs"/>
              </a:rPr>
              <a:t>Migrate with high confidence: Visualize dependencies of on-premises machines to create groups of machines that you</a:t>
            </a:r>
          </a:p>
          <a:p>
            <a:pPr marL="171450" indent="-171450">
              <a:buFont typeface="Arial" panose="020B0604020202020204" pitchFamily="34" charset="0"/>
              <a:buChar char="•"/>
            </a:pPr>
            <a:r>
              <a:rPr lang="en-US" sz="1200" b="0" kern="1200" dirty="0">
                <a:solidFill>
                  <a:schemeClr val="tx1"/>
                </a:solidFill>
                <a:effectLst/>
                <a:latin typeface="+mn-lt"/>
                <a:ea typeface="+mn-ea"/>
                <a:cs typeface="+mn-cs"/>
              </a:rPr>
              <a:t>will assess and migrate together. You can accurately view dependencies for a specific machine, or for all machines in</a:t>
            </a:r>
          </a:p>
          <a:p>
            <a:pPr marL="171450" indent="-171450">
              <a:buFont typeface="Arial" panose="020B0604020202020204" pitchFamily="34" charset="0"/>
              <a:buChar char="•"/>
            </a:pPr>
            <a:r>
              <a:rPr lang="en-US" sz="1200" b="0" kern="1200" dirty="0">
                <a:solidFill>
                  <a:schemeClr val="tx1"/>
                </a:solidFill>
                <a:effectLst/>
                <a:latin typeface="+mn-lt"/>
                <a:ea typeface="+mn-ea"/>
                <a:cs typeface="+mn-cs"/>
              </a:rPr>
              <a:t>a group.</a:t>
            </a:r>
          </a:p>
        </p:txBody>
      </p:sp>
      <p:sp>
        <p:nvSpPr>
          <p:cNvPr id="4" name="Slide Number Placeholder 3"/>
          <p:cNvSpPr>
            <a:spLocks noGrp="1"/>
          </p:cNvSpPr>
          <p:nvPr>
            <p:ph type="sldNum" sz="quarter" idx="10"/>
          </p:nvPr>
        </p:nvSpPr>
        <p:spPr/>
        <p:txBody>
          <a:bodyPr/>
          <a:lstStyle/>
          <a:p>
            <a:fld id="{0998D5BB-B127-481F-BC0A-2F77C576BB34}" type="slidenum">
              <a:rPr lang="en-US" smtClean="0"/>
              <a:t>28</a:t>
            </a:fld>
            <a:endParaRPr lang="en-US" dirty="0"/>
          </a:p>
        </p:txBody>
      </p:sp>
    </p:spTree>
    <p:extLst>
      <p:ext uri="{BB962C8B-B14F-4D97-AF65-F5344CB8AC3E}">
        <p14:creationId xmlns:p14="http://schemas.microsoft.com/office/powerpoint/2010/main" val="250673481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Due to the lack of application installers, and the need to migrate quickly, the web tier should be migrated to Azure VMs.</a:t>
            </a:r>
          </a:p>
          <a:p>
            <a:endParaRPr lang="en-US" sz="1200" b="0"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Using Azure App Service is unsuitable since it will require access to the application code and require more time. In addition, since this is an internal application, using Azure App Service will require an App Service Environment, which will add significant additional cost.</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Based on the desire for minimal on-going maintenance, Azure SQL </a:t>
            </a:r>
            <a:r>
              <a:rPr lang="en-US" sz="1200" b="0" kern="1200" dirty="0" err="1">
                <a:solidFill>
                  <a:schemeClr val="tx1"/>
                </a:solidFill>
                <a:effectLst/>
                <a:latin typeface="+mn-lt"/>
                <a:ea typeface="+mn-ea"/>
                <a:cs typeface="+mn-cs"/>
              </a:rPr>
              <a:t>Datbase</a:t>
            </a:r>
            <a:r>
              <a:rPr lang="en-US" sz="1200" b="0" kern="1200" dirty="0">
                <a:solidFill>
                  <a:schemeClr val="tx1"/>
                </a:solidFill>
                <a:effectLst/>
                <a:latin typeface="+mn-lt"/>
                <a:ea typeface="+mn-ea"/>
                <a:cs typeface="+mn-cs"/>
              </a:rPr>
              <a:t> Managed Instances should be considered in preference to running SQL Server in Azure VMs. (Using SQL Server in VMs is a good 'plan B' in case an unexpected compatibility issue arises.)</a:t>
            </a:r>
          </a:p>
          <a:p>
            <a:endParaRPr lang="en-US" sz="1200" b="0"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Note that the vanilla Azure SQL Database service is unsuitable due to the requirement for T-SQL jobs scheduled using </a:t>
            </a:r>
            <a:r>
              <a:rPr lang="en-US" sz="1200" b="0" kern="1200" dirty="0" err="1">
                <a:solidFill>
                  <a:schemeClr val="tx1"/>
                </a:solidFill>
                <a:effectLst/>
                <a:latin typeface="+mn-lt"/>
                <a:ea typeface="+mn-ea"/>
                <a:cs typeface="+mn-cs"/>
              </a:rPr>
              <a:t>SQl</a:t>
            </a:r>
            <a:r>
              <a:rPr lang="en-US" sz="1200" b="0" kern="1200" dirty="0">
                <a:solidFill>
                  <a:schemeClr val="tx1"/>
                </a:solidFill>
                <a:effectLst/>
                <a:latin typeface="+mn-lt"/>
                <a:ea typeface="+mn-ea"/>
                <a:cs typeface="+mn-cs"/>
              </a:rPr>
              <a:t> Agent; however this </a:t>
            </a:r>
            <a:r>
              <a:rPr lang="en-US" sz="1200" b="1" kern="1200" dirty="0">
                <a:solidFill>
                  <a:schemeClr val="tx1"/>
                </a:solidFill>
                <a:effectLst/>
                <a:latin typeface="+mn-lt"/>
                <a:ea typeface="+mn-ea"/>
                <a:cs typeface="+mn-cs"/>
              </a:rPr>
              <a:t>**is**</a:t>
            </a:r>
            <a:r>
              <a:rPr lang="en-US" sz="1200" b="0" kern="1200" dirty="0">
                <a:solidFill>
                  <a:schemeClr val="tx1"/>
                </a:solidFill>
                <a:effectLst/>
                <a:latin typeface="+mn-lt"/>
                <a:ea typeface="+mn-ea"/>
                <a:cs typeface="+mn-cs"/>
              </a:rPr>
              <a:t> supported on Azure SQL Database Managed Instances.</a:t>
            </a:r>
          </a:p>
        </p:txBody>
      </p:sp>
      <p:sp>
        <p:nvSpPr>
          <p:cNvPr id="4" name="Slide Number Placeholder 3"/>
          <p:cNvSpPr>
            <a:spLocks noGrp="1"/>
          </p:cNvSpPr>
          <p:nvPr>
            <p:ph type="sldNum" sz="quarter" idx="10"/>
          </p:nvPr>
        </p:nvSpPr>
        <p:spPr/>
        <p:txBody>
          <a:bodyPr/>
          <a:lstStyle/>
          <a:p>
            <a:fld id="{0998D5BB-B127-481F-BC0A-2F77C576BB34}" type="slidenum">
              <a:rPr lang="en-US" smtClean="0"/>
              <a:t>29</a:t>
            </a:fld>
            <a:endParaRPr lang="en-US" dirty="0"/>
          </a:p>
        </p:txBody>
      </p:sp>
    </p:spTree>
    <p:extLst>
      <p:ext uri="{BB962C8B-B14F-4D97-AF65-F5344CB8AC3E}">
        <p14:creationId xmlns:p14="http://schemas.microsoft.com/office/powerpoint/2010/main" val="40702509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a:t>
            </a:fld>
            <a:endParaRPr lang="en-US" dirty="0"/>
          </a:p>
        </p:txBody>
      </p:sp>
    </p:spTree>
    <p:extLst>
      <p:ext uri="{BB962C8B-B14F-4D97-AF65-F5344CB8AC3E}">
        <p14:creationId xmlns:p14="http://schemas.microsoft.com/office/powerpoint/2010/main" val="18124983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This poses a significant challenge. The existing physical servers use UEFI boot, and therefore Azure Site Recovery cannot be used. The application installers are not available, and so re-installing the application onto clean Azure VMs would be very difficult.</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In this situation, use of third-party migration tools should be explored. For example, [</a:t>
            </a:r>
            <a:r>
              <a:rPr lang="en-US" sz="1200" b="0" kern="1200" dirty="0" err="1">
                <a:solidFill>
                  <a:schemeClr val="tx1"/>
                </a:solidFill>
                <a:effectLst/>
                <a:latin typeface="+mn-lt"/>
                <a:ea typeface="+mn-ea"/>
                <a:cs typeface="+mn-cs"/>
              </a:rPr>
              <a:t>CloudEndure</a:t>
            </a:r>
            <a:r>
              <a:rPr lang="en-US" sz="1200" b="0" kern="1200" dirty="0">
                <a:solidFill>
                  <a:schemeClr val="tx1"/>
                </a:solidFill>
                <a:effectLst/>
                <a:latin typeface="+mn-lt"/>
                <a:ea typeface="+mn-ea"/>
                <a:cs typeface="+mn-cs"/>
              </a:rPr>
              <a:t>](https://www.cloudendure.com/live-migration/)</a:t>
            </a:r>
          </a:p>
          <a:p>
            <a:r>
              <a:rPr lang="en-US" sz="1200" b="0" kern="1200" dirty="0">
                <a:solidFill>
                  <a:schemeClr val="tx1"/>
                </a:solidFill>
                <a:effectLst/>
                <a:latin typeface="+mn-lt"/>
                <a:ea typeface="+mn-ea"/>
                <a:cs typeface="+mn-cs"/>
              </a:rPr>
              <a:t>offers block-level migration of both VMs and physical servers. The migration process is as follows:</a:t>
            </a:r>
          </a:p>
          <a:p>
            <a:pPr marL="228600" indent="-228600">
              <a:buFont typeface="+mj-lt"/>
              <a:buAutoNum type="arabicPeriod"/>
            </a:pPr>
            <a:r>
              <a:rPr lang="en-US" sz="1200" b="0" kern="1200" dirty="0">
                <a:solidFill>
                  <a:schemeClr val="tx1"/>
                </a:solidFill>
                <a:effectLst/>
                <a:latin typeface="+mn-lt"/>
                <a:ea typeface="+mn-ea"/>
                <a:cs typeface="+mn-cs"/>
              </a:rPr>
              <a:t>Install the </a:t>
            </a:r>
            <a:r>
              <a:rPr lang="en-US" sz="1200" b="0" kern="1200" dirty="0" err="1">
                <a:solidFill>
                  <a:schemeClr val="tx1"/>
                </a:solidFill>
                <a:effectLst/>
                <a:latin typeface="+mn-lt"/>
                <a:ea typeface="+mn-ea"/>
                <a:cs typeface="+mn-cs"/>
              </a:rPr>
              <a:t>CloudEndure</a:t>
            </a:r>
            <a:r>
              <a:rPr lang="en-US" sz="1200" b="0" kern="1200" dirty="0">
                <a:solidFill>
                  <a:schemeClr val="tx1"/>
                </a:solidFill>
                <a:effectLst/>
                <a:latin typeface="+mn-lt"/>
                <a:ea typeface="+mn-ea"/>
                <a:cs typeface="+mn-cs"/>
              </a:rPr>
              <a:t> agent on the physical servers to be migrated</a:t>
            </a:r>
          </a:p>
          <a:p>
            <a:pPr marL="228600" indent="-228600">
              <a:buFont typeface="+mj-lt"/>
              <a:buAutoNum type="arabicPeriod"/>
            </a:pPr>
            <a:r>
              <a:rPr lang="en-US" sz="1200" b="0" kern="1200" dirty="0">
                <a:solidFill>
                  <a:schemeClr val="tx1"/>
                </a:solidFill>
                <a:effectLst/>
                <a:latin typeface="+mn-lt"/>
                <a:ea typeface="+mn-ea"/>
                <a:cs typeface="+mn-cs"/>
              </a:rPr>
              <a:t>Specify the destination servers in Azure</a:t>
            </a:r>
          </a:p>
          <a:p>
            <a:pPr marL="228600" indent="-228600">
              <a:buFont typeface="+mj-lt"/>
              <a:buAutoNum type="arabicPeriod"/>
            </a:pPr>
            <a:r>
              <a:rPr lang="en-US" sz="1200" b="0" kern="1200" dirty="0" err="1">
                <a:solidFill>
                  <a:schemeClr val="tx1"/>
                </a:solidFill>
                <a:effectLst/>
                <a:latin typeface="+mn-lt"/>
                <a:ea typeface="+mn-ea"/>
                <a:cs typeface="+mn-cs"/>
              </a:rPr>
              <a:t>CloudEndure</a:t>
            </a:r>
            <a:r>
              <a:rPr lang="en-US" sz="1200" b="0" kern="1200" dirty="0">
                <a:solidFill>
                  <a:schemeClr val="tx1"/>
                </a:solidFill>
                <a:effectLst/>
                <a:latin typeface="+mn-lt"/>
                <a:ea typeface="+mn-ea"/>
                <a:cs typeface="+mn-cs"/>
              </a:rPr>
              <a:t> will replicate the physical servers to Azure, at the block level, including any on-going changes. This occurs in the background, without disrupting the running application.</a:t>
            </a:r>
          </a:p>
          <a:p>
            <a:pPr marL="228600" indent="-228600">
              <a:buFont typeface="+mj-lt"/>
              <a:buAutoNum type="arabicPeriod"/>
            </a:pPr>
            <a:r>
              <a:rPr lang="en-US" sz="1200" b="0" kern="1200" dirty="0">
                <a:solidFill>
                  <a:schemeClr val="tx1"/>
                </a:solidFill>
                <a:effectLst/>
                <a:latin typeface="+mn-lt"/>
                <a:ea typeface="+mn-ea"/>
                <a:cs typeface="+mn-cs"/>
              </a:rPr>
              <a:t>To test the migrated server, </a:t>
            </a:r>
            <a:r>
              <a:rPr lang="en-US" sz="1200" b="0" kern="1200" dirty="0" err="1">
                <a:solidFill>
                  <a:schemeClr val="tx1"/>
                </a:solidFill>
                <a:effectLst/>
                <a:latin typeface="+mn-lt"/>
                <a:ea typeface="+mn-ea"/>
                <a:cs typeface="+mn-cs"/>
              </a:rPr>
              <a:t>CloudEndure</a:t>
            </a:r>
            <a:r>
              <a:rPr lang="en-US" sz="1200" b="0" kern="1200" dirty="0">
                <a:solidFill>
                  <a:schemeClr val="tx1"/>
                </a:solidFill>
                <a:effectLst/>
                <a:latin typeface="+mn-lt"/>
                <a:ea typeface="+mn-ea"/>
                <a:cs typeface="+mn-cs"/>
              </a:rPr>
              <a:t> allows you to spin up new Azure servers for verification</a:t>
            </a:r>
          </a:p>
          <a:p>
            <a:pPr marL="228600" indent="-228600">
              <a:buFont typeface="+mj-lt"/>
              <a:buAutoNum type="arabicPeriod"/>
            </a:pPr>
            <a:r>
              <a:rPr lang="en-US" sz="1200" b="0" kern="1200" dirty="0">
                <a:solidFill>
                  <a:schemeClr val="tx1"/>
                </a:solidFill>
                <a:effectLst/>
                <a:latin typeface="+mn-lt"/>
                <a:ea typeface="+mn-ea"/>
                <a:cs typeface="+mn-cs"/>
              </a:rPr>
              <a:t>Once testing is complete, user traffic can be cut over to the migrated servers similarly to the procurement system.</a:t>
            </a:r>
          </a:p>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30</a:t>
            </a:fld>
            <a:endParaRPr lang="en-US" dirty="0"/>
          </a:p>
        </p:txBody>
      </p:sp>
    </p:spTree>
    <p:extLst>
      <p:ext uri="{BB962C8B-B14F-4D97-AF65-F5344CB8AC3E}">
        <p14:creationId xmlns:p14="http://schemas.microsoft.com/office/powerpoint/2010/main" val="253358646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Migrating the database to Azure SQL Database Managed Instances can be executed using the Azure Database Migration Service (</a:t>
            </a:r>
            <a:r>
              <a:rPr lang="en-US" sz="1200" b="0" u="sng" kern="1200" dirty="0">
                <a:solidFill>
                  <a:schemeClr val="tx1"/>
                </a:solidFill>
                <a:effectLst/>
                <a:latin typeface="+mn-lt"/>
                <a:ea typeface="+mn-ea"/>
                <a:cs typeface="+mn-cs"/>
              </a:rPr>
              <a:t>https://docs.microsoft.com/azure/dms/dms-overview</a:t>
            </a:r>
            <a:r>
              <a:rPr lang="en-US" sz="1200" b="0" kern="1200" dirty="0">
                <a:solidFill>
                  <a:schemeClr val="tx1"/>
                </a:solidFill>
                <a:effectLst/>
                <a:latin typeface="+mn-lt"/>
                <a:ea typeface="+mn-ea"/>
                <a:cs typeface="+mn-cs"/>
              </a:rPr>
              <a:t>). This is a fully managed service designed to enable seamless migrations from multiple database sources to Azure Data platforms with minimal downtime.</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Support for Azure SQL Database Managed Instances is currently in Preview. Microsoft publishes detailed step-by-step guidance on how to</a:t>
            </a:r>
          </a:p>
          <a:p>
            <a:r>
              <a:rPr lang="en-US" sz="1200" b="0" kern="1200" dirty="0">
                <a:solidFill>
                  <a:schemeClr val="tx1"/>
                </a:solidFill>
                <a:effectLst/>
                <a:latin typeface="+mn-lt"/>
                <a:ea typeface="+mn-ea"/>
                <a:cs typeface="+mn-cs"/>
              </a:rPr>
              <a:t>execute the migration (</a:t>
            </a:r>
            <a:r>
              <a:rPr lang="en-US" sz="1200" b="0" u="sng" kern="1200" dirty="0">
                <a:solidFill>
                  <a:schemeClr val="tx1"/>
                </a:solidFill>
                <a:effectLst/>
                <a:latin typeface="+mn-lt"/>
                <a:ea typeface="+mn-ea"/>
                <a:cs typeface="+mn-cs"/>
              </a:rPr>
              <a:t>https://docs.microsoft.com/azure/dms/tutorial-sql-server-to-managed-instance</a:t>
            </a:r>
            <a:r>
              <a:rPr lang="en-US" sz="1200" b="0" kern="1200" dirty="0">
                <a:solidFill>
                  <a:schemeClr val="tx1"/>
                </a:solidFill>
                <a:effectLst/>
                <a:latin typeface="+mn-lt"/>
                <a:ea typeface="+mn-ea"/>
                <a:cs typeface="+mn-cs"/>
              </a:rPr>
              <a:t>).</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To summarize the migration steps:</a:t>
            </a:r>
          </a:p>
          <a:p>
            <a:pPr marL="171450" indent="-171450">
              <a:buFont typeface="Arial" panose="020B0604020202020204" pitchFamily="34" charset="0"/>
              <a:buChar char="•"/>
            </a:pPr>
            <a:r>
              <a:rPr lang="en-US" sz="1200" b="0" kern="1200" dirty="0">
                <a:solidFill>
                  <a:schemeClr val="tx1"/>
                </a:solidFill>
                <a:effectLst/>
                <a:latin typeface="+mn-lt"/>
                <a:ea typeface="+mn-ea"/>
                <a:cs typeface="+mn-cs"/>
              </a:rPr>
              <a:t>Complete pre-requisites, such as setting up the Virtual Network ensuring the correct network connectivity, setting up logins, etc.</a:t>
            </a:r>
          </a:p>
          <a:p>
            <a:pPr marL="171450" indent="-171450">
              <a:buFont typeface="Arial" panose="020B0604020202020204" pitchFamily="34" charset="0"/>
              <a:buChar char="•"/>
            </a:pPr>
            <a:r>
              <a:rPr lang="en-US" sz="1200" b="0" kern="1200" dirty="0">
                <a:solidFill>
                  <a:schemeClr val="tx1"/>
                </a:solidFill>
                <a:effectLst/>
                <a:latin typeface="+mn-lt"/>
                <a:ea typeface="+mn-ea"/>
                <a:cs typeface="+mn-cs"/>
              </a:rPr>
              <a:t>Create an Azure Database Migration Service resource, specifying the destination Virtual Network.</a:t>
            </a:r>
          </a:p>
          <a:p>
            <a:pPr marL="171450" indent="-171450">
              <a:buFont typeface="Arial" panose="020B0604020202020204" pitchFamily="34" charset="0"/>
              <a:buChar char="•"/>
            </a:pPr>
            <a:r>
              <a:rPr lang="en-US" sz="1200" b="0" kern="1200" dirty="0">
                <a:solidFill>
                  <a:schemeClr val="tx1"/>
                </a:solidFill>
                <a:effectLst/>
                <a:latin typeface="+mn-lt"/>
                <a:ea typeface="+mn-ea"/>
                <a:cs typeface="+mn-cs"/>
              </a:rPr>
              <a:t>Create a Migration Project, and specify the source database.</a:t>
            </a:r>
          </a:p>
          <a:p>
            <a:pPr marL="171450" indent="-171450">
              <a:buFont typeface="Arial" panose="020B0604020202020204" pitchFamily="34" charset="0"/>
              <a:buChar char="•"/>
            </a:pPr>
            <a:r>
              <a:rPr lang="en-US" sz="1200" b="0" kern="1200" dirty="0">
                <a:solidFill>
                  <a:schemeClr val="tx1"/>
                </a:solidFill>
                <a:effectLst/>
                <a:latin typeface="+mn-lt"/>
                <a:ea typeface="+mn-ea"/>
                <a:cs typeface="+mn-cs"/>
              </a:rPr>
              <a:t>Specify the setting for the Azure SQL Database Managed Instance, which the migration process will provision for you.</a:t>
            </a:r>
          </a:p>
          <a:p>
            <a:pPr marL="171450" indent="-171450">
              <a:buFont typeface="Arial" panose="020B0604020202020204" pitchFamily="34" charset="0"/>
              <a:buChar char="•"/>
            </a:pPr>
            <a:r>
              <a:rPr lang="en-US" sz="1200" b="0" kern="1200" dirty="0">
                <a:solidFill>
                  <a:schemeClr val="tx1"/>
                </a:solidFill>
                <a:effectLst/>
                <a:latin typeface="+mn-lt"/>
                <a:ea typeface="+mn-ea"/>
                <a:cs typeface="+mn-cs"/>
              </a:rPr>
              <a:t>Run the migration, specifying the storage location for backup files and login details. </a:t>
            </a:r>
          </a:p>
          <a:p>
            <a:pPr marL="171450" indent="-171450">
              <a:buFont typeface="Arial" panose="020B0604020202020204" pitchFamily="34" charset="0"/>
              <a:buChar char="•"/>
            </a:pPr>
            <a:r>
              <a:rPr lang="en-US" sz="1200" b="0" kern="1200" dirty="0">
                <a:solidFill>
                  <a:schemeClr val="tx1"/>
                </a:solidFill>
                <a:effectLst/>
                <a:latin typeface="+mn-lt"/>
                <a:ea typeface="+mn-ea"/>
                <a:cs typeface="+mn-cs"/>
              </a:rPr>
              <a:t>View the migration report, validate the migrated database, and update the web tier to use the new database.</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If issues arise during migration, Microsoft have also published detailed documentation on how to execute a manual migration (</a:t>
            </a:r>
            <a:r>
              <a:rPr lang="en-US" sz="1200" b="0" u="sng" kern="1200" dirty="0">
                <a:solidFill>
                  <a:schemeClr val="tx1"/>
                </a:solidFill>
                <a:effectLst/>
                <a:latin typeface="+mn-lt"/>
                <a:ea typeface="+mn-ea"/>
                <a:cs typeface="+mn-cs"/>
              </a:rPr>
              <a:t>https://docs.microsoft.com/azure/sql-database/sql-database-managed-instance-migrate</a:t>
            </a:r>
            <a:r>
              <a:rPr lang="en-US" sz="1200" b="0" kern="1200" dirty="0">
                <a:solidFill>
                  <a:schemeClr val="tx1"/>
                </a:solidFill>
                <a:effectLst/>
                <a:latin typeface="+mn-lt"/>
                <a:ea typeface="+mn-ea"/>
                <a:cs typeface="+mn-cs"/>
              </a:rPr>
              <a:t>).</a:t>
            </a:r>
          </a:p>
          <a:p>
            <a:endParaRPr lang="en-CA" dirty="0"/>
          </a:p>
        </p:txBody>
      </p:sp>
      <p:sp>
        <p:nvSpPr>
          <p:cNvPr id="4" name="Slide Number Placeholder 3"/>
          <p:cNvSpPr>
            <a:spLocks noGrp="1"/>
          </p:cNvSpPr>
          <p:nvPr>
            <p:ph type="sldNum" sz="quarter" idx="10"/>
          </p:nvPr>
        </p:nvSpPr>
        <p:spPr/>
        <p:txBody>
          <a:bodyPr/>
          <a:lstStyle/>
          <a:p>
            <a:fld id="{0998D5BB-B127-481F-BC0A-2F77C576BB34}" type="slidenum">
              <a:rPr lang="en-US" smtClean="0"/>
              <a:t>31</a:t>
            </a:fld>
            <a:endParaRPr lang="en-US" dirty="0"/>
          </a:p>
        </p:txBody>
      </p:sp>
    </p:spTree>
    <p:extLst>
      <p:ext uri="{BB962C8B-B14F-4D97-AF65-F5344CB8AC3E}">
        <p14:creationId xmlns:p14="http://schemas.microsoft.com/office/powerpoint/2010/main" val="157515207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By migrating the database to Azure SQL Database Managed Instances, the service will benefit from improved from the high availability features which are built-in to this service (similar to SQL Always On availability groups). This is an improvement over the previous database failover cluster implementation.</a:t>
            </a:r>
          </a:p>
          <a:p>
            <a:endParaRPr lang="en-US" sz="1200" b="0"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It may be possible to deploy Azure AD Application Proxy to make the application available to remote users, without having to open the application to traffic from the Internet.</a:t>
            </a:r>
          </a:p>
          <a:p>
            <a:endParaRPr lang="en-CA" dirty="0"/>
          </a:p>
        </p:txBody>
      </p:sp>
      <p:sp>
        <p:nvSpPr>
          <p:cNvPr id="4" name="Slide Number Placeholder 3"/>
          <p:cNvSpPr>
            <a:spLocks noGrp="1"/>
          </p:cNvSpPr>
          <p:nvPr>
            <p:ph type="sldNum" sz="quarter" idx="10"/>
          </p:nvPr>
        </p:nvSpPr>
        <p:spPr/>
        <p:txBody>
          <a:bodyPr/>
          <a:lstStyle/>
          <a:p>
            <a:fld id="{0998D5BB-B127-481F-BC0A-2F77C576BB34}" type="slidenum">
              <a:rPr lang="en-US" smtClean="0"/>
              <a:t>32</a:t>
            </a:fld>
            <a:endParaRPr lang="en-US" dirty="0"/>
          </a:p>
        </p:txBody>
      </p:sp>
    </p:spTree>
    <p:extLst>
      <p:ext uri="{BB962C8B-B14F-4D97-AF65-F5344CB8AC3E}">
        <p14:creationId xmlns:p14="http://schemas.microsoft.com/office/powerpoint/2010/main" val="247138268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Both applications will be configured with availability sets on both web and database tiers to minimize host outages from hardware and host updates. </a:t>
            </a:r>
          </a:p>
          <a:p>
            <a:endParaRPr lang="en-US" sz="1200" b="0"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The web tier will have load balancing enabled to accommodate for individual VM failures. The database will use a SQL Always On availability</a:t>
            </a:r>
          </a:p>
          <a:p>
            <a:r>
              <a:rPr lang="en-US" sz="1200" b="0" kern="1200" dirty="0">
                <a:solidFill>
                  <a:schemeClr val="tx1"/>
                </a:solidFill>
                <a:effectLst/>
                <a:latin typeface="+mn-lt"/>
                <a:ea typeface="+mn-ea"/>
                <a:cs typeface="+mn-cs"/>
              </a:rPr>
              <a:t>group similar behavior of their existing procurement system deployment, and a significant upgrade for the HR Application.</a:t>
            </a:r>
          </a:p>
          <a:p>
            <a:endParaRPr lang="en-US" sz="1200" b="0"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There are 3 Backup options:</a:t>
            </a:r>
          </a:p>
          <a:p>
            <a:pPr marL="228600" indent="-228600">
              <a:buFont typeface="+mj-lt"/>
              <a:buAutoNum type="arabicPeriod"/>
            </a:pPr>
            <a:r>
              <a:rPr lang="en-US" sz="1200" b="0" kern="1200" dirty="0">
                <a:solidFill>
                  <a:schemeClr val="tx1"/>
                </a:solidFill>
                <a:effectLst/>
                <a:latin typeface="+mn-lt"/>
                <a:ea typeface="+mn-ea"/>
                <a:cs typeface="+mn-cs"/>
              </a:rPr>
              <a:t>Use Azure Backup Server. The downside is that this requires additional infrastructure (the backup server) to be deployed, maintained, and paid for.</a:t>
            </a:r>
          </a:p>
          <a:p>
            <a:pPr marL="228600" indent="-228600">
              <a:buFont typeface="+mj-lt"/>
              <a:buAutoNum type="arabicPeriod"/>
            </a:pPr>
            <a:r>
              <a:rPr lang="en-US" sz="1200" b="0" kern="1200" dirty="0">
                <a:solidFill>
                  <a:schemeClr val="tx1"/>
                </a:solidFill>
                <a:effectLst/>
                <a:latin typeface="+mn-lt"/>
                <a:ea typeface="+mn-ea"/>
                <a:cs typeface="+mn-cs"/>
              </a:rPr>
              <a:t>Use built-in SQL backup. For SQL Server 2017, this can back up directly to an Azure Storage account. It does not offer centralized management or long-term retention.</a:t>
            </a:r>
          </a:p>
          <a:p>
            <a:pPr marL="228600" indent="-228600">
              <a:buFont typeface="+mj-lt"/>
              <a:buAutoNum type="arabicPeriod"/>
            </a:pPr>
            <a:r>
              <a:rPr lang="en-US" sz="1200" b="0" kern="1200" dirty="0">
                <a:solidFill>
                  <a:schemeClr val="tx1"/>
                </a:solidFill>
                <a:effectLst/>
                <a:latin typeface="+mn-lt"/>
                <a:ea typeface="+mn-ea"/>
                <a:cs typeface="+mn-cs"/>
              </a:rPr>
              <a:t>Use the Azure Backup Service. A new feature of Azure Backup (in Preview at the time of writing) is native support to back up SQL databases running in Azure VMs. This is a low-cost, fully-managed zero-infrastructure service that allows you to centrally manage your backups across all your databases.</a:t>
            </a:r>
          </a:p>
          <a:p>
            <a:pPr marL="0" indent="0">
              <a:buFontTx/>
              <a:buNone/>
            </a:pPr>
            <a:endParaRPr lang="en-US" sz="1200" b="0" kern="1200" dirty="0">
              <a:solidFill>
                <a:schemeClr val="tx1"/>
              </a:solidFill>
              <a:effectLst/>
              <a:latin typeface="+mn-lt"/>
              <a:ea typeface="+mn-ea"/>
              <a:cs typeface="+mn-cs"/>
            </a:endParaRPr>
          </a:p>
          <a:p>
            <a:pPr marL="0" indent="0">
              <a:buFontTx/>
              <a:buNone/>
            </a:pPr>
            <a:r>
              <a:rPr lang="en-US" sz="1200" b="0" kern="1200" dirty="0">
                <a:solidFill>
                  <a:schemeClr val="tx1"/>
                </a:solidFill>
                <a:effectLst/>
                <a:latin typeface="+mn-lt"/>
                <a:ea typeface="+mn-ea"/>
                <a:cs typeface="+mn-cs"/>
              </a:rPr>
              <a:t>It's important to note that Azure Backup Server and Azure Backup Service both use a Recovery Services Vault which by default is Geo-Replicated, so here are always three copies of the data in two regions (each region has 3 copies). If a DBA uses SQL Server backup directly to Azure Storage, the Storage Account that is used should have GRS enabled to ensure there are copies of the SQL Server BAK files in two locations.</a:t>
            </a:r>
          </a:p>
        </p:txBody>
      </p:sp>
      <p:sp>
        <p:nvSpPr>
          <p:cNvPr id="4" name="Slide Number Placeholder 3"/>
          <p:cNvSpPr>
            <a:spLocks noGrp="1"/>
          </p:cNvSpPr>
          <p:nvPr>
            <p:ph type="sldNum" sz="quarter" idx="10"/>
          </p:nvPr>
        </p:nvSpPr>
        <p:spPr/>
        <p:txBody>
          <a:bodyPr/>
          <a:lstStyle/>
          <a:p>
            <a:fld id="{0998D5BB-B127-481F-BC0A-2F77C576BB34}" type="slidenum">
              <a:rPr lang="en-US" smtClean="0"/>
              <a:t>33</a:t>
            </a:fld>
            <a:endParaRPr lang="en-US" dirty="0"/>
          </a:p>
        </p:txBody>
      </p:sp>
    </p:spTree>
    <p:extLst>
      <p:ext uri="{BB962C8B-B14F-4D97-AF65-F5344CB8AC3E}">
        <p14:creationId xmlns:p14="http://schemas.microsoft.com/office/powerpoint/2010/main" val="5464959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0998D5BB-B127-481F-BC0A-2F77C576BB34}" type="slidenum">
              <a:rPr lang="en-US" smtClean="0"/>
              <a:t>34</a:t>
            </a:fld>
            <a:endParaRPr lang="en-US" dirty="0"/>
          </a:p>
        </p:txBody>
      </p:sp>
    </p:spTree>
    <p:extLst>
      <p:ext uri="{BB962C8B-B14F-4D97-AF65-F5344CB8AC3E}">
        <p14:creationId xmlns:p14="http://schemas.microsoft.com/office/powerpoint/2010/main" val="202251946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0998D5BB-B127-481F-BC0A-2F77C576BB34}" type="slidenum">
              <a:rPr lang="en-US" smtClean="0"/>
              <a:t>35</a:t>
            </a:fld>
            <a:endParaRPr lang="en-US" dirty="0"/>
          </a:p>
        </p:txBody>
      </p:sp>
    </p:spTree>
    <p:extLst>
      <p:ext uri="{BB962C8B-B14F-4D97-AF65-F5344CB8AC3E}">
        <p14:creationId xmlns:p14="http://schemas.microsoft.com/office/powerpoint/2010/main" val="72644809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0998D5BB-B127-481F-BC0A-2F77C576BB34}" type="slidenum">
              <a:rPr lang="en-US" smtClean="0"/>
              <a:t>36</a:t>
            </a:fld>
            <a:endParaRPr lang="en-US" dirty="0"/>
          </a:p>
        </p:txBody>
      </p:sp>
    </p:spTree>
    <p:extLst>
      <p:ext uri="{BB962C8B-B14F-4D97-AF65-F5344CB8AC3E}">
        <p14:creationId xmlns:p14="http://schemas.microsoft.com/office/powerpoint/2010/main" val="169483544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0998D5BB-B127-481F-BC0A-2F77C576BB34}" type="slidenum">
              <a:rPr lang="en-US" smtClean="0"/>
              <a:t>37</a:t>
            </a:fld>
            <a:endParaRPr lang="en-US" dirty="0"/>
          </a:p>
        </p:txBody>
      </p:sp>
    </p:spTree>
    <p:extLst>
      <p:ext uri="{BB962C8B-B14F-4D97-AF65-F5344CB8AC3E}">
        <p14:creationId xmlns:p14="http://schemas.microsoft.com/office/powerpoint/2010/main" val="90991342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For the web tier, both on-premises and Azure-based web servers are deployed in parallel, with the cut-over occurring at the DNS level by updating the http://procurement endpoint DNS entry. This should be seamless for the end users. Even existing sessions will not be interrupted, since they will continue on their existing server until they are terminated. The only possible effect is loss of cookie affinity as new sessions are established against the new servers.</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For the database, a short migration window (in the order of minutes) is required when failing over the primary replica. The impact can be minimized by switching the web tier to a read-only mode, if one is available. Failing over the database without pausing or using a read-only mode on the web app is possible, if the transaction volume is low and a slight chance of losing a database transaction can be tolerated.</a:t>
            </a:r>
          </a:p>
          <a:p>
            <a:endParaRPr lang="en-CA" dirty="0"/>
          </a:p>
        </p:txBody>
      </p:sp>
      <p:sp>
        <p:nvSpPr>
          <p:cNvPr id="4" name="Slide Number Placeholder 3"/>
          <p:cNvSpPr>
            <a:spLocks noGrp="1"/>
          </p:cNvSpPr>
          <p:nvPr>
            <p:ph type="sldNum" sz="quarter" idx="10"/>
          </p:nvPr>
        </p:nvSpPr>
        <p:spPr/>
        <p:txBody>
          <a:bodyPr/>
          <a:lstStyle/>
          <a:p>
            <a:fld id="{0998D5BB-B127-481F-BC0A-2F77C576BB34}" type="slidenum">
              <a:rPr lang="en-US" smtClean="0"/>
              <a:t>38</a:t>
            </a:fld>
            <a:endParaRPr lang="en-US" dirty="0"/>
          </a:p>
        </p:txBody>
      </p:sp>
    </p:spTree>
    <p:extLst>
      <p:ext uri="{BB962C8B-B14F-4D97-AF65-F5344CB8AC3E}">
        <p14:creationId xmlns:p14="http://schemas.microsoft.com/office/powerpoint/2010/main" val="351513655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0998D5BB-B127-481F-BC0A-2F77C576BB34}" type="slidenum">
              <a:rPr lang="en-US" smtClean="0"/>
              <a:t>39</a:t>
            </a:fld>
            <a:endParaRPr lang="en-US" dirty="0"/>
          </a:p>
        </p:txBody>
      </p:sp>
    </p:spTree>
    <p:extLst>
      <p:ext uri="{BB962C8B-B14F-4D97-AF65-F5344CB8AC3E}">
        <p14:creationId xmlns:p14="http://schemas.microsoft.com/office/powerpoint/2010/main" val="36287785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solidFill>
                  <a:schemeClr val="tx1"/>
                </a:solidFill>
              </a:rPr>
              <a:t>Lucerne Publishing is one of the largest English- language publishers in the world, and with nearly 200 years of history, Lucerne has published some of the world’s foremost authors</a:t>
            </a:r>
          </a:p>
          <a:p>
            <a:r>
              <a:rPr lang="en-US" sz="1200" dirty="0">
                <a:solidFill>
                  <a:schemeClr val="tx1"/>
                </a:solidFill>
              </a:rPr>
              <a:t>Lucerne is consistently at the forefront of innovation, using digital technology to create unique reading and viewing experiences and expand the reach of its authors and documentary producers</a:t>
            </a:r>
          </a:p>
          <a:p>
            <a:r>
              <a:rPr lang="en-US" sz="1200" dirty="0">
                <a:solidFill>
                  <a:schemeClr val="tx1"/>
                </a:solidFill>
              </a:rPr>
              <a:t>Lucerne is headquartered in New York City and has publishing groups in the United States, United Kingdom, Canada, Australia, and New Zealand</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4</a:t>
            </a:fld>
            <a:endParaRPr lang="en-US" dirty="0"/>
          </a:p>
        </p:txBody>
      </p:sp>
    </p:spTree>
    <p:extLst>
      <p:ext uri="{BB962C8B-B14F-4D97-AF65-F5344CB8AC3E}">
        <p14:creationId xmlns:p14="http://schemas.microsoft.com/office/powerpoint/2010/main" val="76771084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following quote by </a:t>
            </a:r>
            <a:r>
              <a:rPr lang="en-US" sz="1200" dirty="0">
                <a:solidFill>
                  <a:schemeClr val="bg1"/>
                </a:solidFill>
              </a:rPr>
              <a:t>Greg Vernon, Head of Infrastructure and Enterprise Operations, at Lucerne Publishing summarizes</a:t>
            </a:r>
            <a:r>
              <a:rPr lang="en-US" sz="1200" baseline="0" dirty="0">
                <a:solidFill>
                  <a:schemeClr val="bg1"/>
                </a:solidFill>
              </a:rPr>
              <a:t> the benefits of moving to the Azure cloud.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aseline="0" dirty="0">
              <a:solidFill>
                <a:schemeClr val="bg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aseline="0" dirty="0">
              <a:solidFill>
                <a:schemeClr val="bg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aseline="0" dirty="0">
                <a:solidFill>
                  <a:schemeClr val="bg1"/>
                </a:solidFill>
              </a:rPr>
              <a:t>Thank you for your participation in this real-world case study.</a:t>
            </a:r>
            <a:endParaRPr lang="en-US" sz="1200" dirty="0">
              <a:solidFill>
                <a:schemeClr val="bg1"/>
              </a:solidFill>
            </a:endParaRPr>
          </a:p>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40</a:t>
            </a:fld>
            <a:endParaRPr lang="en-US" dirty="0"/>
          </a:p>
        </p:txBody>
      </p:sp>
    </p:spTree>
    <p:extLst>
      <p:ext uri="{BB962C8B-B14F-4D97-AF65-F5344CB8AC3E}">
        <p14:creationId xmlns:p14="http://schemas.microsoft.com/office/powerpoint/2010/main" val="213730435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AB9A6D4-FB34-4BDB-BA1E-7271914431FC}" type="datetime8">
              <a:rPr lang="en-US" smtClean="0">
                <a:solidFill>
                  <a:prstClr val="black"/>
                </a:solidFill>
              </a:rPr>
              <a:t>6/22/2018 9:24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41</a:t>
            </a:fld>
            <a:endParaRPr lang="en-US" dirty="0">
              <a:solidFill>
                <a:prstClr val="black"/>
              </a:solidFill>
            </a:endParaRPr>
          </a:p>
        </p:txBody>
      </p:sp>
    </p:spTree>
    <p:extLst>
      <p:ext uri="{BB962C8B-B14F-4D97-AF65-F5344CB8AC3E}">
        <p14:creationId xmlns:p14="http://schemas.microsoft.com/office/powerpoint/2010/main" val="40113440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Lucerne is starting a three-year project to move most of its data center footprint to the cloud. "We are convinced that cloud implementations will give us cost savings and more importantly, deliver operational flexibility," says Greg Vernon, head of infrastructure and enterprise operations at Lucerne. "Like every other business, we are under constant</a:t>
            </a:r>
          </a:p>
          <a:p>
            <a:r>
              <a:rPr lang="en-US" sz="1200" b="0" kern="1200" dirty="0">
                <a:solidFill>
                  <a:schemeClr val="tx1"/>
                </a:solidFill>
                <a:effectLst/>
                <a:latin typeface="+mn-lt"/>
                <a:ea typeface="+mn-ea"/>
                <a:cs typeface="+mn-cs"/>
              </a:rPr>
              <a:t>pressure to do more with less. We believe that cloud computing will be substantially cheaper over time than in-house data centers." Currently, their workloads are hosted in an Equinix collocated data center near</a:t>
            </a:r>
          </a:p>
          <a:p>
            <a:r>
              <a:rPr lang="en-US" sz="1200" b="0" kern="1200" dirty="0">
                <a:solidFill>
                  <a:schemeClr val="tx1"/>
                </a:solidFill>
                <a:effectLst/>
                <a:latin typeface="+mn-lt"/>
                <a:ea typeface="+mn-ea"/>
                <a:cs typeface="+mn-cs"/>
              </a:rPr>
              <a:t>Lucerne's New York office.</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Lucerne has already completed a migration to Office 365. One of the key steps that is complete was to use the Microsoft Azure Active Directory (AD) Connect service to synchronize their Windows Server Active Directory Domain users and groups to Azure AD. This enabled Single Sign-On (SSO) to Office 365 and full synchronization of Azure AD and</a:t>
            </a:r>
          </a:p>
          <a:p>
            <a:r>
              <a:rPr lang="en-US" sz="1200" b="0" kern="1200" dirty="0">
                <a:solidFill>
                  <a:schemeClr val="tx1"/>
                </a:solidFill>
                <a:effectLst/>
                <a:latin typeface="+mn-lt"/>
                <a:ea typeface="+mn-ea"/>
                <a:cs typeface="+mn-cs"/>
              </a:rPr>
              <a:t>their Local Active Directory.</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With the successful migration to Office 365 behind them, Lucerne now wants to pilot setting up the necessary network infrastructure to connect their environment with Microsoft, and migrating production workloads to Azure.</a:t>
            </a:r>
          </a:p>
          <a:p>
            <a:r>
              <a:rPr lang="en-US" sz="1200" b="0" kern="1200" dirty="0">
                <a:solidFill>
                  <a:schemeClr val="tx1"/>
                </a:solidFill>
                <a:effectLst/>
                <a:latin typeface="+mn-lt"/>
                <a:ea typeface="+mn-ea"/>
                <a:cs typeface="+mn-cs"/>
              </a:rPr>
              <a:t>They have chosen two existing on-premises applications to migrate to Azure for this pilot - a procurement system and an HR application. These have been selected in part for their diverse requirements, to challenge the migration team and build confidence for future migrations.</a:t>
            </a:r>
          </a:p>
        </p:txBody>
      </p:sp>
      <p:sp>
        <p:nvSpPr>
          <p:cNvPr id="4" name="Slide Number Placeholder 3"/>
          <p:cNvSpPr>
            <a:spLocks noGrp="1"/>
          </p:cNvSpPr>
          <p:nvPr>
            <p:ph type="sldNum" sz="quarter" idx="10"/>
          </p:nvPr>
        </p:nvSpPr>
        <p:spPr/>
        <p:txBody>
          <a:bodyPr/>
          <a:lstStyle/>
          <a:p>
            <a:fld id="{148D4592-6837-45C4-B65B-13E03ECAF0B2}" type="slidenum">
              <a:rPr lang="en-US" smtClean="0"/>
              <a:t>5</a:t>
            </a:fld>
            <a:endParaRPr lang="en-US" dirty="0"/>
          </a:p>
        </p:txBody>
      </p:sp>
    </p:spTree>
    <p:extLst>
      <p:ext uri="{BB962C8B-B14F-4D97-AF65-F5344CB8AC3E}">
        <p14:creationId xmlns:p14="http://schemas.microsoft.com/office/powerpoint/2010/main" val="33461038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Jesse Adams is the infrastructure lead responsible for managing the procurement system today. Per Jesse, they use VMware for their virtualization managed using </a:t>
            </a:r>
            <a:r>
              <a:rPr lang="en-US" sz="1200" b="0" kern="1200" dirty="0" err="1">
                <a:solidFill>
                  <a:schemeClr val="tx1"/>
                </a:solidFill>
                <a:effectLst/>
                <a:latin typeface="+mn-lt"/>
                <a:ea typeface="+mn-ea"/>
                <a:cs typeface="+mn-cs"/>
              </a:rPr>
              <a:t>vCenter</a:t>
            </a:r>
            <a:r>
              <a:rPr lang="en-US" sz="1200" b="0" kern="1200" dirty="0">
                <a:solidFill>
                  <a:schemeClr val="tx1"/>
                </a:solidFill>
                <a:effectLst/>
                <a:latin typeface="+mn-lt"/>
                <a:ea typeface="+mn-ea"/>
                <a:cs typeface="+mn-cs"/>
              </a:rPr>
              <a:t> 6.0. The application is currently deployed on four VMware VMs running Windows Server 2008 R2 with Microsoft Internet Information Services (IIS) and ASP.NET with the .NET Framework 3.5. The application install only supports a wizard-based installation that installs several .NET assemblies that are deployed to the global assembly cache (GAC). Authentication and authorization to the application are based on the user's Windows user account and a specific group in AD the user must belong to. The frontend web servers are load balanced using an F5 load balancer with cookie affinity enabled, because the application uses an in-memory session state. The web servers are currently configured with two vCPUs, six GB of memory, and the </a:t>
            </a:r>
            <a:r>
              <a:rPr lang="en-US" sz="1200" b="0" kern="1200" dirty="0" err="1">
                <a:solidFill>
                  <a:schemeClr val="tx1"/>
                </a:solidFill>
                <a:effectLst/>
                <a:latin typeface="+mn-lt"/>
                <a:ea typeface="+mn-ea"/>
                <a:cs typeface="+mn-cs"/>
              </a:rPr>
              <a:t>Vmware</a:t>
            </a:r>
            <a:r>
              <a:rPr lang="en-US" sz="1200" b="0" kern="1200" dirty="0">
                <a:solidFill>
                  <a:schemeClr val="tx1"/>
                </a:solidFill>
                <a:effectLst/>
                <a:latin typeface="+mn-lt"/>
                <a:ea typeface="+mn-ea"/>
                <a:cs typeface="+mn-cs"/>
              </a:rPr>
              <a:t> host runs Xeon processors (Skylake). The hardware utilization is unknown at this point in time.</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The application itself is accessed by users on Lucerne's corporate network via the URL https://procurement. Jesse is concerned about security to the application and wants to restrict access to only requests from the on-premises network.</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The backend for this solution is hosted on a VMware VMs using SQL Server 2012 with Always On availability groups. The solution makes heavy use of </a:t>
            </a:r>
            <a:r>
              <a:rPr lang="en-US" sz="1200" b="0" kern="1200" dirty="0" err="1">
                <a:solidFill>
                  <a:schemeClr val="tx1"/>
                </a:solidFill>
                <a:effectLst/>
                <a:latin typeface="+mn-lt"/>
                <a:ea typeface="+mn-ea"/>
                <a:cs typeface="+mn-cs"/>
              </a:rPr>
              <a:t>TempDB</a:t>
            </a:r>
            <a:r>
              <a:rPr lang="en-US" sz="1200" b="0" kern="1200" dirty="0">
                <a:solidFill>
                  <a:schemeClr val="tx1"/>
                </a:solidFill>
                <a:effectLst/>
                <a:latin typeface="+mn-lt"/>
                <a:ea typeface="+mn-ea"/>
                <a:cs typeface="+mn-cs"/>
              </a:rPr>
              <a:t> when generating ad hoc reports. The database size for this workload is around 600 GB. The </a:t>
            </a:r>
            <a:r>
              <a:rPr lang="en-US" sz="1200" b="0" kern="1200" dirty="0" err="1">
                <a:solidFill>
                  <a:schemeClr val="tx1"/>
                </a:solidFill>
                <a:effectLst/>
                <a:latin typeface="+mn-lt"/>
                <a:ea typeface="+mn-ea"/>
                <a:cs typeface="+mn-cs"/>
              </a:rPr>
              <a:t>prcurement</a:t>
            </a:r>
            <a:r>
              <a:rPr lang="en-US" sz="1200" b="0" kern="1200" dirty="0">
                <a:solidFill>
                  <a:schemeClr val="tx1"/>
                </a:solidFill>
                <a:effectLst/>
                <a:latin typeface="+mn-lt"/>
                <a:ea typeface="+mn-ea"/>
                <a:cs typeface="+mn-cs"/>
              </a:rPr>
              <a:t> system is a third-party component which is certified for use with all supported versions of SQL Server but not with Azure SQL Database. SQL Server capitalizes on System Center Data Protection Manager (DPM) 2012 R2 for regular backups throughout the day to disk and the backups are then offloaded to tape and eventually to offsite storage.</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The database is deployed on VMs, and both are equipped with eight vCPUs and 16 GB of memory running on the same VMware host. The hardware utilization is unknown at this point in </a:t>
            </a:r>
            <a:r>
              <a:rPr lang="en-US" sz="1200" b="0" kern="1200">
                <a:solidFill>
                  <a:schemeClr val="tx1"/>
                </a:solidFill>
                <a:effectLst/>
                <a:latin typeface="+mn-lt"/>
                <a:ea typeface="+mn-ea"/>
                <a:cs typeface="+mn-cs"/>
              </a:rPr>
              <a:t>time. The </a:t>
            </a:r>
            <a:r>
              <a:rPr lang="en-US" sz="1200" b="0" kern="1200" dirty="0">
                <a:solidFill>
                  <a:schemeClr val="tx1"/>
                </a:solidFill>
                <a:effectLst/>
                <a:latin typeface="+mn-lt"/>
                <a:ea typeface="+mn-ea"/>
                <a:cs typeface="+mn-cs"/>
              </a:rPr>
              <a:t>hardware is due for a refresh, and as such, this is a prime candidate for migration to Azure. There are currently no plans for a significant change to the underlying application code.</a:t>
            </a:r>
          </a:p>
        </p:txBody>
      </p:sp>
      <p:sp>
        <p:nvSpPr>
          <p:cNvPr id="4" name="Slide Number Placeholder 3"/>
          <p:cNvSpPr>
            <a:spLocks noGrp="1"/>
          </p:cNvSpPr>
          <p:nvPr>
            <p:ph type="sldNum" sz="quarter" idx="10"/>
          </p:nvPr>
        </p:nvSpPr>
        <p:spPr/>
        <p:txBody>
          <a:bodyPr/>
          <a:lstStyle/>
          <a:p>
            <a:fld id="{148D4592-6837-45C4-B65B-13E03ECAF0B2}" type="slidenum">
              <a:rPr lang="en-US" smtClean="0"/>
              <a:t>6</a:t>
            </a:fld>
            <a:endParaRPr lang="en-US" dirty="0"/>
          </a:p>
        </p:txBody>
      </p:sp>
    </p:spTree>
    <p:extLst>
      <p:ext uri="{BB962C8B-B14F-4D97-AF65-F5344CB8AC3E}">
        <p14:creationId xmlns:p14="http://schemas.microsoft.com/office/powerpoint/2010/main" val="37276281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Ellen Jones is the infrastructure lead responsible for managing the HR application. She has described this as a legacy application, which Lucerne plan to replace within the next 24 months. Ellen's team is stretched and she is keen to minimize any on-going maintenance.</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It is a two-tier </a:t>
            </a:r>
            <a:r>
              <a:rPr lang="en-US" sz="1200" b="0" kern="1200" dirty="0" err="1">
                <a:solidFill>
                  <a:schemeClr val="tx1"/>
                </a:solidFill>
                <a:effectLst/>
                <a:latin typeface="+mn-lt"/>
                <a:ea typeface="+mn-ea"/>
                <a:cs typeface="+mn-cs"/>
              </a:rPr>
              <a:t>applicaiton</a:t>
            </a:r>
            <a:r>
              <a:rPr lang="en-US" sz="1200" b="0" kern="1200" dirty="0">
                <a:solidFill>
                  <a:schemeClr val="tx1"/>
                </a:solidFill>
                <a:effectLst/>
                <a:latin typeface="+mn-lt"/>
                <a:ea typeface="+mn-ea"/>
                <a:cs typeface="+mn-cs"/>
              </a:rPr>
              <a:t> architecture, with the web tier running on Windows Server 2012 with Microsoft Internet Information Services (IIS) and ASP.NET with the .NET Framework 4.5. This is implemented on two Dell PowerEdge servers, with two 4-core Intel Xeon CPUs (Sandy Bridge) and 4GB memory. Both the OS and application have been installed on the same drive, which has UEFI boot enabled.</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The application is accessed via the internal network via the URL https://AskHR. It is open to all staff, who are identified using their AD credentials. There have been requests to make the application available from outside the corporate network, but due to security concerns this has not yet been implemented.</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The database backend runs on SQL Server 2005 in a failover cluster configuration. The database design uses several T-SQL jobs scheduled using SQL Agent. The database size for this workload is relatively small at just under 200 GB. It runs on similar hardware to the web servers, except with 16GB memory and SSD disks. The application has been tested to run with SQL Server 2017, and part of an earlier planned upgrade Lucerne has already acquired licenses for SQL Server 2017 Enterprise Edition with Software Assurance (SA).</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The database contains highly sensitive HR information and must be accessible only to the application tier. Lucerne are extremely concerned about this point and are looking for a strong level of assurance that the database will not be accessible via any other means. The application was written in-house using contract staff who are no longer available to the company. No application installers are available. Ellen believes the original source code is in an off-site backup archive, but fears that substantial effort would be required to locate it and rebuild. Even the smallest code change represent a substantial challenge and potential obstacle to migration.</a:t>
            </a: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48D4592-6837-45C4-B65B-13E03ECAF0B2}" type="slidenum">
              <a:rPr lang="en-US" smtClean="0"/>
              <a:t>7</a:t>
            </a:fld>
            <a:endParaRPr lang="en-US" dirty="0"/>
          </a:p>
        </p:txBody>
      </p:sp>
    </p:spTree>
    <p:extLst>
      <p:ext uri="{BB962C8B-B14F-4D97-AF65-F5344CB8AC3E}">
        <p14:creationId xmlns:p14="http://schemas.microsoft.com/office/powerpoint/2010/main" val="13958095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Lucerne have asked you to assess each application for suitability and cost analysis before migrating to Azure.</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The procurement system is a critical business application. Availability is required 24/7, including during migration.</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The HR application is only used in office hours and a once-off 12-hour migration window can be made available.</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Each migrated application must offer high availability even if a VM fails or during patching cycles.</a:t>
            </a:r>
          </a:p>
          <a:p>
            <a:endParaRPr lang="en-US" sz="1200" b="0"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Each migrated application must include backup/restore capabilities, for both web and database tiers.</a:t>
            </a:r>
          </a:p>
        </p:txBody>
      </p:sp>
      <p:sp>
        <p:nvSpPr>
          <p:cNvPr id="4" name="Slide Number Placeholder 3"/>
          <p:cNvSpPr>
            <a:spLocks noGrp="1"/>
          </p:cNvSpPr>
          <p:nvPr>
            <p:ph type="sldNum" sz="quarter" idx="10"/>
          </p:nvPr>
        </p:nvSpPr>
        <p:spPr/>
        <p:txBody>
          <a:bodyPr/>
          <a:lstStyle/>
          <a:p>
            <a:fld id="{148D4592-6837-45C4-B65B-13E03ECAF0B2}" type="slidenum">
              <a:rPr lang="en-US" smtClean="0"/>
              <a:t>8</a:t>
            </a:fld>
            <a:endParaRPr lang="en-US" dirty="0"/>
          </a:p>
        </p:txBody>
      </p:sp>
    </p:spTree>
    <p:extLst>
      <p:ext uri="{BB962C8B-B14F-4D97-AF65-F5344CB8AC3E}">
        <p14:creationId xmlns:p14="http://schemas.microsoft.com/office/powerpoint/2010/main" val="195060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Prior to cutting over production traffic, Lucerne should be able to perform a full test of the application running in Azure to ensure it is fully functional.</a:t>
            </a:r>
          </a:p>
          <a:p>
            <a:endParaRPr lang="en-US" sz="1200" b="0"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Lucerne demands there is a way to "fail back" if something goes wrong at any point in the migration process.</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Both applications are Intranet applications. Lucerne requires connectivity from their corporate network to be robust, secure and performant.</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All Azure deployments must support least-</a:t>
            </a:r>
            <a:r>
              <a:rPr lang="en-US" sz="1200" b="0" kern="1200" dirty="0" err="1">
                <a:solidFill>
                  <a:schemeClr val="tx1"/>
                </a:solidFill>
                <a:effectLst/>
                <a:latin typeface="+mn-lt"/>
                <a:ea typeface="+mn-ea"/>
                <a:cs typeface="+mn-cs"/>
              </a:rPr>
              <a:t>privilige</a:t>
            </a:r>
            <a:r>
              <a:rPr lang="en-US" sz="1200" b="0" kern="1200" dirty="0">
                <a:solidFill>
                  <a:schemeClr val="tx1"/>
                </a:solidFill>
                <a:effectLst/>
                <a:latin typeface="+mn-lt"/>
                <a:ea typeface="+mn-ea"/>
                <a:cs typeface="+mn-cs"/>
              </a:rPr>
              <a:t> access controls, and protections to ensure production resources cannot be modified or deleted without authorization or by accident.</a:t>
            </a:r>
          </a:p>
          <a:p>
            <a:endParaRPr lang="en-US" sz="1200" b="0"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Mechanisms must be in place to control and monitor Azure cost and prevent use of unapproved Azure services.</a:t>
            </a:r>
          </a:p>
          <a:p>
            <a:pPr lvl="0" fontAlgn="ctr"/>
            <a:endParaRPr lang="en-US" sz="1200" dirty="0">
              <a:solidFill>
                <a:schemeClr val="tx1"/>
              </a:solidFill>
            </a:endParaRPr>
          </a:p>
        </p:txBody>
      </p:sp>
      <p:sp>
        <p:nvSpPr>
          <p:cNvPr id="4" name="Slide Number Placeholder 3"/>
          <p:cNvSpPr>
            <a:spLocks noGrp="1"/>
          </p:cNvSpPr>
          <p:nvPr>
            <p:ph type="sldNum" sz="quarter" idx="10"/>
          </p:nvPr>
        </p:nvSpPr>
        <p:spPr/>
        <p:txBody>
          <a:bodyPr/>
          <a:lstStyle/>
          <a:p>
            <a:fld id="{148D4592-6837-45C4-B65B-13E03ECAF0B2}" type="slidenum">
              <a:rPr lang="en-US" smtClean="0"/>
              <a:t>9</a:t>
            </a:fld>
            <a:endParaRPr lang="en-US" dirty="0"/>
          </a:p>
        </p:txBody>
      </p:sp>
    </p:spTree>
    <p:extLst>
      <p:ext uri="{BB962C8B-B14F-4D97-AF65-F5344CB8AC3E}">
        <p14:creationId xmlns:p14="http://schemas.microsoft.com/office/powerpoint/2010/main" val="23740867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_Title Microsoft Cloud Workshop">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17885549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151778730"/>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833366522"/>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3138466848"/>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1984904738"/>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5117626"/>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8419668"/>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94195682"/>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322113066"/>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Tree>
    <p:extLst>
      <p:ext uri="{BB962C8B-B14F-4D97-AF65-F5344CB8AC3E}">
        <p14:creationId xmlns:p14="http://schemas.microsoft.com/office/powerpoint/2010/main" val="11221734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53391160"/>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18576603"/>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2887915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10195946"/>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236199967"/>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8756924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7102514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48742257"/>
      </p:ext>
    </p:extLst>
  </p:cSld>
  <p:clrMap bg1="dk1" tx1="lt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hyperlink" Target="http://procurement/" TargetMode="External"/><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D5E8E-FE6F-46C1-BE6F-3BD842186F1C}"/>
              </a:ext>
            </a:extLst>
          </p:cNvPr>
          <p:cNvSpPr>
            <a:spLocks noGrp="1"/>
          </p:cNvSpPr>
          <p:nvPr>
            <p:ph type="title"/>
          </p:nvPr>
        </p:nvSpPr>
        <p:spPr>
          <a:xfrm>
            <a:off x="269302" y="2084187"/>
            <a:ext cx="7171335" cy="899336"/>
          </a:xfrm>
        </p:spPr>
        <p:txBody>
          <a:bodyPr/>
          <a:lstStyle/>
          <a:p>
            <a:r>
              <a:rPr lang="en-US" dirty="0"/>
              <a:t>Lift and shift</a:t>
            </a:r>
          </a:p>
        </p:txBody>
      </p:sp>
      <p:sp>
        <p:nvSpPr>
          <p:cNvPr id="3" name="Text Placeholder 2">
            <a:extLst>
              <a:ext uri="{FF2B5EF4-FFF2-40B4-BE49-F238E27FC236}">
                <a16:creationId xmlns:a16="http://schemas.microsoft.com/office/drawing/2014/main" id="{C83DC502-2B62-4F9B-A8B3-D2EF25BCD06C}"/>
              </a:ext>
            </a:extLst>
          </p:cNvPr>
          <p:cNvSpPr>
            <a:spLocks noGrp="1"/>
          </p:cNvSpPr>
          <p:nvPr>
            <p:ph type="body" sz="quarter" idx="12"/>
          </p:nvPr>
        </p:nvSpPr>
        <p:spPr>
          <a:xfrm>
            <a:off x="269301" y="3878574"/>
            <a:ext cx="7171337" cy="1792326"/>
          </a:xfrm>
        </p:spPr>
        <p:txBody>
          <a:bodyPr/>
          <a:lstStyle/>
          <a:p>
            <a:endParaRPr lang="en-US" dirty="0"/>
          </a:p>
        </p:txBody>
      </p:sp>
    </p:spTree>
    <p:extLst>
      <p:ext uri="{BB962C8B-B14F-4D97-AF65-F5344CB8AC3E}">
        <p14:creationId xmlns:p14="http://schemas.microsoft.com/office/powerpoint/2010/main" val="1379679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solidFill>
                  <a:schemeClr val="tx1"/>
                </a:solidFill>
              </a:rPr>
              <a:t>Customer objections</a:t>
            </a:r>
          </a:p>
        </p:txBody>
      </p:sp>
      <p:sp>
        <p:nvSpPr>
          <p:cNvPr id="3" name="Content Placeholder 2"/>
          <p:cNvSpPr>
            <a:spLocks noGrp="1"/>
          </p:cNvSpPr>
          <p:nvPr>
            <p:ph type="body" sz="quarter" idx="10"/>
          </p:nvPr>
        </p:nvSpPr>
        <p:spPr>
          <a:xfrm>
            <a:off x="269239" y="1189177"/>
            <a:ext cx="11653523" cy="4708981"/>
          </a:xfrm>
        </p:spPr>
        <p:txBody>
          <a:bodyPr/>
          <a:lstStyle/>
          <a:p>
            <a:pPr lvl="0"/>
            <a:r>
              <a:rPr lang="en-US" sz="3600" dirty="0">
                <a:latin typeface="+mn-lt"/>
              </a:rPr>
              <a:t>How can we tell how much we will really be spending once we have migrated to Azure? </a:t>
            </a:r>
          </a:p>
          <a:p>
            <a:pPr lvl="0"/>
            <a:endParaRPr lang="en-US" sz="2400" dirty="0">
              <a:latin typeface="+mn-lt"/>
            </a:endParaRPr>
          </a:p>
          <a:p>
            <a:pPr lvl="0"/>
            <a:r>
              <a:rPr lang="en-US" sz="3600" dirty="0">
                <a:latin typeface="+mn-lt"/>
              </a:rPr>
              <a:t>Moving procurement to the cloud seems like a security problem. It should only be accessible from people at Lucerne’s offices. </a:t>
            </a:r>
          </a:p>
          <a:p>
            <a:endParaRPr lang="en-US" sz="2400" dirty="0">
              <a:solidFill>
                <a:schemeClr val="tx1"/>
              </a:solidFill>
              <a:latin typeface="+mn-lt"/>
            </a:endParaRPr>
          </a:p>
          <a:p>
            <a:r>
              <a:rPr lang="en-US" sz="3600" dirty="0">
                <a:latin typeface="+mn-lt"/>
              </a:rPr>
              <a:t>We already have licenses for SQL Server. We do not want to pay for them again.</a:t>
            </a:r>
          </a:p>
        </p:txBody>
      </p:sp>
    </p:spTree>
    <p:extLst>
      <p:ext uri="{BB962C8B-B14F-4D97-AF65-F5344CB8AC3E}">
        <p14:creationId xmlns:p14="http://schemas.microsoft.com/office/powerpoint/2010/main" val="33580543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solidFill>
                  <a:schemeClr val="tx1"/>
                </a:solidFill>
              </a:rPr>
              <a:t>Customer objections</a:t>
            </a:r>
          </a:p>
        </p:txBody>
      </p:sp>
      <p:sp>
        <p:nvSpPr>
          <p:cNvPr id="3" name="Content Placeholder 2"/>
          <p:cNvSpPr>
            <a:spLocks noGrp="1"/>
          </p:cNvSpPr>
          <p:nvPr>
            <p:ph type="body" sz="quarter" idx="10"/>
          </p:nvPr>
        </p:nvSpPr>
        <p:spPr>
          <a:xfrm>
            <a:off x="269239" y="1189177"/>
            <a:ext cx="11653523" cy="6075509"/>
          </a:xfrm>
        </p:spPr>
        <p:txBody>
          <a:bodyPr/>
          <a:lstStyle/>
          <a:p>
            <a:pPr>
              <a:spcBef>
                <a:spcPts val="1800"/>
              </a:spcBef>
            </a:pPr>
            <a:r>
              <a:rPr lang="en-US" sz="3600" dirty="0"/>
              <a:t>Our operations team is new to the cloud and currently uses existing technologies like System Center Operations Manager (SCOM). We are concerned about the time it takes to learn new technologies to monitor and maintain an existing workload.</a:t>
            </a:r>
          </a:p>
          <a:p>
            <a:pPr>
              <a:spcBef>
                <a:spcPts val="1800"/>
              </a:spcBef>
            </a:pPr>
            <a:r>
              <a:rPr lang="en-US" sz="3600" dirty="0"/>
              <a:t>Logistics and procurement is one of our most critical applications. Any glitch will cause havoc in our ecosystem. The procurement system migration must be seamless, with no loss of data and no application downtime.</a:t>
            </a:r>
          </a:p>
          <a:p>
            <a:pPr lvl="0">
              <a:spcBef>
                <a:spcPts val="1800"/>
              </a:spcBef>
            </a:pPr>
            <a:endParaRPr lang="en-US" sz="3200" dirty="0">
              <a:solidFill>
                <a:schemeClr val="tx1"/>
              </a:solidFill>
            </a:endParaRPr>
          </a:p>
        </p:txBody>
      </p:sp>
    </p:spTree>
    <p:extLst>
      <p:ext uri="{BB962C8B-B14F-4D97-AF65-F5344CB8AC3E}">
        <p14:creationId xmlns:p14="http://schemas.microsoft.com/office/powerpoint/2010/main" val="36299003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231BC-DBD0-4D6D-8DB2-8CCB9FA65DBF}"/>
              </a:ext>
            </a:extLst>
          </p:cNvPr>
          <p:cNvSpPr>
            <a:spLocks noGrp="1"/>
          </p:cNvSpPr>
          <p:nvPr>
            <p:ph type="title"/>
          </p:nvPr>
        </p:nvSpPr>
        <p:spPr>
          <a:xfrm>
            <a:off x="269240" y="257427"/>
            <a:ext cx="11655840" cy="899665"/>
          </a:xfrm>
        </p:spPr>
        <p:txBody>
          <a:bodyPr/>
          <a:lstStyle/>
          <a:p>
            <a:r>
              <a:rPr lang="en-US" sz="4400" dirty="0"/>
              <a:t>Common scenarios</a:t>
            </a:r>
          </a:p>
        </p:txBody>
      </p:sp>
      <p:sp>
        <p:nvSpPr>
          <p:cNvPr id="12" name="TextBox 11">
            <a:extLst>
              <a:ext uri="{FF2B5EF4-FFF2-40B4-BE49-F238E27FC236}">
                <a16:creationId xmlns:a16="http://schemas.microsoft.com/office/drawing/2014/main" id="{BB7B69BE-0BF3-488B-B149-D6D432A65F0D}"/>
              </a:ext>
            </a:extLst>
          </p:cNvPr>
          <p:cNvSpPr txBox="1"/>
          <p:nvPr/>
        </p:nvSpPr>
        <p:spPr>
          <a:xfrm>
            <a:off x="420200" y="1726911"/>
            <a:ext cx="5889997" cy="627864"/>
          </a:xfrm>
          <a:prstGeom prst="rect">
            <a:avLst/>
          </a:prstGeom>
          <a:noFill/>
        </p:spPr>
        <p:txBody>
          <a:bodyPr wrap="squar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Azure Infrastructure as a Service (IaaS)</a:t>
            </a:r>
          </a:p>
        </p:txBody>
      </p:sp>
      <p:sp>
        <p:nvSpPr>
          <p:cNvPr id="13" name="TextBox 12">
            <a:extLst>
              <a:ext uri="{FF2B5EF4-FFF2-40B4-BE49-F238E27FC236}">
                <a16:creationId xmlns:a16="http://schemas.microsoft.com/office/drawing/2014/main" id="{7E7AE8F8-75C8-45EA-916D-F986C112572B}"/>
              </a:ext>
            </a:extLst>
          </p:cNvPr>
          <p:cNvSpPr txBox="1"/>
          <p:nvPr/>
        </p:nvSpPr>
        <p:spPr>
          <a:xfrm>
            <a:off x="508487" y="4961846"/>
            <a:ext cx="5217663" cy="1855893"/>
          </a:xfrm>
          <a:prstGeom prst="rect">
            <a:avLst/>
          </a:prstGeom>
          <a:noFill/>
        </p:spPr>
        <p:txBody>
          <a:bodyPr wrap="squar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Virtual machines</a:t>
            </a:r>
          </a:p>
          <a:p>
            <a:pPr>
              <a:lnSpc>
                <a:spcPct val="90000"/>
              </a:lnSpc>
              <a:spcAft>
                <a:spcPts val="600"/>
              </a:spcAft>
            </a:pPr>
            <a:r>
              <a:rPr lang="en-US" sz="2400" dirty="0">
                <a:gradFill>
                  <a:gsLst>
                    <a:gs pos="2917">
                      <a:schemeClr val="tx1"/>
                    </a:gs>
                    <a:gs pos="30000">
                      <a:schemeClr val="tx1"/>
                    </a:gs>
                  </a:gsLst>
                  <a:lin ang="5400000" scaled="0"/>
                </a:gradFill>
              </a:rPr>
              <a:t>Virtual networks</a:t>
            </a:r>
          </a:p>
          <a:p>
            <a:pPr>
              <a:lnSpc>
                <a:spcPct val="90000"/>
              </a:lnSpc>
              <a:spcAft>
                <a:spcPts val="600"/>
              </a:spcAft>
            </a:pPr>
            <a:r>
              <a:rPr lang="en-US" sz="2400" dirty="0">
                <a:gradFill>
                  <a:gsLst>
                    <a:gs pos="2917">
                      <a:schemeClr val="tx1"/>
                    </a:gs>
                    <a:gs pos="30000">
                      <a:schemeClr val="tx1"/>
                    </a:gs>
                  </a:gsLst>
                  <a:lin ang="5400000" scaled="0"/>
                </a:gradFill>
              </a:rPr>
              <a:t>App gateway</a:t>
            </a:r>
          </a:p>
          <a:p>
            <a:pPr>
              <a:lnSpc>
                <a:spcPct val="90000"/>
              </a:lnSpc>
              <a:spcAft>
                <a:spcPts val="600"/>
              </a:spcAft>
            </a:pPr>
            <a:r>
              <a:rPr lang="en-US" sz="2400" dirty="0">
                <a:gradFill>
                  <a:gsLst>
                    <a:gs pos="2917">
                      <a:schemeClr val="tx1"/>
                    </a:gs>
                    <a:gs pos="30000">
                      <a:schemeClr val="tx1"/>
                    </a:gs>
                  </a:gsLst>
                  <a:lin ang="5400000" scaled="0"/>
                </a:gradFill>
              </a:rPr>
              <a:t>SQL Database Managed Instances</a:t>
            </a:r>
          </a:p>
        </p:txBody>
      </p:sp>
      <p:sp>
        <p:nvSpPr>
          <p:cNvPr id="18" name="Rectangle 17">
            <a:extLst>
              <a:ext uri="{FF2B5EF4-FFF2-40B4-BE49-F238E27FC236}">
                <a16:creationId xmlns:a16="http://schemas.microsoft.com/office/drawing/2014/main" id="{BA1A90AE-9682-4394-BC32-018C71CCDB30}"/>
              </a:ext>
            </a:extLst>
          </p:cNvPr>
          <p:cNvSpPr/>
          <p:nvPr/>
        </p:nvSpPr>
        <p:spPr>
          <a:xfrm>
            <a:off x="3085837" y="5091783"/>
            <a:ext cx="3318324" cy="1243417"/>
          </a:xfrm>
          <a:prstGeom prst="rect">
            <a:avLst/>
          </a:prstGeom>
        </p:spPr>
        <p:txBody>
          <a:bodyPr wrap="square">
            <a:spAutoFit/>
          </a:bodyPr>
          <a:lstStyle/>
          <a:p>
            <a:pPr>
              <a:lnSpc>
                <a:spcPct val="90000"/>
              </a:lnSpc>
              <a:spcAft>
                <a:spcPts val="600"/>
              </a:spcAft>
            </a:pPr>
            <a:r>
              <a:rPr lang="en-US" sz="2400" dirty="0">
                <a:gradFill>
                  <a:gsLst>
                    <a:gs pos="2917">
                      <a:schemeClr val="tx1"/>
                    </a:gs>
                    <a:gs pos="30000">
                      <a:schemeClr val="tx1"/>
                    </a:gs>
                  </a:gsLst>
                  <a:lin ang="5400000" scaled="0"/>
                </a:gradFill>
              </a:rPr>
              <a:t>ExpressRoute</a:t>
            </a:r>
          </a:p>
          <a:p>
            <a:pPr>
              <a:lnSpc>
                <a:spcPct val="90000"/>
              </a:lnSpc>
              <a:spcAft>
                <a:spcPts val="600"/>
              </a:spcAft>
            </a:pPr>
            <a:r>
              <a:rPr lang="en-US" sz="2400" dirty="0">
                <a:gradFill>
                  <a:gsLst>
                    <a:gs pos="2917">
                      <a:schemeClr val="tx1"/>
                    </a:gs>
                    <a:gs pos="30000">
                      <a:schemeClr val="tx1"/>
                    </a:gs>
                  </a:gsLst>
                  <a:lin ang="5400000" scaled="0"/>
                </a:gradFill>
              </a:rPr>
              <a:t>Load balancers</a:t>
            </a:r>
          </a:p>
          <a:p>
            <a:pPr>
              <a:lnSpc>
                <a:spcPct val="90000"/>
              </a:lnSpc>
              <a:spcAft>
                <a:spcPts val="600"/>
              </a:spcAft>
            </a:pPr>
            <a:r>
              <a:rPr lang="en-US" sz="2400" dirty="0">
                <a:gradFill>
                  <a:gsLst>
                    <a:gs pos="2917">
                      <a:schemeClr val="tx1"/>
                    </a:gs>
                    <a:gs pos="30000">
                      <a:schemeClr val="tx1"/>
                    </a:gs>
                  </a:gsLst>
                  <a:lin ang="5400000" scaled="0"/>
                </a:gradFill>
              </a:rPr>
              <a:t>Managed disks</a:t>
            </a:r>
          </a:p>
        </p:txBody>
      </p:sp>
      <p:sp>
        <p:nvSpPr>
          <p:cNvPr id="21" name="TextBox 20">
            <a:extLst>
              <a:ext uri="{FF2B5EF4-FFF2-40B4-BE49-F238E27FC236}">
                <a16:creationId xmlns:a16="http://schemas.microsoft.com/office/drawing/2014/main" id="{E6D29738-C396-40B0-8DA3-95B13EF169EE}"/>
              </a:ext>
            </a:extLst>
          </p:cNvPr>
          <p:cNvSpPr txBox="1"/>
          <p:nvPr/>
        </p:nvSpPr>
        <p:spPr>
          <a:xfrm>
            <a:off x="7395916" y="1742953"/>
            <a:ext cx="4211495" cy="627864"/>
          </a:xfrm>
          <a:prstGeom prst="rect">
            <a:avLst/>
          </a:prstGeom>
          <a:noFill/>
        </p:spPr>
        <p:txBody>
          <a:bodyPr wrap="squar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Azure Resource Manager </a:t>
            </a:r>
          </a:p>
        </p:txBody>
      </p:sp>
      <p:sp>
        <p:nvSpPr>
          <p:cNvPr id="30" name="TextBox 29">
            <a:extLst>
              <a:ext uri="{FF2B5EF4-FFF2-40B4-BE49-F238E27FC236}">
                <a16:creationId xmlns:a16="http://schemas.microsoft.com/office/drawing/2014/main" id="{3995E6E9-6EBD-4A4C-8854-1A9F6575780F}"/>
              </a:ext>
            </a:extLst>
          </p:cNvPr>
          <p:cNvSpPr txBox="1"/>
          <p:nvPr/>
        </p:nvSpPr>
        <p:spPr>
          <a:xfrm>
            <a:off x="6974337" y="5091783"/>
            <a:ext cx="5217663" cy="1446550"/>
          </a:xfrm>
          <a:prstGeom prst="rect">
            <a:avLst/>
          </a:prstGeom>
          <a:noFill/>
        </p:spPr>
        <p:txBody>
          <a:bodyPr wrap="squar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Role Based Access Control (RBAC)</a:t>
            </a:r>
          </a:p>
          <a:p>
            <a:pPr>
              <a:lnSpc>
                <a:spcPct val="90000"/>
              </a:lnSpc>
              <a:spcAft>
                <a:spcPts val="600"/>
              </a:spcAft>
            </a:pPr>
            <a:r>
              <a:rPr lang="en-US" sz="2400" dirty="0">
                <a:gradFill>
                  <a:gsLst>
                    <a:gs pos="2917">
                      <a:schemeClr val="tx1"/>
                    </a:gs>
                    <a:gs pos="30000">
                      <a:schemeClr val="tx1"/>
                    </a:gs>
                  </a:gsLst>
                  <a:lin ang="5400000" scaled="0"/>
                </a:gradFill>
              </a:rPr>
              <a:t>Azure Policy</a:t>
            </a:r>
          </a:p>
          <a:p>
            <a:pPr>
              <a:lnSpc>
                <a:spcPct val="90000"/>
              </a:lnSpc>
              <a:spcAft>
                <a:spcPts val="600"/>
              </a:spcAft>
            </a:pPr>
            <a:r>
              <a:rPr lang="en-US" sz="2400" dirty="0">
                <a:gradFill>
                  <a:gsLst>
                    <a:gs pos="2917">
                      <a:schemeClr val="tx1"/>
                    </a:gs>
                    <a:gs pos="30000">
                      <a:schemeClr val="tx1"/>
                    </a:gs>
                  </a:gsLst>
                  <a:lin ang="5400000" scaled="0"/>
                </a:gradFill>
              </a:rPr>
              <a:t>Resource locks</a:t>
            </a:r>
          </a:p>
        </p:txBody>
      </p:sp>
      <p:pic>
        <p:nvPicPr>
          <p:cNvPr id="8" name="Picture 7" descr="Image titled 'Azure Infrastructure as a Service (IaaS)' with icons and text for Virtual Machines, ExpressRoute, Managed Disks, Virtual Networks, Application Gateway, Load Balancers, and Azure SQL Database Managed Instances." title="Azure Infrastructure as a Service">
            <a:extLst>
              <a:ext uri="{FF2B5EF4-FFF2-40B4-BE49-F238E27FC236}">
                <a16:creationId xmlns:a16="http://schemas.microsoft.com/office/drawing/2014/main" id="{05D51779-91D7-4310-8CB7-583A98A40D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4589" y="2354775"/>
            <a:ext cx="4670857" cy="2625630"/>
          </a:xfrm>
          <a:prstGeom prst="rect">
            <a:avLst/>
          </a:prstGeom>
        </p:spPr>
      </p:pic>
      <p:pic>
        <p:nvPicPr>
          <p:cNvPr id="14" name="Picture 13" descr="Image titled 'Azure Resource Manager' with icons and text for Role-Based Access Control (RBAC), Azure Policy, and Resource Locks." title="Azure resource manager">
            <a:extLst>
              <a:ext uri="{FF2B5EF4-FFF2-40B4-BE49-F238E27FC236}">
                <a16:creationId xmlns:a16="http://schemas.microsoft.com/office/drawing/2014/main" id="{FB4FCA42-4ADF-4D5E-AB59-0AD87374D5C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11132" y="2370817"/>
            <a:ext cx="4672381" cy="2625630"/>
          </a:xfrm>
          <a:prstGeom prst="rect">
            <a:avLst/>
          </a:prstGeom>
        </p:spPr>
      </p:pic>
    </p:spTree>
    <p:extLst>
      <p:ext uri="{BB962C8B-B14F-4D97-AF65-F5344CB8AC3E}">
        <p14:creationId xmlns:p14="http://schemas.microsoft.com/office/powerpoint/2010/main" val="32763598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231BC-DBD0-4D6D-8DB2-8CCB9FA65DBF}"/>
              </a:ext>
            </a:extLst>
          </p:cNvPr>
          <p:cNvSpPr>
            <a:spLocks noGrp="1"/>
          </p:cNvSpPr>
          <p:nvPr>
            <p:ph type="title"/>
          </p:nvPr>
        </p:nvSpPr>
        <p:spPr>
          <a:xfrm>
            <a:off x="269240" y="239139"/>
            <a:ext cx="11655840" cy="899665"/>
          </a:xfrm>
        </p:spPr>
        <p:txBody>
          <a:bodyPr/>
          <a:lstStyle/>
          <a:p>
            <a:r>
              <a:rPr lang="en-US" sz="4400" dirty="0"/>
              <a:t>Common scenarios</a:t>
            </a:r>
          </a:p>
        </p:txBody>
      </p:sp>
      <p:sp>
        <p:nvSpPr>
          <p:cNvPr id="33" name="Rectangle 32">
            <a:extLst>
              <a:ext uri="{FF2B5EF4-FFF2-40B4-BE49-F238E27FC236}">
                <a16:creationId xmlns:a16="http://schemas.microsoft.com/office/drawing/2014/main" id="{8F3D0D09-C40A-434F-9E3A-742FF2D6DF94}"/>
              </a:ext>
            </a:extLst>
          </p:cNvPr>
          <p:cNvSpPr/>
          <p:nvPr/>
        </p:nvSpPr>
        <p:spPr>
          <a:xfrm>
            <a:off x="468395" y="1559502"/>
            <a:ext cx="4741304" cy="424732"/>
          </a:xfrm>
          <a:prstGeom prst="rect">
            <a:avLst/>
          </a:prstGeom>
        </p:spPr>
        <p:txBody>
          <a:bodyPr wrap="square">
            <a:spAutoFit/>
          </a:bodyPr>
          <a:lstStyle/>
          <a:p>
            <a:pPr algn="ctr">
              <a:lnSpc>
                <a:spcPct val="90000"/>
              </a:lnSpc>
              <a:spcAft>
                <a:spcPts val="600"/>
              </a:spcAft>
            </a:pPr>
            <a:r>
              <a:rPr lang="en-US" sz="2400" dirty="0">
                <a:gradFill>
                  <a:gsLst>
                    <a:gs pos="2917">
                      <a:schemeClr val="tx1"/>
                    </a:gs>
                    <a:gs pos="30000">
                      <a:schemeClr val="tx1"/>
                    </a:gs>
                  </a:gsLst>
                  <a:lin ang="5400000" scaled="0"/>
                </a:gradFill>
              </a:rPr>
              <a:t>Backup and business continuity </a:t>
            </a:r>
          </a:p>
        </p:txBody>
      </p:sp>
      <p:sp>
        <p:nvSpPr>
          <p:cNvPr id="13" name="TextBox 12">
            <a:extLst>
              <a:ext uri="{FF2B5EF4-FFF2-40B4-BE49-F238E27FC236}">
                <a16:creationId xmlns:a16="http://schemas.microsoft.com/office/drawing/2014/main" id="{7E7AE8F8-75C8-45EA-916D-F986C112572B}"/>
              </a:ext>
            </a:extLst>
          </p:cNvPr>
          <p:cNvSpPr txBox="1"/>
          <p:nvPr/>
        </p:nvSpPr>
        <p:spPr>
          <a:xfrm>
            <a:off x="502733" y="4629054"/>
            <a:ext cx="4149484" cy="600164"/>
          </a:xfrm>
          <a:prstGeom prst="rect">
            <a:avLst/>
          </a:prstGeom>
          <a:noFill/>
        </p:spPr>
        <p:txBody>
          <a:bodyPr wrap="square" lIns="182880" tIns="146304" rIns="182880" bIns="146304" rtlCol="0">
            <a:spAutoFit/>
          </a:bodyPr>
          <a:lstStyle/>
          <a:p>
            <a:pPr>
              <a:lnSpc>
                <a:spcPct val="90000"/>
              </a:lnSpc>
              <a:spcAft>
                <a:spcPts val="600"/>
              </a:spcAft>
            </a:pPr>
            <a:r>
              <a:rPr lang="en-US" sz="2200" dirty="0">
                <a:gradFill>
                  <a:gsLst>
                    <a:gs pos="2917">
                      <a:schemeClr val="tx1"/>
                    </a:gs>
                    <a:gs pos="30000">
                      <a:schemeClr val="tx1"/>
                    </a:gs>
                  </a:gsLst>
                  <a:lin ang="5400000" scaled="0"/>
                </a:gradFill>
              </a:rPr>
              <a:t>Azure Backup</a:t>
            </a:r>
          </a:p>
        </p:txBody>
      </p:sp>
      <p:sp>
        <p:nvSpPr>
          <p:cNvPr id="18" name="Rectangle 17">
            <a:extLst>
              <a:ext uri="{FF2B5EF4-FFF2-40B4-BE49-F238E27FC236}">
                <a16:creationId xmlns:a16="http://schemas.microsoft.com/office/drawing/2014/main" id="{BA1A90AE-9682-4394-BC32-018C71CCDB30}"/>
              </a:ext>
            </a:extLst>
          </p:cNvPr>
          <p:cNvSpPr/>
          <p:nvPr/>
        </p:nvSpPr>
        <p:spPr>
          <a:xfrm>
            <a:off x="2757715" y="4741862"/>
            <a:ext cx="3318324" cy="397032"/>
          </a:xfrm>
          <a:prstGeom prst="rect">
            <a:avLst/>
          </a:prstGeom>
        </p:spPr>
        <p:txBody>
          <a:bodyPr wrap="square">
            <a:spAutoFit/>
          </a:bodyPr>
          <a:lstStyle/>
          <a:p>
            <a:pPr>
              <a:lnSpc>
                <a:spcPct val="90000"/>
              </a:lnSpc>
              <a:spcAft>
                <a:spcPts val="600"/>
              </a:spcAft>
            </a:pPr>
            <a:r>
              <a:rPr lang="en-US" sz="2200" dirty="0">
                <a:gradFill>
                  <a:gsLst>
                    <a:gs pos="2917">
                      <a:schemeClr val="tx1"/>
                    </a:gs>
                    <a:gs pos="30000">
                      <a:schemeClr val="tx1"/>
                    </a:gs>
                  </a:gsLst>
                  <a:lin ang="5400000" scaled="0"/>
                </a:gradFill>
              </a:rPr>
              <a:t>Azure Site Recovery</a:t>
            </a:r>
          </a:p>
        </p:txBody>
      </p:sp>
      <p:sp>
        <p:nvSpPr>
          <p:cNvPr id="26" name="Rectangle 25">
            <a:extLst>
              <a:ext uri="{FF2B5EF4-FFF2-40B4-BE49-F238E27FC236}">
                <a16:creationId xmlns:a16="http://schemas.microsoft.com/office/drawing/2014/main" id="{7273FBF1-B676-4BD6-9817-9611CB2BA910}"/>
              </a:ext>
            </a:extLst>
          </p:cNvPr>
          <p:cNvSpPr/>
          <p:nvPr/>
        </p:nvSpPr>
        <p:spPr>
          <a:xfrm>
            <a:off x="1053606" y="5188715"/>
            <a:ext cx="4187902" cy="397032"/>
          </a:xfrm>
          <a:prstGeom prst="rect">
            <a:avLst/>
          </a:prstGeom>
        </p:spPr>
        <p:txBody>
          <a:bodyPr wrap="square">
            <a:spAutoFit/>
          </a:bodyPr>
          <a:lstStyle/>
          <a:p>
            <a:pPr>
              <a:lnSpc>
                <a:spcPct val="90000"/>
              </a:lnSpc>
              <a:spcAft>
                <a:spcPts val="600"/>
              </a:spcAft>
            </a:pPr>
            <a:r>
              <a:rPr lang="en-US" sz="2200" dirty="0">
                <a:gradFill>
                  <a:gsLst>
                    <a:gs pos="2917">
                      <a:schemeClr val="tx1"/>
                    </a:gs>
                    <a:gs pos="30000">
                      <a:schemeClr val="tx1"/>
                    </a:gs>
                  </a:gsLst>
                  <a:lin ang="5400000" scaled="0"/>
                </a:gradFill>
              </a:rPr>
              <a:t>SQL Server Managed Backup</a:t>
            </a:r>
          </a:p>
        </p:txBody>
      </p:sp>
      <p:sp>
        <p:nvSpPr>
          <p:cNvPr id="34" name="Rectangle 33">
            <a:extLst>
              <a:ext uri="{FF2B5EF4-FFF2-40B4-BE49-F238E27FC236}">
                <a16:creationId xmlns:a16="http://schemas.microsoft.com/office/drawing/2014/main" id="{FC47625C-C49D-44B3-BA67-F1C49C74FA23}"/>
              </a:ext>
            </a:extLst>
          </p:cNvPr>
          <p:cNvSpPr/>
          <p:nvPr/>
        </p:nvSpPr>
        <p:spPr>
          <a:xfrm>
            <a:off x="6823328" y="1559502"/>
            <a:ext cx="4741304" cy="424732"/>
          </a:xfrm>
          <a:prstGeom prst="rect">
            <a:avLst/>
          </a:prstGeom>
        </p:spPr>
        <p:txBody>
          <a:bodyPr wrap="square">
            <a:spAutoFit/>
          </a:bodyPr>
          <a:lstStyle/>
          <a:p>
            <a:pPr algn="ctr">
              <a:lnSpc>
                <a:spcPct val="90000"/>
              </a:lnSpc>
              <a:spcAft>
                <a:spcPts val="600"/>
              </a:spcAft>
            </a:pPr>
            <a:r>
              <a:rPr lang="en-US" sz="2400" dirty="0">
                <a:gradFill>
                  <a:gsLst>
                    <a:gs pos="2917">
                      <a:schemeClr val="tx1"/>
                    </a:gs>
                    <a:gs pos="30000">
                      <a:schemeClr val="tx1"/>
                    </a:gs>
                  </a:gsLst>
                  <a:lin ang="5400000" scaled="0"/>
                </a:gradFill>
              </a:rPr>
              <a:t>Migration tools</a:t>
            </a:r>
          </a:p>
        </p:txBody>
      </p:sp>
      <p:sp>
        <p:nvSpPr>
          <p:cNvPr id="12" name="TextBox 11">
            <a:extLst>
              <a:ext uri="{FF2B5EF4-FFF2-40B4-BE49-F238E27FC236}">
                <a16:creationId xmlns:a16="http://schemas.microsoft.com/office/drawing/2014/main" id="{BB7B69BE-0BF3-488B-B149-D6D432A65F0D}"/>
              </a:ext>
            </a:extLst>
          </p:cNvPr>
          <p:cNvSpPr txBox="1"/>
          <p:nvPr/>
        </p:nvSpPr>
        <p:spPr>
          <a:xfrm>
            <a:off x="6519516" y="4659798"/>
            <a:ext cx="3900592" cy="600164"/>
          </a:xfrm>
          <a:prstGeom prst="rect">
            <a:avLst/>
          </a:prstGeom>
          <a:noFill/>
        </p:spPr>
        <p:txBody>
          <a:bodyPr wrap="square" lIns="182880" tIns="146304" rIns="182880" bIns="146304" rtlCol="0">
            <a:spAutoFit/>
          </a:bodyPr>
          <a:lstStyle/>
          <a:p>
            <a:pPr>
              <a:lnSpc>
                <a:spcPct val="90000"/>
              </a:lnSpc>
              <a:spcAft>
                <a:spcPts val="600"/>
              </a:spcAft>
            </a:pPr>
            <a:r>
              <a:rPr lang="en-US" sz="2200" dirty="0">
                <a:gradFill>
                  <a:gsLst>
                    <a:gs pos="2917">
                      <a:schemeClr val="tx1"/>
                    </a:gs>
                    <a:gs pos="30000">
                      <a:schemeClr val="tx1"/>
                    </a:gs>
                  </a:gsLst>
                  <a:lin ang="5400000" scaled="0"/>
                </a:gradFill>
              </a:rPr>
              <a:t>Azure Migrate</a:t>
            </a:r>
          </a:p>
        </p:txBody>
      </p:sp>
      <p:sp>
        <p:nvSpPr>
          <p:cNvPr id="31" name="TextBox 30">
            <a:extLst>
              <a:ext uri="{FF2B5EF4-FFF2-40B4-BE49-F238E27FC236}">
                <a16:creationId xmlns:a16="http://schemas.microsoft.com/office/drawing/2014/main" id="{FCB9B612-D198-4874-8D14-733FE4F65F06}"/>
              </a:ext>
            </a:extLst>
          </p:cNvPr>
          <p:cNvSpPr txBox="1"/>
          <p:nvPr/>
        </p:nvSpPr>
        <p:spPr>
          <a:xfrm>
            <a:off x="8469812" y="4659798"/>
            <a:ext cx="3900592" cy="600164"/>
          </a:xfrm>
          <a:prstGeom prst="rect">
            <a:avLst/>
          </a:prstGeom>
          <a:noFill/>
        </p:spPr>
        <p:txBody>
          <a:bodyPr wrap="square" lIns="182880" tIns="146304" rIns="182880" bIns="146304" rtlCol="0">
            <a:spAutoFit/>
          </a:bodyPr>
          <a:lstStyle/>
          <a:p>
            <a:pPr>
              <a:lnSpc>
                <a:spcPct val="90000"/>
              </a:lnSpc>
              <a:spcAft>
                <a:spcPts val="600"/>
              </a:spcAft>
            </a:pPr>
            <a:r>
              <a:rPr lang="en-US" sz="2200" dirty="0">
                <a:gradFill>
                  <a:gsLst>
                    <a:gs pos="2917">
                      <a:schemeClr val="tx1"/>
                    </a:gs>
                    <a:gs pos="30000">
                      <a:schemeClr val="tx1"/>
                    </a:gs>
                  </a:gsLst>
                  <a:lin ang="5400000" scaled="0"/>
                </a:gradFill>
              </a:rPr>
              <a:t>Database Migration Service</a:t>
            </a:r>
          </a:p>
        </p:txBody>
      </p:sp>
      <p:sp>
        <p:nvSpPr>
          <p:cNvPr id="32" name="TextBox 31">
            <a:extLst>
              <a:ext uri="{FF2B5EF4-FFF2-40B4-BE49-F238E27FC236}">
                <a16:creationId xmlns:a16="http://schemas.microsoft.com/office/drawing/2014/main" id="{313D1DC4-4E9A-4695-B33A-C3D60A4658AE}"/>
              </a:ext>
            </a:extLst>
          </p:cNvPr>
          <p:cNvSpPr txBox="1"/>
          <p:nvPr/>
        </p:nvSpPr>
        <p:spPr>
          <a:xfrm>
            <a:off x="7243684" y="5126886"/>
            <a:ext cx="3900592" cy="600164"/>
          </a:xfrm>
          <a:prstGeom prst="rect">
            <a:avLst/>
          </a:prstGeom>
          <a:noFill/>
        </p:spPr>
        <p:txBody>
          <a:bodyPr wrap="square" lIns="182880" tIns="146304" rIns="182880" bIns="146304" rtlCol="0">
            <a:spAutoFit/>
          </a:bodyPr>
          <a:lstStyle/>
          <a:p>
            <a:pPr>
              <a:lnSpc>
                <a:spcPct val="90000"/>
              </a:lnSpc>
              <a:spcAft>
                <a:spcPts val="600"/>
              </a:spcAft>
            </a:pPr>
            <a:r>
              <a:rPr lang="en-US" sz="2200" dirty="0">
                <a:gradFill>
                  <a:gsLst>
                    <a:gs pos="2917">
                      <a:schemeClr val="tx1"/>
                    </a:gs>
                    <a:gs pos="30000">
                      <a:schemeClr val="tx1"/>
                    </a:gs>
                  </a:gsLst>
                  <a:lin ang="5400000" scaled="0"/>
                </a:gradFill>
              </a:rPr>
              <a:t>Database Migration Assistant</a:t>
            </a:r>
          </a:p>
        </p:txBody>
      </p:sp>
      <p:sp>
        <p:nvSpPr>
          <p:cNvPr id="21" name="TextBox 20">
            <a:extLst>
              <a:ext uri="{FF2B5EF4-FFF2-40B4-BE49-F238E27FC236}">
                <a16:creationId xmlns:a16="http://schemas.microsoft.com/office/drawing/2014/main" id="{3882684F-FA8F-449E-892B-7D7E65EE6B53}"/>
              </a:ext>
            </a:extLst>
          </p:cNvPr>
          <p:cNvSpPr txBox="1"/>
          <p:nvPr/>
        </p:nvSpPr>
        <p:spPr>
          <a:xfrm>
            <a:off x="8598466" y="5603703"/>
            <a:ext cx="3900592" cy="600164"/>
          </a:xfrm>
          <a:prstGeom prst="rect">
            <a:avLst/>
          </a:prstGeom>
          <a:noFill/>
        </p:spPr>
        <p:txBody>
          <a:bodyPr wrap="square" lIns="182880" tIns="146304" rIns="182880" bIns="146304" rtlCol="0">
            <a:spAutoFit/>
          </a:bodyPr>
          <a:lstStyle/>
          <a:p>
            <a:pPr algn="ctr">
              <a:lnSpc>
                <a:spcPct val="90000"/>
              </a:lnSpc>
              <a:spcAft>
                <a:spcPts val="600"/>
              </a:spcAft>
            </a:pPr>
            <a:r>
              <a:rPr lang="en-US" sz="2200" dirty="0">
                <a:gradFill>
                  <a:gsLst>
                    <a:gs pos="2917">
                      <a:schemeClr val="tx1"/>
                    </a:gs>
                    <a:gs pos="30000">
                      <a:schemeClr val="tx1"/>
                    </a:gs>
                  </a:gsLst>
                  <a:lin ang="5400000" scaled="0"/>
                </a:gradFill>
              </a:rPr>
              <a:t>Third-party tools</a:t>
            </a:r>
          </a:p>
        </p:txBody>
      </p:sp>
      <p:sp>
        <p:nvSpPr>
          <p:cNvPr id="22" name="Rectangle 21">
            <a:extLst>
              <a:ext uri="{FF2B5EF4-FFF2-40B4-BE49-F238E27FC236}">
                <a16:creationId xmlns:a16="http://schemas.microsoft.com/office/drawing/2014/main" id="{E3D5C380-1B9E-4D63-AF37-AE8E0602C10B}"/>
              </a:ext>
            </a:extLst>
          </p:cNvPr>
          <p:cNvSpPr/>
          <p:nvPr/>
        </p:nvSpPr>
        <p:spPr>
          <a:xfrm>
            <a:off x="6507706" y="5705269"/>
            <a:ext cx="3318324" cy="397032"/>
          </a:xfrm>
          <a:prstGeom prst="rect">
            <a:avLst/>
          </a:prstGeom>
        </p:spPr>
        <p:txBody>
          <a:bodyPr wrap="square">
            <a:spAutoFit/>
          </a:bodyPr>
          <a:lstStyle/>
          <a:p>
            <a:pPr>
              <a:lnSpc>
                <a:spcPct val="90000"/>
              </a:lnSpc>
              <a:spcAft>
                <a:spcPts val="600"/>
              </a:spcAft>
            </a:pPr>
            <a:r>
              <a:rPr lang="en-US" sz="2200" dirty="0">
                <a:gradFill>
                  <a:gsLst>
                    <a:gs pos="2917">
                      <a:schemeClr val="tx1"/>
                    </a:gs>
                    <a:gs pos="30000">
                      <a:schemeClr val="tx1"/>
                    </a:gs>
                  </a:gsLst>
                  <a:lin ang="5400000" scaled="0"/>
                </a:gradFill>
              </a:rPr>
              <a:t>Azure Site Recovery</a:t>
            </a:r>
          </a:p>
        </p:txBody>
      </p:sp>
      <p:pic>
        <p:nvPicPr>
          <p:cNvPr id="8" name="Picture 7" descr="Image showing icons and text for Azure Backup, Azure Site Recovery, and SQL Server Managed Backup to Azure Storage Blobs." title="Backup and business continuity">
            <a:extLst>
              <a:ext uri="{FF2B5EF4-FFF2-40B4-BE49-F238E27FC236}">
                <a16:creationId xmlns:a16="http://schemas.microsoft.com/office/drawing/2014/main" id="{255CBDC9-F9DB-44DB-945B-8F4E1F7E2B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2708" y="2054078"/>
            <a:ext cx="4362351" cy="2427856"/>
          </a:xfrm>
          <a:prstGeom prst="rect">
            <a:avLst/>
          </a:prstGeom>
        </p:spPr>
      </p:pic>
      <p:pic>
        <p:nvPicPr>
          <p:cNvPr id="15" name="Picture 14" descr="Image showing icons and text for Azure Migrate, Database Migration Service, Database Migration Assistant, Azure Site Recovery, and third-party tools." title="Migration tools">
            <a:extLst>
              <a:ext uri="{FF2B5EF4-FFF2-40B4-BE49-F238E27FC236}">
                <a16:creationId xmlns:a16="http://schemas.microsoft.com/office/drawing/2014/main" id="{65D2C0EE-60AC-43AD-91C0-CFCFBE0F416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66109" y="2054078"/>
            <a:ext cx="4349096" cy="2451664"/>
          </a:xfrm>
          <a:prstGeom prst="rect">
            <a:avLst/>
          </a:prstGeom>
        </p:spPr>
      </p:pic>
    </p:spTree>
    <p:extLst>
      <p:ext uri="{BB962C8B-B14F-4D97-AF65-F5344CB8AC3E}">
        <p14:creationId xmlns:p14="http://schemas.microsoft.com/office/powerpoint/2010/main" val="24817515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012" y="289511"/>
            <a:ext cx="11655840" cy="899665"/>
          </a:xfrm>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2: Design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62057" y="1741246"/>
            <a:ext cx="10652686" cy="2930033"/>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Design a solution and prepare to present the solution to the target customer audience in a 15-minute chalk-talk format. </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60 minutes</a:t>
            </a:r>
          </a:p>
        </p:txBody>
      </p:sp>
      <p:graphicFrame>
        <p:nvGraphicFramePr>
          <p:cNvPr id="4" name="Table 3">
            <a:extLst>
              <a:ext uri="{FF2B5EF4-FFF2-40B4-BE49-F238E27FC236}">
                <a16:creationId xmlns:a16="http://schemas.microsoft.com/office/drawing/2014/main" id="{9FC7A5CD-D651-4072-A920-34F54BCBC3EF}"/>
              </a:ext>
            </a:extLst>
          </p:cNvPr>
          <p:cNvGraphicFramePr>
            <a:graphicFrameLocks noGrp="1"/>
          </p:cNvGraphicFramePr>
          <p:nvPr>
            <p:extLst>
              <p:ext uri="{D42A27DB-BD31-4B8C-83A1-F6EECF244321}">
                <p14:modId xmlns:p14="http://schemas.microsoft.com/office/powerpoint/2010/main" val="3955403929"/>
              </p:ext>
            </p:extLst>
          </p:nvPr>
        </p:nvGraphicFramePr>
        <p:xfrm>
          <a:off x="3095545" y="3791921"/>
          <a:ext cx="8040154" cy="2420452"/>
        </p:xfrm>
        <a:graphic>
          <a:graphicData uri="http://schemas.openxmlformats.org/drawingml/2006/table">
            <a:tbl>
              <a:tblPr firstRow="1" bandRow="1">
                <a:tableStyleId>{69CF1AB2-1976-4502-BF36-3FF5EA218861}</a:tableStyleId>
              </a:tblPr>
              <a:tblGrid>
                <a:gridCol w="1758700">
                  <a:extLst>
                    <a:ext uri="{9D8B030D-6E8A-4147-A177-3AD203B41FA5}">
                      <a16:colId xmlns:a16="http://schemas.microsoft.com/office/drawing/2014/main" val="20000"/>
                    </a:ext>
                  </a:extLst>
                </a:gridCol>
                <a:gridCol w="6281454">
                  <a:extLst>
                    <a:ext uri="{9D8B030D-6E8A-4147-A177-3AD203B41FA5}">
                      <a16:colId xmlns:a16="http://schemas.microsoft.com/office/drawing/2014/main" val="20001"/>
                    </a:ext>
                  </a:extLst>
                </a:gridCol>
              </a:tblGrid>
              <a:tr h="672348">
                <a:tc>
                  <a:txBody>
                    <a:bodyPr/>
                    <a:lstStyle/>
                    <a:p>
                      <a:r>
                        <a:rPr lang="en-US" sz="1300" b="1" i="1" dirty="0">
                          <a:latin typeface="Segoe UI" panose="020B0502040204020203" pitchFamily="34" charset="0"/>
                          <a:cs typeface="Segoe UI" panose="020B0502040204020203" pitchFamily="34" charset="0"/>
                        </a:rPr>
                        <a:t>Business</a:t>
                      </a:r>
                      <a:r>
                        <a:rPr lang="en-US" sz="1300" b="1" i="1" kern="1200" dirty="0">
                          <a:solidFill>
                            <a:schemeClr val="dk1"/>
                          </a:solidFill>
                          <a:latin typeface="Segoe UI" panose="020B0502040204020203" pitchFamily="34" charset="0"/>
                          <a:ea typeface="+mn-ea"/>
                          <a:cs typeface="Segoe UI" panose="020B0502040204020203" pitchFamily="34" charset="0"/>
                        </a:rPr>
                        <a:t> needs</a:t>
                      </a:r>
                    </a:p>
                    <a:p>
                      <a:r>
                        <a:rPr lang="en-US" sz="1300" b="0" i="0" dirty="0">
                          <a:latin typeface="Segoe UI" panose="020B0502040204020203" pitchFamily="34" charset="0"/>
                          <a:cs typeface="Segoe UI" panose="020B0502040204020203" pitchFamily="34" charset="0"/>
                        </a:rPr>
                        <a:t>(10 minutes)</a:t>
                      </a:r>
                      <a:br>
                        <a:rPr lang="en-US" sz="1300" b="0" i="0" dirty="0">
                          <a:latin typeface="Segoe UI" panose="020B0502040204020203" pitchFamily="34" charset="0"/>
                          <a:cs typeface="Segoe UI" panose="020B0502040204020203" pitchFamily="34" charset="0"/>
                        </a:rPr>
                      </a:br>
                      <a:endParaRPr lang="en-US" sz="1300" b="0" i="0" dirty="0">
                        <a:latin typeface="Segoe UI" panose="020B0502040204020203" pitchFamily="34" charset="0"/>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b="0" dirty="0">
                          <a:solidFill>
                            <a:schemeClr val="bg1"/>
                          </a:solidFill>
                          <a:latin typeface="Segoe UI" panose="020B0502040204020203" pitchFamily="34" charset="0"/>
                          <a:cs typeface="Segoe UI" panose="020B0502040204020203" pitchFamily="34" charset="0"/>
                        </a:rPr>
                        <a:t>Respond to questions outlined in your guide and list the answers on a flipchart.</a:t>
                      </a:r>
                    </a:p>
                    <a:p>
                      <a:endParaRPr lang="en-US" sz="1300" b="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0"/>
                  </a:ext>
                </a:extLst>
              </a:tr>
              <a:tr h="672348">
                <a:tc>
                  <a:txBody>
                    <a:bodyPr/>
                    <a:lstStyle/>
                    <a:p>
                      <a:r>
                        <a:rPr lang="en-US" sz="1300" b="1" i="1" dirty="0">
                          <a:latin typeface="Segoe UI" panose="020B0502040204020203" pitchFamily="34" charset="0"/>
                          <a:cs typeface="Segoe UI" panose="020B0502040204020203" pitchFamily="34" charset="0"/>
                        </a:rPr>
                        <a:t>Design</a:t>
                      </a:r>
                    </a:p>
                    <a:p>
                      <a:pPr marL="0" algn="l" defTabSz="932742" rtl="0" eaLnBrk="1" latinLnBrk="0" hangingPunct="1"/>
                      <a:r>
                        <a:rPr lang="en-US" sz="1300" b="0" i="0" kern="1200" dirty="0">
                          <a:solidFill>
                            <a:schemeClr val="dk1"/>
                          </a:solidFill>
                          <a:latin typeface="Segoe UI" panose="020B0502040204020203" pitchFamily="34" charset="0"/>
                          <a:ea typeface="+mn-ea"/>
                          <a:cs typeface="Segoe UI" panose="020B0502040204020203" pitchFamily="34" charset="0"/>
                        </a:rPr>
                        <a:t>(35 minutes)</a:t>
                      </a:r>
                      <a:br>
                        <a:rPr lang="en-US" sz="1300" b="0" i="0" kern="1200" dirty="0">
                          <a:solidFill>
                            <a:schemeClr val="dk1"/>
                          </a:solidFill>
                          <a:latin typeface="Segoe UI" panose="020B0502040204020203" pitchFamily="34" charset="0"/>
                          <a:ea typeface="+mn-ea"/>
                          <a:cs typeface="Segoe UI" panose="020B0502040204020203" pitchFamily="34" charset="0"/>
                        </a:rPr>
                      </a:br>
                      <a:endParaRPr lang="en-US" sz="1300" b="0" i="0" kern="1200" dirty="0">
                        <a:solidFill>
                          <a:schemeClr val="dk1"/>
                        </a:solidFill>
                        <a:latin typeface="Segoe UI" panose="020B0502040204020203" pitchFamily="34" charset="0"/>
                        <a:ea typeface="+mn-ea"/>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kern="1200" baseline="0" dirty="0">
                          <a:solidFill>
                            <a:schemeClr val="bg1"/>
                          </a:solidFill>
                          <a:latin typeface="Segoe UI" panose="020B0502040204020203" pitchFamily="34" charset="0"/>
                          <a:ea typeface="+mn-ea"/>
                          <a:cs typeface="Segoe UI" panose="020B0502040204020203" pitchFamily="34" charset="0"/>
                        </a:rPr>
                        <a:t>Design a solution for as many of the stated requirements as time allows. Show the solution on a flipchart.</a:t>
                      </a:r>
                    </a:p>
                    <a:p>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1"/>
                  </a:ext>
                </a:extLst>
              </a:tr>
              <a:tr h="1075756">
                <a:tc>
                  <a:txBody>
                    <a:bodyPr/>
                    <a:lstStyle/>
                    <a:p>
                      <a:r>
                        <a:rPr lang="en-US" sz="1300" b="1" i="1" dirty="0">
                          <a:latin typeface="Segoe UI" panose="020B0502040204020203" pitchFamily="34" charset="0"/>
                          <a:cs typeface="Segoe UI" panose="020B0502040204020203" pitchFamily="34" charset="0"/>
                        </a:rPr>
                        <a:t>Prepare</a:t>
                      </a:r>
                    </a:p>
                    <a:p>
                      <a:pPr marL="0" marR="0" indent="0" algn="l" defTabSz="932742" rtl="0" eaLnBrk="1" fontAlgn="auto" latinLnBrk="0" hangingPunct="1">
                        <a:lnSpc>
                          <a:spcPct val="100000"/>
                        </a:lnSpc>
                        <a:spcBef>
                          <a:spcPts val="0"/>
                        </a:spcBef>
                        <a:spcAft>
                          <a:spcPts val="0"/>
                        </a:spcAft>
                        <a:buClrTx/>
                        <a:buSzTx/>
                        <a:buFontTx/>
                        <a:buNone/>
                        <a:tabLst/>
                        <a:defRPr/>
                      </a:pPr>
                      <a:r>
                        <a:rPr lang="en-US" sz="1300" b="0" i="0" kern="1200" dirty="0">
                          <a:solidFill>
                            <a:schemeClr val="dk1"/>
                          </a:solidFill>
                          <a:latin typeface="Segoe UI" panose="020B0502040204020203" pitchFamily="34" charset="0"/>
                          <a:ea typeface="+mn-ea"/>
                          <a:cs typeface="Segoe UI" panose="020B0502040204020203" pitchFamily="34" charset="0"/>
                        </a:rPr>
                        <a:t>(15 minutes)</a:t>
                      </a:r>
                    </a:p>
                    <a:p>
                      <a:endParaRPr lang="en-US" sz="1300" b="1" i="1" dirty="0">
                        <a:latin typeface="Segoe UI" panose="020B0502040204020203" pitchFamily="34" charset="0"/>
                        <a:cs typeface="Segoe UI" panose="020B0502040204020203" pitchFamily="34" charset="0"/>
                      </a:endParaRPr>
                    </a:p>
                  </a:txBody>
                  <a:tcPr marL="67235" marR="67235" marT="33617" marB="33617"/>
                </a:tc>
                <a:tc>
                  <a:txBody>
                    <a:bodyPr/>
                    <a:lstStyle/>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any customer needs that are not addressed with the proposed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the benefits of your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Determine how you will respond to the customer’s objections.</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Prepare for a 15-minute presentation to the customer.</a:t>
                      </a:r>
                      <a:br>
                        <a:rPr lang="en-US" sz="1300" dirty="0">
                          <a:latin typeface="Segoe UI" panose="020B0502040204020203" pitchFamily="34" charset="0"/>
                          <a:cs typeface="Segoe UI" panose="020B0502040204020203" pitchFamily="34" charset="0"/>
                        </a:rPr>
                      </a:br>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2033147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3: Present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062166"/>
            <a:ext cx="10229103" cy="6170920"/>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Prepare to present a solution to the target customer in a 15-minute chalk-talk format </a:t>
            </a:r>
            <a:endParaRPr lang="en-US" sz="3600" dirty="0">
              <a:latin typeface="+mj-lt"/>
            </a:endParaRP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30 minutes (15 minutes for each team to present and receive feedback) </a:t>
            </a: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Directions</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Pair with another table</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One table is the Microsoft team and the other table is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presents their proposed solution to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asks one of the objections from the list of objections in the case study</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responds to the objection</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team gives feedback to the Microsoft team</a:t>
            </a:r>
            <a:endParaRPr lang="en-US" sz="2000" strike="sngStrike" dirty="0">
              <a:latin typeface="Segoe UI Semilight" panose="020B0402040204020203" pitchFamily="34" charset="0"/>
              <a:cs typeface="Segoe UI Semilight" panose="020B0402040204020203" pitchFamily="34" charset="0"/>
            </a:endParaRPr>
          </a:p>
          <a:p>
            <a:pPr>
              <a:lnSpc>
                <a:spcPct val="90000"/>
              </a:lnSpc>
              <a:spcAft>
                <a:spcPts val="600"/>
              </a:spcAft>
            </a:pPr>
            <a:endParaRPr lang="en-US" sz="2400" dirty="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37172619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Wrap-up</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3006977"/>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the preferred solution for the case study</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solutions designed by other teams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42399983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target audience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1653523" cy="3597427"/>
          </a:xfrm>
        </p:spPr>
        <p:txBody>
          <a:bodyPr>
            <a:noAutofit/>
          </a:bodyPr>
          <a:lstStyle/>
          <a:p>
            <a:r>
              <a:rPr lang="en-US" sz="3600" dirty="0">
                <a:solidFill>
                  <a:schemeClr val="tx1"/>
                </a:solidFill>
              </a:rPr>
              <a:t>Greg Vernon, Head of Infrastructure and Operations</a:t>
            </a:r>
          </a:p>
          <a:p>
            <a:r>
              <a:rPr lang="en-US" sz="3600" dirty="0">
                <a:solidFill>
                  <a:schemeClr val="tx1"/>
                </a:solidFill>
              </a:rPr>
              <a:t>Jesse Adams, Procurement system Infrastructure Lead </a:t>
            </a:r>
          </a:p>
          <a:p>
            <a:r>
              <a:rPr lang="en-US" sz="3600" dirty="0">
                <a:solidFill>
                  <a:schemeClr val="tx1"/>
                </a:solidFill>
              </a:rPr>
              <a:t>Ellen Jones, HR Application Infrastructure Lead</a:t>
            </a:r>
          </a:p>
          <a:p>
            <a:r>
              <a:rPr lang="en-US" sz="3600" dirty="0">
                <a:solidFill>
                  <a:schemeClr val="tx1"/>
                </a:solidFill>
              </a:rPr>
              <a:t>Identity and security Leads </a:t>
            </a:r>
          </a:p>
          <a:p>
            <a:pPr lvl="0"/>
            <a:r>
              <a:rPr lang="en-US" sz="3600" dirty="0">
                <a:solidFill>
                  <a:schemeClr val="tx1"/>
                </a:solidFill>
              </a:rPr>
              <a:t>Network engineering</a:t>
            </a:r>
          </a:p>
          <a:p>
            <a:pPr lvl="0"/>
            <a:r>
              <a:rPr lang="en-US" sz="3600" dirty="0">
                <a:solidFill>
                  <a:schemeClr val="tx1"/>
                </a:solidFill>
              </a:rPr>
              <a:t>Procurement infrastructure team</a:t>
            </a:r>
          </a:p>
          <a:p>
            <a:endParaRPr lang="en-US" sz="3600" dirty="0">
              <a:solidFill>
                <a:schemeClr val="tx1"/>
              </a:solidFill>
            </a:endParaRPr>
          </a:p>
        </p:txBody>
      </p:sp>
    </p:spTree>
    <p:extLst>
      <p:ext uri="{BB962C8B-B14F-4D97-AF65-F5344CB8AC3E}">
        <p14:creationId xmlns:p14="http://schemas.microsoft.com/office/powerpoint/2010/main" val="5861551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6A68177-90F0-4F53-B613-75902B630F9E}"/>
              </a:ext>
            </a:extLst>
          </p:cNvPr>
          <p:cNvSpPr>
            <a:spLocks noGrp="1"/>
          </p:cNvSpPr>
          <p:nvPr>
            <p:ph type="title"/>
          </p:nvPr>
        </p:nvSpPr>
        <p:spPr/>
        <p:txBody>
          <a:bodyPr/>
          <a:lstStyle/>
          <a:p>
            <a:r>
              <a:rPr lang="en-US" sz="4400" dirty="0">
                <a:solidFill>
                  <a:schemeClr val="tx1"/>
                </a:solidFill>
              </a:rPr>
              <a:t>Networking (1/2)</a:t>
            </a:r>
            <a:endParaRPr lang="en-US" sz="4400" dirty="0"/>
          </a:p>
        </p:txBody>
      </p:sp>
      <p:sp>
        <p:nvSpPr>
          <p:cNvPr id="2" name="Text Placeholder 1">
            <a:extLst>
              <a:ext uri="{FF2B5EF4-FFF2-40B4-BE49-F238E27FC236}">
                <a16:creationId xmlns:a16="http://schemas.microsoft.com/office/drawing/2014/main" id="{A0080AB5-C747-4D3D-AAAB-313926CDAC4D}"/>
              </a:ext>
            </a:extLst>
          </p:cNvPr>
          <p:cNvSpPr>
            <a:spLocks noGrp="1"/>
          </p:cNvSpPr>
          <p:nvPr>
            <p:ph type="body" sz="quarter" idx="10"/>
          </p:nvPr>
        </p:nvSpPr>
        <p:spPr>
          <a:xfrm>
            <a:off x="269238" y="1173666"/>
            <a:ext cx="11653523" cy="4930581"/>
          </a:xfrm>
        </p:spPr>
        <p:txBody>
          <a:bodyPr/>
          <a:lstStyle/>
          <a:p>
            <a:r>
              <a:rPr lang="en-US" sz="3200" dirty="0">
                <a:latin typeface="+mn-lt"/>
              </a:rPr>
              <a:t>ExpressRoute using private and Microsoft peering</a:t>
            </a:r>
          </a:p>
          <a:p>
            <a:r>
              <a:rPr lang="en-US" sz="3200" dirty="0">
                <a:latin typeface="+mn-lt"/>
              </a:rPr>
              <a:t>A simple Virtual Network design given the address space of 10.0.1.0/24 could have the following subnets:</a:t>
            </a:r>
            <a:endParaRPr lang="en-US" sz="1632" dirty="0">
              <a:latin typeface="+mn-lt"/>
            </a:endParaRPr>
          </a:p>
          <a:p>
            <a:pPr lvl="1"/>
            <a:r>
              <a:rPr lang="en-IE" sz="2800" dirty="0"/>
              <a:t>10.0.1.0/28: ExpressRoute (requires /28 or greater)</a:t>
            </a:r>
          </a:p>
          <a:p>
            <a:pPr lvl="1"/>
            <a:r>
              <a:rPr lang="en-IE" sz="2800" dirty="0"/>
              <a:t>10.0.1.16/28: Application Gateway (requires dedicated subnet)</a:t>
            </a:r>
          </a:p>
          <a:p>
            <a:pPr lvl="1"/>
            <a:r>
              <a:rPr lang="en-IE" sz="2800" dirty="0"/>
              <a:t>10.0.1.64/28: Procurement web tier</a:t>
            </a:r>
          </a:p>
          <a:p>
            <a:pPr lvl="1"/>
            <a:r>
              <a:rPr lang="en-IE" sz="2800" dirty="0"/>
              <a:t>10.0.1.80/28: Procurement DB tier</a:t>
            </a:r>
          </a:p>
          <a:p>
            <a:pPr lvl="1"/>
            <a:r>
              <a:rPr lang="en-IE" sz="2800" dirty="0"/>
              <a:t>10.0.1.128/28: HR App web tier</a:t>
            </a:r>
          </a:p>
          <a:p>
            <a:pPr lvl="1"/>
            <a:r>
              <a:rPr lang="en-IE" sz="2800" dirty="0"/>
              <a:t>10.0.1.144/28: HR App DB tier</a:t>
            </a:r>
          </a:p>
          <a:p>
            <a:pPr marL="0" indent="0">
              <a:buNone/>
            </a:pPr>
            <a:endParaRPr lang="en-US" sz="2800" dirty="0"/>
          </a:p>
        </p:txBody>
      </p:sp>
    </p:spTree>
    <p:extLst>
      <p:ext uri="{BB962C8B-B14F-4D97-AF65-F5344CB8AC3E}">
        <p14:creationId xmlns:p14="http://schemas.microsoft.com/office/powerpoint/2010/main" val="30857103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6A68177-90F0-4F53-B613-75902B630F9E}"/>
              </a:ext>
            </a:extLst>
          </p:cNvPr>
          <p:cNvSpPr>
            <a:spLocks noGrp="1"/>
          </p:cNvSpPr>
          <p:nvPr>
            <p:ph type="title"/>
          </p:nvPr>
        </p:nvSpPr>
        <p:spPr/>
        <p:txBody>
          <a:bodyPr/>
          <a:lstStyle/>
          <a:p>
            <a:r>
              <a:rPr lang="en-US" sz="4400" dirty="0">
                <a:solidFill>
                  <a:schemeClr val="tx1"/>
                </a:solidFill>
              </a:rPr>
              <a:t>Networking (2/2)</a:t>
            </a:r>
            <a:endParaRPr lang="en-US" sz="4400" dirty="0"/>
          </a:p>
        </p:txBody>
      </p:sp>
      <p:sp>
        <p:nvSpPr>
          <p:cNvPr id="2" name="Text Placeholder 1">
            <a:extLst>
              <a:ext uri="{FF2B5EF4-FFF2-40B4-BE49-F238E27FC236}">
                <a16:creationId xmlns:a16="http://schemas.microsoft.com/office/drawing/2014/main" id="{A0080AB5-C747-4D3D-AAAB-313926CDAC4D}"/>
              </a:ext>
            </a:extLst>
          </p:cNvPr>
          <p:cNvSpPr>
            <a:spLocks noGrp="1"/>
          </p:cNvSpPr>
          <p:nvPr>
            <p:ph type="body" sz="quarter" idx="10"/>
          </p:nvPr>
        </p:nvSpPr>
        <p:spPr>
          <a:xfrm>
            <a:off x="269238" y="1173666"/>
            <a:ext cx="11653523" cy="4530471"/>
          </a:xfrm>
        </p:spPr>
        <p:txBody>
          <a:bodyPr/>
          <a:lstStyle/>
          <a:p>
            <a:r>
              <a:rPr lang="en-US" sz="3200" dirty="0">
                <a:latin typeface="+mn-lt"/>
              </a:rPr>
              <a:t>No public IP address, so no Internet access</a:t>
            </a:r>
          </a:p>
          <a:p>
            <a:r>
              <a:rPr lang="en-US" sz="3200" dirty="0">
                <a:latin typeface="+mn-lt"/>
              </a:rPr>
              <a:t>Use network security groups to control traffic between tiers and allow traffic from the on-premises network</a:t>
            </a:r>
          </a:p>
          <a:p>
            <a:r>
              <a:rPr lang="en-US" sz="3200" dirty="0">
                <a:latin typeface="+mn-lt"/>
              </a:rPr>
              <a:t>Configure the Virtual Network to reference the on-premises Active Directory for the pilot</a:t>
            </a:r>
          </a:p>
          <a:p>
            <a:r>
              <a:rPr lang="en-IE" sz="3200" dirty="0">
                <a:latin typeface="+mn-lt"/>
              </a:rPr>
              <a:t>Option: break network into separate virtual networks, connected using peering</a:t>
            </a:r>
          </a:p>
          <a:p>
            <a:pPr lvl="1"/>
            <a:r>
              <a:rPr lang="en-IE" sz="2800" dirty="0"/>
              <a:t>Enables separate access control on different IP ranges</a:t>
            </a:r>
          </a:p>
          <a:p>
            <a:pPr marL="0" indent="0">
              <a:buNone/>
            </a:pPr>
            <a:endParaRPr lang="en-US" sz="2800" dirty="0"/>
          </a:p>
        </p:txBody>
      </p:sp>
    </p:spTree>
    <p:extLst>
      <p:ext uri="{BB962C8B-B14F-4D97-AF65-F5344CB8AC3E}">
        <p14:creationId xmlns:p14="http://schemas.microsoft.com/office/powerpoint/2010/main" val="30339107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Abstract and learning objectives</a:t>
            </a:r>
          </a:p>
        </p:txBody>
      </p:sp>
      <p:sp>
        <p:nvSpPr>
          <p:cNvPr id="9" name="TextBox 8">
            <a:extLst>
              <a:ext uri="{FF2B5EF4-FFF2-40B4-BE49-F238E27FC236}">
                <a16:creationId xmlns:a16="http://schemas.microsoft.com/office/drawing/2014/main" id="{0F86F9F9-39B5-4CE6-AF48-9ADAE40EA728}"/>
              </a:ext>
            </a:extLst>
          </p:cNvPr>
          <p:cNvSpPr txBox="1"/>
          <p:nvPr/>
        </p:nvSpPr>
        <p:spPr>
          <a:xfrm>
            <a:off x="310906" y="981082"/>
            <a:ext cx="9886979" cy="5844677"/>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Abstract</a:t>
            </a:r>
          </a:p>
          <a:p>
            <a:r>
              <a:rPr lang="en-US" dirty="0"/>
              <a:t>Students will help a global publisher architect a solution to migrate two on-premises applications into Azure. Because of the desire to not change the existing applications, this will involve moving the application and its dependencies onto Azure IaaS VMs, using other Azure services where appropriate. There are many questions and concerns the customer has, and they will look to the student to answer these and provide the end-state design and the high-level steps to get there with minimal end-user impact and risk</a:t>
            </a:r>
          </a:p>
          <a:p>
            <a:pPr>
              <a:lnSpc>
                <a:spcPct val="90000"/>
              </a:lnSpc>
              <a:spcAft>
                <a:spcPts val="600"/>
              </a:spcAft>
            </a:pPr>
            <a:endParaRPr lang="en-US" sz="3600" dirty="0">
              <a:latin typeface="+mj-lt"/>
            </a:endParaRPr>
          </a:p>
          <a:p>
            <a:pPr>
              <a:lnSpc>
                <a:spcPct val="90000"/>
              </a:lnSpc>
              <a:spcAft>
                <a:spcPts val="600"/>
              </a:spcAft>
            </a:pPr>
            <a:r>
              <a:rPr lang="en-US" sz="3600" dirty="0">
                <a:latin typeface="+mj-lt"/>
              </a:rPr>
              <a:t>Learning objectives</a:t>
            </a:r>
          </a:p>
          <a:p>
            <a:r>
              <a:rPr lang="en-US" dirty="0"/>
              <a:t>Attendees will be better able to design application migrations using a 'lift and shift' approach. In addition attendees will learn to:</a:t>
            </a:r>
          </a:p>
          <a:p>
            <a:pPr marL="285750" lvl="0" indent="-285750">
              <a:buFont typeface="Arial" panose="020B0604020202020204" pitchFamily="34" charset="0"/>
              <a:buChar char="•"/>
            </a:pPr>
            <a:r>
              <a:rPr lang="en-US" dirty="0"/>
              <a:t>Build and deploy complex infrastructure solutions with Azure Resource Manager templates</a:t>
            </a:r>
          </a:p>
          <a:p>
            <a:pPr marL="285750" lvl="0" indent="-285750">
              <a:buFont typeface="Arial" panose="020B0604020202020204" pitchFamily="34" charset="0"/>
              <a:buChar char="•"/>
            </a:pPr>
            <a:r>
              <a:rPr lang="en-US" dirty="0"/>
              <a:t>Work with Azure Automation Desired State Configuration (DSC) for deploying server configurations</a:t>
            </a:r>
          </a:p>
          <a:p>
            <a:pPr marL="285750" lvl="0" indent="-285750">
              <a:buFont typeface="Arial" panose="020B0604020202020204" pitchFamily="34" charset="0"/>
              <a:buChar char="•"/>
            </a:pPr>
            <a:r>
              <a:rPr lang="en-US" dirty="0"/>
              <a:t>Scale existing templatized deployments leveraging VM Scale Sets</a:t>
            </a:r>
          </a:p>
          <a:p>
            <a:pPr>
              <a:lnSpc>
                <a:spcPct val="90000"/>
              </a:lnSpc>
              <a:spcAft>
                <a:spcPts val="600"/>
              </a:spcAft>
            </a:pPr>
            <a:endParaRPr lang="en-US" sz="3600" dirty="0">
              <a:latin typeface="+mj-lt"/>
            </a:endParaRPr>
          </a:p>
        </p:txBody>
      </p:sp>
    </p:spTree>
    <p:extLst>
      <p:ext uri="{BB962C8B-B14F-4D97-AF65-F5344CB8AC3E}">
        <p14:creationId xmlns:p14="http://schemas.microsoft.com/office/powerpoint/2010/main" val="7728804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6A68177-90F0-4F53-B613-75902B630F9E}"/>
              </a:ext>
            </a:extLst>
          </p:cNvPr>
          <p:cNvSpPr>
            <a:spLocks noGrp="1"/>
          </p:cNvSpPr>
          <p:nvPr>
            <p:ph type="title"/>
          </p:nvPr>
        </p:nvSpPr>
        <p:spPr/>
        <p:txBody>
          <a:bodyPr/>
          <a:lstStyle/>
          <a:p>
            <a:r>
              <a:rPr lang="en-US" sz="4400" dirty="0">
                <a:solidFill>
                  <a:schemeClr val="tx1"/>
                </a:solidFill>
              </a:rPr>
              <a:t>Lucerne network design</a:t>
            </a:r>
            <a:endParaRPr lang="en-US" sz="4400" dirty="0"/>
          </a:p>
        </p:txBody>
      </p:sp>
      <p:pic>
        <p:nvPicPr>
          <p:cNvPr id="5" name="Picture 4" descr="This diagram shows the Lucerne network design. On the left is the on-premises network, with servers, a domain controller, and a network gateway icon. On the right is the Azure virtual network, which is divided into six subnets (ExpressRoute, App Gw, Procurement Web, Procurement DB, HR App Web, and HR App DB). The ExpressRoute subnet has a network endpoint that is connected to the on-premises network gateway via an ExpressRoute connection." title="Lucerne network design">
            <a:extLst>
              <a:ext uri="{FF2B5EF4-FFF2-40B4-BE49-F238E27FC236}">
                <a16:creationId xmlns:a16="http://schemas.microsoft.com/office/drawing/2014/main" id="{336EF846-A554-44A7-9AF1-3844B1C430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189176"/>
            <a:ext cx="12192000" cy="5746176"/>
          </a:xfrm>
          <a:prstGeom prst="rect">
            <a:avLst/>
          </a:prstGeom>
        </p:spPr>
      </p:pic>
    </p:spTree>
    <p:extLst>
      <p:ext uri="{BB962C8B-B14F-4D97-AF65-F5344CB8AC3E}">
        <p14:creationId xmlns:p14="http://schemas.microsoft.com/office/powerpoint/2010/main" val="32626090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6A68177-90F0-4F53-B613-75902B630F9E}"/>
              </a:ext>
            </a:extLst>
          </p:cNvPr>
          <p:cNvSpPr>
            <a:spLocks noGrp="1"/>
          </p:cNvSpPr>
          <p:nvPr>
            <p:ph type="title"/>
          </p:nvPr>
        </p:nvSpPr>
        <p:spPr/>
        <p:txBody>
          <a:bodyPr/>
          <a:lstStyle/>
          <a:p>
            <a:r>
              <a:rPr lang="en-US" sz="4400" dirty="0">
                <a:solidFill>
                  <a:schemeClr val="tx1"/>
                </a:solidFill>
              </a:rPr>
              <a:t>Design for limiting access to resources</a:t>
            </a:r>
            <a:br>
              <a:rPr lang="en-US" sz="4800" dirty="0">
                <a:solidFill>
                  <a:schemeClr val="tx1"/>
                </a:solidFill>
              </a:rPr>
            </a:br>
            <a:endParaRPr lang="en-US" dirty="0"/>
          </a:p>
        </p:txBody>
      </p:sp>
      <p:sp>
        <p:nvSpPr>
          <p:cNvPr id="2" name="Text Placeholder 1">
            <a:extLst>
              <a:ext uri="{FF2B5EF4-FFF2-40B4-BE49-F238E27FC236}">
                <a16:creationId xmlns:a16="http://schemas.microsoft.com/office/drawing/2014/main" id="{A0080AB5-C747-4D3D-AAAB-313926CDAC4D}"/>
              </a:ext>
            </a:extLst>
          </p:cNvPr>
          <p:cNvSpPr>
            <a:spLocks noGrp="1"/>
          </p:cNvSpPr>
          <p:nvPr>
            <p:ph type="body" sz="quarter" idx="10"/>
          </p:nvPr>
        </p:nvSpPr>
        <p:spPr>
          <a:xfrm>
            <a:off x="269239" y="1153709"/>
            <a:ext cx="6095701" cy="5572936"/>
          </a:xfrm>
        </p:spPr>
        <p:txBody>
          <a:bodyPr/>
          <a:lstStyle/>
          <a:p>
            <a:r>
              <a:rPr lang="en-US" sz="3200" dirty="0">
                <a:latin typeface="+mn-lt"/>
              </a:rPr>
              <a:t>Lucerne should use the same Azure AD tenant that they use for Office 365. </a:t>
            </a:r>
          </a:p>
          <a:p>
            <a:r>
              <a:rPr lang="en-US" sz="3200" dirty="0">
                <a:latin typeface="+mn-lt"/>
              </a:rPr>
              <a:t>Separate resource groups enable separate management using role-based access control</a:t>
            </a:r>
          </a:p>
          <a:p>
            <a:pPr lvl="1"/>
            <a:r>
              <a:rPr lang="en-US" sz="2800" dirty="0"/>
              <a:t>Virtual network resource group</a:t>
            </a:r>
          </a:p>
          <a:p>
            <a:pPr lvl="1"/>
            <a:r>
              <a:rPr lang="en-US" sz="2800" dirty="0">
                <a:latin typeface="+mn-lt"/>
              </a:rPr>
              <a:t>Procurement system resource group</a:t>
            </a:r>
          </a:p>
          <a:p>
            <a:pPr lvl="1"/>
            <a:r>
              <a:rPr lang="en-US" sz="2800" dirty="0"/>
              <a:t>HR application resource group</a:t>
            </a:r>
            <a:br>
              <a:rPr lang="en-US" sz="1616" dirty="0">
                <a:latin typeface="+mn-lt"/>
              </a:rPr>
            </a:br>
            <a:endParaRPr lang="en-US" sz="1616" dirty="0">
              <a:latin typeface="+mn-lt"/>
            </a:endParaRPr>
          </a:p>
          <a:p>
            <a:endParaRPr lang="en-US" sz="2800" dirty="0"/>
          </a:p>
        </p:txBody>
      </p:sp>
      <p:pic>
        <p:nvPicPr>
          <p:cNvPr id="12" name="Picture 11" descr="This diagram shows the resource groups and permissions for each resource group. The first resource group is named 'VnetRG' and contains 'Virtual Networks'. The permissions are 'Network Team: Contributor', 'Procurement Team: Reader' and 'HR App Team: Reader'. The second resource group is named 'ProcurementRG' and contains 'Procurement system'. The permissions are 'Procurement Team: Contributor'. The third resource group is named 'HrAppRG' and contains 'HR application'. The permissions are 'HR App Team: Contributor'." title="Resource groups and access control">
            <a:extLst>
              <a:ext uri="{FF2B5EF4-FFF2-40B4-BE49-F238E27FC236}">
                <a16:creationId xmlns:a16="http://schemas.microsoft.com/office/drawing/2014/main" id="{80A8DB78-0449-466D-A707-BCB8507972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84988" y="1203155"/>
            <a:ext cx="5520043" cy="5474043"/>
          </a:xfrm>
          <a:prstGeom prst="rect">
            <a:avLst/>
          </a:prstGeom>
        </p:spPr>
      </p:pic>
    </p:spTree>
    <p:extLst>
      <p:ext uri="{BB962C8B-B14F-4D97-AF65-F5344CB8AC3E}">
        <p14:creationId xmlns:p14="http://schemas.microsoft.com/office/powerpoint/2010/main" val="6647254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6A68177-90F0-4F53-B613-75902B630F9E}"/>
              </a:ext>
            </a:extLst>
          </p:cNvPr>
          <p:cNvSpPr>
            <a:spLocks noGrp="1"/>
          </p:cNvSpPr>
          <p:nvPr>
            <p:ph type="title"/>
          </p:nvPr>
        </p:nvSpPr>
        <p:spPr/>
        <p:txBody>
          <a:bodyPr/>
          <a:lstStyle/>
          <a:p>
            <a:r>
              <a:rPr lang="en-US" sz="4400" dirty="0">
                <a:solidFill>
                  <a:schemeClr val="tx1"/>
                </a:solidFill>
              </a:rPr>
              <a:t>How to monitor and control spend?</a:t>
            </a:r>
            <a:endParaRPr lang="en-US" sz="4400" dirty="0"/>
          </a:p>
        </p:txBody>
      </p:sp>
      <p:sp>
        <p:nvSpPr>
          <p:cNvPr id="2" name="Text Placeholder 1">
            <a:extLst>
              <a:ext uri="{FF2B5EF4-FFF2-40B4-BE49-F238E27FC236}">
                <a16:creationId xmlns:a16="http://schemas.microsoft.com/office/drawing/2014/main" id="{A0080AB5-C747-4D3D-AAAB-313926CDAC4D}"/>
              </a:ext>
            </a:extLst>
          </p:cNvPr>
          <p:cNvSpPr>
            <a:spLocks noGrp="1"/>
          </p:cNvSpPr>
          <p:nvPr>
            <p:ph type="body" sz="quarter" idx="10"/>
          </p:nvPr>
        </p:nvSpPr>
        <p:spPr>
          <a:xfrm>
            <a:off x="269239" y="1251522"/>
            <a:ext cx="11655839" cy="5429179"/>
          </a:xfrm>
        </p:spPr>
        <p:txBody>
          <a:bodyPr/>
          <a:lstStyle/>
          <a:p>
            <a:r>
              <a:rPr lang="en-US" sz="3600" dirty="0"/>
              <a:t>Use Azure Policy to control: </a:t>
            </a:r>
          </a:p>
          <a:p>
            <a:pPr lvl="1"/>
            <a:r>
              <a:rPr lang="en-US" sz="2800" dirty="0"/>
              <a:t>Locations resources can be created</a:t>
            </a:r>
          </a:p>
          <a:p>
            <a:pPr lvl="1"/>
            <a:r>
              <a:rPr lang="en-US" sz="2800" dirty="0"/>
              <a:t>Required tags</a:t>
            </a:r>
          </a:p>
          <a:p>
            <a:pPr lvl="1"/>
            <a:r>
              <a:rPr lang="en-US" sz="2800" dirty="0"/>
              <a:t>Image types that can be created</a:t>
            </a:r>
          </a:p>
          <a:p>
            <a:pPr lvl="1"/>
            <a:r>
              <a:rPr lang="en-US" sz="2800" dirty="0"/>
              <a:t>Instance sizes for VMs</a:t>
            </a:r>
          </a:p>
          <a:p>
            <a:pPr lvl="1"/>
            <a:r>
              <a:rPr lang="en-US" sz="2800" dirty="0"/>
              <a:t>Services that can be used (service catalog)</a:t>
            </a:r>
          </a:p>
          <a:p>
            <a:endParaRPr lang="en-US" sz="2400" dirty="0">
              <a:latin typeface="+mn-lt"/>
            </a:endParaRPr>
          </a:p>
          <a:p>
            <a:r>
              <a:rPr lang="en-US" sz="3200" dirty="0"/>
              <a:t>Use Azure Cost Management for detailed reports of current and forecast spend</a:t>
            </a:r>
          </a:p>
          <a:p>
            <a:r>
              <a:rPr lang="en-US" sz="3200" dirty="0"/>
              <a:t>Use Resource Manager tags to assign spending to </a:t>
            </a:r>
            <a:r>
              <a:rPr lang="en-US" sz="3200" dirty="0" err="1"/>
              <a:t>specifc</a:t>
            </a:r>
            <a:r>
              <a:rPr lang="en-US" sz="3200" dirty="0"/>
              <a:t> teams or cost centers</a:t>
            </a:r>
          </a:p>
        </p:txBody>
      </p:sp>
    </p:spTree>
    <p:extLst>
      <p:ext uri="{BB962C8B-B14F-4D97-AF65-F5344CB8AC3E}">
        <p14:creationId xmlns:p14="http://schemas.microsoft.com/office/powerpoint/2010/main" val="7746510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6A68177-90F0-4F53-B613-75902B630F9E}"/>
              </a:ext>
            </a:extLst>
          </p:cNvPr>
          <p:cNvSpPr>
            <a:spLocks noGrp="1"/>
          </p:cNvSpPr>
          <p:nvPr>
            <p:ph type="title"/>
          </p:nvPr>
        </p:nvSpPr>
        <p:spPr>
          <a:xfrm>
            <a:off x="232872" y="274380"/>
            <a:ext cx="11655840" cy="899665"/>
          </a:xfrm>
        </p:spPr>
        <p:txBody>
          <a:bodyPr/>
          <a:lstStyle/>
          <a:p>
            <a:r>
              <a:rPr lang="en-US" sz="4400" dirty="0">
                <a:solidFill>
                  <a:schemeClr val="tx1"/>
                </a:solidFill>
              </a:rPr>
              <a:t>Procurement - Azure migrate</a:t>
            </a:r>
            <a:endParaRPr lang="en-US" sz="4400" dirty="0"/>
          </a:p>
        </p:txBody>
      </p:sp>
      <p:sp>
        <p:nvSpPr>
          <p:cNvPr id="2" name="Text Placeholder 1">
            <a:extLst>
              <a:ext uri="{FF2B5EF4-FFF2-40B4-BE49-F238E27FC236}">
                <a16:creationId xmlns:a16="http://schemas.microsoft.com/office/drawing/2014/main" id="{A0080AB5-C747-4D3D-AAAB-313926CDAC4D}"/>
              </a:ext>
            </a:extLst>
          </p:cNvPr>
          <p:cNvSpPr>
            <a:spLocks noGrp="1"/>
          </p:cNvSpPr>
          <p:nvPr>
            <p:ph type="body" sz="quarter" idx="10"/>
          </p:nvPr>
        </p:nvSpPr>
        <p:spPr>
          <a:xfrm>
            <a:off x="328973" y="1028402"/>
            <a:ext cx="11046460" cy="6740307"/>
          </a:xfrm>
        </p:spPr>
        <p:txBody>
          <a:bodyPr/>
          <a:lstStyle/>
          <a:p>
            <a:r>
              <a:rPr lang="en-US" sz="2800" dirty="0">
                <a:latin typeface="+mn-lt"/>
              </a:rPr>
              <a:t>Assess Azure readiness: Assess whether your on-premises machines are suitable for running in Azure.</a:t>
            </a:r>
          </a:p>
          <a:p>
            <a:endParaRPr lang="en-US" sz="1600" dirty="0">
              <a:latin typeface="+mn-lt"/>
            </a:endParaRPr>
          </a:p>
          <a:p>
            <a:r>
              <a:rPr lang="en-US" sz="2800" dirty="0">
                <a:latin typeface="+mn-lt"/>
              </a:rPr>
              <a:t>Get size recommendations: Get size recommendations for Azure VMs based on the performance history of on-premises VMs, plus configurable 'comfort factor'</a:t>
            </a:r>
          </a:p>
          <a:p>
            <a:endParaRPr lang="en-US" sz="1600" dirty="0">
              <a:latin typeface="+mn-lt"/>
            </a:endParaRPr>
          </a:p>
          <a:p>
            <a:r>
              <a:rPr lang="en-US" sz="2800" dirty="0">
                <a:latin typeface="+mn-lt"/>
              </a:rPr>
              <a:t>Estimate monthly costs: Get estimated costs for running on-premises machines in Azure, including Hybrid Benefit</a:t>
            </a:r>
          </a:p>
          <a:p>
            <a:endParaRPr lang="en-US" sz="1600" dirty="0">
              <a:latin typeface="+mn-lt"/>
            </a:endParaRPr>
          </a:p>
          <a:p>
            <a:r>
              <a:rPr lang="en-US" sz="2800" dirty="0">
                <a:latin typeface="+mn-lt"/>
              </a:rPr>
              <a:t>Migrate with high confidence: Visualize dependencies of on-premises machines to create groups of machines that you will assess and migrate together. You can accurately view dependencies for a specific machine, or for all machines in a group.</a:t>
            </a:r>
          </a:p>
          <a:p>
            <a:pPr marL="0" indent="0">
              <a:buNone/>
            </a:pPr>
            <a:endParaRPr lang="en-US" sz="3600" dirty="0"/>
          </a:p>
          <a:p>
            <a:pPr marL="0" indent="0">
              <a:buNone/>
            </a:pPr>
            <a:endParaRPr lang="en-US" sz="3600" dirty="0"/>
          </a:p>
        </p:txBody>
      </p:sp>
    </p:spTree>
    <p:extLst>
      <p:ext uri="{BB962C8B-B14F-4D97-AF65-F5344CB8AC3E}">
        <p14:creationId xmlns:p14="http://schemas.microsoft.com/office/powerpoint/2010/main" val="36579481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400" dirty="0">
                <a:solidFill>
                  <a:schemeClr val="tx1"/>
                </a:solidFill>
                <a:cs typeface="Segoe UI" panose="020B0502040204020203" pitchFamily="34" charset="0"/>
              </a:rPr>
              <a:t>Procurement - preferred solution</a:t>
            </a:r>
            <a:endParaRPr lang="en-US" sz="4400"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6994461" cy="5533741"/>
          </a:xfrm>
        </p:spPr>
        <p:txBody>
          <a:bodyPr>
            <a:normAutofit fontScale="92500" lnSpcReduction="10000"/>
          </a:bodyPr>
          <a:lstStyle/>
          <a:p>
            <a:pPr>
              <a:spcBef>
                <a:spcPts val="1800"/>
              </a:spcBef>
            </a:pPr>
            <a:r>
              <a:rPr lang="en-US" sz="3600" dirty="0">
                <a:solidFill>
                  <a:schemeClr val="tx1"/>
                </a:solidFill>
              </a:rPr>
              <a:t>Web tier: DS2_v2 or D2S_v3 VMs in availability set</a:t>
            </a:r>
          </a:p>
          <a:p>
            <a:pPr>
              <a:spcBef>
                <a:spcPts val="1800"/>
              </a:spcBef>
            </a:pPr>
            <a:r>
              <a:rPr lang="en-US" sz="3600" dirty="0">
                <a:solidFill>
                  <a:schemeClr val="tx1"/>
                </a:solidFill>
              </a:rPr>
              <a:t>Database tier: DS3_v2 or D4S_v3 VMs in availability set, running SQL Server with bring your own licenses (BYOL), Always On and Cloud Witness</a:t>
            </a:r>
          </a:p>
          <a:p>
            <a:pPr>
              <a:spcBef>
                <a:spcPts val="1800"/>
              </a:spcBef>
            </a:pPr>
            <a:r>
              <a:rPr lang="en-US" sz="3600" dirty="0">
                <a:solidFill>
                  <a:schemeClr val="tx1"/>
                </a:solidFill>
              </a:rPr>
              <a:t>Hybrid connectivity with ExpressRoute</a:t>
            </a:r>
          </a:p>
          <a:p>
            <a:pPr>
              <a:spcBef>
                <a:spcPts val="1800"/>
              </a:spcBef>
            </a:pPr>
            <a:r>
              <a:rPr lang="en-US" sz="3600" dirty="0">
                <a:solidFill>
                  <a:schemeClr val="tx1"/>
                </a:solidFill>
              </a:rPr>
              <a:t>Azure Application Gateway for load balancing and cookie affinity</a:t>
            </a:r>
          </a:p>
          <a:p>
            <a:pPr marL="0" indent="0">
              <a:buNone/>
            </a:pPr>
            <a:endParaRPr lang="en-US" sz="3600" dirty="0">
              <a:solidFill>
                <a:schemeClr val="tx1"/>
              </a:solidFill>
            </a:endParaRPr>
          </a:p>
        </p:txBody>
      </p:sp>
      <p:pic>
        <p:nvPicPr>
          <p:cNvPr id="15" name="Picture 14" descr="This diagram shows the design for the procurement system once migrated to Azure. At the top is the ExpressRoute icon. This is connected to the Application Gateway icon, which sits in the App Gw subnet, and is labelled with 'Static IP address' and 'Cookie affinity'. The Application Gateway is connected to the web tier virtual machines, which sit within an availability set within the web tier subnet. The web tier virtual machines are connected to the internal load balancer icon, sits in the database tier subnet and is labelled with 'Direct Server Return'. This is connected to the database virtual machines, which sit within an availability set, also within the database tier subnet. The database virtual machines are connected to a storage account icon, which is labelled 'Cloud Witness (storage account)'." title="Procurement system solution design">
            <a:extLst>
              <a:ext uri="{FF2B5EF4-FFF2-40B4-BE49-F238E27FC236}">
                <a16:creationId xmlns:a16="http://schemas.microsoft.com/office/drawing/2014/main" id="{61DFB6B0-AECC-4247-B3DB-54AE82D2CA2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63700" y="1215705"/>
            <a:ext cx="4652993" cy="5352784"/>
          </a:xfrm>
          <a:prstGeom prst="rect">
            <a:avLst/>
          </a:prstGeom>
        </p:spPr>
      </p:pic>
    </p:spTree>
    <p:extLst>
      <p:ext uri="{BB962C8B-B14F-4D97-AF65-F5344CB8AC3E}">
        <p14:creationId xmlns:p14="http://schemas.microsoft.com/office/powerpoint/2010/main" val="25479850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6A68177-90F0-4F53-B613-75902B630F9E}"/>
              </a:ext>
            </a:extLst>
          </p:cNvPr>
          <p:cNvSpPr>
            <a:spLocks noGrp="1"/>
          </p:cNvSpPr>
          <p:nvPr>
            <p:ph type="title"/>
          </p:nvPr>
        </p:nvSpPr>
        <p:spPr/>
        <p:txBody>
          <a:bodyPr/>
          <a:lstStyle/>
          <a:p>
            <a:r>
              <a:rPr lang="en-US" sz="4400" dirty="0">
                <a:solidFill>
                  <a:schemeClr val="tx1"/>
                </a:solidFill>
              </a:rPr>
              <a:t>Procurement – web tier migration options</a:t>
            </a:r>
            <a:endParaRPr lang="en-US" sz="4400" dirty="0"/>
          </a:p>
        </p:txBody>
      </p:sp>
      <p:sp>
        <p:nvSpPr>
          <p:cNvPr id="2" name="Text Placeholder 1">
            <a:extLst>
              <a:ext uri="{FF2B5EF4-FFF2-40B4-BE49-F238E27FC236}">
                <a16:creationId xmlns:a16="http://schemas.microsoft.com/office/drawing/2014/main" id="{A0080AB5-C747-4D3D-AAAB-313926CDAC4D}"/>
              </a:ext>
            </a:extLst>
          </p:cNvPr>
          <p:cNvSpPr>
            <a:spLocks noGrp="1"/>
          </p:cNvSpPr>
          <p:nvPr>
            <p:ph type="body" sz="quarter" idx="10"/>
          </p:nvPr>
        </p:nvSpPr>
        <p:spPr>
          <a:xfrm>
            <a:off x="319568" y="1471709"/>
            <a:ext cx="6422506" cy="4690515"/>
          </a:xfrm>
        </p:spPr>
        <p:txBody>
          <a:bodyPr/>
          <a:lstStyle/>
          <a:p>
            <a:pPr marL="0" indent="0">
              <a:buNone/>
            </a:pPr>
            <a:r>
              <a:rPr lang="en-US" sz="2400" dirty="0">
                <a:latin typeface="+mn-lt"/>
              </a:rPr>
              <a:t>Option 1: Migrate the IIS servers to Azure using Azure Site Recovery (ASR).</a:t>
            </a:r>
          </a:p>
          <a:p>
            <a:pPr marL="0" indent="0">
              <a:buNone/>
            </a:pPr>
            <a:endParaRPr lang="en-US" sz="2400" dirty="0">
              <a:latin typeface="+mn-lt"/>
            </a:endParaRPr>
          </a:p>
          <a:p>
            <a:pPr marL="0" indent="0">
              <a:buNone/>
            </a:pPr>
            <a:endParaRPr lang="en-US" sz="2400" dirty="0">
              <a:latin typeface="+mn-lt"/>
            </a:endParaRPr>
          </a:p>
          <a:p>
            <a:pPr marL="0" indent="0">
              <a:buNone/>
            </a:pPr>
            <a:r>
              <a:rPr lang="en-US" sz="2400" dirty="0">
                <a:latin typeface="+mn-lt"/>
              </a:rPr>
              <a:t>Option 2: Convert VMware VMs to Azure VMs using the Starwind V2V Converter and upload as specialized images</a:t>
            </a:r>
          </a:p>
          <a:p>
            <a:pPr marL="0" indent="0">
              <a:buNone/>
            </a:pPr>
            <a:endParaRPr lang="en-US" sz="2400" dirty="0">
              <a:latin typeface="+mn-lt"/>
            </a:endParaRPr>
          </a:p>
          <a:p>
            <a:pPr marL="0" indent="0">
              <a:buNone/>
            </a:pPr>
            <a:endParaRPr lang="en-US" sz="2400" dirty="0">
              <a:latin typeface="+mn-lt"/>
            </a:endParaRPr>
          </a:p>
          <a:p>
            <a:pPr marL="0" indent="0">
              <a:buNone/>
            </a:pPr>
            <a:r>
              <a:rPr lang="en-US" sz="2400" dirty="0">
                <a:latin typeface="+mn-lt"/>
              </a:rPr>
              <a:t>Option 3: Create infrastructure manually and manually re-install</a:t>
            </a:r>
          </a:p>
          <a:p>
            <a:r>
              <a:rPr lang="en-US" sz="2400" dirty="0">
                <a:latin typeface="+mn-lt"/>
              </a:rPr>
              <a:t>Enables upgrade to Windows Server 2017</a:t>
            </a:r>
          </a:p>
        </p:txBody>
      </p:sp>
      <p:pic>
        <p:nvPicPr>
          <p:cNvPr id="5" name="Picture 4" descr="The diagram comprises three sub-diagrams, each showing an approach for migrating the procurement system web tier. In all three, the existing server sits to the left and the virtual machine hosting the migrated web server sits to the right, with a green arrow showing the migration from left to right. In the first case, the arrow includes the Azure Site Recovery icon. In the second case, the arrow is labelled 'V2V'. In the third case, the arrow is labelled 'Re-install'." title="Web tier migration options">
            <a:extLst>
              <a:ext uri="{FF2B5EF4-FFF2-40B4-BE49-F238E27FC236}">
                <a16:creationId xmlns:a16="http://schemas.microsoft.com/office/drawing/2014/main" id="{6C435C9C-D5E9-40A7-9237-0DFFF7B654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64210" y="1397567"/>
            <a:ext cx="4236371" cy="5103758"/>
          </a:xfrm>
          <a:prstGeom prst="rect">
            <a:avLst/>
          </a:prstGeom>
        </p:spPr>
      </p:pic>
    </p:spTree>
    <p:extLst>
      <p:ext uri="{BB962C8B-B14F-4D97-AF65-F5344CB8AC3E}">
        <p14:creationId xmlns:p14="http://schemas.microsoft.com/office/powerpoint/2010/main" val="5689982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solidFill>
                  <a:schemeClr val="tx1"/>
                </a:solidFill>
              </a:rPr>
              <a:t>Procurement – web tier migration steps</a:t>
            </a:r>
          </a:p>
        </p:txBody>
      </p:sp>
      <p:sp>
        <p:nvSpPr>
          <p:cNvPr id="3" name="Text Placeholder 2">
            <a:extLst>
              <a:ext uri="{FF2B5EF4-FFF2-40B4-BE49-F238E27FC236}">
                <a16:creationId xmlns:a16="http://schemas.microsoft.com/office/drawing/2014/main" id="{7253E98F-ECD7-4C6F-9482-C9373F10E57A}"/>
              </a:ext>
            </a:extLst>
          </p:cNvPr>
          <p:cNvSpPr>
            <a:spLocks noGrp="1"/>
          </p:cNvSpPr>
          <p:nvPr>
            <p:ph type="body" sz="quarter" idx="10"/>
          </p:nvPr>
        </p:nvSpPr>
        <p:spPr>
          <a:xfrm>
            <a:off x="269240" y="1220112"/>
            <a:ext cx="11112862" cy="5983176"/>
          </a:xfrm>
        </p:spPr>
        <p:txBody>
          <a:bodyPr/>
          <a:lstStyle/>
          <a:p>
            <a:pPr marL="514350" indent="-514350">
              <a:buFont typeface="+mj-lt"/>
              <a:buAutoNum type="arabicPeriod"/>
            </a:pPr>
            <a:r>
              <a:rPr lang="en-US" sz="3200" dirty="0">
                <a:latin typeface="+mn-lt"/>
              </a:rPr>
              <a:t>Create the Azure Application Gateway with a static internal IP</a:t>
            </a:r>
          </a:p>
          <a:p>
            <a:pPr marL="514350" indent="-514350">
              <a:buFont typeface="+mj-lt"/>
              <a:buAutoNum type="arabicPeriod"/>
            </a:pPr>
            <a:r>
              <a:rPr lang="en-US" sz="3200" dirty="0">
                <a:latin typeface="+mn-lt"/>
              </a:rPr>
              <a:t>Migrate servers using one of the 3 methods presented</a:t>
            </a:r>
          </a:p>
          <a:p>
            <a:pPr marL="514350" indent="-514350">
              <a:buFont typeface="+mj-lt"/>
              <a:buAutoNum type="arabicPeriod"/>
            </a:pPr>
            <a:r>
              <a:rPr lang="en-US" sz="3200" dirty="0">
                <a:latin typeface="+mn-lt"/>
              </a:rPr>
              <a:t>Configure the App GW backend server pool to reference the newly migrated web servers.</a:t>
            </a:r>
          </a:p>
          <a:p>
            <a:pPr marL="514350" indent="-514350">
              <a:buFont typeface="+mj-lt"/>
              <a:buAutoNum type="arabicPeriod"/>
            </a:pPr>
            <a:r>
              <a:rPr lang="en-US" sz="3200" dirty="0">
                <a:latin typeface="+mn-lt"/>
              </a:rPr>
              <a:t>Set cookie-based affinity on the backend HTTP server settings list</a:t>
            </a:r>
          </a:p>
          <a:p>
            <a:pPr marL="514350" indent="-514350">
              <a:buFont typeface="+mj-lt"/>
              <a:buAutoNum type="arabicPeriod"/>
            </a:pPr>
            <a:r>
              <a:rPr lang="en-US" sz="3200" dirty="0">
                <a:latin typeface="+mn-lt"/>
              </a:rPr>
              <a:t>Update </a:t>
            </a:r>
            <a:r>
              <a:rPr lang="en-US" sz="3200" dirty="0">
                <a:latin typeface="+mn-lt"/>
                <a:hlinkClick r:id="rId3"/>
              </a:rPr>
              <a:t>http://procurement</a:t>
            </a:r>
            <a:r>
              <a:rPr lang="en-US" sz="3200" dirty="0">
                <a:latin typeface="+mn-lt"/>
              </a:rPr>
              <a:t> DNS entry to point to App </a:t>
            </a:r>
            <a:r>
              <a:rPr lang="en-US" sz="3200" dirty="0" err="1">
                <a:latin typeface="+mn-lt"/>
              </a:rPr>
              <a:t>Gw</a:t>
            </a:r>
            <a:r>
              <a:rPr lang="en-US" sz="3200" dirty="0">
                <a:latin typeface="+mn-lt"/>
              </a:rPr>
              <a:t> static internal IP</a:t>
            </a:r>
          </a:p>
          <a:p>
            <a:pPr marL="514350" indent="-514350">
              <a:buFont typeface="+mj-lt"/>
              <a:buAutoNum type="arabicPeriod"/>
            </a:pPr>
            <a:endParaRPr lang="en-US" sz="3200" dirty="0">
              <a:latin typeface="+mn-lt"/>
            </a:endParaRPr>
          </a:p>
          <a:p>
            <a:pPr marL="514350" indent="-514350">
              <a:buFont typeface="+mj-lt"/>
              <a:buAutoNum type="arabicPeriod"/>
            </a:pPr>
            <a:endParaRPr lang="en-US" sz="3600" dirty="0"/>
          </a:p>
        </p:txBody>
      </p:sp>
    </p:spTree>
    <p:extLst>
      <p:ext uri="{BB962C8B-B14F-4D97-AF65-F5344CB8AC3E}">
        <p14:creationId xmlns:p14="http://schemas.microsoft.com/office/powerpoint/2010/main" val="15860231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6A68177-90F0-4F53-B613-75902B630F9E}"/>
              </a:ext>
            </a:extLst>
          </p:cNvPr>
          <p:cNvSpPr>
            <a:spLocks noGrp="1"/>
          </p:cNvSpPr>
          <p:nvPr>
            <p:ph type="title"/>
          </p:nvPr>
        </p:nvSpPr>
        <p:spPr/>
        <p:txBody>
          <a:bodyPr/>
          <a:lstStyle/>
          <a:p>
            <a:r>
              <a:rPr lang="en-US" sz="4400" dirty="0">
                <a:solidFill>
                  <a:schemeClr val="tx1"/>
                </a:solidFill>
              </a:rPr>
              <a:t>Procurement – database tier migration steps</a:t>
            </a:r>
            <a:endParaRPr lang="en-US" sz="4400" dirty="0"/>
          </a:p>
        </p:txBody>
      </p:sp>
      <p:sp>
        <p:nvSpPr>
          <p:cNvPr id="2" name="Text Placeholder 1">
            <a:extLst>
              <a:ext uri="{FF2B5EF4-FFF2-40B4-BE49-F238E27FC236}">
                <a16:creationId xmlns:a16="http://schemas.microsoft.com/office/drawing/2014/main" id="{A0080AB5-C747-4D3D-AAAB-313926CDAC4D}"/>
              </a:ext>
            </a:extLst>
          </p:cNvPr>
          <p:cNvSpPr>
            <a:spLocks noGrp="1"/>
          </p:cNvSpPr>
          <p:nvPr>
            <p:ph type="body" sz="quarter" idx="10"/>
          </p:nvPr>
        </p:nvSpPr>
        <p:spPr>
          <a:xfrm>
            <a:off x="269240" y="1268619"/>
            <a:ext cx="11465776" cy="5207579"/>
          </a:xfrm>
        </p:spPr>
        <p:txBody>
          <a:bodyPr/>
          <a:lstStyle/>
          <a:p>
            <a:pPr marL="514350" indent="-514350">
              <a:buFont typeface="+mj-lt"/>
              <a:buAutoNum type="arabicPeriod"/>
            </a:pPr>
            <a:r>
              <a:rPr lang="en-US" sz="3200" dirty="0">
                <a:latin typeface="+mn-lt"/>
              </a:rPr>
              <a:t>Deploy new Azure VMs with SQL Server in an availability set</a:t>
            </a:r>
          </a:p>
          <a:p>
            <a:pPr marL="514350" indent="-514350">
              <a:buFont typeface="+mj-lt"/>
              <a:buAutoNum type="arabicPeriod"/>
            </a:pPr>
            <a:r>
              <a:rPr lang="en-US" sz="3200" dirty="0">
                <a:latin typeface="+mn-lt"/>
              </a:rPr>
              <a:t>Configure internal load-balancer with Direct Server Return (DSR)</a:t>
            </a:r>
          </a:p>
          <a:p>
            <a:pPr marL="514350" indent="-514350">
              <a:buFont typeface="+mj-lt"/>
              <a:buAutoNum type="arabicPeriod"/>
            </a:pPr>
            <a:r>
              <a:rPr lang="en-US" sz="3200" dirty="0">
                <a:latin typeface="+mn-lt"/>
              </a:rPr>
              <a:t>Extend existing Always On availability group to new Azure VMs</a:t>
            </a:r>
          </a:p>
          <a:p>
            <a:pPr marL="514350" indent="-514350">
              <a:buFont typeface="+mj-lt"/>
              <a:buAutoNum type="arabicPeriod"/>
            </a:pPr>
            <a:r>
              <a:rPr lang="en-US" sz="3200" dirty="0">
                <a:latin typeface="+mn-lt"/>
              </a:rPr>
              <a:t>Pause web tier or place in read-only mode</a:t>
            </a:r>
          </a:p>
          <a:p>
            <a:pPr marL="514350" indent="-514350">
              <a:buFont typeface="+mj-lt"/>
              <a:buAutoNum type="arabicPeriod"/>
            </a:pPr>
            <a:r>
              <a:rPr lang="en-US" sz="3200" dirty="0">
                <a:latin typeface="+mn-lt"/>
              </a:rPr>
              <a:t>Fail over SQL primary to Azure VM</a:t>
            </a:r>
          </a:p>
          <a:p>
            <a:pPr marL="514350" indent="-514350">
              <a:buFont typeface="+mj-lt"/>
              <a:buAutoNum type="arabicPeriod"/>
            </a:pPr>
            <a:r>
              <a:rPr lang="en-US" sz="3200" dirty="0">
                <a:latin typeface="+mn-lt"/>
              </a:rPr>
              <a:t>Update web tier to use ILB as database endpoint</a:t>
            </a:r>
          </a:p>
          <a:p>
            <a:pPr marL="514350" indent="-514350">
              <a:buFont typeface="+mj-lt"/>
              <a:buAutoNum type="arabicPeriod"/>
            </a:pPr>
            <a:r>
              <a:rPr lang="en-US" sz="3200" dirty="0">
                <a:latin typeface="+mn-lt"/>
              </a:rPr>
              <a:t>Re-start web tier</a:t>
            </a:r>
            <a:endParaRPr lang="en-US" sz="2800" dirty="0"/>
          </a:p>
        </p:txBody>
      </p:sp>
    </p:spTree>
    <p:extLst>
      <p:ext uri="{BB962C8B-B14F-4D97-AF65-F5344CB8AC3E}">
        <p14:creationId xmlns:p14="http://schemas.microsoft.com/office/powerpoint/2010/main" val="41863146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6A68177-90F0-4F53-B613-75902B630F9E}"/>
              </a:ext>
            </a:extLst>
          </p:cNvPr>
          <p:cNvSpPr>
            <a:spLocks noGrp="1"/>
          </p:cNvSpPr>
          <p:nvPr>
            <p:ph type="title"/>
          </p:nvPr>
        </p:nvSpPr>
        <p:spPr>
          <a:xfrm>
            <a:off x="232872" y="274380"/>
            <a:ext cx="11655840" cy="899665"/>
          </a:xfrm>
        </p:spPr>
        <p:txBody>
          <a:bodyPr/>
          <a:lstStyle/>
          <a:p>
            <a:r>
              <a:rPr lang="en-US" sz="4400" dirty="0">
                <a:solidFill>
                  <a:schemeClr val="tx1"/>
                </a:solidFill>
              </a:rPr>
              <a:t>HR App – migration assessment</a:t>
            </a:r>
            <a:endParaRPr lang="en-US" sz="4400" dirty="0"/>
          </a:p>
        </p:txBody>
      </p:sp>
      <p:sp>
        <p:nvSpPr>
          <p:cNvPr id="2" name="Text Placeholder 1">
            <a:extLst>
              <a:ext uri="{FF2B5EF4-FFF2-40B4-BE49-F238E27FC236}">
                <a16:creationId xmlns:a16="http://schemas.microsoft.com/office/drawing/2014/main" id="{A0080AB5-C747-4D3D-AAAB-313926CDAC4D}"/>
              </a:ext>
            </a:extLst>
          </p:cNvPr>
          <p:cNvSpPr>
            <a:spLocks noGrp="1"/>
          </p:cNvSpPr>
          <p:nvPr>
            <p:ph type="body" sz="quarter" idx="10"/>
          </p:nvPr>
        </p:nvSpPr>
        <p:spPr>
          <a:xfrm>
            <a:off x="232872" y="1228308"/>
            <a:ext cx="11046460" cy="5355312"/>
          </a:xfrm>
        </p:spPr>
        <p:txBody>
          <a:bodyPr/>
          <a:lstStyle/>
          <a:p>
            <a:pPr>
              <a:spcBef>
                <a:spcPts val="1800"/>
              </a:spcBef>
            </a:pPr>
            <a:r>
              <a:rPr lang="en-US" sz="3600" dirty="0"/>
              <a:t>The Azure Migrate tool does not currently support assessment of physical infrastructure.</a:t>
            </a:r>
          </a:p>
          <a:p>
            <a:pPr>
              <a:spcBef>
                <a:spcPts val="1800"/>
              </a:spcBef>
            </a:pPr>
            <a:r>
              <a:rPr lang="en-US" sz="3600" dirty="0"/>
              <a:t>Third-party alternatives should be considered (see list at https://azure.microsoft.com/migration/assess/).</a:t>
            </a:r>
          </a:p>
          <a:p>
            <a:pPr>
              <a:spcBef>
                <a:spcPts val="1800"/>
              </a:spcBef>
            </a:pPr>
            <a:r>
              <a:rPr lang="en-US" sz="3600" dirty="0"/>
              <a:t>Use the Microsoft Assessment and Planning Toolkit </a:t>
            </a:r>
            <a:r>
              <a:rPr lang="en-US" sz="3600" u="sng" dirty="0"/>
              <a:t>https://www.microsoft.com/en-us/download/details.aspx?id=7826</a:t>
            </a:r>
            <a:endParaRPr lang="en-US" sz="3600" dirty="0"/>
          </a:p>
          <a:p>
            <a:pPr marL="0" indent="0">
              <a:buNone/>
            </a:pPr>
            <a:endParaRPr lang="en-US" sz="3600" dirty="0"/>
          </a:p>
          <a:p>
            <a:pPr marL="0" indent="0">
              <a:buNone/>
            </a:pPr>
            <a:endParaRPr lang="en-US" sz="3600" dirty="0"/>
          </a:p>
        </p:txBody>
      </p:sp>
    </p:spTree>
    <p:extLst>
      <p:ext uri="{BB962C8B-B14F-4D97-AF65-F5344CB8AC3E}">
        <p14:creationId xmlns:p14="http://schemas.microsoft.com/office/powerpoint/2010/main" val="40000923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400" dirty="0">
                <a:solidFill>
                  <a:schemeClr val="tx1"/>
                </a:solidFill>
                <a:cs typeface="Segoe UI" panose="020B0502040204020203" pitchFamily="34" charset="0"/>
              </a:rPr>
              <a:t>HR App - preferred solution</a:t>
            </a:r>
            <a:endParaRPr lang="en-US" sz="4400"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6885323" cy="5533741"/>
          </a:xfrm>
        </p:spPr>
        <p:txBody>
          <a:bodyPr>
            <a:normAutofit fontScale="92500" lnSpcReduction="10000"/>
          </a:bodyPr>
          <a:lstStyle/>
          <a:p>
            <a:pPr>
              <a:spcBef>
                <a:spcPts val="1800"/>
              </a:spcBef>
            </a:pPr>
            <a:r>
              <a:rPr lang="en-US" sz="3600" dirty="0">
                <a:solidFill>
                  <a:schemeClr val="tx1"/>
                </a:solidFill>
              </a:rPr>
              <a:t>Web tier: Migrate to Azure VMs, with Azure Load Balancer</a:t>
            </a:r>
          </a:p>
          <a:p>
            <a:pPr>
              <a:spcBef>
                <a:spcPts val="1800"/>
              </a:spcBef>
            </a:pPr>
            <a:r>
              <a:rPr lang="en-US" sz="3600" dirty="0">
                <a:solidFill>
                  <a:schemeClr val="tx1"/>
                </a:solidFill>
              </a:rPr>
              <a:t>Database tier: Migrate to Azure SQL Database Managed Instances</a:t>
            </a:r>
          </a:p>
          <a:p>
            <a:pPr lvl="1">
              <a:spcBef>
                <a:spcPts val="1800"/>
              </a:spcBef>
            </a:pPr>
            <a:r>
              <a:rPr lang="en-US" sz="2800" dirty="0">
                <a:solidFill>
                  <a:schemeClr val="tx1"/>
                </a:solidFill>
              </a:rPr>
              <a:t>Managed Instances are required for SQL Agent (not supported on vanilla Azure SQL Database)</a:t>
            </a:r>
          </a:p>
          <a:p>
            <a:pPr lvl="1">
              <a:spcBef>
                <a:spcPts val="1800"/>
              </a:spcBef>
            </a:pPr>
            <a:r>
              <a:rPr lang="en-US" sz="2800" dirty="0">
                <a:solidFill>
                  <a:schemeClr val="tx1"/>
                </a:solidFill>
              </a:rPr>
              <a:t>Managed Instances enable deployment to Virtual network, giving network access control via NSG</a:t>
            </a:r>
          </a:p>
          <a:p>
            <a:pPr lvl="1">
              <a:spcBef>
                <a:spcPts val="1800"/>
              </a:spcBef>
            </a:pPr>
            <a:r>
              <a:rPr lang="en-US" sz="2800" dirty="0">
                <a:solidFill>
                  <a:schemeClr val="tx1"/>
                </a:solidFill>
              </a:rPr>
              <a:t>Managed Instances are a fully-managed service, reducing maintenance tasks</a:t>
            </a:r>
          </a:p>
          <a:p>
            <a:pPr marL="0" indent="0">
              <a:buNone/>
            </a:pPr>
            <a:endParaRPr lang="en-US" sz="3600" dirty="0">
              <a:solidFill>
                <a:schemeClr val="tx1"/>
              </a:solidFill>
            </a:endParaRPr>
          </a:p>
        </p:txBody>
      </p:sp>
      <p:pic>
        <p:nvPicPr>
          <p:cNvPr id="12" name="Picture 11" descr="The diagram shows the high-level architecture for the HR application, after migration to Azure. At the top, there is the incoming ExpressRoute connection from the on-premises network. This connects to the Internal Load Balancer, which in turn connects to the web servers. The web servers are enclosed in an availability set. The Internal Load Balancer and web servers are in the web tier. The web servers connect to the Azure SQL Database Managed Instance, which sits in the Database tier." title="HR application solution design">
            <a:extLst>
              <a:ext uri="{FF2B5EF4-FFF2-40B4-BE49-F238E27FC236}">
                <a16:creationId xmlns:a16="http://schemas.microsoft.com/office/drawing/2014/main" id="{D2773BB7-4214-4DBC-B3C0-38998BD9DB3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54562" y="1189176"/>
            <a:ext cx="4676054" cy="5379313"/>
          </a:xfrm>
          <a:prstGeom prst="rect">
            <a:avLst/>
          </a:prstGeom>
        </p:spPr>
      </p:pic>
    </p:spTree>
    <p:extLst>
      <p:ext uri="{BB962C8B-B14F-4D97-AF65-F5344CB8AC3E}">
        <p14:creationId xmlns:p14="http://schemas.microsoft.com/office/powerpoint/2010/main" val="29683743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1: Review the customer case study</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2597634"/>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Analyze your customer needs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20712892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solidFill>
                  <a:schemeClr val="tx1"/>
                </a:solidFill>
              </a:rPr>
              <a:t>HR App – web tier migration steps</a:t>
            </a:r>
          </a:p>
        </p:txBody>
      </p:sp>
      <p:sp>
        <p:nvSpPr>
          <p:cNvPr id="3" name="Text Placeholder 2">
            <a:extLst>
              <a:ext uri="{FF2B5EF4-FFF2-40B4-BE49-F238E27FC236}">
                <a16:creationId xmlns:a16="http://schemas.microsoft.com/office/drawing/2014/main" id="{7253E98F-ECD7-4C6F-9482-C9373F10E57A}"/>
              </a:ext>
            </a:extLst>
          </p:cNvPr>
          <p:cNvSpPr>
            <a:spLocks noGrp="1"/>
          </p:cNvSpPr>
          <p:nvPr>
            <p:ph type="body" sz="quarter" idx="10"/>
          </p:nvPr>
        </p:nvSpPr>
        <p:spPr>
          <a:xfrm>
            <a:off x="269240" y="1373762"/>
            <a:ext cx="5378548" cy="4380173"/>
          </a:xfrm>
        </p:spPr>
        <p:txBody>
          <a:bodyPr/>
          <a:lstStyle/>
          <a:p>
            <a:r>
              <a:rPr lang="en-US" sz="2400" dirty="0">
                <a:latin typeface="+mn-lt"/>
              </a:rPr>
              <a:t>Cannot use Azure Site Recovery due to physical servers with UEFI boot</a:t>
            </a:r>
          </a:p>
          <a:p>
            <a:r>
              <a:rPr lang="en-US" sz="2400" dirty="0">
                <a:latin typeface="+mn-lt"/>
              </a:rPr>
              <a:t>Cannot re-install since installers not available</a:t>
            </a:r>
          </a:p>
          <a:p>
            <a:r>
              <a:rPr lang="en-US" sz="2400" b="1" dirty="0">
                <a:latin typeface="+mn-lt"/>
              </a:rPr>
              <a:t>Consider third-party migration tools</a:t>
            </a:r>
          </a:p>
          <a:p>
            <a:r>
              <a:rPr lang="en-US" sz="2400" dirty="0">
                <a:latin typeface="+mn-lt"/>
              </a:rPr>
              <a:t>See list at https://azure.microsoft.com/migration/migrate/</a:t>
            </a:r>
          </a:p>
          <a:p>
            <a:endParaRPr lang="en-US" sz="2400" dirty="0">
              <a:latin typeface="+mn-lt"/>
            </a:endParaRPr>
          </a:p>
          <a:p>
            <a:endParaRPr lang="en-US" dirty="0"/>
          </a:p>
        </p:txBody>
      </p:sp>
      <p:pic>
        <p:nvPicPr>
          <p:cNvPr id="6" name="Picture 5" descr="This image shows the company names and logos for a variety of Microsoft partners who offer third-party Azure migration tools. The partners listed are Attunity, CloudEndure, Corent, Datometry, and Informatica." title="Third-party migration partners">
            <a:extLst>
              <a:ext uri="{FF2B5EF4-FFF2-40B4-BE49-F238E27FC236}">
                <a16:creationId xmlns:a16="http://schemas.microsoft.com/office/drawing/2014/main" id="{A8C9AD3C-F457-4185-8F65-F300B9D5C0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373762"/>
            <a:ext cx="5598996" cy="4883081"/>
          </a:xfrm>
          <a:prstGeom prst="rect">
            <a:avLst/>
          </a:prstGeom>
        </p:spPr>
      </p:pic>
    </p:spTree>
    <p:extLst>
      <p:ext uri="{BB962C8B-B14F-4D97-AF65-F5344CB8AC3E}">
        <p14:creationId xmlns:p14="http://schemas.microsoft.com/office/powerpoint/2010/main" val="26218918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6A68177-90F0-4F53-B613-75902B630F9E}"/>
              </a:ext>
            </a:extLst>
          </p:cNvPr>
          <p:cNvSpPr>
            <a:spLocks noGrp="1"/>
          </p:cNvSpPr>
          <p:nvPr>
            <p:ph type="title"/>
          </p:nvPr>
        </p:nvSpPr>
        <p:spPr/>
        <p:txBody>
          <a:bodyPr/>
          <a:lstStyle/>
          <a:p>
            <a:r>
              <a:rPr lang="en-US" sz="4400" dirty="0">
                <a:solidFill>
                  <a:schemeClr val="tx1"/>
                </a:solidFill>
              </a:rPr>
              <a:t>HR App – database tier migration steps</a:t>
            </a:r>
            <a:endParaRPr lang="en-US" sz="4400" dirty="0"/>
          </a:p>
        </p:txBody>
      </p:sp>
      <p:sp>
        <p:nvSpPr>
          <p:cNvPr id="2" name="Text Placeholder 1">
            <a:extLst>
              <a:ext uri="{FF2B5EF4-FFF2-40B4-BE49-F238E27FC236}">
                <a16:creationId xmlns:a16="http://schemas.microsoft.com/office/drawing/2014/main" id="{A0080AB5-C747-4D3D-AAAB-313926CDAC4D}"/>
              </a:ext>
            </a:extLst>
          </p:cNvPr>
          <p:cNvSpPr>
            <a:spLocks noGrp="1"/>
          </p:cNvSpPr>
          <p:nvPr>
            <p:ph type="body" sz="quarter" idx="10"/>
          </p:nvPr>
        </p:nvSpPr>
        <p:spPr>
          <a:xfrm>
            <a:off x="269239" y="1235352"/>
            <a:ext cx="11243491" cy="4776692"/>
          </a:xfrm>
        </p:spPr>
        <p:txBody>
          <a:bodyPr/>
          <a:lstStyle/>
          <a:p>
            <a:pPr marL="0" indent="0">
              <a:buNone/>
            </a:pPr>
            <a:r>
              <a:rPr lang="en-US" sz="3600" dirty="0"/>
              <a:t>Migrate using Azure Database Migration Service</a:t>
            </a:r>
          </a:p>
          <a:p>
            <a:pPr marL="514350" indent="-514350">
              <a:buFont typeface="+mj-lt"/>
              <a:buAutoNum type="arabicPeriod"/>
            </a:pPr>
            <a:r>
              <a:rPr lang="en-US" sz="2800" dirty="0"/>
              <a:t>Complete pre-requisites, e.g. setting up the Virtual Network, accounts, </a:t>
            </a:r>
            <a:r>
              <a:rPr lang="en-US" sz="2800" dirty="0" err="1"/>
              <a:t>etc</a:t>
            </a:r>
            <a:endParaRPr lang="en-US" sz="2800" dirty="0"/>
          </a:p>
          <a:p>
            <a:pPr marL="514350" indent="-514350">
              <a:buFont typeface="+mj-lt"/>
              <a:buAutoNum type="arabicPeriod"/>
            </a:pPr>
            <a:r>
              <a:rPr lang="en-US" sz="2800" dirty="0"/>
              <a:t>Create an Azure Database Migration Service resource and migration project</a:t>
            </a:r>
          </a:p>
          <a:p>
            <a:pPr marL="514350" indent="-514350">
              <a:buFont typeface="+mj-lt"/>
              <a:buAutoNum type="arabicPeriod"/>
            </a:pPr>
            <a:r>
              <a:rPr lang="en-US" sz="2800" dirty="0"/>
              <a:t>Specify the settings for the Azure SQL Database Managed Instance</a:t>
            </a:r>
          </a:p>
          <a:p>
            <a:pPr marL="514350" indent="-514350">
              <a:buFont typeface="+mj-lt"/>
              <a:buAutoNum type="arabicPeriod"/>
            </a:pPr>
            <a:r>
              <a:rPr lang="en-US" sz="2800" dirty="0"/>
              <a:t>Run the migration, specifying the storage location for backup files</a:t>
            </a:r>
          </a:p>
          <a:p>
            <a:pPr marL="514350" indent="-514350">
              <a:buFont typeface="+mj-lt"/>
              <a:buAutoNum type="arabicPeriod"/>
            </a:pPr>
            <a:r>
              <a:rPr lang="en-US" sz="2800" dirty="0"/>
              <a:t>View the migration report</a:t>
            </a:r>
          </a:p>
          <a:p>
            <a:pPr marL="514350" indent="-514350">
              <a:buFont typeface="+mj-lt"/>
              <a:buAutoNum type="arabicPeriod"/>
            </a:pPr>
            <a:r>
              <a:rPr lang="en-US" sz="2800" dirty="0"/>
              <a:t>Validate the migrated database</a:t>
            </a:r>
          </a:p>
          <a:p>
            <a:pPr marL="514350" indent="-514350">
              <a:buFont typeface="+mj-lt"/>
              <a:buAutoNum type="arabicPeriod"/>
            </a:pPr>
            <a:r>
              <a:rPr lang="en-US" sz="2800" dirty="0"/>
              <a:t>Update the web tier to use the new database</a:t>
            </a:r>
            <a:endParaRPr lang="en-US" sz="3600" dirty="0"/>
          </a:p>
        </p:txBody>
      </p:sp>
    </p:spTree>
    <p:extLst>
      <p:ext uri="{BB962C8B-B14F-4D97-AF65-F5344CB8AC3E}">
        <p14:creationId xmlns:p14="http://schemas.microsoft.com/office/powerpoint/2010/main" val="39958592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6A68177-90F0-4F53-B613-75902B630F9E}"/>
              </a:ext>
            </a:extLst>
          </p:cNvPr>
          <p:cNvSpPr>
            <a:spLocks noGrp="1"/>
          </p:cNvSpPr>
          <p:nvPr>
            <p:ph type="title"/>
          </p:nvPr>
        </p:nvSpPr>
        <p:spPr/>
        <p:txBody>
          <a:bodyPr/>
          <a:lstStyle/>
          <a:p>
            <a:r>
              <a:rPr lang="en-US" sz="4400" dirty="0">
                <a:solidFill>
                  <a:schemeClr val="tx1"/>
                </a:solidFill>
              </a:rPr>
              <a:t>Additional benefits</a:t>
            </a:r>
            <a:endParaRPr lang="en-US" sz="4400" dirty="0"/>
          </a:p>
        </p:txBody>
      </p:sp>
      <p:sp>
        <p:nvSpPr>
          <p:cNvPr id="2" name="Text Placeholder 1">
            <a:extLst>
              <a:ext uri="{FF2B5EF4-FFF2-40B4-BE49-F238E27FC236}">
                <a16:creationId xmlns:a16="http://schemas.microsoft.com/office/drawing/2014/main" id="{A0080AB5-C747-4D3D-AAAB-313926CDAC4D}"/>
              </a:ext>
            </a:extLst>
          </p:cNvPr>
          <p:cNvSpPr>
            <a:spLocks noGrp="1"/>
          </p:cNvSpPr>
          <p:nvPr>
            <p:ph type="body" sz="quarter" idx="10"/>
          </p:nvPr>
        </p:nvSpPr>
        <p:spPr>
          <a:xfrm>
            <a:off x="269239" y="1235352"/>
            <a:ext cx="11243491" cy="5115246"/>
          </a:xfrm>
        </p:spPr>
        <p:txBody>
          <a:bodyPr/>
          <a:lstStyle/>
          <a:p>
            <a:pPr marL="0" indent="0">
              <a:buNone/>
            </a:pPr>
            <a:r>
              <a:rPr lang="en-US" sz="3600" dirty="0">
                <a:solidFill>
                  <a:schemeClr val="tx1"/>
                </a:solidFill>
              </a:rPr>
              <a:t>Azure SQL Database Managed Instances include built-in high availability—an improvement over the existing database failover solution</a:t>
            </a:r>
          </a:p>
          <a:p>
            <a:pPr marL="0" indent="0">
              <a:buNone/>
            </a:pPr>
            <a:endParaRPr lang="en-US" sz="3600" dirty="0">
              <a:solidFill>
                <a:schemeClr val="tx1"/>
              </a:solidFill>
            </a:endParaRPr>
          </a:p>
          <a:p>
            <a:pPr marL="0" indent="0">
              <a:buNone/>
            </a:pPr>
            <a:r>
              <a:rPr lang="en-US" sz="3600" dirty="0">
                <a:solidFill>
                  <a:schemeClr val="tx1"/>
                </a:solidFill>
              </a:rPr>
              <a:t>Optionally, Lucerne could deploy Azure AD Application Proxy to enable remote access to the HR application without exposing Internet-facing port</a:t>
            </a:r>
          </a:p>
          <a:p>
            <a:pPr marL="0" indent="0">
              <a:buNone/>
            </a:pPr>
            <a:endParaRPr lang="en-US" sz="3600" dirty="0">
              <a:solidFill>
                <a:schemeClr val="tx1"/>
              </a:solidFill>
            </a:endParaRPr>
          </a:p>
          <a:p>
            <a:pPr marL="0" indent="0">
              <a:buNone/>
            </a:pPr>
            <a:endParaRPr lang="en-US" sz="3600" dirty="0"/>
          </a:p>
        </p:txBody>
      </p:sp>
    </p:spTree>
    <p:extLst>
      <p:ext uri="{BB962C8B-B14F-4D97-AF65-F5344CB8AC3E}">
        <p14:creationId xmlns:p14="http://schemas.microsoft.com/office/powerpoint/2010/main" val="16907713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Availability and Backup</a:t>
            </a:r>
            <a:endParaRPr lang="en-US" dirty="0"/>
          </a:p>
        </p:txBody>
      </p:sp>
      <p:sp>
        <p:nvSpPr>
          <p:cNvPr id="4" name="TextBox 3"/>
          <p:cNvSpPr txBox="1"/>
          <p:nvPr/>
        </p:nvSpPr>
        <p:spPr>
          <a:xfrm>
            <a:off x="266920" y="1159152"/>
            <a:ext cx="12805610" cy="5399107"/>
          </a:xfrm>
          <a:prstGeom prst="rect">
            <a:avLst/>
          </a:prstGeom>
          <a:noFill/>
        </p:spPr>
        <p:txBody>
          <a:bodyPr wrap="square" lIns="182880" tIns="146304" rIns="182880" bIns="146304" rtlCol="0">
            <a:spAutoFit/>
          </a:bodyPr>
          <a:lstStyle/>
          <a:p>
            <a:r>
              <a:rPr lang="en-US" sz="2800" dirty="0"/>
              <a:t>Availability</a:t>
            </a:r>
          </a:p>
          <a:p>
            <a:pPr marL="457200" indent="-457200">
              <a:buFont typeface="Arial" panose="020B0604020202020204" pitchFamily="34" charset="0"/>
              <a:buChar char="•"/>
            </a:pPr>
            <a:r>
              <a:rPr lang="en-US" sz="2800" dirty="0"/>
              <a:t>Web and Database tiers are deployed to availability sets</a:t>
            </a:r>
          </a:p>
          <a:p>
            <a:pPr marL="457200" indent="-457200">
              <a:buFont typeface="Arial" panose="020B0604020202020204" pitchFamily="34" charset="0"/>
              <a:buChar char="•"/>
            </a:pPr>
            <a:r>
              <a:rPr lang="en-US" sz="2800" dirty="0"/>
              <a:t>Web tiers use load balancers (App </a:t>
            </a:r>
            <a:r>
              <a:rPr lang="en-US" sz="2800" dirty="0" err="1"/>
              <a:t>Gw</a:t>
            </a:r>
            <a:r>
              <a:rPr lang="en-US" sz="2800" dirty="0"/>
              <a:t> or Azure LB) with health probes</a:t>
            </a:r>
          </a:p>
          <a:p>
            <a:pPr marL="457200" indent="-457200">
              <a:buFont typeface="Arial" panose="020B0604020202020204" pitchFamily="34" charset="0"/>
              <a:buChar char="•"/>
            </a:pPr>
            <a:r>
              <a:rPr lang="en-US" sz="2800" dirty="0"/>
              <a:t>Databases use SQL Always On Availability Groups</a:t>
            </a:r>
          </a:p>
          <a:p>
            <a:endParaRPr lang="en-US" sz="2800" dirty="0"/>
          </a:p>
          <a:p>
            <a:r>
              <a:rPr lang="en-US" sz="2800" dirty="0"/>
              <a:t>Backup: 3 options</a:t>
            </a:r>
          </a:p>
          <a:p>
            <a:pPr marL="457200" indent="-457200">
              <a:buFont typeface="Arial" panose="020B0604020202020204" pitchFamily="34" charset="0"/>
              <a:buChar char="•"/>
            </a:pPr>
            <a:r>
              <a:rPr lang="en-US" sz="2800" dirty="0"/>
              <a:t>Microsoft Azure Backup Server</a:t>
            </a:r>
          </a:p>
          <a:p>
            <a:pPr marL="457200" indent="-457200">
              <a:buFont typeface="Arial" panose="020B0604020202020204" pitchFamily="34" charset="0"/>
              <a:buChar char="•"/>
            </a:pPr>
            <a:r>
              <a:rPr lang="en-US" sz="2800" dirty="0"/>
              <a:t>SQL Server Managed Backup to Microsoft Azure</a:t>
            </a:r>
          </a:p>
          <a:p>
            <a:pPr marL="457200" indent="-457200">
              <a:buFont typeface="Arial" panose="020B0604020202020204" pitchFamily="34" charset="0"/>
              <a:buChar char="•"/>
            </a:pPr>
            <a:r>
              <a:rPr lang="en-US" sz="2800" dirty="0"/>
              <a:t>Native support for SQL Server on VMs in Azure Backup</a:t>
            </a:r>
          </a:p>
          <a:p>
            <a:pPr marL="914400" lvl="1" indent="-457200">
              <a:buFont typeface="Arial" panose="020B0604020202020204" pitchFamily="34" charset="0"/>
              <a:buChar char="•"/>
            </a:pPr>
            <a:r>
              <a:rPr lang="en-US" sz="2800" dirty="0"/>
              <a:t>Low cost, zero infrastructure, fully-managed service</a:t>
            </a:r>
          </a:p>
          <a:p>
            <a:pPr marL="914400" lvl="1" indent="-457200">
              <a:buFont typeface="Arial" panose="020B0604020202020204" pitchFamily="34" charset="0"/>
              <a:buChar char="•"/>
            </a:pPr>
            <a:r>
              <a:rPr lang="en-US" sz="2800" dirty="0"/>
              <a:t>Currently in Preview</a:t>
            </a:r>
          </a:p>
          <a:p>
            <a:pPr lvl="2">
              <a:lnSpc>
                <a:spcPct val="150000"/>
              </a:lnSpc>
            </a:pPr>
            <a:endParaRPr lang="en-US" dirty="0">
              <a:latin typeface="+mj-lt"/>
            </a:endParaRPr>
          </a:p>
        </p:txBody>
      </p:sp>
    </p:spTree>
    <p:extLst>
      <p:ext uri="{BB962C8B-B14F-4D97-AF65-F5344CB8AC3E}">
        <p14:creationId xmlns:p14="http://schemas.microsoft.com/office/powerpoint/2010/main" val="20911692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solidFill>
                  <a:schemeClr val="tx1"/>
                </a:solidFill>
              </a:rPr>
              <a:t>Preferred objection handling</a:t>
            </a:r>
          </a:p>
        </p:txBody>
      </p:sp>
      <p:sp>
        <p:nvSpPr>
          <p:cNvPr id="3" name="Content Placeholder 2"/>
          <p:cNvSpPr>
            <a:spLocks noGrp="1"/>
          </p:cNvSpPr>
          <p:nvPr>
            <p:ph type="body" sz="quarter" idx="10"/>
          </p:nvPr>
        </p:nvSpPr>
        <p:spPr>
          <a:xfrm>
            <a:off x="269239" y="1189177"/>
            <a:ext cx="11653523" cy="4604337"/>
          </a:xfrm>
        </p:spPr>
        <p:txBody>
          <a:bodyPr/>
          <a:lstStyle/>
          <a:p>
            <a:pPr marL="0" lvl="0" indent="0">
              <a:buNone/>
            </a:pPr>
            <a:r>
              <a:rPr lang="en-US" sz="3600" dirty="0">
                <a:solidFill>
                  <a:schemeClr val="tx1"/>
                </a:solidFill>
              </a:rPr>
              <a:t>Objection </a:t>
            </a:r>
          </a:p>
          <a:p>
            <a:pPr marL="0" lvl="0" indent="0">
              <a:buNone/>
            </a:pPr>
            <a:r>
              <a:rPr lang="en-US" sz="2800" dirty="0">
                <a:solidFill>
                  <a:schemeClr val="tx1"/>
                </a:solidFill>
                <a:latin typeface="+mn-lt"/>
              </a:rPr>
              <a:t>How can we tell how much we will really be spending once we have migrated to Azure?</a:t>
            </a:r>
          </a:p>
          <a:p>
            <a:pPr marL="0" lvl="0" indent="0">
              <a:buNone/>
            </a:pPr>
            <a:r>
              <a:rPr lang="en-US" sz="2400" dirty="0">
                <a:solidFill>
                  <a:schemeClr val="tx1"/>
                </a:solidFill>
                <a:latin typeface="+mn-lt"/>
              </a:rPr>
              <a:t> </a:t>
            </a:r>
          </a:p>
          <a:p>
            <a:pPr marL="0" indent="0">
              <a:buNone/>
            </a:pPr>
            <a:r>
              <a:rPr lang="en-US" sz="3600" dirty="0">
                <a:solidFill>
                  <a:schemeClr val="tx1"/>
                </a:solidFill>
              </a:rPr>
              <a:t>Potential answer</a:t>
            </a:r>
          </a:p>
          <a:p>
            <a:pPr marL="0" indent="0">
              <a:buNone/>
            </a:pPr>
            <a:r>
              <a:rPr lang="en-US" sz="2800" dirty="0">
                <a:solidFill>
                  <a:schemeClr val="tx1"/>
                </a:solidFill>
                <a:latin typeface="+mn-lt"/>
              </a:rPr>
              <a:t>Using the Azure Migrate service, Lucerne Publishing could monitor their existing on-premises solutions prior to migration and review the suggested virtual machine sizes and estimated cost for running the solution in Azure.</a:t>
            </a:r>
          </a:p>
          <a:p>
            <a:pPr marL="0" indent="0">
              <a:buNone/>
            </a:pPr>
            <a:endParaRPr lang="en-US" sz="2400" dirty="0">
              <a:solidFill>
                <a:schemeClr val="tx1"/>
              </a:solidFill>
            </a:endParaRPr>
          </a:p>
        </p:txBody>
      </p:sp>
    </p:spTree>
    <p:extLst>
      <p:ext uri="{BB962C8B-B14F-4D97-AF65-F5344CB8AC3E}">
        <p14:creationId xmlns:p14="http://schemas.microsoft.com/office/powerpoint/2010/main" val="27193931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solidFill>
                  <a:schemeClr val="tx1"/>
                </a:solidFill>
              </a:rPr>
              <a:t>Preferred objection handling</a:t>
            </a:r>
          </a:p>
        </p:txBody>
      </p:sp>
      <p:sp>
        <p:nvSpPr>
          <p:cNvPr id="3" name="Content Placeholder 2"/>
          <p:cNvSpPr>
            <a:spLocks noGrp="1"/>
          </p:cNvSpPr>
          <p:nvPr>
            <p:ph type="body" sz="quarter" idx="10"/>
          </p:nvPr>
        </p:nvSpPr>
        <p:spPr/>
        <p:txBody>
          <a:bodyPr/>
          <a:lstStyle/>
          <a:p>
            <a:pPr marL="0" lvl="0" indent="0">
              <a:buNone/>
            </a:pPr>
            <a:r>
              <a:rPr lang="en-US" sz="3600" dirty="0">
                <a:solidFill>
                  <a:schemeClr val="tx1"/>
                </a:solidFill>
              </a:rPr>
              <a:t>Objection </a:t>
            </a:r>
          </a:p>
          <a:p>
            <a:pPr marL="0" lvl="0" indent="0">
              <a:buNone/>
            </a:pPr>
            <a:r>
              <a:rPr lang="en-US" sz="2800" dirty="0">
                <a:solidFill>
                  <a:schemeClr val="tx1"/>
                </a:solidFill>
                <a:latin typeface="+mn-lt"/>
              </a:rPr>
              <a:t>The procurement application should only be accessible from people at Lucerne’s offices. Putting it in the cloud seems like a security problem</a:t>
            </a:r>
            <a:r>
              <a:rPr lang="en-US" sz="2400" dirty="0">
                <a:solidFill>
                  <a:schemeClr val="tx1"/>
                </a:solidFill>
                <a:latin typeface="+mn-lt"/>
              </a:rPr>
              <a:t>.</a:t>
            </a:r>
          </a:p>
          <a:p>
            <a:pPr marL="0" indent="0">
              <a:buNone/>
            </a:pPr>
            <a:r>
              <a:rPr lang="en-US" sz="2400" dirty="0">
                <a:solidFill>
                  <a:schemeClr val="tx1"/>
                </a:solidFill>
                <a:latin typeface="+mn-lt"/>
              </a:rPr>
              <a:t> </a:t>
            </a:r>
          </a:p>
          <a:p>
            <a:pPr marL="0" indent="0">
              <a:buNone/>
            </a:pPr>
            <a:r>
              <a:rPr lang="en-US" sz="3600" dirty="0">
                <a:solidFill>
                  <a:schemeClr val="tx1"/>
                </a:solidFill>
              </a:rPr>
              <a:t>Potential answer</a:t>
            </a:r>
          </a:p>
          <a:p>
            <a:pPr marL="0" indent="0">
              <a:buNone/>
            </a:pPr>
            <a:r>
              <a:rPr lang="en-US" sz="2800" dirty="0">
                <a:solidFill>
                  <a:schemeClr val="tx1"/>
                </a:solidFill>
                <a:latin typeface="+mn-lt"/>
              </a:rPr>
              <a:t>Lucerne deployed Azure ExpressRoute. With ExpressRoute the connection between the on-premises network and the Azure virtual network is dedicated and private and does not traverse the public Internet at all. </a:t>
            </a:r>
          </a:p>
          <a:p>
            <a:pPr marL="0" indent="0">
              <a:buNone/>
            </a:pPr>
            <a:r>
              <a:rPr lang="en-US" sz="2800" dirty="0">
                <a:solidFill>
                  <a:schemeClr val="tx1"/>
                </a:solidFill>
                <a:latin typeface="+mn-lt"/>
              </a:rPr>
              <a:t>Network security groups can also be used to further limit network communication. For instance, a network security group could be used to only allow the on-premises network and restrict other address spaces in the virtual network itself. </a:t>
            </a:r>
          </a:p>
          <a:p>
            <a:pPr marL="0" indent="0">
              <a:buNone/>
            </a:pPr>
            <a:endParaRPr lang="en-US" sz="2400" dirty="0">
              <a:solidFill>
                <a:schemeClr val="tx1"/>
              </a:solidFill>
            </a:endParaRPr>
          </a:p>
        </p:txBody>
      </p:sp>
    </p:spTree>
    <p:extLst>
      <p:ext uri="{BB962C8B-B14F-4D97-AF65-F5344CB8AC3E}">
        <p14:creationId xmlns:p14="http://schemas.microsoft.com/office/powerpoint/2010/main" val="32651722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solidFill>
                  <a:schemeClr val="tx1"/>
                </a:solidFill>
              </a:rPr>
              <a:t>Preferred objection handling</a:t>
            </a:r>
          </a:p>
        </p:txBody>
      </p:sp>
      <p:sp>
        <p:nvSpPr>
          <p:cNvPr id="3" name="Content Placeholder 2"/>
          <p:cNvSpPr>
            <a:spLocks noGrp="1"/>
          </p:cNvSpPr>
          <p:nvPr>
            <p:ph type="body" sz="quarter" idx="10"/>
          </p:nvPr>
        </p:nvSpPr>
        <p:spPr>
          <a:xfrm>
            <a:off x="269239" y="1189177"/>
            <a:ext cx="11653523" cy="4739759"/>
          </a:xfrm>
        </p:spPr>
        <p:txBody>
          <a:bodyPr/>
          <a:lstStyle/>
          <a:p>
            <a:pPr marL="0" lvl="0" indent="0">
              <a:buNone/>
            </a:pPr>
            <a:r>
              <a:rPr lang="en-US" sz="3600" dirty="0">
                <a:solidFill>
                  <a:schemeClr val="tx1"/>
                </a:solidFill>
              </a:rPr>
              <a:t>Objection</a:t>
            </a:r>
          </a:p>
          <a:p>
            <a:pPr marL="0" lvl="0" indent="0">
              <a:buNone/>
            </a:pPr>
            <a:r>
              <a:rPr lang="en-US" sz="2800" dirty="0">
                <a:solidFill>
                  <a:schemeClr val="tx1"/>
                </a:solidFill>
                <a:latin typeface="+mn-lt"/>
              </a:rPr>
              <a:t>We already have licenses for SQL Server. We do not want to pay for them again. </a:t>
            </a:r>
          </a:p>
          <a:p>
            <a:pPr marL="0" indent="0">
              <a:buNone/>
            </a:pPr>
            <a:r>
              <a:rPr lang="en-US" sz="2800" dirty="0">
                <a:solidFill>
                  <a:schemeClr val="tx1"/>
                </a:solidFill>
                <a:latin typeface="+mn-lt"/>
              </a:rPr>
              <a:t> </a:t>
            </a:r>
          </a:p>
          <a:p>
            <a:pPr marL="0" indent="0">
              <a:buNone/>
            </a:pPr>
            <a:r>
              <a:rPr lang="en-US" sz="3600" dirty="0">
                <a:solidFill>
                  <a:schemeClr val="tx1"/>
                </a:solidFill>
              </a:rPr>
              <a:t>Potential answer</a:t>
            </a:r>
          </a:p>
          <a:p>
            <a:pPr marL="0" indent="0">
              <a:buNone/>
            </a:pPr>
            <a:r>
              <a:rPr lang="en-US" sz="2800" dirty="0">
                <a:solidFill>
                  <a:schemeClr val="tx1"/>
                </a:solidFill>
                <a:latin typeface="+mn-lt"/>
              </a:rPr>
              <a:t>For the procurement system, the existing SQL licenses can be re-used. Either deploy Windows Server VMs and install SQL Server, or use a 'BYOL' SQL Server VM from the Azure Marketplace</a:t>
            </a:r>
          </a:p>
          <a:p>
            <a:pPr marL="0" indent="0">
              <a:buNone/>
            </a:pPr>
            <a:r>
              <a:rPr lang="en-US" sz="2800" dirty="0">
                <a:solidFill>
                  <a:schemeClr val="tx1"/>
                </a:solidFill>
                <a:latin typeface="+mn-lt"/>
              </a:rPr>
              <a:t>For the HR system, the existing SQL </a:t>
            </a:r>
            <a:r>
              <a:rPr lang="en-US" sz="2800">
                <a:solidFill>
                  <a:schemeClr val="tx1"/>
                </a:solidFill>
                <a:latin typeface="+mn-lt"/>
              </a:rPr>
              <a:t>Server 2017 </a:t>
            </a:r>
            <a:r>
              <a:rPr lang="en-US" sz="2800" dirty="0">
                <a:solidFill>
                  <a:schemeClr val="tx1"/>
                </a:solidFill>
                <a:latin typeface="+mn-lt"/>
              </a:rPr>
              <a:t>licenses can be used for the Azure SQL Database Managed Instance deployment</a:t>
            </a:r>
          </a:p>
        </p:txBody>
      </p:sp>
    </p:spTree>
    <p:extLst>
      <p:ext uri="{BB962C8B-B14F-4D97-AF65-F5344CB8AC3E}">
        <p14:creationId xmlns:p14="http://schemas.microsoft.com/office/powerpoint/2010/main" val="16579780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solidFill>
                  <a:schemeClr val="tx1"/>
                </a:solidFill>
              </a:rPr>
              <a:t>Preferred objection handling</a:t>
            </a:r>
          </a:p>
        </p:txBody>
      </p:sp>
      <p:sp>
        <p:nvSpPr>
          <p:cNvPr id="3" name="Content Placeholder 2"/>
          <p:cNvSpPr>
            <a:spLocks noGrp="1"/>
          </p:cNvSpPr>
          <p:nvPr>
            <p:ph type="body" sz="quarter" idx="10"/>
          </p:nvPr>
        </p:nvSpPr>
        <p:spPr/>
        <p:txBody>
          <a:bodyPr/>
          <a:lstStyle/>
          <a:p>
            <a:pPr marL="0" lvl="0" indent="0">
              <a:buNone/>
            </a:pPr>
            <a:r>
              <a:rPr lang="en-US" sz="3600" dirty="0">
                <a:solidFill>
                  <a:schemeClr val="tx1"/>
                </a:solidFill>
              </a:rPr>
              <a:t>Objection</a:t>
            </a:r>
          </a:p>
          <a:p>
            <a:pPr marL="0" lvl="0" indent="0">
              <a:buNone/>
            </a:pPr>
            <a:r>
              <a:rPr lang="en-US" sz="2800" dirty="0">
                <a:solidFill>
                  <a:schemeClr val="tx1"/>
                </a:solidFill>
                <a:latin typeface="+mn-lt"/>
              </a:rPr>
              <a:t>Our operations team is new to the cloud and currently uses existing technologies like SCOM. We are concerned about the time it takes to learn new technologies to monitor and maintain an existing workload. </a:t>
            </a:r>
          </a:p>
          <a:p>
            <a:pPr marL="0" indent="0">
              <a:buNone/>
            </a:pPr>
            <a:r>
              <a:rPr lang="en-US" sz="2800" dirty="0">
                <a:solidFill>
                  <a:schemeClr val="tx1"/>
                </a:solidFill>
                <a:latin typeface="+mn-lt"/>
              </a:rPr>
              <a:t> </a:t>
            </a:r>
          </a:p>
          <a:p>
            <a:pPr marL="0" indent="0">
              <a:buNone/>
            </a:pPr>
            <a:r>
              <a:rPr lang="en-US" sz="3600" dirty="0">
                <a:solidFill>
                  <a:schemeClr val="tx1"/>
                </a:solidFill>
              </a:rPr>
              <a:t>Potential answer</a:t>
            </a:r>
          </a:p>
          <a:p>
            <a:pPr marL="0" indent="0">
              <a:buNone/>
            </a:pPr>
            <a:r>
              <a:rPr lang="en-US" sz="2800" dirty="0">
                <a:solidFill>
                  <a:schemeClr val="tx1"/>
                </a:solidFill>
                <a:latin typeface="+mn-lt"/>
              </a:rPr>
              <a:t>Virtual machines in Azure are not that different from virtual machines in Hyper-V. With hybrid connectivity, SCOM could be used to manage the cloud-based deployment in the same way as they are today. </a:t>
            </a:r>
          </a:p>
          <a:p>
            <a:pPr marL="0" indent="0">
              <a:buNone/>
            </a:pPr>
            <a:endParaRPr lang="en-US" sz="2800" dirty="0">
              <a:solidFill>
                <a:schemeClr val="tx1"/>
              </a:solidFill>
            </a:endParaRPr>
          </a:p>
        </p:txBody>
      </p:sp>
    </p:spTree>
    <p:extLst>
      <p:ext uri="{BB962C8B-B14F-4D97-AF65-F5344CB8AC3E}">
        <p14:creationId xmlns:p14="http://schemas.microsoft.com/office/powerpoint/2010/main" val="42654645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solidFill>
                  <a:schemeClr val="tx1"/>
                </a:solidFill>
              </a:rPr>
              <a:t>Preferred objection handling</a:t>
            </a:r>
          </a:p>
        </p:txBody>
      </p:sp>
      <p:sp>
        <p:nvSpPr>
          <p:cNvPr id="3" name="Content Placeholder 2"/>
          <p:cNvSpPr>
            <a:spLocks noGrp="1"/>
          </p:cNvSpPr>
          <p:nvPr>
            <p:ph type="body" sz="quarter" idx="10"/>
          </p:nvPr>
        </p:nvSpPr>
        <p:spPr>
          <a:xfrm>
            <a:off x="269239" y="1189177"/>
            <a:ext cx="11653523" cy="5429179"/>
          </a:xfrm>
        </p:spPr>
        <p:txBody>
          <a:bodyPr/>
          <a:lstStyle/>
          <a:p>
            <a:pPr marL="0" lvl="0" indent="0">
              <a:buNone/>
            </a:pPr>
            <a:r>
              <a:rPr lang="en-US" sz="3600" dirty="0">
                <a:solidFill>
                  <a:schemeClr val="tx1"/>
                </a:solidFill>
              </a:rPr>
              <a:t>Objection</a:t>
            </a:r>
          </a:p>
          <a:p>
            <a:pPr marL="0" lvl="0" indent="0">
              <a:buNone/>
            </a:pPr>
            <a:r>
              <a:rPr lang="en-US" sz="2800" dirty="0">
                <a:solidFill>
                  <a:schemeClr val="tx1"/>
                </a:solidFill>
                <a:latin typeface="+mn-lt"/>
              </a:rPr>
              <a:t>Procurement is one of our most critical applications. Any glitch will cause havoc in our ecosystem. The procurement system migration must be seamless, with no loss of data and no application downtime. </a:t>
            </a:r>
            <a:r>
              <a:rPr lang="en-US" sz="2400" dirty="0">
                <a:solidFill>
                  <a:schemeClr val="tx1"/>
                </a:solidFill>
                <a:latin typeface="+mn-lt"/>
              </a:rPr>
              <a:t> </a:t>
            </a:r>
          </a:p>
          <a:p>
            <a:pPr marL="0" indent="0">
              <a:buNone/>
            </a:pPr>
            <a:r>
              <a:rPr lang="en-US" sz="3600" dirty="0">
                <a:solidFill>
                  <a:schemeClr val="tx1"/>
                </a:solidFill>
              </a:rPr>
              <a:t>Potential answer</a:t>
            </a:r>
          </a:p>
          <a:p>
            <a:pPr marL="0" indent="0">
              <a:buNone/>
            </a:pPr>
            <a:r>
              <a:rPr lang="en-US" sz="2800" dirty="0">
                <a:solidFill>
                  <a:schemeClr val="tx1"/>
                </a:solidFill>
                <a:latin typeface="+mn-lt"/>
              </a:rPr>
              <a:t>Both on-premises and Azure-based web servers are deployed in parallel, with the cut-over occurring at the DNS level. This is seamless for users.</a:t>
            </a:r>
          </a:p>
          <a:p>
            <a:pPr marL="0" indent="0">
              <a:buNone/>
            </a:pPr>
            <a:r>
              <a:rPr lang="en-US" sz="2800" dirty="0">
                <a:solidFill>
                  <a:schemeClr val="tx1"/>
                </a:solidFill>
                <a:latin typeface="+mn-lt"/>
              </a:rPr>
              <a:t>For the database, a short migration window (in the order of minutes) is required when failing over the primary replica. Failing over the database without pausing or using a read-only mode on the web app is possible, if the transaction volume is low and a slight chance of losing a database transaction can be tolerated.</a:t>
            </a:r>
            <a:endParaRPr lang="en-US" sz="2400" dirty="0">
              <a:solidFill>
                <a:schemeClr val="tx1"/>
              </a:solidFill>
            </a:endParaRPr>
          </a:p>
        </p:txBody>
      </p:sp>
    </p:spTree>
    <p:extLst>
      <p:ext uri="{BB962C8B-B14F-4D97-AF65-F5344CB8AC3E}">
        <p14:creationId xmlns:p14="http://schemas.microsoft.com/office/powerpoint/2010/main" val="33492970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solidFill>
                  <a:schemeClr val="tx1"/>
                </a:solidFill>
              </a:rPr>
              <a:t>Preferred objection handling</a:t>
            </a:r>
          </a:p>
        </p:txBody>
      </p:sp>
      <p:sp>
        <p:nvSpPr>
          <p:cNvPr id="3" name="Content Placeholder 2"/>
          <p:cNvSpPr>
            <a:spLocks noGrp="1"/>
          </p:cNvSpPr>
          <p:nvPr>
            <p:ph type="body" sz="quarter" idx="10"/>
          </p:nvPr>
        </p:nvSpPr>
        <p:spPr>
          <a:xfrm>
            <a:off x="269239" y="1189177"/>
            <a:ext cx="11653523" cy="5361468"/>
          </a:xfrm>
        </p:spPr>
        <p:txBody>
          <a:bodyPr/>
          <a:lstStyle/>
          <a:p>
            <a:pPr marL="0" lvl="0" indent="0">
              <a:buNone/>
            </a:pPr>
            <a:r>
              <a:rPr lang="en-US" sz="3600" dirty="0">
                <a:solidFill>
                  <a:schemeClr val="tx1"/>
                </a:solidFill>
              </a:rPr>
              <a:t>Objection</a:t>
            </a:r>
          </a:p>
          <a:p>
            <a:pPr marL="0" lvl="0" indent="0">
              <a:buNone/>
            </a:pPr>
            <a:r>
              <a:rPr lang="en-US" sz="2800" dirty="0">
                <a:solidFill>
                  <a:schemeClr val="tx1"/>
                </a:solidFill>
                <a:latin typeface="+mn-lt"/>
              </a:rPr>
              <a:t>The procurement application is a simple application with known dependencies and is perfect for a pilot. What about more complicated workloads or workloads where we do not exactly know where the dependencies are? </a:t>
            </a:r>
            <a:r>
              <a:rPr lang="en-US" sz="2400" dirty="0">
                <a:solidFill>
                  <a:schemeClr val="tx1"/>
                </a:solidFill>
                <a:latin typeface="+mn-lt"/>
              </a:rPr>
              <a:t> </a:t>
            </a:r>
          </a:p>
          <a:p>
            <a:pPr marL="0" lvl="0" indent="0">
              <a:buNone/>
            </a:pPr>
            <a:endParaRPr lang="en-US" sz="2400" dirty="0">
              <a:solidFill>
                <a:schemeClr val="tx1"/>
              </a:solidFill>
              <a:latin typeface="+mn-lt"/>
            </a:endParaRPr>
          </a:p>
          <a:p>
            <a:pPr marL="0" indent="0">
              <a:buNone/>
            </a:pPr>
            <a:r>
              <a:rPr lang="en-US" sz="3600" dirty="0">
                <a:solidFill>
                  <a:schemeClr val="tx1"/>
                </a:solidFill>
              </a:rPr>
              <a:t>Potential answer</a:t>
            </a:r>
          </a:p>
          <a:p>
            <a:pPr marL="0" indent="0">
              <a:buNone/>
            </a:pPr>
            <a:r>
              <a:rPr lang="en-US" sz="2800" dirty="0">
                <a:solidFill>
                  <a:schemeClr val="tx1"/>
                </a:solidFill>
                <a:latin typeface="+mn-lt"/>
              </a:rPr>
              <a:t>Using dependency visualization from Azure Migrate, you can view the network dependencies of specific machines, or across a group of machines. This is useful in ensuring no functionality is lost (or machines forgotten) in the migration process when apps and workloads run across multiple machines.</a:t>
            </a:r>
          </a:p>
        </p:txBody>
      </p:sp>
    </p:spTree>
    <p:extLst>
      <p:ext uri="{BB962C8B-B14F-4D97-AF65-F5344CB8AC3E}">
        <p14:creationId xmlns:p14="http://schemas.microsoft.com/office/powerpoint/2010/main" val="19935943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5357096"/>
          </a:xfrm>
        </p:spPr>
        <p:txBody>
          <a:bodyPr>
            <a:normAutofit/>
          </a:bodyPr>
          <a:lstStyle/>
          <a:p>
            <a:r>
              <a:rPr lang="en-US" sz="3600" dirty="0">
                <a:solidFill>
                  <a:schemeClr val="tx1"/>
                </a:solidFill>
              </a:rPr>
              <a:t>Lucerne Publishing is one of the largest English- language publishers in the world, and with nearly 200 years of history, Lucerne has published some of the world’s foremost authors</a:t>
            </a:r>
          </a:p>
          <a:p>
            <a:r>
              <a:rPr lang="en-US" sz="3600" dirty="0">
                <a:solidFill>
                  <a:schemeClr val="tx1"/>
                </a:solidFill>
              </a:rPr>
              <a:t>Consistently at the forefront of innovation with digital technology </a:t>
            </a:r>
          </a:p>
          <a:p>
            <a:r>
              <a:rPr lang="en-US" sz="3600" dirty="0">
                <a:solidFill>
                  <a:schemeClr val="tx1"/>
                </a:solidFill>
              </a:rPr>
              <a:t>Headquarters is in New York City with publishing groups in the United States, United Kingdom, Canada, Australia, and New Zealand</a:t>
            </a:r>
          </a:p>
        </p:txBody>
      </p:sp>
    </p:spTree>
    <p:extLst>
      <p:ext uri="{BB962C8B-B14F-4D97-AF65-F5344CB8AC3E}">
        <p14:creationId xmlns:p14="http://schemas.microsoft.com/office/powerpoint/2010/main" val="34291270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solidFill>
                  <a:schemeClr val="tx1"/>
                </a:solidFill>
              </a:rPr>
              <a:t>Customer quote</a:t>
            </a:r>
          </a:p>
        </p:txBody>
      </p:sp>
      <p:sp>
        <p:nvSpPr>
          <p:cNvPr id="3" name="TextBox 2"/>
          <p:cNvSpPr txBox="1"/>
          <p:nvPr/>
        </p:nvSpPr>
        <p:spPr>
          <a:xfrm>
            <a:off x="1657180" y="1828347"/>
            <a:ext cx="8877640" cy="3295021"/>
          </a:xfrm>
          <a:prstGeom prst="rect">
            <a:avLst/>
          </a:prstGeom>
          <a:noFill/>
        </p:spPr>
        <p:txBody>
          <a:bodyPr wrap="square" lIns="134471" tIns="107577" rIns="134471" bIns="107577" rtlCol="0">
            <a:spAutoFit/>
          </a:bodyPr>
          <a:lstStyle/>
          <a:p>
            <a:r>
              <a:rPr lang="en-US" sz="3200" dirty="0"/>
              <a:t>“</a:t>
            </a:r>
            <a:r>
              <a:rPr lang="en-US" sz="3200" i="1" dirty="0"/>
              <a:t>By using Azure, we can focus on our primary business, which is publishing, rather than on building and managing data centers, which can often be complicated, time-consuming, and expensive.</a:t>
            </a:r>
            <a:r>
              <a:rPr lang="en-US" sz="3200" dirty="0"/>
              <a:t>”</a:t>
            </a:r>
          </a:p>
          <a:p>
            <a:pPr algn="r"/>
            <a:r>
              <a:rPr lang="en-US" sz="2000" dirty="0"/>
              <a:t>—Greg Vernon, Head of Infrastructure and Enterprise Operations, </a:t>
            </a:r>
          </a:p>
          <a:p>
            <a:pPr algn="r"/>
            <a:r>
              <a:rPr lang="en-US" sz="2000" dirty="0"/>
              <a:t>Lucerne Publishing</a:t>
            </a:r>
          </a:p>
        </p:txBody>
      </p:sp>
    </p:spTree>
    <p:extLst>
      <p:ext uri="{BB962C8B-B14F-4D97-AF65-F5344CB8AC3E}">
        <p14:creationId xmlns:p14="http://schemas.microsoft.com/office/powerpoint/2010/main" val="37034369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77845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solidFill>
                  <a:schemeClr val="tx1"/>
                </a:solidFill>
              </a:rPr>
              <a:t>Customer situation</a:t>
            </a:r>
            <a:endParaRPr lang="en-US" sz="4400" i="1" dirty="0">
              <a:solidFill>
                <a:schemeClr val="tx1"/>
              </a:solidFill>
            </a:endParaRPr>
          </a:p>
        </p:txBody>
      </p:sp>
      <p:sp>
        <p:nvSpPr>
          <p:cNvPr id="3" name="Content Placeholder 2"/>
          <p:cNvSpPr>
            <a:spLocks noGrp="1"/>
          </p:cNvSpPr>
          <p:nvPr>
            <p:ph type="body" sz="quarter" idx="10"/>
          </p:nvPr>
        </p:nvSpPr>
        <p:spPr>
          <a:xfrm>
            <a:off x="269239" y="1189177"/>
            <a:ext cx="11653523" cy="5927777"/>
          </a:xfrm>
        </p:spPr>
        <p:txBody>
          <a:bodyPr/>
          <a:lstStyle/>
          <a:p>
            <a:pPr>
              <a:spcBef>
                <a:spcPts val="1200"/>
              </a:spcBef>
              <a:spcAft>
                <a:spcPts val="600"/>
              </a:spcAft>
            </a:pPr>
            <a:r>
              <a:rPr lang="en-US" sz="3200" dirty="0">
                <a:solidFill>
                  <a:schemeClr val="tx1"/>
                </a:solidFill>
                <a:latin typeface="+mn-lt"/>
              </a:rPr>
              <a:t>Starting a three-year project to move the majority of its data center footprint to the cloud</a:t>
            </a:r>
          </a:p>
          <a:p>
            <a:pPr>
              <a:spcBef>
                <a:spcPts val="1200"/>
              </a:spcBef>
              <a:spcAft>
                <a:spcPts val="600"/>
              </a:spcAft>
            </a:pPr>
            <a:r>
              <a:rPr lang="en-US" sz="3200" dirty="0">
                <a:solidFill>
                  <a:schemeClr val="tx1"/>
                </a:solidFill>
                <a:latin typeface="+mn-lt"/>
              </a:rPr>
              <a:t>Already completed a successful implementation of Office 365 with Azure AD integration. </a:t>
            </a:r>
          </a:p>
          <a:p>
            <a:pPr>
              <a:spcBef>
                <a:spcPts val="1200"/>
              </a:spcBef>
              <a:spcAft>
                <a:spcPts val="600"/>
              </a:spcAft>
            </a:pPr>
            <a:r>
              <a:rPr lang="en-US" sz="3200" dirty="0">
                <a:solidFill>
                  <a:schemeClr val="tx1"/>
                </a:solidFill>
                <a:latin typeface="+mn-lt"/>
              </a:rPr>
              <a:t>Want to pilot a relatively high-impact workload directly in Microsoft Azure. </a:t>
            </a:r>
          </a:p>
          <a:p>
            <a:pPr>
              <a:spcBef>
                <a:spcPts val="1200"/>
              </a:spcBef>
              <a:spcAft>
                <a:spcPts val="600"/>
              </a:spcAft>
            </a:pPr>
            <a:r>
              <a:rPr lang="en-US" sz="3200" dirty="0">
                <a:solidFill>
                  <a:schemeClr val="tx1"/>
                </a:solidFill>
                <a:latin typeface="+mn-lt"/>
              </a:rPr>
              <a:t>“We are convinced that cloud implementations will give us cost savings and, more importantly, deliver operational flexibility,” says Greg Vernon, Head of Infrastructure and Enterprise Operations</a:t>
            </a:r>
          </a:p>
          <a:p>
            <a:pPr>
              <a:spcBef>
                <a:spcPts val="1200"/>
              </a:spcBef>
              <a:spcAft>
                <a:spcPts val="600"/>
              </a:spcAft>
            </a:pPr>
            <a:endParaRPr lang="en-US" sz="2800" dirty="0">
              <a:solidFill>
                <a:schemeClr val="tx1"/>
              </a:solidFill>
            </a:endParaRPr>
          </a:p>
        </p:txBody>
      </p:sp>
    </p:spTree>
    <p:extLst>
      <p:ext uri="{BB962C8B-B14F-4D97-AF65-F5344CB8AC3E}">
        <p14:creationId xmlns:p14="http://schemas.microsoft.com/office/powerpoint/2010/main" val="11146605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solidFill>
                  <a:schemeClr val="tx1"/>
                </a:solidFill>
              </a:rPr>
              <a:t>Procurement system</a:t>
            </a:r>
          </a:p>
        </p:txBody>
      </p:sp>
      <p:sp>
        <p:nvSpPr>
          <p:cNvPr id="3" name="Content Placeholder 2"/>
          <p:cNvSpPr>
            <a:spLocks noGrp="1"/>
          </p:cNvSpPr>
          <p:nvPr>
            <p:ph type="body" sz="quarter" idx="10"/>
          </p:nvPr>
        </p:nvSpPr>
        <p:spPr>
          <a:xfrm>
            <a:off x="266920" y="1011376"/>
            <a:ext cx="7049560" cy="6047809"/>
          </a:xfrm>
        </p:spPr>
        <p:txBody>
          <a:bodyPr/>
          <a:lstStyle/>
          <a:p>
            <a:pPr marL="342900" indent="-342900">
              <a:spcAft>
                <a:spcPts val="600"/>
              </a:spcAft>
            </a:pPr>
            <a:r>
              <a:rPr lang="en-US" sz="1800" dirty="0">
                <a:solidFill>
                  <a:schemeClr val="tx1"/>
                </a:solidFill>
                <a:latin typeface="+mn-lt"/>
              </a:rPr>
              <a:t>Third-party app deployed on four Windows 2008 R2 </a:t>
            </a:r>
            <a:r>
              <a:rPr lang="fr-FR" sz="1800" dirty="0">
                <a:solidFill>
                  <a:schemeClr val="tx1"/>
                </a:solidFill>
                <a:latin typeface="+mn-lt"/>
              </a:rPr>
              <a:t>Microsoft Internet Information Services (IIS) </a:t>
            </a:r>
            <a:r>
              <a:rPr lang="en-US" sz="1800" dirty="0">
                <a:solidFill>
                  <a:schemeClr val="tx1"/>
                </a:solidFill>
                <a:latin typeface="+mn-lt"/>
              </a:rPr>
              <a:t>VMWare VMs that are managed by vCenter</a:t>
            </a:r>
          </a:p>
          <a:p>
            <a:pPr marL="342900" indent="-342900">
              <a:spcAft>
                <a:spcPts val="600"/>
              </a:spcAft>
            </a:pPr>
            <a:r>
              <a:rPr lang="en-US" sz="1800" dirty="0">
                <a:solidFill>
                  <a:schemeClr val="tx1"/>
                </a:solidFill>
                <a:latin typeface="+mn-lt"/>
              </a:rPr>
              <a:t>ASP.NET with .NET 3.5 </a:t>
            </a:r>
          </a:p>
          <a:p>
            <a:pPr marL="342900" indent="-342900">
              <a:spcAft>
                <a:spcPts val="600"/>
              </a:spcAft>
            </a:pPr>
            <a:r>
              <a:rPr lang="en-US" sz="1800" dirty="0">
                <a:solidFill>
                  <a:schemeClr val="tx1"/>
                </a:solidFill>
                <a:latin typeface="+mn-lt"/>
              </a:rPr>
              <a:t>App deployed via a wizard to install assemblies into the global assembly cache (GAC)</a:t>
            </a:r>
          </a:p>
          <a:p>
            <a:pPr marL="342900" indent="-342900">
              <a:spcAft>
                <a:spcPts val="600"/>
              </a:spcAft>
            </a:pPr>
            <a:r>
              <a:rPr lang="en-US" sz="1800" dirty="0">
                <a:solidFill>
                  <a:schemeClr val="tx1"/>
                </a:solidFill>
                <a:latin typeface="+mn-lt"/>
              </a:rPr>
              <a:t>IIS hardware: 2 vCPUs Xeon processors and 6 GB of memory on each server</a:t>
            </a:r>
          </a:p>
          <a:p>
            <a:pPr marL="342900" indent="-342900">
              <a:spcAft>
                <a:spcPts val="600"/>
              </a:spcAft>
            </a:pPr>
            <a:r>
              <a:rPr lang="en-US" sz="1800" dirty="0">
                <a:solidFill>
                  <a:schemeClr val="tx1"/>
                </a:solidFill>
                <a:latin typeface="+mn-lt"/>
              </a:rPr>
              <a:t>F5 with cookie affinity for session state support</a:t>
            </a:r>
          </a:p>
          <a:p>
            <a:pPr marL="342900" indent="-342900">
              <a:spcAft>
                <a:spcPts val="600"/>
              </a:spcAft>
            </a:pPr>
            <a:r>
              <a:rPr lang="en-US" sz="1800" dirty="0">
                <a:solidFill>
                  <a:schemeClr val="tx1"/>
                </a:solidFill>
                <a:latin typeface="+mn-lt"/>
              </a:rPr>
              <a:t>Backend SQL Server 2012 with Always On availability groups</a:t>
            </a:r>
          </a:p>
          <a:p>
            <a:pPr marL="342900" indent="-342900">
              <a:spcAft>
                <a:spcPts val="600"/>
              </a:spcAft>
            </a:pPr>
            <a:r>
              <a:rPr lang="en-US" sz="1800" dirty="0">
                <a:solidFill>
                  <a:schemeClr val="tx1"/>
                </a:solidFill>
                <a:latin typeface="+mn-lt"/>
              </a:rPr>
              <a:t>App uses distributed queries, heavy use of TempDB, and SQL Server Reporting Services (SSRS), and has a maximum database size of 600 GB</a:t>
            </a:r>
          </a:p>
          <a:p>
            <a:pPr marL="342900" indent="-342900">
              <a:spcAft>
                <a:spcPts val="600"/>
              </a:spcAft>
            </a:pPr>
            <a:r>
              <a:rPr lang="en-US" sz="1800" dirty="0">
                <a:solidFill>
                  <a:schemeClr val="tx1"/>
                </a:solidFill>
                <a:latin typeface="+mn-lt"/>
              </a:rPr>
              <a:t>SQL hardware: 8 vCPUs Xeon processors and 16 GB of memory on each server</a:t>
            </a:r>
          </a:p>
          <a:p>
            <a:pPr marL="342900" indent="-342900">
              <a:spcAft>
                <a:spcPts val="600"/>
              </a:spcAft>
            </a:pPr>
            <a:endParaRPr lang="en-US" sz="2000" dirty="0">
              <a:solidFill>
                <a:schemeClr val="tx1"/>
              </a:solidFill>
              <a:latin typeface="+mn-lt"/>
            </a:endParaRPr>
          </a:p>
        </p:txBody>
      </p:sp>
      <p:pic>
        <p:nvPicPr>
          <p:cNvPr id="6" name="Picture 5" descr="Image showing the on-premises procurement system architecture. The outer box is labelled 'Data Center'. At the top is a network device labelled 'F5 Cookie Affinity'. This leads to an inner box labelled 'VMware'. In this box sit 4 servers labelled 'Frontend IIS Servers' and 3 servers labelled' SQL 2012 Always On AG'. There is also one server labelled 'vCenter'." title="Procurement system on-premises design">
            <a:extLst>
              <a:ext uri="{FF2B5EF4-FFF2-40B4-BE49-F238E27FC236}">
                <a16:creationId xmlns:a16="http://schemas.microsoft.com/office/drawing/2014/main" id="{0C9055EF-1973-4B67-B88D-204DDC0C09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98481" y="1011377"/>
            <a:ext cx="3556234" cy="5431782"/>
          </a:xfrm>
          <a:prstGeom prst="rect">
            <a:avLst/>
          </a:prstGeom>
        </p:spPr>
      </p:pic>
    </p:spTree>
    <p:extLst>
      <p:ext uri="{BB962C8B-B14F-4D97-AF65-F5344CB8AC3E}">
        <p14:creationId xmlns:p14="http://schemas.microsoft.com/office/powerpoint/2010/main" val="19939720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solidFill>
                  <a:schemeClr val="tx1"/>
                </a:solidFill>
              </a:rPr>
              <a:t>HR application</a:t>
            </a:r>
          </a:p>
        </p:txBody>
      </p:sp>
      <p:sp>
        <p:nvSpPr>
          <p:cNvPr id="3" name="Content Placeholder 2"/>
          <p:cNvSpPr>
            <a:spLocks noGrp="1"/>
          </p:cNvSpPr>
          <p:nvPr>
            <p:ph type="body" sz="quarter" idx="10"/>
          </p:nvPr>
        </p:nvSpPr>
        <p:spPr>
          <a:xfrm>
            <a:off x="266920" y="1011376"/>
            <a:ext cx="7049560" cy="5272213"/>
          </a:xfrm>
        </p:spPr>
        <p:txBody>
          <a:bodyPr/>
          <a:lstStyle/>
          <a:p>
            <a:pPr marL="342900" indent="-342900">
              <a:spcAft>
                <a:spcPts val="600"/>
              </a:spcAft>
            </a:pPr>
            <a:r>
              <a:rPr lang="en-IE" sz="1800" dirty="0">
                <a:solidFill>
                  <a:schemeClr val="tx1"/>
                </a:solidFill>
                <a:latin typeface="+mn-lt"/>
              </a:rPr>
              <a:t>Bespoke legacy application created in-house by vendors, due for replacement within 24 months.</a:t>
            </a:r>
          </a:p>
          <a:p>
            <a:pPr marL="342900" indent="-342900">
              <a:spcAft>
                <a:spcPts val="600"/>
              </a:spcAft>
            </a:pPr>
            <a:r>
              <a:rPr lang="en-IE" sz="1800" dirty="0">
                <a:solidFill>
                  <a:schemeClr val="tx1"/>
                </a:solidFill>
                <a:latin typeface="+mn-lt"/>
              </a:rPr>
              <a:t>Web tier deployed to two physical servers (two 4-core Xeon CPUs, 4GB memory), single drive, UEFI boot</a:t>
            </a:r>
          </a:p>
          <a:p>
            <a:pPr marL="342900" indent="-342900">
              <a:spcAft>
                <a:spcPts val="600"/>
              </a:spcAft>
            </a:pPr>
            <a:r>
              <a:rPr lang="en-IE" sz="1800" dirty="0">
                <a:solidFill>
                  <a:schemeClr val="tx1"/>
                </a:solidFill>
                <a:latin typeface="+mn-lt"/>
              </a:rPr>
              <a:t>Windows Server 2012, ASP.NET with .NET 4.5</a:t>
            </a:r>
          </a:p>
          <a:p>
            <a:pPr marL="342900" indent="-342900">
              <a:spcAft>
                <a:spcPts val="600"/>
              </a:spcAft>
            </a:pPr>
            <a:r>
              <a:rPr lang="en-IE" sz="1800" dirty="0">
                <a:solidFill>
                  <a:schemeClr val="tx1"/>
                </a:solidFill>
                <a:latin typeface="+mn-lt"/>
              </a:rPr>
              <a:t>No application installer available, code in off-site archive, no in-house experience in the code</a:t>
            </a:r>
          </a:p>
          <a:p>
            <a:pPr marL="342900" indent="-342900">
              <a:spcAft>
                <a:spcPts val="600"/>
              </a:spcAft>
            </a:pPr>
            <a:r>
              <a:rPr lang="en-US" sz="1800" dirty="0">
                <a:solidFill>
                  <a:schemeClr val="tx1"/>
                </a:solidFill>
                <a:latin typeface="+mn-lt"/>
              </a:rPr>
              <a:t>Database: SQL Server 2005 in failover cluster, using SQL Agent. Tested with SQL Server 2017, licenses already purchased</a:t>
            </a:r>
          </a:p>
          <a:p>
            <a:pPr marL="342900" indent="-342900">
              <a:spcAft>
                <a:spcPts val="600"/>
              </a:spcAft>
            </a:pPr>
            <a:r>
              <a:rPr lang="en-US" sz="1800" dirty="0">
                <a:solidFill>
                  <a:schemeClr val="tx1"/>
                </a:solidFill>
                <a:latin typeface="+mn-lt"/>
              </a:rPr>
              <a:t>Database uses similar HW to web servers, but with 16GB memory</a:t>
            </a:r>
          </a:p>
          <a:p>
            <a:pPr marL="342900" indent="-342900">
              <a:spcAft>
                <a:spcPts val="600"/>
              </a:spcAft>
            </a:pPr>
            <a:r>
              <a:rPr lang="en-US" sz="1800" dirty="0">
                <a:solidFill>
                  <a:schemeClr val="tx1"/>
                </a:solidFill>
                <a:latin typeface="+mn-lt"/>
              </a:rPr>
              <a:t>Database contains highly sensitive information</a:t>
            </a:r>
          </a:p>
          <a:p>
            <a:pPr marL="342900" indent="-342900">
              <a:spcAft>
                <a:spcPts val="600"/>
              </a:spcAft>
            </a:pPr>
            <a:r>
              <a:rPr lang="en-US" sz="1800" dirty="0">
                <a:solidFill>
                  <a:schemeClr val="tx1"/>
                </a:solidFill>
                <a:latin typeface="+mn-lt"/>
              </a:rPr>
              <a:t>Infrastructure team is over-stretched</a:t>
            </a:r>
          </a:p>
          <a:p>
            <a:pPr marL="342900" indent="-342900">
              <a:spcAft>
                <a:spcPts val="600"/>
              </a:spcAft>
            </a:pPr>
            <a:r>
              <a:rPr lang="en-US" sz="1800" dirty="0">
                <a:solidFill>
                  <a:schemeClr val="tx1"/>
                </a:solidFill>
                <a:latin typeface="+mn-lt"/>
              </a:rPr>
              <a:t>Feature request for remote user access</a:t>
            </a:r>
          </a:p>
        </p:txBody>
      </p:sp>
      <p:pic>
        <p:nvPicPr>
          <p:cNvPr id="6" name="Picture 5" descr="Image titled 'Azure Resource Manager' with icons and text for Role-Based Access Control (RBAC), Azure Policy, and Resource Locks." title="HR application on-premises design">
            <a:extLst>
              <a:ext uri="{FF2B5EF4-FFF2-40B4-BE49-F238E27FC236}">
                <a16:creationId xmlns:a16="http://schemas.microsoft.com/office/drawing/2014/main" id="{1AC3ED2B-A0D7-4E07-AB5F-00C1B6B03A7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17455" y="1011376"/>
            <a:ext cx="3552896" cy="5438851"/>
          </a:xfrm>
          <a:prstGeom prst="rect">
            <a:avLst/>
          </a:prstGeom>
        </p:spPr>
      </p:pic>
    </p:spTree>
    <p:extLst>
      <p:ext uri="{BB962C8B-B14F-4D97-AF65-F5344CB8AC3E}">
        <p14:creationId xmlns:p14="http://schemas.microsoft.com/office/powerpoint/2010/main" val="18156050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solidFill>
                  <a:schemeClr val="tx1"/>
                </a:solidFill>
              </a:rPr>
              <a:t>Customer needs</a:t>
            </a:r>
          </a:p>
        </p:txBody>
      </p:sp>
      <p:sp>
        <p:nvSpPr>
          <p:cNvPr id="3" name="Content Placeholder 2"/>
          <p:cNvSpPr>
            <a:spLocks noGrp="1"/>
          </p:cNvSpPr>
          <p:nvPr>
            <p:ph type="body" sz="quarter" idx="10"/>
          </p:nvPr>
        </p:nvSpPr>
        <p:spPr>
          <a:xfrm>
            <a:off x="269239" y="1189177"/>
            <a:ext cx="11653523" cy="4689361"/>
          </a:xfrm>
        </p:spPr>
        <p:txBody>
          <a:bodyPr/>
          <a:lstStyle/>
          <a:p>
            <a:pPr>
              <a:spcBef>
                <a:spcPts val="1800"/>
              </a:spcBef>
            </a:pPr>
            <a:r>
              <a:rPr lang="en-US" dirty="0"/>
              <a:t>Assess each application for suitability and cost analysis before migrating to Azure</a:t>
            </a:r>
          </a:p>
          <a:p>
            <a:pPr>
              <a:spcBef>
                <a:spcPts val="1800"/>
              </a:spcBef>
            </a:pPr>
            <a:r>
              <a:rPr lang="en-US" dirty="0"/>
              <a:t>Procurement system: must be available 24/7, </a:t>
            </a:r>
            <a:r>
              <a:rPr lang="en-US" i="1" dirty="0"/>
              <a:t>including</a:t>
            </a:r>
            <a:r>
              <a:rPr lang="en-US" dirty="0"/>
              <a:t> during migration</a:t>
            </a:r>
          </a:p>
          <a:p>
            <a:pPr>
              <a:spcBef>
                <a:spcPts val="1800"/>
              </a:spcBef>
            </a:pPr>
            <a:r>
              <a:rPr lang="en-US" dirty="0"/>
              <a:t>HR application: 12-hour migration window</a:t>
            </a:r>
          </a:p>
          <a:p>
            <a:pPr>
              <a:spcBef>
                <a:spcPts val="1800"/>
              </a:spcBef>
            </a:pPr>
            <a:r>
              <a:rPr lang="en-US" dirty="0"/>
              <a:t>High availability and backup/restore required</a:t>
            </a:r>
          </a:p>
          <a:p>
            <a:pPr lvl="0" fontAlgn="ctr"/>
            <a:endParaRPr lang="en-US" sz="3200" dirty="0">
              <a:solidFill>
                <a:schemeClr val="tx1"/>
              </a:solidFill>
            </a:endParaRPr>
          </a:p>
        </p:txBody>
      </p:sp>
    </p:spTree>
    <p:extLst>
      <p:ext uri="{BB962C8B-B14F-4D97-AF65-F5344CB8AC3E}">
        <p14:creationId xmlns:p14="http://schemas.microsoft.com/office/powerpoint/2010/main" val="263172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solidFill>
                  <a:schemeClr val="tx1"/>
                </a:solidFill>
              </a:rPr>
              <a:t>Customer needs</a:t>
            </a:r>
          </a:p>
        </p:txBody>
      </p:sp>
      <p:sp>
        <p:nvSpPr>
          <p:cNvPr id="3" name="Content Placeholder 2"/>
          <p:cNvSpPr>
            <a:spLocks noGrp="1"/>
          </p:cNvSpPr>
          <p:nvPr>
            <p:ph type="body" sz="quarter" idx="10"/>
          </p:nvPr>
        </p:nvSpPr>
        <p:spPr>
          <a:xfrm>
            <a:off x="269239" y="1189177"/>
            <a:ext cx="11653523" cy="6108660"/>
          </a:xfrm>
        </p:spPr>
        <p:txBody>
          <a:bodyPr/>
          <a:lstStyle/>
          <a:p>
            <a:r>
              <a:rPr lang="en-US" dirty="0"/>
              <a:t>Perform a full test of the application running in Azure before cutting over</a:t>
            </a:r>
          </a:p>
          <a:p>
            <a:r>
              <a:rPr lang="en-US" dirty="0"/>
              <a:t>Support "fail back" at any point</a:t>
            </a:r>
          </a:p>
          <a:p>
            <a:r>
              <a:rPr lang="en-US" dirty="0"/>
              <a:t>Secure and performant connectivity from corporate network</a:t>
            </a:r>
          </a:p>
          <a:p>
            <a:r>
              <a:rPr lang="en-US" dirty="0"/>
              <a:t>Least-privilege access controls and protect against accidental modification or deletion</a:t>
            </a:r>
          </a:p>
          <a:p>
            <a:r>
              <a:rPr lang="en-US" dirty="0"/>
              <a:t>Monitor Azure cost and prevent use of unapproved Azure services</a:t>
            </a:r>
          </a:p>
          <a:p>
            <a:pPr lvl="0" fontAlgn="ctr"/>
            <a:endParaRPr lang="en-US" sz="3200" dirty="0">
              <a:solidFill>
                <a:schemeClr val="tx1"/>
              </a:solidFill>
            </a:endParaRPr>
          </a:p>
        </p:txBody>
      </p:sp>
    </p:spTree>
    <p:extLst>
      <p:ext uri="{BB962C8B-B14F-4D97-AF65-F5344CB8AC3E}">
        <p14:creationId xmlns:p14="http://schemas.microsoft.com/office/powerpoint/2010/main" val="14344899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C+E Readiness Template">
  <a:themeElements>
    <a:clrScheme name="S4 Feb 2017 Dark Back">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FFF100"/>
      </a:hlink>
      <a:folHlink>
        <a:srgbClr val="FFF100"/>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5385</Words>
  <Application>Microsoft Office PowerPoint</Application>
  <PresentationFormat>Widescreen</PresentationFormat>
  <Paragraphs>482</Paragraphs>
  <Slides>41</Slides>
  <Notes>41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41</vt:i4>
      </vt:variant>
    </vt:vector>
  </HeadingPairs>
  <TitlesOfParts>
    <vt:vector size="49" baseType="lpstr">
      <vt:lpstr>Arial</vt:lpstr>
      <vt:lpstr>Calibri</vt:lpstr>
      <vt:lpstr>Consolas</vt:lpstr>
      <vt:lpstr>Segoe UI</vt:lpstr>
      <vt:lpstr>Segoe UI Light</vt:lpstr>
      <vt:lpstr>Segoe UI Semilight</vt:lpstr>
      <vt:lpstr>Wingdings</vt:lpstr>
      <vt:lpstr>C+E Readiness Template</vt:lpstr>
      <vt:lpstr>Lift and shift</vt:lpstr>
      <vt:lpstr>Abstract and learning objectives</vt:lpstr>
      <vt:lpstr>Step 1: Review the customer case study</vt:lpstr>
      <vt:lpstr>Customer situation </vt:lpstr>
      <vt:lpstr>Customer situation</vt:lpstr>
      <vt:lpstr>Procurement system</vt:lpstr>
      <vt:lpstr>HR application</vt:lpstr>
      <vt:lpstr>Customer needs</vt:lpstr>
      <vt:lpstr>Customer needs</vt:lpstr>
      <vt:lpstr>Customer objections</vt:lpstr>
      <vt:lpstr>Customer objections</vt:lpstr>
      <vt:lpstr>Common scenarios</vt:lpstr>
      <vt:lpstr>Common scenarios</vt:lpstr>
      <vt:lpstr>Step 2: Design the solution</vt:lpstr>
      <vt:lpstr>Step 3: Present the solution</vt:lpstr>
      <vt:lpstr>Wrap-up</vt:lpstr>
      <vt:lpstr>Preferred target audience </vt:lpstr>
      <vt:lpstr>Networking (1/2)</vt:lpstr>
      <vt:lpstr>Networking (2/2)</vt:lpstr>
      <vt:lpstr>Lucerne network design</vt:lpstr>
      <vt:lpstr>Design for limiting access to resources </vt:lpstr>
      <vt:lpstr>How to monitor and control spend?</vt:lpstr>
      <vt:lpstr>Procurement - Azure migrate</vt:lpstr>
      <vt:lpstr>Procurement - preferred solution</vt:lpstr>
      <vt:lpstr>Procurement – web tier migration options</vt:lpstr>
      <vt:lpstr>Procurement – web tier migration steps</vt:lpstr>
      <vt:lpstr>Procurement – database tier migration steps</vt:lpstr>
      <vt:lpstr>HR App – migration assessment</vt:lpstr>
      <vt:lpstr>HR App - preferred solution</vt:lpstr>
      <vt:lpstr>HR App – web tier migration steps</vt:lpstr>
      <vt:lpstr>HR App – database tier migration steps</vt:lpstr>
      <vt:lpstr>Additional benefits</vt:lpstr>
      <vt:lpstr>Availability and Backup</vt:lpstr>
      <vt:lpstr>Preferred objection handling</vt:lpstr>
      <vt:lpstr>Preferred objection handling</vt:lpstr>
      <vt:lpstr>Preferred objection handling</vt:lpstr>
      <vt:lpstr>Preferred objection handling</vt:lpstr>
      <vt:lpstr>Preferred objection handling</vt:lpstr>
      <vt:lpstr>Preferred objection handling</vt:lpstr>
      <vt:lpstr>Customer quote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2018-04-29T00:47:12Z</dcterms:created>
  <dcterms:modified xsi:type="dcterms:W3CDTF">2018-06-22T08:25:20Z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v-tamat@microsoft.com</vt:lpwstr>
  </property>
  <property fmtid="{D5CDD505-2E9C-101B-9397-08002B2CF9AE}" pid="5" name="MSIP_Label_f42aa342-8706-4288-bd11-ebb85995028c_SetDate">
    <vt:lpwstr>2018-04-29T00:57:27.8192165Z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