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Old Standard TT"/>
      <p:regular r:id="rId42"/>
      <p:bold r:id="rId43"/>
      <p: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OldStandardTT-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OldStandardTT-italic.fntdata"/><Relationship Id="rId21" Type="http://schemas.openxmlformats.org/officeDocument/2006/relationships/slide" Target="slides/slide16.xml"/><Relationship Id="rId43" Type="http://schemas.openxmlformats.org/officeDocument/2006/relationships/font" Target="fonts/OldStandardTT-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4b60d4e7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4b60d4e7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4b60d4e7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4b60d4e7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4b60d4e7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4b60d4e7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4b60d4e7a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d4b60d4e7a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4da60fc6a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d4da60fc6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4da60fc6a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d4da60fc6a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4da60fc6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d4da60fc6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4da60fc6a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d4da60fc6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4da60fc6a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d4da60fc6a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4da60fc6a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d4da60fc6a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4da60fc6a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d4da60fc6a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4b60d4e7a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gd4b60d4e7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4b60d4e7a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d4b60d4e7a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4b60d4e7a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d4b60d4e7a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4"/>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4"/>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www.ohmsmat.com/" TargetMode="Externa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ww.healthline.com/health/meniscus-tears" TargetMode="External"/><Relationship Id="rId4" Type="http://schemas.openxmlformats.org/officeDocument/2006/relationships/hyperlink" Target="https://www.drscholls.com/symptoms-and-conditions/foot/" TargetMode="External"/><Relationship Id="rId5" Type="http://schemas.openxmlformats.org/officeDocument/2006/relationships/hyperlink" Target="https://developer.biodigital.com/" TargetMode="External"/><Relationship Id="rId6" Type="http://schemas.openxmlformats.org/officeDocument/2006/relationships/hyperlink" Target="https://ckeditor.com/ckeditor-4/"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b="0" l="0" r="0" t="0"/>
          <a:stretch/>
        </p:blipFill>
        <p:spPr>
          <a:xfrm>
            <a:off x="3072000" y="170525"/>
            <a:ext cx="3000000" cy="1994099"/>
          </a:xfrm>
          <a:prstGeom prst="rect">
            <a:avLst/>
          </a:prstGeom>
          <a:noFill/>
          <a:ln>
            <a:noFill/>
          </a:ln>
        </p:spPr>
      </p:pic>
      <p:sp>
        <p:nvSpPr>
          <p:cNvPr id="60" name="Google Shape;60;p13"/>
          <p:cNvSpPr txBox="1"/>
          <p:nvPr>
            <p:ph type="ctrTitle"/>
          </p:nvPr>
        </p:nvSpPr>
        <p:spPr>
          <a:xfrm>
            <a:off x="512700" y="2230250"/>
            <a:ext cx="8118600" cy="2348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3000">
                <a:latin typeface="Times New Roman"/>
                <a:ea typeface="Times New Roman"/>
                <a:cs typeface="Times New Roman"/>
                <a:sym typeface="Times New Roman"/>
              </a:rPr>
              <a:t>Department of Information Technology</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Academic Year 2020-2021</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113" name="Google Shape;113;p22"/>
          <p:cNvSpPr txBox="1"/>
          <p:nvPr>
            <p:ph idx="1" type="body"/>
          </p:nvPr>
        </p:nvSpPr>
        <p:spPr>
          <a:xfrm>
            <a:off x="311700" y="1171600"/>
            <a:ext cx="8520600" cy="36228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a:latin typeface="Times New Roman"/>
                <a:ea typeface="Times New Roman"/>
                <a:cs typeface="Times New Roman"/>
                <a:sym typeface="Times New Roman"/>
              </a:rPr>
              <a:t>The development of foothealth website is considered regarding the increasing foot pain conditions ,symptoms and treatments regarding foot. </a:t>
            </a:r>
            <a:endParaRPr>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Char char="●"/>
            </a:pPr>
            <a:r>
              <a:rPr lang="en">
                <a:latin typeface="Times New Roman"/>
                <a:ea typeface="Times New Roman"/>
                <a:cs typeface="Times New Roman"/>
                <a:sym typeface="Times New Roman"/>
              </a:rPr>
              <a:t>Normal patients as well as athletes suffer a lot of foot injuries which gets worsen with time because of improper attention or treatment and ignoring behaviour towards the condition. Even the shoes you wear if are not comfortable to you can cause foot injuries or fractures which can sustain lifetime. </a:t>
            </a:r>
            <a:r>
              <a:rPr lang="en"/>
              <a:t>  </a:t>
            </a:r>
            <a:endParaRPr/>
          </a:p>
          <a:p>
            <a:pPr indent="-342900" lvl="0" marL="457200" rtl="0" algn="just">
              <a:lnSpc>
                <a:spcPct val="115000"/>
              </a:lnSpc>
              <a:spcBef>
                <a:spcPts val="0"/>
              </a:spcBef>
              <a:spcAft>
                <a:spcPts val="0"/>
              </a:spcAft>
              <a:buSzPts val="1800"/>
              <a:buChar char="●"/>
            </a:pPr>
            <a:r>
              <a:rPr lang="en">
                <a:latin typeface="Times New Roman"/>
                <a:ea typeface="Times New Roman"/>
                <a:cs typeface="Times New Roman"/>
                <a:sym typeface="Times New Roman"/>
              </a:rPr>
              <a:t>For such conditions which are severe and should be brought into light for treatment is one of the purpose the company to develop the website which will post information related to foot conditions, symptoms, treatment and prevention which will be medically reviews by physiotherapists and then will be uploaded to this website to make people aware of possible injuries to be coming and how to avoid them. </a:t>
            </a:r>
            <a:r>
              <a:rPr lang="en"/>
              <a:t>                     </a:t>
            </a:r>
            <a:endParaRPr/>
          </a:p>
          <a:p>
            <a:pPr indent="-228600" lvl="0" marL="457200" rtl="0" algn="just">
              <a:lnSpc>
                <a:spcPct val="115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19" name="Google Shape;119;p2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One may face problem recognizing the causes of their foot problems ,the symptoms associated with them and also possible treatment which might help solve foot problems.</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Many a times wearing wrong fit shoes or footwear can cause some serious heel and forefoot pain which only gets worsen by time if not treated. </a:t>
            </a:r>
            <a:r>
              <a:rPr lang="e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For this we are developing foothealth a website which will brief many patients regarding their conditions, symptoms and possible treatment. </a:t>
            </a:r>
            <a:r>
              <a:rPr lang="e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228600" lvl="0" marL="457200" rtl="0" algn="just">
              <a:lnSpc>
                <a:spcPct val="115000"/>
              </a:lnSpc>
              <a:spcBef>
                <a:spcPts val="0"/>
              </a:spcBef>
              <a:spcAft>
                <a:spcPts val="0"/>
              </a:spcAft>
              <a:buSzPts val="1800"/>
              <a:buNone/>
            </a:pPr>
            <a:r>
              <a:t/>
            </a:r>
            <a:endParaRPr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25" name="Google Shape;125;p2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Django</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MySql</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HTML</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JavaScript</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CSS </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Editor</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Three.js</a:t>
            </a:r>
            <a:r>
              <a:rPr lang="e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228600" lvl="0" marL="457200" rtl="0" algn="just">
              <a:lnSpc>
                <a:spcPct val="115000"/>
              </a:lnSpc>
              <a:spcBef>
                <a:spcPts val="0"/>
              </a:spcBef>
              <a:spcAft>
                <a:spcPts val="0"/>
              </a:spcAft>
              <a:buSzPts val="1800"/>
              <a:buNone/>
            </a:pPr>
            <a:r>
              <a:t/>
            </a:r>
            <a:endParaRPr sz="2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31" name="Google Shape;131;p2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Our website can help those people who are suffering from foot pain or diabetes through the articles and blogs uploaded in the website which is verified by the </a:t>
            </a:r>
            <a:r>
              <a:rPr lang="en" sz="2000">
                <a:latin typeface="Times New Roman"/>
                <a:ea typeface="Times New Roman"/>
                <a:cs typeface="Times New Roman"/>
                <a:sym typeface="Times New Roman"/>
              </a:rPr>
              <a:t>professional Physiotherapist.</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With implementation of 3d model UI in our website any user can understand the issues related to his or her health and the awareness about that foot health issues can be created by knowing about that that issue with the help of our website.</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37" name="Google Shape;137;p26"/>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43" name="Google Shape;143;p27"/>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p>
            <a:pPr indent="-342900" lvl="0" marL="457200" rtl="0" algn="just">
              <a:lnSpc>
                <a:spcPct val="90000"/>
              </a:lnSpc>
              <a:spcBef>
                <a:spcPts val="0"/>
              </a:spcBef>
              <a:spcAft>
                <a:spcPts val="0"/>
              </a:spcAft>
              <a:buClr>
                <a:srgbClr val="1CADE4"/>
              </a:buClr>
              <a:buSzPts val="1800"/>
              <a:buFont typeface="Times New Roman"/>
              <a:buChar char="●"/>
            </a:pPr>
            <a:r>
              <a:rPr lang="en" sz="1800">
                <a:latin typeface="Times New Roman"/>
                <a:ea typeface="Times New Roman"/>
                <a:cs typeface="Times New Roman"/>
                <a:sym typeface="Times New Roman"/>
              </a:rPr>
              <a:t>Linking to pages within the site will be at several places as per individual page layouts for.e.g. Get a foot scan would appear as a banner(link) on many pages</a:t>
            </a:r>
            <a:endParaRPr sz="1800">
              <a:latin typeface="Times New Roman"/>
              <a:ea typeface="Times New Roman"/>
              <a:cs typeface="Times New Roman"/>
              <a:sym typeface="Times New Roman"/>
            </a:endParaRPr>
          </a:p>
          <a:p>
            <a:pPr indent="0" lvl="0" marL="457200" rtl="0" algn="just">
              <a:lnSpc>
                <a:spcPct val="90000"/>
              </a:lnSpc>
              <a:spcBef>
                <a:spcPts val="1400"/>
              </a:spcBef>
              <a:spcAft>
                <a:spcPts val="0"/>
              </a:spcAft>
              <a:buNone/>
            </a:pPr>
            <a:r>
              <a:rPr lang="en" sz="1800">
                <a:latin typeface="Times New Roman"/>
                <a:ea typeface="Times New Roman"/>
                <a:cs typeface="Times New Roman"/>
                <a:sym typeface="Times New Roman"/>
              </a:rPr>
              <a:t>External links to Amazon, Flipkart, social media may also appear as banners/buttons and links to them</a:t>
            </a:r>
            <a:endParaRPr sz="1800">
              <a:latin typeface="Times New Roman"/>
              <a:ea typeface="Times New Roman"/>
              <a:cs typeface="Times New Roman"/>
              <a:sym typeface="Times New Roman"/>
            </a:endParaRPr>
          </a:p>
          <a:p>
            <a:pPr indent="0" lvl="0" marL="457200" rtl="0" algn="just">
              <a:lnSpc>
                <a:spcPct val="90000"/>
              </a:lnSpc>
              <a:spcBef>
                <a:spcPts val="1400"/>
              </a:spcBef>
              <a:spcAft>
                <a:spcPts val="0"/>
              </a:spcAft>
              <a:buNone/>
            </a:pPr>
            <a:r>
              <a:rPr lang="en" sz="1800">
                <a:latin typeface="Times New Roman"/>
                <a:ea typeface="Times New Roman"/>
                <a:cs typeface="Times New Roman"/>
                <a:sym typeface="Times New Roman"/>
              </a:rPr>
              <a:t>External links to Stepp test or OHm3000 (</a:t>
            </a:r>
            <a:r>
              <a:rPr lang="en" sz="1800" u="sng">
                <a:solidFill>
                  <a:srgbClr val="6B9F25"/>
                </a:solidFill>
                <a:latin typeface="Times New Roman"/>
                <a:ea typeface="Times New Roman"/>
                <a:cs typeface="Times New Roman"/>
                <a:sym typeface="Times New Roman"/>
                <a:hlinkClick r:id="rId3">
                  <a:extLst>
                    <a:ext uri="{A12FA001-AC4F-418D-AE19-62706E023703}">
                      <ahyp:hlinkClr val="tx"/>
                    </a:ext>
                  </a:extLst>
                </a:hlinkClick>
              </a:rPr>
              <a:t>www.ohmsmat.com</a:t>
            </a:r>
            <a:r>
              <a:rPr lang="en" sz="1800">
                <a:latin typeface="Times New Roman"/>
                <a:ea typeface="Times New Roman"/>
                <a:cs typeface="Times New Roman"/>
                <a:sym typeface="Times New Roman"/>
              </a:rPr>
              <a:t>) can also be provided</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t/>
            </a:r>
            <a:endParaRPr sz="1800">
              <a:latin typeface="Times New Roman"/>
              <a:ea typeface="Times New Roman"/>
              <a:cs typeface="Times New Roman"/>
              <a:sym typeface="Times New Roman"/>
            </a:endParaRPr>
          </a:p>
        </p:txBody>
      </p:sp>
      <p:pic>
        <p:nvPicPr>
          <p:cNvPr id="144" name="Google Shape;144;p27"/>
          <p:cNvPicPr preferRelativeResize="0"/>
          <p:nvPr/>
        </p:nvPicPr>
        <p:blipFill>
          <a:blip r:embed="rId4">
            <a:alphaModFix/>
          </a:blip>
          <a:stretch>
            <a:fillRect/>
          </a:stretch>
        </p:blipFill>
        <p:spPr>
          <a:xfrm>
            <a:off x="4311600" y="1171675"/>
            <a:ext cx="4766749" cy="339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b="1" lang="en">
                <a:latin typeface="Times New Roman"/>
                <a:ea typeface="Times New Roman"/>
                <a:cs typeface="Times New Roman"/>
                <a:sym typeface="Times New Roman"/>
              </a:rPr>
              <a:t>2.1 Proposed System</a:t>
            </a:r>
            <a:endParaRPr/>
          </a:p>
        </p:txBody>
      </p:sp>
      <p:sp>
        <p:nvSpPr>
          <p:cNvPr id="150" name="Google Shape;150;p28"/>
          <p:cNvSpPr txBox="1"/>
          <p:nvPr>
            <p:ph idx="1" type="body"/>
          </p:nvPr>
        </p:nvSpPr>
        <p:spPr>
          <a:xfrm>
            <a:off x="311700" y="1171600"/>
            <a:ext cx="8520600" cy="3595800"/>
          </a:xfrm>
          <a:prstGeom prst="rect">
            <a:avLst/>
          </a:prstGeom>
        </p:spPr>
        <p:txBody>
          <a:bodyPr anchorCtr="0" anchor="t" bIns="91425" lIns="91425" spcFirstLastPara="1" rIns="91425" wrap="square" tIns="91425">
            <a:noAutofit/>
          </a:bodyPr>
          <a:lstStyle/>
          <a:p>
            <a:pPr indent="-114300" lvl="0" marL="91440" rtl="0" algn="just">
              <a:lnSpc>
                <a:spcPct val="90000"/>
              </a:lnSpc>
              <a:spcBef>
                <a:spcPts val="0"/>
              </a:spcBef>
              <a:spcAft>
                <a:spcPts val="0"/>
              </a:spcAft>
              <a:buClr>
                <a:srgbClr val="1CADE4"/>
              </a:buClr>
              <a:buSzPts val="1800"/>
              <a:buFont typeface="Times New Roman"/>
              <a:buChar char=" "/>
            </a:pPr>
            <a:r>
              <a:rPr b="1" lang="en">
                <a:latin typeface="Times New Roman"/>
                <a:ea typeface="Times New Roman"/>
                <a:cs typeface="Times New Roman"/>
                <a:sym typeface="Times New Roman"/>
              </a:rPr>
              <a:t>Administrative panel</a:t>
            </a:r>
            <a:endParaRPr>
              <a:latin typeface="Times New Roman"/>
              <a:ea typeface="Times New Roman"/>
              <a:cs typeface="Times New Roman"/>
              <a:sym typeface="Times New Roman"/>
            </a:endParaRPr>
          </a:p>
          <a:p>
            <a:pPr indent="-114300" lvl="0" marL="91440" rtl="0" algn="just">
              <a:lnSpc>
                <a:spcPct val="90000"/>
              </a:lnSpc>
              <a:spcBef>
                <a:spcPts val="1400"/>
              </a:spcBef>
              <a:spcAft>
                <a:spcPts val="0"/>
              </a:spcAft>
              <a:buClr>
                <a:srgbClr val="1CADE4"/>
              </a:buClr>
              <a:buSzPts val="1800"/>
              <a:buFont typeface="Times New Roman"/>
              <a:buChar char=" "/>
            </a:pPr>
            <a:r>
              <a:rPr lang="en">
                <a:latin typeface="Times New Roman"/>
                <a:ea typeface="Times New Roman"/>
                <a:cs typeface="Times New Roman"/>
                <a:sym typeface="Times New Roman"/>
              </a:rPr>
              <a:t> Access control</a:t>
            </a:r>
            <a:endParaRPr>
              <a:latin typeface="Times New Roman"/>
              <a:ea typeface="Times New Roman"/>
              <a:cs typeface="Times New Roman"/>
              <a:sym typeface="Times New Roman"/>
            </a:endParaRPr>
          </a:p>
          <a:p>
            <a:pPr indent="-137159" lvl="1" marL="265176" rtl="0" algn="just">
              <a:lnSpc>
                <a:spcPct val="90000"/>
              </a:lnSpc>
              <a:spcBef>
                <a:spcPts val="400"/>
              </a:spcBef>
              <a:spcAft>
                <a:spcPts val="0"/>
              </a:spcAft>
              <a:buClr>
                <a:srgbClr val="1CADE4"/>
              </a:buClr>
              <a:buSzPts val="1800"/>
              <a:buFont typeface="Times New Roman"/>
              <a:buChar char="🢝"/>
            </a:pPr>
            <a:r>
              <a:rPr lang="en" sz="1800">
                <a:latin typeface="Times New Roman"/>
                <a:ea typeface="Times New Roman"/>
                <a:cs typeface="Times New Roman"/>
                <a:sym typeface="Times New Roman"/>
              </a:rPr>
              <a:t>Content manager (CM)</a:t>
            </a:r>
            <a:endParaRPr sz="1800">
              <a:latin typeface="Times New Roman"/>
              <a:ea typeface="Times New Roman"/>
              <a:cs typeface="Times New Roman"/>
              <a:sym typeface="Times New Roman"/>
            </a:endParaRPr>
          </a:p>
          <a:p>
            <a:pPr indent="-137159" lvl="1" marL="265176" rtl="0" algn="just">
              <a:lnSpc>
                <a:spcPct val="90000"/>
              </a:lnSpc>
              <a:spcBef>
                <a:spcPts val="600"/>
              </a:spcBef>
              <a:spcAft>
                <a:spcPts val="0"/>
              </a:spcAft>
              <a:buClr>
                <a:srgbClr val="1CADE4"/>
              </a:buClr>
              <a:buSzPts val="1800"/>
              <a:buFont typeface="Times New Roman"/>
              <a:buChar char="🢝"/>
            </a:pPr>
            <a:r>
              <a:rPr lang="en" sz="1800">
                <a:latin typeface="Times New Roman"/>
                <a:ea typeface="Times New Roman"/>
                <a:cs typeface="Times New Roman"/>
                <a:sym typeface="Times New Roman"/>
              </a:rPr>
              <a:t>Site administrator (SA)</a:t>
            </a:r>
            <a:endParaRPr sz="1800">
              <a:latin typeface="Times New Roman"/>
              <a:ea typeface="Times New Roman"/>
              <a:cs typeface="Times New Roman"/>
              <a:sym typeface="Times New Roman"/>
            </a:endParaRPr>
          </a:p>
          <a:p>
            <a:pPr indent="-137159" lvl="1" marL="265176" rtl="0" algn="just">
              <a:lnSpc>
                <a:spcPct val="90000"/>
              </a:lnSpc>
              <a:spcBef>
                <a:spcPts val="600"/>
              </a:spcBef>
              <a:spcAft>
                <a:spcPts val="0"/>
              </a:spcAft>
              <a:buClr>
                <a:srgbClr val="1CADE4"/>
              </a:buClr>
              <a:buSzPts val="1800"/>
              <a:buFont typeface="Times New Roman"/>
              <a:buChar char="🢝"/>
            </a:pPr>
            <a:r>
              <a:rPr lang="en" sz="1800">
                <a:latin typeface="Times New Roman"/>
                <a:ea typeface="Times New Roman"/>
                <a:cs typeface="Times New Roman"/>
                <a:sym typeface="Times New Roman"/>
              </a:rPr>
              <a:t>Access to customer forms, feedback databases (Gen)</a:t>
            </a:r>
            <a:endParaRPr sz="1800">
              <a:latin typeface="Times New Roman"/>
              <a:ea typeface="Times New Roman"/>
              <a:cs typeface="Times New Roman"/>
              <a:sym typeface="Times New Roman"/>
            </a:endParaRPr>
          </a:p>
          <a:p>
            <a:pPr indent="-114300" lvl="0" marL="91440" rtl="0" algn="just">
              <a:lnSpc>
                <a:spcPct val="90000"/>
              </a:lnSpc>
              <a:spcBef>
                <a:spcPts val="1600"/>
              </a:spcBef>
              <a:spcAft>
                <a:spcPts val="0"/>
              </a:spcAft>
              <a:buClr>
                <a:srgbClr val="1CADE4"/>
              </a:buClr>
              <a:buSzPts val="1800"/>
              <a:buFont typeface="Times New Roman"/>
              <a:buChar char=" "/>
            </a:pPr>
            <a:r>
              <a:rPr lang="en">
                <a:latin typeface="Times New Roman"/>
                <a:ea typeface="Times New Roman"/>
                <a:cs typeface="Times New Roman"/>
                <a:sym typeface="Times New Roman"/>
              </a:rPr>
              <a:t>Content addition (CM)</a:t>
            </a:r>
            <a:endParaRPr>
              <a:latin typeface="Times New Roman"/>
              <a:ea typeface="Times New Roman"/>
              <a:cs typeface="Times New Roman"/>
              <a:sym typeface="Times New Roman"/>
            </a:endParaRPr>
          </a:p>
          <a:p>
            <a:pPr indent="-137159" lvl="1" marL="265176" rtl="0" algn="just">
              <a:lnSpc>
                <a:spcPct val="90000"/>
              </a:lnSpc>
              <a:spcBef>
                <a:spcPts val="400"/>
              </a:spcBef>
              <a:spcAft>
                <a:spcPts val="0"/>
              </a:spcAft>
              <a:buClr>
                <a:srgbClr val="1CADE4"/>
              </a:buClr>
              <a:buSzPts val="1800"/>
              <a:buFont typeface="Times New Roman"/>
              <a:buChar char="🢝"/>
            </a:pPr>
            <a:r>
              <a:rPr lang="en" sz="1800">
                <a:latin typeface="Times New Roman"/>
                <a:ea typeface="Times New Roman"/>
                <a:cs typeface="Times New Roman"/>
                <a:sym typeface="Times New Roman"/>
              </a:rPr>
              <a:t>Advertising panel(top of home page)</a:t>
            </a:r>
            <a:endParaRPr sz="1800">
              <a:latin typeface="Times New Roman"/>
              <a:ea typeface="Times New Roman"/>
              <a:cs typeface="Times New Roman"/>
              <a:sym typeface="Times New Roman"/>
            </a:endParaRPr>
          </a:p>
          <a:p>
            <a:pPr indent="-137159" lvl="2" marL="448056" rtl="0" algn="just">
              <a:lnSpc>
                <a:spcPct val="90000"/>
              </a:lnSpc>
              <a:spcBef>
                <a:spcPts val="600"/>
              </a:spcBef>
              <a:spcAft>
                <a:spcPts val="0"/>
              </a:spcAft>
              <a:buClr>
                <a:srgbClr val="1CADE4"/>
              </a:buClr>
              <a:buSzPts val="1800"/>
              <a:buFont typeface="Times New Roman"/>
              <a:buChar char="🢝"/>
            </a:pPr>
            <a:r>
              <a:rPr lang="en" sz="1800">
                <a:latin typeface="Times New Roman"/>
                <a:ea typeface="Times New Roman"/>
                <a:cs typeface="Times New Roman"/>
                <a:sym typeface="Times New Roman"/>
              </a:rPr>
              <a:t>Organization of ads (3/5). </a:t>
            </a:r>
            <a:endParaRPr sz="1800">
              <a:latin typeface="Times New Roman"/>
              <a:ea typeface="Times New Roman"/>
              <a:cs typeface="Times New Roman"/>
              <a:sym typeface="Times New Roman"/>
            </a:endParaRPr>
          </a:p>
          <a:p>
            <a:pPr indent="-137159" lvl="2" marL="448056" rtl="0" algn="just">
              <a:lnSpc>
                <a:spcPct val="90000"/>
              </a:lnSpc>
              <a:spcBef>
                <a:spcPts val="600"/>
              </a:spcBef>
              <a:spcAft>
                <a:spcPts val="0"/>
              </a:spcAft>
              <a:buClr>
                <a:srgbClr val="1CADE4"/>
              </a:buClr>
              <a:buSzPts val="1800"/>
              <a:buFont typeface="Times New Roman"/>
              <a:buChar char="🢝"/>
            </a:pPr>
            <a:r>
              <a:rPr lang="en" sz="1800">
                <a:latin typeface="Times New Roman"/>
                <a:ea typeface="Times New Roman"/>
                <a:cs typeface="Times New Roman"/>
                <a:sym typeface="Times New Roman"/>
              </a:rPr>
              <a:t>Store all old ads</a:t>
            </a:r>
            <a:endParaRPr sz="1800">
              <a:latin typeface="Times New Roman"/>
              <a:ea typeface="Times New Roman"/>
              <a:cs typeface="Times New Roman"/>
              <a:sym typeface="Times New Roman"/>
            </a:endParaRPr>
          </a:p>
          <a:p>
            <a:pPr indent="-137159" lvl="2" marL="448056" rtl="0" algn="just">
              <a:lnSpc>
                <a:spcPct val="90000"/>
              </a:lnSpc>
              <a:spcBef>
                <a:spcPts val="600"/>
              </a:spcBef>
              <a:spcAft>
                <a:spcPts val="0"/>
              </a:spcAft>
              <a:buClr>
                <a:srgbClr val="1CADE4"/>
              </a:buClr>
              <a:buSzPts val="1800"/>
              <a:buFont typeface="Times New Roman"/>
              <a:buChar char="🢝"/>
            </a:pPr>
            <a:r>
              <a:rPr lang="en" sz="1800">
                <a:latin typeface="Times New Roman"/>
                <a:ea typeface="Times New Roman"/>
                <a:cs typeface="Times New Roman"/>
                <a:sym typeface="Times New Roman"/>
              </a:rPr>
              <a:t>First to view on opening home page</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2.1 Proposed System</a:t>
            </a:r>
            <a:endParaRPr/>
          </a:p>
        </p:txBody>
      </p:sp>
      <p:sp>
        <p:nvSpPr>
          <p:cNvPr id="156" name="Google Shape;156;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149859" lvl="1" marL="265176" rtl="0" algn="just">
              <a:lnSpc>
                <a:spcPct val="90000"/>
              </a:lnSpc>
              <a:spcBef>
                <a:spcPts val="0"/>
              </a:spcBef>
              <a:spcAft>
                <a:spcPts val="0"/>
              </a:spcAft>
              <a:buClr>
                <a:srgbClr val="1CADE4"/>
              </a:buClr>
              <a:buSzPts val="2200"/>
              <a:buFont typeface="Noto Sans Symbols"/>
              <a:buChar char="🢝"/>
            </a:pPr>
            <a:r>
              <a:rPr lang="en" sz="2200">
                <a:latin typeface="Times New Roman"/>
                <a:ea typeface="Times New Roman"/>
                <a:cs typeface="Times New Roman"/>
                <a:sym typeface="Times New Roman"/>
              </a:rPr>
              <a:t>Add new articles </a:t>
            </a:r>
            <a:r>
              <a:rPr b="1" lang="en" sz="2200">
                <a:latin typeface="Times New Roman"/>
                <a:ea typeface="Times New Roman"/>
                <a:cs typeface="Times New Roman"/>
                <a:sym typeface="Times New Roman"/>
              </a:rPr>
              <a:t>( many tags need to be created so that they can be cross referenced)</a:t>
            </a:r>
            <a:endParaRPr sz="2200">
              <a:latin typeface="Times New Roman"/>
              <a:ea typeface="Times New Roman"/>
              <a:cs typeface="Times New Roman"/>
              <a:sym typeface="Times New Roman"/>
            </a:endParaRPr>
          </a:p>
          <a:p>
            <a:pPr indent="-149859" lvl="2" marL="448056" rtl="0" algn="just">
              <a:lnSpc>
                <a:spcPct val="90000"/>
              </a:lnSpc>
              <a:spcBef>
                <a:spcPts val="600"/>
              </a:spcBef>
              <a:spcAft>
                <a:spcPts val="0"/>
              </a:spcAft>
              <a:buClr>
                <a:srgbClr val="1CADE4"/>
              </a:buClr>
              <a:buSzPts val="2200"/>
              <a:buFont typeface="Times New Roman"/>
              <a:buChar char="🢝"/>
            </a:pPr>
            <a:r>
              <a:rPr lang="en" sz="2200">
                <a:latin typeface="Times New Roman"/>
                <a:ea typeface="Times New Roman"/>
                <a:cs typeface="Times New Roman"/>
                <a:sym typeface="Times New Roman"/>
              </a:rPr>
              <a:t>In foot conditions and common foot problems</a:t>
            </a:r>
            <a:endParaRPr sz="2200">
              <a:latin typeface="Times New Roman"/>
              <a:ea typeface="Times New Roman"/>
              <a:cs typeface="Times New Roman"/>
              <a:sym typeface="Times New Roman"/>
            </a:endParaRPr>
          </a:p>
          <a:p>
            <a:pPr indent="-149859" lvl="2" marL="448056" rtl="0" algn="just">
              <a:lnSpc>
                <a:spcPct val="90000"/>
              </a:lnSpc>
              <a:spcBef>
                <a:spcPts val="600"/>
              </a:spcBef>
              <a:spcAft>
                <a:spcPts val="0"/>
              </a:spcAft>
              <a:buClr>
                <a:srgbClr val="1CADE4"/>
              </a:buClr>
              <a:buSzPts val="2200"/>
              <a:buFont typeface="Times New Roman"/>
              <a:buChar char="🢝"/>
            </a:pPr>
            <a:r>
              <a:rPr lang="en" sz="2200">
                <a:latin typeface="Times New Roman"/>
                <a:ea typeface="Times New Roman"/>
                <a:cs typeface="Times New Roman"/>
                <a:sym typeface="Times New Roman"/>
              </a:rPr>
              <a:t>In diabetes center</a:t>
            </a:r>
            <a:endParaRPr sz="2200">
              <a:latin typeface="Times New Roman"/>
              <a:ea typeface="Times New Roman"/>
              <a:cs typeface="Times New Roman"/>
              <a:sym typeface="Times New Roman"/>
            </a:endParaRPr>
          </a:p>
          <a:p>
            <a:pPr indent="-149859" lvl="2" marL="448056" rtl="0" algn="just">
              <a:lnSpc>
                <a:spcPct val="90000"/>
              </a:lnSpc>
              <a:spcBef>
                <a:spcPts val="600"/>
              </a:spcBef>
              <a:spcAft>
                <a:spcPts val="0"/>
              </a:spcAft>
              <a:buClr>
                <a:srgbClr val="1CADE4"/>
              </a:buClr>
              <a:buSzPts val="2200"/>
              <a:buFont typeface="Times New Roman"/>
              <a:buChar char="🢝"/>
            </a:pPr>
            <a:r>
              <a:rPr lang="en" sz="2200">
                <a:latin typeface="Times New Roman"/>
                <a:ea typeface="Times New Roman"/>
                <a:cs typeface="Times New Roman"/>
                <a:sym typeface="Times New Roman"/>
              </a:rPr>
              <a:t>In athletes corner</a:t>
            </a:r>
            <a:endParaRPr sz="2200">
              <a:latin typeface="Times New Roman"/>
              <a:ea typeface="Times New Roman"/>
              <a:cs typeface="Times New Roman"/>
              <a:sym typeface="Times New Roman"/>
            </a:endParaRPr>
          </a:p>
          <a:p>
            <a:pPr indent="-149859" lvl="1" marL="265176" rtl="0" algn="just">
              <a:lnSpc>
                <a:spcPct val="90000"/>
              </a:lnSpc>
              <a:spcBef>
                <a:spcPts val="600"/>
              </a:spcBef>
              <a:spcAft>
                <a:spcPts val="0"/>
              </a:spcAft>
              <a:buClr>
                <a:srgbClr val="1CADE4"/>
              </a:buClr>
              <a:buSzPts val="2200"/>
              <a:buFont typeface="Times New Roman"/>
              <a:buChar char="🢝"/>
            </a:pPr>
            <a:r>
              <a:rPr lang="en" sz="2200">
                <a:latin typeface="Times New Roman"/>
                <a:ea typeface="Times New Roman"/>
                <a:cs typeface="Times New Roman"/>
                <a:sym typeface="Times New Roman"/>
              </a:rPr>
              <a:t>Add new blog articles</a:t>
            </a:r>
            <a:endParaRPr sz="2200">
              <a:latin typeface="Times New Roman"/>
              <a:ea typeface="Times New Roman"/>
              <a:cs typeface="Times New Roman"/>
              <a:sym typeface="Times New Roman"/>
            </a:endParaRPr>
          </a:p>
          <a:p>
            <a:pPr indent="-149859" lvl="2" marL="448056" rtl="0" algn="just">
              <a:lnSpc>
                <a:spcPct val="90000"/>
              </a:lnSpc>
              <a:spcBef>
                <a:spcPts val="600"/>
              </a:spcBef>
              <a:spcAft>
                <a:spcPts val="0"/>
              </a:spcAft>
              <a:buClr>
                <a:srgbClr val="1CADE4"/>
              </a:buClr>
              <a:buSzPts val="2200"/>
              <a:buFont typeface="Times New Roman"/>
              <a:buChar char="🢝"/>
            </a:pPr>
            <a:r>
              <a:rPr lang="en" sz="2200">
                <a:latin typeface="Times New Roman"/>
                <a:ea typeface="Times New Roman"/>
                <a:cs typeface="Times New Roman"/>
                <a:sym typeface="Times New Roman"/>
              </a:rPr>
              <a:t>Organization of blog articles (which one first etc)</a:t>
            </a:r>
            <a:endParaRPr sz="2200">
              <a:latin typeface="Times New Roman"/>
              <a:ea typeface="Times New Roman"/>
              <a:cs typeface="Times New Roman"/>
              <a:sym typeface="Times New Roman"/>
            </a:endParaRPr>
          </a:p>
          <a:p>
            <a:pPr indent="-139700" lvl="0" marL="91440" rtl="0" algn="just">
              <a:lnSpc>
                <a:spcPct val="90000"/>
              </a:lnSpc>
              <a:spcBef>
                <a:spcPts val="1600"/>
              </a:spcBef>
              <a:spcAft>
                <a:spcPts val="0"/>
              </a:spcAft>
              <a:buClr>
                <a:srgbClr val="1CADE4"/>
              </a:buClr>
              <a:buSzPts val="2200"/>
              <a:buFont typeface="Times New Roman"/>
              <a:buChar char=" "/>
            </a:pPr>
            <a:r>
              <a:rPr lang="en" sz="2200">
                <a:latin typeface="Times New Roman"/>
                <a:ea typeface="Times New Roman"/>
                <a:cs typeface="Times New Roman"/>
                <a:sym typeface="Times New Roman"/>
              </a:rPr>
              <a:t>Edit external links – e-com, social media etc (SA)</a:t>
            </a:r>
            <a:endParaRPr sz="2200">
              <a:latin typeface="Times New Roman"/>
              <a:ea typeface="Times New Roman"/>
              <a:cs typeface="Times New Roman"/>
              <a:sym typeface="Times New Roman"/>
            </a:endParaRPr>
          </a:p>
          <a:p>
            <a:pPr indent="-149859" lvl="1" marL="265176" rtl="0" algn="just">
              <a:lnSpc>
                <a:spcPct val="90000"/>
              </a:lnSpc>
              <a:spcBef>
                <a:spcPts val="400"/>
              </a:spcBef>
              <a:spcAft>
                <a:spcPts val="0"/>
              </a:spcAft>
              <a:buClr>
                <a:srgbClr val="1CADE4"/>
              </a:buClr>
              <a:buSzPts val="2200"/>
              <a:buFont typeface="Times New Roman"/>
              <a:buChar char="🢝"/>
            </a:pPr>
            <a:r>
              <a:rPr lang="en" sz="2200">
                <a:latin typeface="Times New Roman"/>
                <a:ea typeface="Times New Roman"/>
                <a:cs typeface="Times New Roman"/>
                <a:sym typeface="Times New Roman"/>
              </a:rPr>
              <a:t>Cross linking social media (SA)</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2.1 Proposed System</a:t>
            </a:r>
            <a:endParaRPr/>
          </a:p>
        </p:txBody>
      </p:sp>
      <p:sp>
        <p:nvSpPr>
          <p:cNvPr id="162" name="Google Shape;162;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139700" lvl="0" marL="91440" rtl="0" algn="just">
              <a:lnSpc>
                <a:spcPct val="90000"/>
              </a:lnSpc>
              <a:spcBef>
                <a:spcPts val="0"/>
              </a:spcBef>
              <a:spcAft>
                <a:spcPts val="0"/>
              </a:spcAft>
              <a:buClr>
                <a:srgbClr val="1CADE4"/>
              </a:buClr>
              <a:buSzPts val="2200"/>
              <a:buFont typeface="Times New Roman"/>
              <a:buChar char="▪"/>
            </a:pPr>
            <a:r>
              <a:rPr lang="en" sz="2200">
                <a:latin typeface="Times New Roman"/>
                <a:ea typeface="Times New Roman"/>
                <a:cs typeface="Times New Roman"/>
                <a:sym typeface="Times New Roman"/>
              </a:rPr>
              <a:t>Edit forms, articles and blogs, newsletters (SA)</a:t>
            </a:r>
            <a:endParaRPr sz="2200">
              <a:latin typeface="Times New Roman"/>
              <a:ea typeface="Times New Roman"/>
              <a:cs typeface="Times New Roman"/>
              <a:sym typeface="Times New Roman"/>
            </a:endParaRPr>
          </a:p>
          <a:p>
            <a:pPr indent="-139700" lvl="0" marL="91440" rtl="0" algn="just">
              <a:lnSpc>
                <a:spcPct val="90000"/>
              </a:lnSpc>
              <a:spcBef>
                <a:spcPts val="1400"/>
              </a:spcBef>
              <a:spcAft>
                <a:spcPts val="0"/>
              </a:spcAft>
              <a:buClr>
                <a:srgbClr val="1CADE4"/>
              </a:buClr>
              <a:buSzPts val="2200"/>
              <a:buFont typeface="Times New Roman"/>
              <a:buChar char="▪"/>
            </a:pPr>
            <a:r>
              <a:rPr lang="en" sz="2200">
                <a:latin typeface="Times New Roman"/>
                <a:ea typeface="Times New Roman"/>
                <a:cs typeface="Times New Roman"/>
                <a:sym typeface="Times New Roman"/>
              </a:rPr>
              <a:t>Edit Images in articles (change) (CM)</a:t>
            </a:r>
            <a:endParaRPr sz="2200">
              <a:latin typeface="Times New Roman"/>
              <a:ea typeface="Times New Roman"/>
              <a:cs typeface="Times New Roman"/>
              <a:sym typeface="Times New Roman"/>
            </a:endParaRPr>
          </a:p>
          <a:p>
            <a:pPr indent="-139700" lvl="0" marL="91440" rtl="0" algn="just">
              <a:lnSpc>
                <a:spcPct val="90000"/>
              </a:lnSpc>
              <a:spcBef>
                <a:spcPts val="1400"/>
              </a:spcBef>
              <a:spcAft>
                <a:spcPts val="0"/>
              </a:spcAft>
              <a:buClr>
                <a:srgbClr val="1CADE4"/>
              </a:buClr>
              <a:buSzPts val="2200"/>
              <a:buFont typeface="Times New Roman"/>
              <a:buChar char="▪"/>
            </a:pPr>
            <a:r>
              <a:rPr lang="en" sz="2200">
                <a:latin typeface="Times New Roman"/>
                <a:ea typeface="Times New Roman"/>
                <a:cs typeface="Times New Roman"/>
                <a:sym typeface="Times New Roman"/>
              </a:rPr>
              <a:t>Add new branch on home page (SA)</a:t>
            </a:r>
            <a:endParaRPr sz="2200">
              <a:latin typeface="Times New Roman"/>
              <a:ea typeface="Times New Roman"/>
              <a:cs typeface="Times New Roman"/>
              <a:sym typeface="Times New Roman"/>
            </a:endParaRPr>
          </a:p>
          <a:p>
            <a:pPr indent="-139700" lvl="0" marL="91440" rtl="0" algn="just">
              <a:lnSpc>
                <a:spcPct val="90000"/>
              </a:lnSpc>
              <a:spcBef>
                <a:spcPts val="1400"/>
              </a:spcBef>
              <a:spcAft>
                <a:spcPts val="0"/>
              </a:spcAft>
              <a:buClr>
                <a:srgbClr val="1CADE4"/>
              </a:buClr>
              <a:buSzPts val="2200"/>
              <a:buFont typeface="Times New Roman"/>
              <a:buChar char="▪"/>
            </a:pPr>
            <a:r>
              <a:rPr lang="en" sz="2200">
                <a:latin typeface="Times New Roman"/>
                <a:ea typeface="Times New Roman"/>
                <a:cs typeface="Times New Roman"/>
                <a:sym typeface="Times New Roman"/>
              </a:rPr>
              <a:t>Add new branch on sub pages (SA)</a:t>
            </a:r>
            <a:endParaRPr sz="2200">
              <a:latin typeface="Times New Roman"/>
              <a:ea typeface="Times New Roman"/>
              <a:cs typeface="Times New Roman"/>
              <a:sym typeface="Times New Roman"/>
            </a:endParaRPr>
          </a:p>
          <a:p>
            <a:pPr indent="-139700" lvl="0" marL="91440" rtl="0" algn="just">
              <a:lnSpc>
                <a:spcPct val="90000"/>
              </a:lnSpc>
              <a:spcBef>
                <a:spcPts val="1400"/>
              </a:spcBef>
              <a:spcAft>
                <a:spcPts val="0"/>
              </a:spcAft>
              <a:buClr>
                <a:srgbClr val="1CADE4"/>
              </a:buClr>
              <a:buSzPts val="2200"/>
              <a:buFont typeface="Times New Roman"/>
              <a:buChar char="▪"/>
            </a:pPr>
            <a:r>
              <a:rPr lang="en" sz="2200">
                <a:latin typeface="Times New Roman"/>
                <a:ea typeface="Times New Roman"/>
                <a:cs typeface="Times New Roman"/>
                <a:sym typeface="Times New Roman"/>
              </a:rPr>
              <a:t>Newsletter service management (Gen)</a:t>
            </a:r>
            <a:endParaRPr sz="2200">
              <a:latin typeface="Times New Roman"/>
              <a:ea typeface="Times New Roman"/>
              <a:cs typeface="Times New Roman"/>
              <a:sym typeface="Times New Roman"/>
            </a:endParaRPr>
          </a:p>
          <a:p>
            <a:pPr indent="-139700" lvl="0" marL="91440" rtl="0" algn="just">
              <a:lnSpc>
                <a:spcPct val="90000"/>
              </a:lnSpc>
              <a:spcBef>
                <a:spcPts val="1400"/>
              </a:spcBef>
              <a:spcAft>
                <a:spcPts val="0"/>
              </a:spcAft>
              <a:buClr>
                <a:srgbClr val="1CADE4"/>
              </a:buClr>
              <a:buSzPts val="2200"/>
              <a:buFont typeface="Times New Roman"/>
              <a:buChar char="▪"/>
            </a:pPr>
            <a:r>
              <a:rPr lang="en" sz="2200">
                <a:latin typeface="Times New Roman"/>
                <a:ea typeface="Times New Roman"/>
                <a:cs typeface="Times New Roman"/>
                <a:sym typeface="Times New Roman"/>
              </a:rPr>
              <a:t>Security and Privacy policies (SA)</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68" name="Google Shape;168;p31"/>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p>
            <a:pPr indent="-139700" lvl="0" marL="91440" rtl="0" algn="just">
              <a:lnSpc>
                <a:spcPct val="90000"/>
              </a:lnSpc>
              <a:spcBef>
                <a:spcPts val="0"/>
              </a:spcBef>
              <a:spcAft>
                <a:spcPts val="0"/>
              </a:spcAft>
              <a:buClr>
                <a:srgbClr val="1CADE4"/>
              </a:buClr>
              <a:buSzPts val="2200"/>
              <a:buFont typeface="Twentieth Century"/>
              <a:buChar char=" "/>
            </a:pPr>
            <a:r>
              <a:rPr lang="en" sz="2200">
                <a:latin typeface="Times New Roman"/>
                <a:ea typeface="Times New Roman"/>
                <a:cs typeface="Times New Roman"/>
                <a:sym typeface="Times New Roman"/>
              </a:rPr>
              <a:t>This fig is a reference database for blogs or articles to be posted on website which includes different constrains for storing post information as well as its retrieval and view to be reflected on site. The whole website database will also be designed subsequently as the website development progresses further.</a:t>
            </a:r>
            <a:endParaRPr sz="18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800">
              <a:latin typeface="Times New Roman"/>
              <a:ea typeface="Times New Roman"/>
              <a:cs typeface="Times New Roman"/>
              <a:sym typeface="Times New Roman"/>
            </a:endParaRPr>
          </a:p>
        </p:txBody>
      </p:sp>
      <p:pic>
        <p:nvPicPr>
          <p:cNvPr id="169" name="Google Shape;169;p31"/>
          <p:cNvPicPr preferRelativeResize="0"/>
          <p:nvPr/>
        </p:nvPicPr>
        <p:blipFill>
          <a:blip r:embed="rId3">
            <a:alphaModFix/>
          </a:blip>
          <a:stretch>
            <a:fillRect/>
          </a:stretch>
        </p:blipFill>
        <p:spPr>
          <a:xfrm>
            <a:off x="4464000" y="1210625"/>
            <a:ext cx="4527600" cy="295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2700" y="275500"/>
            <a:ext cx="8118600" cy="476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A Project Report on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An Interactive Web Framework to Know Your Foot Health</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Submitted in fulfillment of the degree of</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Bachelor of Engineering(Sem-8)</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in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INFORMATION TECHNOLOGY</a:t>
            </a:r>
            <a:endParaRPr b="1"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By</a:t>
            </a:r>
            <a:endParaRPr sz="1800">
              <a:latin typeface="Times New Roman"/>
              <a:ea typeface="Times New Roman"/>
              <a:cs typeface="Times New Roman"/>
              <a:sym typeface="Times New Roman"/>
            </a:endParaRPr>
          </a:p>
          <a:p>
            <a:pPr indent="-127000" lvl="0" marL="91440" rtl="0" algn="ctr">
              <a:lnSpc>
                <a:spcPct val="70000"/>
              </a:lnSpc>
              <a:spcBef>
                <a:spcPts val="1400"/>
              </a:spcBef>
              <a:spcAft>
                <a:spcPts val="0"/>
              </a:spcAft>
              <a:buClr>
                <a:schemeClr val="lt1"/>
              </a:buClr>
              <a:buSzPts val="2000"/>
              <a:buFont typeface="Twentieth Century"/>
              <a:buChar char=" "/>
            </a:pPr>
            <a:r>
              <a:rPr b="1" lang="en" sz="2000">
                <a:solidFill>
                  <a:schemeClr val="lt1"/>
                </a:solidFill>
                <a:latin typeface="Times New Roman"/>
                <a:ea typeface="Times New Roman"/>
                <a:cs typeface="Times New Roman"/>
                <a:sym typeface="Times New Roman"/>
              </a:rPr>
              <a:t>Abhishek L. Pote:17104073</a:t>
            </a:r>
            <a:endParaRPr b="1" sz="2000">
              <a:solidFill>
                <a:schemeClr val="lt1"/>
              </a:solidFill>
              <a:latin typeface="Times New Roman"/>
              <a:ea typeface="Times New Roman"/>
              <a:cs typeface="Times New Roman"/>
              <a:sym typeface="Times New Roman"/>
            </a:endParaRPr>
          </a:p>
          <a:p>
            <a:pPr indent="-127000" lvl="0" marL="91440" rtl="0" algn="ctr">
              <a:lnSpc>
                <a:spcPct val="70000"/>
              </a:lnSpc>
              <a:spcBef>
                <a:spcPts val="1400"/>
              </a:spcBef>
              <a:spcAft>
                <a:spcPts val="0"/>
              </a:spcAft>
              <a:buClr>
                <a:schemeClr val="lt1"/>
              </a:buClr>
              <a:buSzPts val="2000"/>
              <a:buFont typeface="Twentieth Century"/>
              <a:buChar char=" "/>
            </a:pPr>
            <a:r>
              <a:rPr b="1" lang="en" sz="2000">
                <a:solidFill>
                  <a:schemeClr val="lt1"/>
                </a:solidFill>
                <a:latin typeface="Times New Roman"/>
                <a:ea typeface="Times New Roman"/>
                <a:cs typeface="Times New Roman"/>
                <a:sym typeface="Times New Roman"/>
              </a:rPr>
              <a:t>Abhishek A.P. Rai:17104027</a:t>
            </a:r>
            <a:endParaRPr b="1" sz="2000">
              <a:solidFill>
                <a:schemeClr val="lt1"/>
              </a:solidFill>
              <a:latin typeface="Twentieth Century"/>
              <a:ea typeface="Twentieth Century"/>
              <a:cs typeface="Twentieth Century"/>
              <a:sym typeface="Twentieth Century"/>
            </a:endParaRPr>
          </a:p>
          <a:p>
            <a:pPr indent="0" lvl="0" marL="1828800" rtl="0" algn="l">
              <a:lnSpc>
                <a:spcPct val="70000"/>
              </a:lnSpc>
              <a:spcBef>
                <a:spcPts val="1400"/>
              </a:spcBef>
              <a:spcAft>
                <a:spcPts val="0"/>
              </a:spcAft>
              <a:buNone/>
            </a:pPr>
            <a:r>
              <a:rPr b="1" lang="en" sz="2000">
                <a:solidFill>
                  <a:schemeClr val="lt1"/>
                </a:solidFill>
                <a:latin typeface="Times New Roman"/>
                <a:ea typeface="Times New Roman"/>
                <a:cs typeface="Times New Roman"/>
                <a:sym typeface="Times New Roman"/>
              </a:rPr>
              <a:t>   Tanmay S. Rajadhyaksha:17104025</a:t>
            </a:r>
            <a:endParaRPr sz="20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Under the Guidance of</a:t>
            </a:r>
            <a:endParaRPr sz="1800">
              <a:latin typeface="Times New Roman"/>
              <a:ea typeface="Times New Roman"/>
              <a:cs typeface="Times New Roman"/>
              <a:sym typeface="Times New Roman"/>
            </a:endParaRPr>
          </a:p>
          <a:p>
            <a:pPr indent="-127000" lvl="0" marL="91440" rtl="0" algn="ctr">
              <a:lnSpc>
                <a:spcPct val="70000"/>
              </a:lnSpc>
              <a:spcBef>
                <a:spcPts val="1400"/>
              </a:spcBef>
              <a:spcAft>
                <a:spcPts val="0"/>
              </a:spcAft>
              <a:buClr>
                <a:schemeClr val="lt1"/>
              </a:buClr>
              <a:buSzPts val="2000"/>
              <a:buFont typeface="Twentieth Century"/>
              <a:buChar char=" "/>
            </a:pPr>
            <a:r>
              <a:rPr b="1" lang="en" sz="2000">
                <a:solidFill>
                  <a:schemeClr val="lt1"/>
                </a:solidFill>
                <a:latin typeface="Times New Roman"/>
                <a:ea typeface="Times New Roman"/>
                <a:cs typeface="Times New Roman"/>
                <a:sym typeface="Times New Roman"/>
              </a:rPr>
              <a:t>Dr. Sameer Nanivadekar</a:t>
            </a:r>
            <a:endParaRPr sz="20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4200"/>
              <a:buNone/>
            </a:pPr>
            <a:r>
              <a:t/>
            </a:r>
            <a:endParaRPr sz="1800"/>
          </a:p>
          <a:p>
            <a:pPr indent="0" lvl="0" marL="0" rtl="0" algn="l">
              <a:lnSpc>
                <a:spcPct val="100000"/>
              </a:lnSpc>
              <a:spcBef>
                <a:spcPts val="0"/>
              </a:spcBef>
              <a:spcAft>
                <a:spcPts val="0"/>
              </a:spcAft>
              <a:buSzPts val="4200"/>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75" name="Google Shape;175;p3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176" name="Google Shape;176;p32"/>
          <p:cNvPicPr preferRelativeResize="0"/>
          <p:nvPr/>
        </p:nvPicPr>
        <p:blipFill>
          <a:blip r:embed="rId3">
            <a:alphaModFix/>
          </a:blip>
          <a:stretch>
            <a:fillRect/>
          </a:stretch>
        </p:blipFill>
        <p:spPr>
          <a:xfrm>
            <a:off x="0" y="1058226"/>
            <a:ext cx="9144003" cy="385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2.3 Description Of Use Case</a:t>
            </a:r>
            <a:endParaRPr b="1">
              <a:latin typeface="Times New Roman"/>
              <a:ea typeface="Times New Roman"/>
              <a:cs typeface="Times New Roman"/>
              <a:sym typeface="Times New Roman"/>
            </a:endParaRPr>
          </a:p>
        </p:txBody>
      </p:sp>
      <p:pic>
        <p:nvPicPr>
          <p:cNvPr id="182" name="Google Shape;182;p33"/>
          <p:cNvPicPr preferRelativeResize="0"/>
          <p:nvPr/>
        </p:nvPicPr>
        <p:blipFill>
          <a:blip r:embed="rId3">
            <a:alphaModFix/>
          </a:blip>
          <a:stretch>
            <a:fillRect/>
          </a:stretch>
        </p:blipFill>
        <p:spPr>
          <a:xfrm>
            <a:off x="1101825" y="1171600"/>
            <a:ext cx="6940350" cy="37668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2.4 Class Diagram</a:t>
            </a:r>
            <a:endParaRPr b="1">
              <a:latin typeface="Times New Roman"/>
              <a:ea typeface="Times New Roman"/>
              <a:cs typeface="Times New Roman"/>
              <a:sym typeface="Times New Roman"/>
            </a:endParaRPr>
          </a:p>
        </p:txBody>
      </p:sp>
      <p:pic>
        <p:nvPicPr>
          <p:cNvPr id="188" name="Google Shape;188;p34"/>
          <p:cNvPicPr preferRelativeResize="0"/>
          <p:nvPr/>
        </p:nvPicPr>
        <p:blipFill>
          <a:blip r:embed="rId3">
            <a:alphaModFix/>
          </a:blip>
          <a:stretch>
            <a:fillRect/>
          </a:stretch>
        </p:blipFill>
        <p:spPr>
          <a:xfrm>
            <a:off x="311700" y="1058225"/>
            <a:ext cx="8520599" cy="37804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2.5 Module-1</a:t>
            </a:r>
            <a:endParaRPr b="1">
              <a:latin typeface="Times New Roman"/>
              <a:ea typeface="Times New Roman"/>
              <a:cs typeface="Times New Roman"/>
              <a:sym typeface="Times New Roman"/>
            </a:endParaRPr>
          </a:p>
        </p:txBody>
      </p:sp>
      <p:sp>
        <p:nvSpPr>
          <p:cNvPr id="194" name="Google Shape;194;p35"/>
          <p:cNvSpPr txBox="1"/>
          <p:nvPr>
            <p:ph idx="1" type="body"/>
          </p:nvPr>
        </p:nvSpPr>
        <p:spPr>
          <a:xfrm>
            <a:off x="311700" y="916425"/>
            <a:ext cx="8520600" cy="45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Times New Roman"/>
                <a:ea typeface="Times New Roman"/>
                <a:cs typeface="Times New Roman"/>
                <a:sym typeface="Times New Roman"/>
              </a:rPr>
              <a:t>Home Page</a:t>
            </a:r>
            <a:endParaRPr>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latin typeface="Times New Roman"/>
              <a:ea typeface="Times New Roman"/>
              <a:cs typeface="Times New Roman"/>
              <a:sym typeface="Times New Roman"/>
            </a:endParaRPr>
          </a:p>
        </p:txBody>
      </p:sp>
      <p:pic>
        <p:nvPicPr>
          <p:cNvPr id="195" name="Google Shape;195;p35"/>
          <p:cNvPicPr preferRelativeResize="0"/>
          <p:nvPr/>
        </p:nvPicPr>
        <p:blipFill>
          <a:blip r:embed="rId3">
            <a:alphaModFix/>
          </a:blip>
          <a:stretch>
            <a:fillRect/>
          </a:stretch>
        </p:blipFill>
        <p:spPr>
          <a:xfrm>
            <a:off x="311700" y="1369725"/>
            <a:ext cx="8520599" cy="35823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Module-2</a:t>
            </a:r>
            <a:endParaRPr b="1">
              <a:latin typeface="Times New Roman"/>
              <a:ea typeface="Times New Roman"/>
              <a:cs typeface="Times New Roman"/>
              <a:sym typeface="Times New Roman"/>
            </a:endParaRPr>
          </a:p>
        </p:txBody>
      </p:sp>
      <p:sp>
        <p:nvSpPr>
          <p:cNvPr id="201" name="Google Shape;201;p36"/>
          <p:cNvSpPr txBox="1"/>
          <p:nvPr>
            <p:ph idx="1" type="body"/>
          </p:nvPr>
        </p:nvSpPr>
        <p:spPr>
          <a:xfrm>
            <a:off x="311700" y="916425"/>
            <a:ext cx="8520600" cy="39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Know your foot type page</a:t>
            </a:r>
            <a:endParaRPr/>
          </a:p>
        </p:txBody>
      </p:sp>
      <p:pic>
        <p:nvPicPr>
          <p:cNvPr id="202" name="Google Shape;202;p36"/>
          <p:cNvPicPr preferRelativeResize="0"/>
          <p:nvPr/>
        </p:nvPicPr>
        <p:blipFill>
          <a:blip r:embed="rId3">
            <a:alphaModFix/>
          </a:blip>
          <a:stretch>
            <a:fillRect/>
          </a:stretch>
        </p:blipFill>
        <p:spPr>
          <a:xfrm>
            <a:off x="466238" y="1316025"/>
            <a:ext cx="8211533" cy="3522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Module-3</a:t>
            </a:r>
            <a:endParaRPr b="1">
              <a:latin typeface="Times New Roman"/>
              <a:ea typeface="Times New Roman"/>
              <a:cs typeface="Times New Roman"/>
              <a:sym typeface="Times New Roman"/>
            </a:endParaRPr>
          </a:p>
        </p:txBody>
      </p:sp>
      <p:sp>
        <p:nvSpPr>
          <p:cNvPr id="208" name="Google Shape;208;p37"/>
          <p:cNvSpPr txBox="1"/>
          <p:nvPr>
            <p:ph idx="1" type="body"/>
          </p:nvPr>
        </p:nvSpPr>
        <p:spPr>
          <a:xfrm>
            <a:off x="257975" y="889600"/>
            <a:ext cx="8520600" cy="3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 Foot Conditions page </a:t>
            </a:r>
            <a:endParaRPr/>
          </a:p>
        </p:txBody>
      </p:sp>
      <p:pic>
        <p:nvPicPr>
          <p:cNvPr id="209" name="Google Shape;209;p37"/>
          <p:cNvPicPr preferRelativeResize="0"/>
          <p:nvPr/>
        </p:nvPicPr>
        <p:blipFill>
          <a:blip r:embed="rId3">
            <a:alphaModFix/>
          </a:blip>
          <a:stretch>
            <a:fillRect/>
          </a:stretch>
        </p:blipFill>
        <p:spPr>
          <a:xfrm>
            <a:off x="529213" y="1396550"/>
            <a:ext cx="8085572" cy="356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Module-4</a:t>
            </a:r>
            <a:endParaRPr b="1">
              <a:latin typeface="Times New Roman"/>
              <a:ea typeface="Times New Roman"/>
              <a:cs typeface="Times New Roman"/>
              <a:sym typeface="Times New Roman"/>
            </a:endParaRPr>
          </a:p>
        </p:txBody>
      </p:sp>
      <p:sp>
        <p:nvSpPr>
          <p:cNvPr id="215" name="Google Shape;215;p38"/>
          <p:cNvSpPr txBox="1"/>
          <p:nvPr>
            <p:ph idx="1" type="body"/>
          </p:nvPr>
        </p:nvSpPr>
        <p:spPr>
          <a:xfrm>
            <a:off x="311700" y="889600"/>
            <a:ext cx="8520600" cy="35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Detailed Article page</a:t>
            </a:r>
            <a:endParaRPr/>
          </a:p>
        </p:txBody>
      </p:sp>
      <p:pic>
        <p:nvPicPr>
          <p:cNvPr id="216" name="Google Shape;216;p38"/>
          <p:cNvPicPr preferRelativeResize="0"/>
          <p:nvPr/>
        </p:nvPicPr>
        <p:blipFill>
          <a:blip r:embed="rId3">
            <a:alphaModFix/>
          </a:blip>
          <a:stretch>
            <a:fillRect/>
          </a:stretch>
        </p:blipFill>
        <p:spPr>
          <a:xfrm>
            <a:off x="506838" y="1356425"/>
            <a:ext cx="8130314" cy="3589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Module-5</a:t>
            </a:r>
            <a:endParaRPr b="1">
              <a:latin typeface="Times New Roman"/>
              <a:ea typeface="Times New Roman"/>
              <a:cs typeface="Times New Roman"/>
              <a:sym typeface="Times New Roman"/>
            </a:endParaRPr>
          </a:p>
        </p:txBody>
      </p:sp>
      <p:sp>
        <p:nvSpPr>
          <p:cNvPr id="222" name="Google Shape;222;p39"/>
          <p:cNvSpPr txBox="1"/>
          <p:nvPr>
            <p:ph idx="1" type="body"/>
          </p:nvPr>
        </p:nvSpPr>
        <p:spPr>
          <a:xfrm>
            <a:off x="311700" y="889575"/>
            <a:ext cx="8520600" cy="3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Blog List page</a:t>
            </a:r>
            <a:endParaRPr/>
          </a:p>
        </p:txBody>
      </p:sp>
      <p:pic>
        <p:nvPicPr>
          <p:cNvPr id="223" name="Google Shape;223;p39"/>
          <p:cNvPicPr preferRelativeResize="0"/>
          <p:nvPr/>
        </p:nvPicPr>
        <p:blipFill>
          <a:blip r:embed="rId3">
            <a:alphaModFix/>
          </a:blip>
          <a:stretch>
            <a:fillRect/>
          </a:stretch>
        </p:blipFill>
        <p:spPr>
          <a:xfrm>
            <a:off x="490713" y="1334075"/>
            <a:ext cx="8162565" cy="35630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28387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Module-6</a:t>
            </a:r>
            <a:endParaRPr b="1">
              <a:latin typeface="Times New Roman"/>
              <a:ea typeface="Times New Roman"/>
              <a:cs typeface="Times New Roman"/>
              <a:sym typeface="Times New Roman"/>
            </a:endParaRPr>
          </a:p>
        </p:txBody>
      </p:sp>
      <p:sp>
        <p:nvSpPr>
          <p:cNvPr id="229" name="Google Shape;229;p40"/>
          <p:cNvSpPr txBox="1"/>
          <p:nvPr>
            <p:ph idx="1" type="body"/>
          </p:nvPr>
        </p:nvSpPr>
        <p:spPr>
          <a:xfrm>
            <a:off x="311700" y="897075"/>
            <a:ext cx="8520600" cy="3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Detailed blog page</a:t>
            </a:r>
            <a:endParaRPr/>
          </a:p>
        </p:txBody>
      </p:sp>
      <p:pic>
        <p:nvPicPr>
          <p:cNvPr id="230" name="Google Shape;230;p40"/>
          <p:cNvPicPr preferRelativeResize="0"/>
          <p:nvPr/>
        </p:nvPicPr>
        <p:blipFill>
          <a:blip r:embed="rId3">
            <a:alphaModFix/>
          </a:blip>
          <a:stretch>
            <a:fillRect/>
          </a:stretch>
        </p:blipFill>
        <p:spPr>
          <a:xfrm>
            <a:off x="454863" y="1368425"/>
            <a:ext cx="8234272" cy="35555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20330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Module-7</a:t>
            </a:r>
            <a:endParaRPr b="1">
              <a:latin typeface="Times New Roman"/>
              <a:ea typeface="Times New Roman"/>
              <a:cs typeface="Times New Roman"/>
              <a:sym typeface="Times New Roman"/>
            </a:endParaRPr>
          </a:p>
        </p:txBody>
      </p:sp>
      <p:sp>
        <p:nvSpPr>
          <p:cNvPr id="236" name="Google Shape;236;p41"/>
          <p:cNvSpPr txBox="1"/>
          <p:nvPr>
            <p:ph idx="1" type="body"/>
          </p:nvPr>
        </p:nvSpPr>
        <p:spPr>
          <a:xfrm>
            <a:off x="311700" y="816500"/>
            <a:ext cx="8520600" cy="3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 Meet our experts page</a:t>
            </a:r>
            <a:endParaRPr/>
          </a:p>
        </p:txBody>
      </p:sp>
      <p:pic>
        <p:nvPicPr>
          <p:cNvPr id="237" name="Google Shape;237;p41"/>
          <p:cNvPicPr preferRelativeResize="0"/>
          <p:nvPr/>
        </p:nvPicPr>
        <p:blipFill>
          <a:blip r:embed="rId3">
            <a:alphaModFix/>
          </a:blip>
          <a:stretch>
            <a:fillRect/>
          </a:stretch>
        </p:blipFill>
        <p:spPr>
          <a:xfrm>
            <a:off x="420513" y="1261000"/>
            <a:ext cx="8302970" cy="3636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4000">
                <a:latin typeface="Times New Roman"/>
                <a:ea typeface="Times New Roman"/>
                <a:cs typeface="Times New Roman"/>
                <a:sym typeface="Times New Roman"/>
              </a:rPr>
              <a:t>1.Project Conception and Initiation</a:t>
            </a:r>
            <a:endParaRPr b="1" sz="4000">
              <a:latin typeface="Times New Roman"/>
              <a:ea typeface="Times New Roman"/>
              <a:cs typeface="Times New Roman"/>
              <a:sym typeface="Times New Roman"/>
            </a:endParaRPr>
          </a:p>
        </p:txBody>
      </p:sp>
      <p:sp>
        <p:nvSpPr>
          <p:cNvPr id="71" name="Google Shape;71;p15"/>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311700" y="2167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Module-8</a:t>
            </a:r>
            <a:endParaRPr b="1">
              <a:latin typeface="Times New Roman"/>
              <a:ea typeface="Times New Roman"/>
              <a:cs typeface="Times New Roman"/>
              <a:sym typeface="Times New Roman"/>
            </a:endParaRPr>
          </a:p>
        </p:txBody>
      </p:sp>
      <p:sp>
        <p:nvSpPr>
          <p:cNvPr id="243" name="Google Shape;243;p42"/>
          <p:cNvSpPr txBox="1"/>
          <p:nvPr>
            <p:ph idx="1" type="body"/>
          </p:nvPr>
        </p:nvSpPr>
        <p:spPr>
          <a:xfrm>
            <a:off x="311700" y="701575"/>
            <a:ext cx="8520600" cy="3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Foot pain locator page</a:t>
            </a:r>
            <a:endParaRPr/>
          </a:p>
        </p:txBody>
      </p:sp>
      <p:pic>
        <p:nvPicPr>
          <p:cNvPr id="244" name="Google Shape;244;p42"/>
          <p:cNvPicPr preferRelativeResize="0"/>
          <p:nvPr/>
        </p:nvPicPr>
        <p:blipFill>
          <a:blip r:embed="rId3">
            <a:alphaModFix/>
          </a:blip>
          <a:stretch>
            <a:fillRect/>
          </a:stretch>
        </p:blipFill>
        <p:spPr>
          <a:xfrm>
            <a:off x="680675" y="1168250"/>
            <a:ext cx="7782639" cy="3751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257975" y="16300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Module-9</a:t>
            </a:r>
            <a:endParaRPr b="1">
              <a:latin typeface="Times New Roman"/>
              <a:ea typeface="Times New Roman"/>
              <a:cs typeface="Times New Roman"/>
              <a:sym typeface="Times New Roman"/>
            </a:endParaRPr>
          </a:p>
        </p:txBody>
      </p:sp>
      <p:sp>
        <p:nvSpPr>
          <p:cNvPr id="250" name="Google Shape;250;p43"/>
          <p:cNvSpPr txBox="1"/>
          <p:nvPr>
            <p:ph idx="1" type="body"/>
          </p:nvPr>
        </p:nvSpPr>
        <p:spPr>
          <a:xfrm>
            <a:off x="190825" y="634400"/>
            <a:ext cx="8520600" cy="3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 Foot Pain regions for form</a:t>
            </a:r>
            <a:endParaRPr/>
          </a:p>
        </p:txBody>
      </p:sp>
      <p:pic>
        <p:nvPicPr>
          <p:cNvPr id="251" name="Google Shape;251;p43"/>
          <p:cNvPicPr preferRelativeResize="0"/>
          <p:nvPr/>
        </p:nvPicPr>
        <p:blipFill>
          <a:blip r:embed="rId3">
            <a:alphaModFix/>
          </a:blip>
          <a:stretch>
            <a:fillRect/>
          </a:stretch>
        </p:blipFill>
        <p:spPr>
          <a:xfrm>
            <a:off x="2457575" y="1020500"/>
            <a:ext cx="4228853" cy="3818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257975" y="16300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Module-10</a:t>
            </a:r>
            <a:endParaRPr b="1">
              <a:latin typeface="Times New Roman"/>
              <a:ea typeface="Times New Roman"/>
              <a:cs typeface="Times New Roman"/>
              <a:sym typeface="Times New Roman"/>
            </a:endParaRPr>
          </a:p>
        </p:txBody>
      </p:sp>
      <p:sp>
        <p:nvSpPr>
          <p:cNvPr id="257" name="Google Shape;257;p44"/>
          <p:cNvSpPr txBox="1"/>
          <p:nvPr>
            <p:ph idx="1" type="body"/>
          </p:nvPr>
        </p:nvSpPr>
        <p:spPr>
          <a:xfrm>
            <a:off x="190825" y="634400"/>
            <a:ext cx="8520600" cy="3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Diabetes Center Page</a:t>
            </a:r>
            <a:endParaRPr/>
          </a:p>
        </p:txBody>
      </p:sp>
      <p:pic>
        <p:nvPicPr>
          <p:cNvPr id="258" name="Google Shape;258;p44"/>
          <p:cNvPicPr preferRelativeResize="0"/>
          <p:nvPr/>
        </p:nvPicPr>
        <p:blipFill>
          <a:blip r:embed="rId3">
            <a:alphaModFix/>
          </a:blip>
          <a:stretch>
            <a:fillRect/>
          </a:stretch>
        </p:blipFill>
        <p:spPr>
          <a:xfrm>
            <a:off x="152400" y="1092325"/>
            <a:ext cx="8839200" cy="360815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2.6 References</a:t>
            </a:r>
            <a:endParaRPr b="1">
              <a:latin typeface="Times New Roman"/>
              <a:ea typeface="Times New Roman"/>
              <a:cs typeface="Times New Roman"/>
              <a:sym typeface="Times New Roman"/>
            </a:endParaRPr>
          </a:p>
        </p:txBody>
      </p:sp>
      <p:sp>
        <p:nvSpPr>
          <p:cNvPr id="264" name="Google Shape;264;p4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AutoNum type="arabicPeriod"/>
            </a:pPr>
            <a:r>
              <a:rPr lang="en" sz="2200" u="sng">
                <a:latin typeface="Times New Roman"/>
                <a:ea typeface="Times New Roman"/>
                <a:cs typeface="Times New Roman"/>
                <a:sym typeface="Times New Roman"/>
                <a:hlinkClick r:id="rId3"/>
              </a:rPr>
              <a:t>https://www.healthline.com/health/meniscus-tears</a:t>
            </a:r>
            <a:endParaRPr/>
          </a:p>
          <a:p>
            <a:pPr indent="-342900" lvl="0" marL="457200" rtl="0" algn="l">
              <a:lnSpc>
                <a:spcPct val="90000"/>
              </a:lnSpc>
              <a:spcBef>
                <a:spcPts val="1400"/>
              </a:spcBef>
              <a:spcAft>
                <a:spcPts val="0"/>
              </a:spcAft>
              <a:buSzPts val="1800"/>
              <a:buAutoNum type="arabicPeriod"/>
            </a:pPr>
            <a:r>
              <a:rPr lang="en" sz="2200" u="sng">
                <a:latin typeface="Times New Roman"/>
                <a:ea typeface="Times New Roman"/>
                <a:cs typeface="Times New Roman"/>
                <a:sym typeface="Times New Roman"/>
                <a:hlinkClick r:id="rId4"/>
              </a:rPr>
              <a:t>https://www.drscholls.com/symptoms-and-conditions/foot/</a:t>
            </a:r>
            <a:endParaRPr/>
          </a:p>
          <a:p>
            <a:pPr indent="-342900" lvl="0" marL="457200" rtl="0" algn="l">
              <a:lnSpc>
                <a:spcPct val="90000"/>
              </a:lnSpc>
              <a:spcBef>
                <a:spcPts val="1400"/>
              </a:spcBef>
              <a:spcAft>
                <a:spcPts val="0"/>
              </a:spcAft>
              <a:buSzPts val="1800"/>
              <a:buAutoNum type="arabicPeriod"/>
            </a:pPr>
            <a:r>
              <a:rPr lang="en" sz="2200" u="sng">
                <a:latin typeface="Times New Roman"/>
                <a:ea typeface="Times New Roman"/>
                <a:cs typeface="Times New Roman"/>
                <a:sym typeface="Times New Roman"/>
                <a:hlinkClick r:id="rId5"/>
              </a:rPr>
              <a:t>https://developer.biodigital.com/</a:t>
            </a:r>
            <a:endParaRPr/>
          </a:p>
          <a:p>
            <a:pPr indent="-342900" lvl="0" marL="457200" rtl="0" algn="l">
              <a:lnSpc>
                <a:spcPct val="90000"/>
              </a:lnSpc>
              <a:spcBef>
                <a:spcPts val="1400"/>
              </a:spcBef>
              <a:spcAft>
                <a:spcPts val="0"/>
              </a:spcAft>
              <a:buSzPts val="1800"/>
              <a:buAutoNum type="arabicPeriod"/>
            </a:pPr>
            <a:r>
              <a:rPr lang="en" sz="2200" u="sng">
                <a:latin typeface="Times New Roman"/>
                <a:ea typeface="Times New Roman"/>
                <a:cs typeface="Times New Roman"/>
                <a:sym typeface="Times New Roman"/>
                <a:hlinkClick r:id="rId6"/>
              </a:rPr>
              <a:t>https://ckeditor.com/ckeditor-4/</a:t>
            </a:r>
            <a:endParaRPr/>
          </a:p>
          <a:p>
            <a:pPr indent="-342900" lvl="0" marL="457200" rtl="0" algn="l">
              <a:lnSpc>
                <a:spcPct val="90000"/>
              </a:lnSpc>
              <a:spcBef>
                <a:spcPts val="1400"/>
              </a:spcBef>
              <a:spcAft>
                <a:spcPts val="0"/>
              </a:spcAft>
              <a:buSzPts val="1800"/>
              <a:buFont typeface="Times New Roman"/>
              <a:buAutoNum type="arabicPeriod"/>
            </a:pPr>
            <a:r>
              <a:rPr lang="en" sz="2200" u="sng">
                <a:latin typeface="Times New Roman"/>
                <a:ea typeface="Times New Roman"/>
                <a:cs typeface="Times New Roman"/>
                <a:sym typeface="Times New Roman"/>
              </a:rPr>
              <a:t>https://threejs.org/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a:t>3. Conclusion and Future Scope</a:t>
            </a:r>
            <a:endParaRPr b="1"/>
          </a:p>
        </p:txBody>
      </p:sp>
      <p:sp>
        <p:nvSpPr>
          <p:cNvPr id="270" name="Google Shape;270;p46"/>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76" name="Google Shape;276;p4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0"/>
              </a:spcBef>
              <a:spcAft>
                <a:spcPts val="0"/>
              </a:spcAft>
              <a:buClr>
                <a:schemeClr val="dk1"/>
              </a:buClr>
              <a:buSzPts val="2000"/>
              <a:buFont typeface="Arial"/>
              <a:buNone/>
            </a:pPr>
            <a:r>
              <a:rPr lang="en" sz="2200">
                <a:latin typeface="Times New Roman"/>
                <a:ea typeface="Times New Roman"/>
                <a:cs typeface="Times New Roman"/>
                <a:sym typeface="Times New Roman"/>
              </a:rPr>
              <a:t>With the above proposed technology stack and proposed architecture we can implement this website on the public domain of the company where different users or clients of the company can visit the website for the queries related to their foot health and the company can post the blogs and different articles related to the foot health as a site administrator.Users can get to know about the products of the company through the site.Users can also use self assessment form to get guidance from medical about foot problems.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8"/>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282" name="Google Shape;282;p48"/>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68300" lvl="0" marL="457200" rtl="0" algn="just">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In today’s modern era people are suffering from many acute conditions and diseases which are never heard of many a times people also get joints pain or fractures due to some disease or  accidents  happening  eventually,  considering  your  legs  as  vital  function  in  your  day  today  activities  </a:t>
            </a:r>
            <a:r>
              <a:rPr lang="en" sz="2200">
                <a:latin typeface="Times New Roman"/>
                <a:ea typeface="Times New Roman"/>
                <a:cs typeface="Times New Roman"/>
                <a:sym typeface="Times New Roman"/>
              </a:rPr>
              <a:t>it's</a:t>
            </a:r>
            <a:r>
              <a:rPr lang="en" sz="2200">
                <a:latin typeface="Times New Roman"/>
                <a:ea typeface="Times New Roman"/>
                <a:cs typeface="Times New Roman"/>
                <a:sym typeface="Times New Roman"/>
              </a:rPr>
              <a:t>  really  important  and  sensitive  to  take  care of  foot  problems  one  might be facing due to any accident or disease. </a:t>
            </a:r>
            <a:endParaRPr sz="2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83" name="Google Shape;83;p1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68300" lvl="0" marL="457200" rtl="0" algn="just">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For such conditions which are severe and should be brought into light for treatment is one of the purpose the company to develop the website which will post information related to foot conditions, symptoms, treatment and prevention which will be medically reviews by physiotherapists and then will be uploaded to  this  website  to  make  people  aware  of  possible  injuries  to  be  coming  and  how  to  avoid them.</a:t>
            </a:r>
            <a:endParaRPr sz="22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800">
              <a:highlight>
                <a:srgbClr val="E4E8EE"/>
              </a:highlight>
              <a:latin typeface="Arial"/>
              <a:ea typeface="Arial"/>
              <a:cs typeface="Arial"/>
              <a:sym typeface="Arial"/>
            </a:endParaRPr>
          </a:p>
          <a:p>
            <a:pPr indent="0" lvl="0" marL="457200" rtl="0" algn="l">
              <a:lnSpc>
                <a:spcPct val="115000"/>
              </a:lnSpc>
              <a:spcBef>
                <a:spcPts val="0"/>
              </a:spcBef>
              <a:spcAft>
                <a:spcPts val="0"/>
              </a:spcAft>
              <a:buNone/>
            </a:pPr>
            <a:r>
              <a:rPr lang="en"/>
              <a:t>                                                              </a:t>
            </a:r>
            <a:endParaRPr/>
          </a:p>
          <a:p>
            <a:pPr indent="0" lvl="0" marL="457200" rtl="0" algn="l">
              <a:lnSpc>
                <a:spcPct val="115000"/>
              </a:lnSpc>
              <a:spcBef>
                <a:spcPts val="0"/>
              </a:spcBef>
              <a:spcAft>
                <a:spcPts val="0"/>
              </a:spcAft>
              <a:buNone/>
            </a:pP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9" name="Google Shape;89;p1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latin typeface="Times New Roman"/>
                <a:ea typeface="Times New Roman"/>
                <a:cs typeface="Times New Roman"/>
                <a:sym typeface="Times New Roman"/>
              </a:rPr>
              <a:t>To develop a blog and product advertisement website for foot health/physiotherapy product based company.</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Char char="●"/>
            </a:pPr>
            <a:r>
              <a:rPr lang="en" sz="2200">
                <a:latin typeface="Times New Roman"/>
                <a:ea typeface="Times New Roman"/>
                <a:cs typeface="Times New Roman"/>
                <a:sym typeface="Times New Roman"/>
              </a:rPr>
              <a:t>To develop fully fledged, functional and dynamic website for organization. </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Char char="●"/>
            </a:pPr>
            <a:r>
              <a:rPr lang="en" sz="2200">
                <a:latin typeface="Times New Roman"/>
                <a:ea typeface="Times New Roman"/>
                <a:cs typeface="Times New Roman"/>
                <a:sym typeface="Times New Roman"/>
              </a:rPr>
              <a:t>To integrate 3D models for demonstration of foot conditions. </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Char char="●"/>
            </a:pPr>
            <a:r>
              <a:rPr lang="en" sz="2200">
                <a:latin typeface="Times New Roman"/>
                <a:ea typeface="Times New Roman"/>
                <a:cs typeface="Times New Roman"/>
                <a:sym typeface="Times New Roman"/>
              </a:rPr>
              <a:t>To develop remote assessment using 3D model and forms. </a:t>
            </a:r>
            <a:endParaRPr sz="22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 sz="2200">
                <a:latin typeface="Times New Roman"/>
                <a:ea typeface="Times New Roman"/>
                <a:cs typeface="Times New Roman"/>
                <a:sym typeface="Times New Roman"/>
              </a:rPr>
              <a:t>To provide with an easy to post content and product advertisement website</a:t>
            </a:r>
            <a:r>
              <a:rPr lang="en" sz="2200"/>
              <a:t>      </a:t>
            </a: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95" name="Google Shape;95;p19"/>
          <p:cNvSpPr txBox="1"/>
          <p:nvPr>
            <p:ph idx="1" type="body"/>
          </p:nvPr>
        </p:nvSpPr>
        <p:spPr>
          <a:xfrm>
            <a:off x="311700" y="1171600"/>
            <a:ext cx="8520600" cy="36630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The current websites related to foot health lacks some or other functionality which we will be incorporating inside our website which solely focus on providing foot problems, their symptoms, treatment and prevention alongside with product designed to company to help identify physiotherapists the foot problem one might be facing and coming up with solid solutions to help tackle those problems.</a:t>
            </a:r>
            <a:endParaRPr>
              <a:latin typeface="Times New Roman"/>
              <a:ea typeface="Times New Roman"/>
              <a:cs typeface="Times New Roman"/>
              <a:sym typeface="Times New Roman"/>
            </a:endParaRPr>
          </a:p>
          <a:p>
            <a:pPr indent="-342900" lvl="0" marL="457200" rtl="0" algn="just">
              <a:spcBef>
                <a:spcPts val="0"/>
              </a:spcBef>
              <a:spcAft>
                <a:spcPts val="0"/>
              </a:spcAft>
              <a:buSzPts val="1800"/>
              <a:buChar char="●"/>
            </a:pPr>
            <a:r>
              <a:rPr lang="en">
                <a:latin typeface="Times New Roman"/>
                <a:ea typeface="Times New Roman"/>
                <a:cs typeface="Times New Roman"/>
                <a:sym typeface="Times New Roman"/>
              </a:rPr>
              <a:t>Currently websites providing this information doesn’t have appropriate product to be introduced to patients which will help for their foot treatment while this side will be having number of product ranges which will be used by physiotherapists to help tackle the problem.        </a:t>
            </a:r>
            <a:r>
              <a:rPr lang="en"/>
              <a:t>  </a:t>
            </a:r>
            <a:endParaRPr/>
          </a:p>
          <a:p>
            <a:pPr indent="-342900" lvl="0" marL="457200" rtl="0" algn="just">
              <a:spcBef>
                <a:spcPts val="0"/>
              </a:spcBef>
              <a:spcAft>
                <a:spcPts val="0"/>
              </a:spcAft>
              <a:buSzPts val="1800"/>
              <a:buChar char="●"/>
            </a:pPr>
            <a:r>
              <a:rPr lang="en">
                <a:latin typeface="Times New Roman"/>
                <a:ea typeface="Times New Roman"/>
                <a:cs typeface="Times New Roman"/>
                <a:sym typeface="Times New Roman"/>
              </a:rPr>
              <a:t>For instance, consider foot.com where information is introduced on foot conditions which is quiet minimal information to be posted considering a medical condition. </a:t>
            </a:r>
            <a:r>
              <a:rPr lang="en"/>
              <a:t>  </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101" name="Google Shape;101;p20"/>
          <p:cNvSpPr txBox="1"/>
          <p:nvPr>
            <p:ph idx="1" type="body"/>
          </p:nvPr>
        </p:nvSpPr>
        <p:spPr>
          <a:xfrm>
            <a:off x="311700" y="1171600"/>
            <a:ext cx="8520600" cy="36363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SzPts val="2000"/>
              <a:buChar char="●"/>
            </a:pPr>
            <a:r>
              <a:rPr lang="en" sz="2000">
                <a:latin typeface="Times New Roman"/>
                <a:ea typeface="Times New Roman"/>
                <a:cs typeface="Times New Roman"/>
                <a:sym typeface="Times New Roman"/>
              </a:rPr>
              <a:t>Also it will be more informative for patients to understand when information will be broken down into much detail by already masters in this field which are the doctors associated with organization who will be providing with much of a detail view and information related to conditions and also accurate treatments or prevention’s to be posted.</a:t>
            </a:r>
            <a:r>
              <a:rPr lang="en" sz="2000">
                <a:latin typeface="Times New Roman"/>
                <a:ea typeface="Times New Roman"/>
                <a:cs typeface="Times New Roman"/>
                <a:sym typeface="Times New Roman"/>
              </a:rPr>
              <a:t>   </a:t>
            </a:r>
            <a:r>
              <a:rPr lang="en" sz="2000"/>
              <a:t>     </a:t>
            </a:r>
            <a:endParaRPr sz="2000"/>
          </a:p>
          <a:p>
            <a:pPr indent="-342900" lvl="0" marL="457200" rtl="0" algn="just">
              <a:lnSpc>
                <a:spcPct val="115000"/>
              </a:lnSpc>
              <a:spcBef>
                <a:spcPts val="0"/>
              </a:spcBef>
              <a:spcAft>
                <a:spcPts val="0"/>
              </a:spcAft>
              <a:buSzPts val="1800"/>
              <a:buChar char="●"/>
            </a:pPr>
            <a:r>
              <a:rPr lang="en" sz="2000">
                <a:latin typeface="Times New Roman"/>
                <a:ea typeface="Times New Roman"/>
                <a:cs typeface="Times New Roman"/>
                <a:sym typeface="Times New Roman"/>
              </a:rPr>
              <a:t>This website would also include the product, it’s use and nearby physiotherapists to users location which use this technology to treat their patients. </a:t>
            </a:r>
            <a:r>
              <a:rPr lang="en" sz="2000">
                <a:latin typeface="Times New Roman"/>
                <a:ea typeface="Times New Roman"/>
                <a:cs typeface="Times New Roman"/>
                <a:sym typeface="Times New Roman"/>
              </a:rPr>
              <a:t>  </a:t>
            </a:r>
            <a:r>
              <a:rPr lang="en" sz="2000"/>
              <a:t>     </a:t>
            </a: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107" name="Google Shape;107;p21"/>
          <p:cNvSpPr txBox="1"/>
          <p:nvPr>
            <p:ph idx="1" type="body"/>
          </p:nvPr>
        </p:nvSpPr>
        <p:spPr>
          <a:xfrm>
            <a:off x="311700" y="1171600"/>
            <a:ext cx="8520600" cy="35958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The proposed 3D models in can be used to integrate in website for foot conditions but we will try to incorporate our 3D foot model which will be interactive and responsive and will also give information regarding the pain area on model which will be responsive as user clicks on foot region where he/she feels pain and then it will pop up with the article showcasing what kind of condition it is and may redirect to related article where its cause, treatment and prevention must be posted Embedding 3D models inside website will not only help in better understanding but also will give a broad overview about what can possibly happen when one ignores the foot conditions they might be facing.</a:t>
            </a: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228600" lvl="0" marL="457200" rtl="0" algn="just">
              <a:lnSpc>
                <a:spcPct val="115000"/>
              </a:lnSpc>
              <a:spcBef>
                <a:spcPts val="0"/>
              </a:spcBef>
              <a:spcAft>
                <a:spcPts val="0"/>
              </a:spcAft>
              <a:buSzPts val="1800"/>
              <a:buNone/>
            </a:pPr>
            <a:r>
              <a:t/>
            </a:r>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