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mp4" ContentType="video/unknown"/>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 id="257" r:id="rId3"/>
    <p:sldId id="258" r:id="rId4"/>
    <p:sldId id="260" r:id="rId5"/>
    <p:sldId id="264" r:id="rId6"/>
    <p:sldId id="261" r:id="rId7"/>
    <p:sldId id="265" r:id="rId8"/>
    <p:sldId id="266" r:id="rId9"/>
    <p:sldId id="262" r:id="rId10"/>
    <p:sldId id="268" r:id="rId11"/>
    <p:sldId id="263"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1234" y="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7010400" y="2052960"/>
            <a:ext cx="1981200" cy="1828800"/>
          </a:xfrm>
        </p:spPr>
        <p:txBody>
          <a:bodyPr anchor="ctr">
            <a:normAutofit/>
          </a:bodyPr>
          <a:lstStyle>
            <a:lvl1pPr marL="0" indent="0" algn="l">
              <a:buNone/>
              <a:defRPr sz="19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Date Placeholder 9"/>
          <p:cNvSpPr>
            <a:spLocks noGrp="1"/>
          </p:cNvSpPr>
          <p:nvPr>
            <p:ph type="dt" sz="half" idx="10"/>
          </p:nvPr>
        </p:nvSpPr>
        <p:spPr/>
        <p:txBody>
          <a:bodyPr/>
          <a:lstStyle>
            <a:lvl1pPr>
              <a:defRPr>
                <a:solidFill>
                  <a:schemeClr val="bg2"/>
                </a:solidFill>
              </a:defRPr>
            </a:lvl1pPr>
          </a:lstStyle>
          <a:p>
            <a:fld id="{EAFDEE45-1E77-450D-B580-1B06AD079A93}" type="datetimeFigureOut">
              <a:rPr lang="en-IN" smtClean="0"/>
              <a:t>11-12-2019</a:t>
            </a:fld>
            <a:endParaRPr lang="en-IN"/>
          </a:p>
        </p:txBody>
      </p:sp>
      <p:sp>
        <p:nvSpPr>
          <p:cNvPr id="11" name="Slide Number Placeholder 10"/>
          <p:cNvSpPr>
            <a:spLocks noGrp="1"/>
          </p:cNvSpPr>
          <p:nvPr>
            <p:ph type="sldNum" sz="quarter" idx="11"/>
          </p:nvPr>
        </p:nvSpPr>
        <p:spPr/>
        <p:txBody>
          <a:bodyPr/>
          <a:lstStyle>
            <a:lvl1pPr>
              <a:defRPr>
                <a:solidFill>
                  <a:srgbClr val="FFFFFF"/>
                </a:solidFill>
              </a:defRPr>
            </a:lvl1pPr>
          </a:lstStyle>
          <a:p>
            <a:fld id="{A90BAA5E-CC2E-4352-AD5B-A5A5904EB72C}" type="slidenum">
              <a:rPr lang="en-IN" smtClean="0"/>
              <a:t>‹#›</a:t>
            </a:fld>
            <a:endParaRPr lang="en-IN"/>
          </a:p>
        </p:txBody>
      </p:sp>
      <p:sp>
        <p:nvSpPr>
          <p:cNvPr id="12" name="Footer Placeholder 11"/>
          <p:cNvSpPr>
            <a:spLocks noGrp="1"/>
          </p:cNvSpPr>
          <p:nvPr>
            <p:ph type="ftr" sz="quarter" idx="12"/>
          </p:nvPr>
        </p:nvSpPr>
        <p:spPr/>
        <p:txBody>
          <a:bodyPr/>
          <a:lstStyle>
            <a:lvl1pPr>
              <a:defRPr>
                <a:solidFill>
                  <a:schemeClr val="bg2"/>
                </a:solidFill>
              </a:defRPr>
            </a:lvl1pPr>
          </a:lstStyle>
          <a:p>
            <a:endParaRPr lang="en-IN"/>
          </a:p>
        </p:txBody>
      </p:sp>
      <p:sp>
        <p:nvSpPr>
          <p:cNvPr id="13" name="Title 12"/>
          <p:cNvSpPr>
            <a:spLocks noGrp="1"/>
          </p:cNvSpPr>
          <p:nvPr>
            <p:ph type="title"/>
          </p:nvPr>
        </p:nvSpPr>
        <p:spPr>
          <a:xfrm>
            <a:off x="457200" y="2052960"/>
            <a:ext cx="6324600" cy="182880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FDEE45-1E77-450D-B580-1B06AD079A93}" type="datetimeFigureOut">
              <a:rPr lang="en-IN" smtClean="0"/>
              <a:t>11-12-2019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0BAA5E-CC2E-4352-AD5B-A5A5904EB72C}"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52400" y="147319"/>
            <a:ext cx="6705600"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47319"/>
            <a:ext cx="1956046"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162800" y="274638"/>
            <a:ext cx="1676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FDEE45-1E77-450D-B580-1B06AD079A93}" type="datetimeFigureOut">
              <a:rPr lang="en-IN" smtClean="0"/>
              <a:t>11-12-2019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A90BAA5E-CC2E-4352-AD5B-A5A5904EB72C}"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FDEE45-1E77-450D-B580-1B06AD079A93}" type="datetimeFigureOut">
              <a:rPr lang="en-IN" smtClean="0"/>
              <a:t>11-12-2019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0BAA5E-CC2E-4352-AD5B-A5A5904EB72C}" type="slidenum">
              <a:rPr lang="en-IN" smtClean="0"/>
              <a:t>‹#›</a:t>
            </a:fld>
            <a:endParaRPr lang="en-IN"/>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Date Placeholder 8"/>
          <p:cNvSpPr>
            <a:spLocks noGrp="1"/>
          </p:cNvSpPr>
          <p:nvPr>
            <p:ph type="dt" sz="half" idx="10"/>
          </p:nvPr>
        </p:nvSpPr>
        <p:spPr/>
        <p:txBody>
          <a:bodyPr/>
          <a:lstStyle>
            <a:lvl1pPr>
              <a:defRPr>
                <a:solidFill>
                  <a:srgbClr val="FFFFFF"/>
                </a:solidFill>
              </a:defRPr>
            </a:lvl1pPr>
          </a:lstStyle>
          <a:p>
            <a:fld id="{EAFDEE45-1E77-450D-B580-1B06AD079A93}" type="datetimeFigureOut">
              <a:rPr lang="en-IN" smtClean="0"/>
              <a:t>11-12-2019</a:t>
            </a:fld>
            <a:endParaRPr lang="en-IN"/>
          </a:p>
        </p:txBody>
      </p:sp>
      <p:sp>
        <p:nvSpPr>
          <p:cNvPr id="10" name="Slide Number Placeholder 9"/>
          <p:cNvSpPr>
            <a:spLocks noGrp="1"/>
          </p:cNvSpPr>
          <p:nvPr>
            <p:ph type="sldNum" sz="quarter" idx="11"/>
          </p:nvPr>
        </p:nvSpPr>
        <p:spPr/>
        <p:txBody>
          <a:bodyPr/>
          <a:lstStyle>
            <a:lvl1pPr>
              <a:defRPr>
                <a:solidFill>
                  <a:schemeClr val="bg2"/>
                </a:solidFill>
              </a:defRPr>
            </a:lvl1pPr>
          </a:lstStyle>
          <a:p>
            <a:fld id="{A90BAA5E-CC2E-4352-AD5B-A5A5904EB72C}" type="slidenum">
              <a:rPr lang="en-IN" smtClean="0"/>
              <a:t>‹#›</a:t>
            </a:fld>
            <a:endParaRPr lang="en-IN"/>
          </a:p>
        </p:txBody>
      </p:sp>
      <p:sp>
        <p:nvSpPr>
          <p:cNvPr id="11" name="Footer Placeholder 10"/>
          <p:cNvSpPr>
            <a:spLocks noGrp="1"/>
          </p:cNvSpPr>
          <p:nvPr>
            <p:ph type="ftr" sz="quarter" idx="12"/>
          </p:nvPr>
        </p:nvSpPr>
        <p:spPr/>
        <p:txBody>
          <a:bodyPr/>
          <a:lstStyle>
            <a:lvl1pPr>
              <a:defRPr>
                <a:solidFill>
                  <a:srgbClr val="FFFFFF"/>
                </a:solidFill>
              </a:defRPr>
            </a:lvl1pPr>
          </a:lstStyle>
          <a:p>
            <a:endParaRPr lang="en-IN"/>
          </a:p>
        </p:txBody>
      </p:sp>
      <p:sp>
        <p:nvSpPr>
          <p:cNvPr id="12" name="Title 11"/>
          <p:cNvSpPr>
            <a:spLocks noGrp="1"/>
          </p:cNvSpPr>
          <p:nvPr>
            <p:ph type="title"/>
          </p:nvPr>
        </p:nvSpPr>
        <p:spPr>
          <a:xfrm>
            <a:off x="381000" y="2892277"/>
            <a:ext cx="6324600" cy="164592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AFDEE45-1E77-450D-B580-1B06AD079A93}" type="datetimeFigureOut">
              <a:rPr lang="en-IN" smtClean="0"/>
              <a:t>11-12-2019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0BAA5E-CC2E-4352-AD5B-A5A5904EB72C}" type="slidenum">
              <a:rPr lang="en-IN" smtClean="0"/>
              <a:t>‹#›</a:t>
            </a:fld>
            <a:endParaRPr lang="en-IN"/>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399"/>
            <a:ext cx="4040188"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399"/>
            <a:ext cx="4041775"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AFDEE45-1E77-450D-B580-1B06AD079A93}" type="datetimeFigureOut">
              <a:rPr lang="en-IN" smtClean="0"/>
              <a:t>11-12-2019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90BAA5E-CC2E-4352-AD5B-A5A5904EB72C}" type="slidenum">
              <a:rPr lang="en-IN" smtClean="0"/>
              <a:t>‹#›</a:t>
            </a:fld>
            <a:endParaRPr lang="en-IN"/>
          </a:p>
        </p:txBody>
      </p:sp>
      <p:sp>
        <p:nvSpPr>
          <p:cNvPr id="10" name="Title 9"/>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AFDEE45-1E77-450D-B580-1B06AD079A93}" type="datetimeFigureOut">
              <a:rPr lang="en-IN" smtClean="0"/>
              <a:t>11-12-2019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90BAA5E-CC2E-4352-AD5B-A5A5904EB72C}" type="slidenum">
              <a:rPr lang="en-IN" smtClean="0"/>
              <a:t>‹#›</a:t>
            </a:fld>
            <a:endParaRPr lang="en-IN"/>
          </a:p>
        </p:txBody>
      </p:sp>
      <p:sp>
        <p:nvSpPr>
          <p:cNvPr id="6" name="Title 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52400" y="150919"/>
            <a:ext cx="8831802"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EAFDEE45-1E77-450D-B580-1B06AD079A93}" type="datetimeFigureOut">
              <a:rPr lang="en-IN" smtClean="0"/>
              <a:t>11-12-2019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90BAA5E-CC2E-4352-AD5B-A5A5904EB72C}"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50876"/>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FDEE45-1E77-450D-B580-1B06AD079A93}" type="datetimeFigureOut">
              <a:rPr lang="en-IN" smtClean="0"/>
              <a:t>11-12-2019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ln>
            <a:noFill/>
          </a:ln>
        </p:spPr>
        <p:txBody>
          <a:bodyPr/>
          <a:lstStyle>
            <a:lvl1pPr>
              <a:defRPr>
                <a:solidFill>
                  <a:srgbClr val="FFFFFF"/>
                </a:solidFill>
              </a:defRPr>
            </a:lvl1pPr>
          </a:lstStyle>
          <a:p>
            <a:fld id="{A90BAA5E-CC2E-4352-AD5B-A5A5904EB72C}" type="slidenum">
              <a:rPr lang="en-IN" smtClean="0"/>
              <a:t>‹#›</a:t>
            </a:fld>
            <a:endParaRPr lang="en-IN"/>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en-US" smtClean="0"/>
              <a:t>Click to edit Master title style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7010400" y="150876"/>
            <a:ext cx="1981200" cy="655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52400" y="152400"/>
            <a:ext cx="6705600" cy="6553200"/>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162800" y="2133600"/>
            <a:ext cx="1676400" cy="2971800"/>
          </a:xfrm>
        </p:spPr>
        <p:txBody>
          <a:bodyPr tIns="0"/>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FDEE45-1E77-450D-B580-1B06AD079A93}" type="datetimeFigureOut">
              <a:rPr lang="en-IN" smtClean="0"/>
              <a:t>11-12-2019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0BAA5E-CC2E-4352-AD5B-A5A5904EB72C}" type="slidenum">
              <a:rPr lang="en-IN" smtClean="0"/>
              <a:t>‹#›</a:t>
            </a:fld>
            <a:endParaRPr lang="en-IN"/>
          </a:p>
        </p:txBody>
      </p:sp>
      <p:sp>
        <p:nvSpPr>
          <p:cNvPr id="10" name="Title 9"/>
          <p:cNvSpPr>
            <a:spLocks noGrp="1"/>
          </p:cNvSpPr>
          <p:nvPr>
            <p:ph type="title"/>
          </p:nvPr>
        </p:nvSpPr>
        <p:spPr>
          <a:xfrm>
            <a:off x="7162800" y="460248"/>
            <a:ext cx="1676400" cy="1673352"/>
          </a:xfrm>
        </p:spPr>
        <p:txBody>
          <a:bodyPr anchor="b"/>
          <a:lstStyle>
            <a:lvl1pPr algn="l">
              <a:defRPr sz="2000" spc="150" baseline="0">
                <a:solidFill>
                  <a:schemeClr val="tx2"/>
                </a:solidFill>
              </a:defRPr>
            </a:lvl1pPr>
          </a:lstStyle>
          <a:p>
            <a:r>
              <a:rPr lang="en-US" smtClean="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634971"/>
            <a:ext cx="8831802"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399" y="152400"/>
            <a:ext cx="8814047"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381000" y="355847"/>
            <a:ext cx="8381260" cy="105439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0999" y="1719071"/>
            <a:ext cx="8407893" cy="440740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70888" y="6356350"/>
            <a:ext cx="2133600" cy="274320"/>
          </a:xfrm>
          <a:prstGeom prst="rect">
            <a:avLst/>
          </a:prstGeom>
        </p:spPr>
        <p:txBody>
          <a:bodyPr vert="horz" lIns="91440" tIns="45720" rIns="91440" bIns="45720" rtlCol="0" anchor="ctr"/>
          <a:lstStyle>
            <a:lvl1pPr algn="l">
              <a:defRPr sz="1100">
                <a:solidFill>
                  <a:schemeClr val="tx2"/>
                </a:solidFill>
              </a:defRPr>
            </a:lvl1pPr>
          </a:lstStyle>
          <a:p>
            <a:fld id="{EAFDEE45-1E77-450D-B580-1B06AD079A93}" type="datetimeFigureOut">
              <a:rPr lang="en-IN" smtClean="0"/>
              <a:t>11-12-2019</a:t>
            </a:fld>
            <a:endParaRPr lang="en-IN"/>
          </a:p>
        </p:txBody>
      </p:sp>
      <p:sp>
        <p:nvSpPr>
          <p:cNvPr id="5" name="Footer Placeholder 4"/>
          <p:cNvSpPr>
            <a:spLocks noGrp="1"/>
          </p:cNvSpPr>
          <p:nvPr>
            <p:ph type="ftr" sz="quarter" idx="3"/>
          </p:nvPr>
        </p:nvSpPr>
        <p:spPr>
          <a:xfrm>
            <a:off x="3048000" y="6356350"/>
            <a:ext cx="3352800" cy="274320"/>
          </a:xfrm>
          <a:prstGeom prst="rect">
            <a:avLst/>
          </a:prstGeom>
        </p:spPr>
        <p:txBody>
          <a:bodyPr vert="horz" lIns="91440" tIns="45720" rIns="91440" bIns="45720" rtlCol="0" anchor="ctr"/>
          <a:lstStyle>
            <a:lvl1pPr algn="ctr">
              <a:defRPr sz="1100">
                <a:solidFill>
                  <a:schemeClr val="tx2"/>
                </a:solidFill>
              </a:defRPr>
            </a:lvl1pPr>
          </a:lstStyle>
          <a:p>
            <a:endParaRPr lang="en-IN"/>
          </a:p>
        </p:txBody>
      </p:sp>
      <p:sp>
        <p:nvSpPr>
          <p:cNvPr id="6" name="Slide Number Placeholder 5"/>
          <p:cNvSpPr>
            <a:spLocks noGrp="1"/>
          </p:cNvSpPr>
          <p:nvPr>
            <p:ph type="sldNum" sz="quarter" idx="4"/>
          </p:nvPr>
        </p:nvSpPr>
        <p:spPr>
          <a:xfrm>
            <a:off x="8234680" y="6355080"/>
            <a:ext cx="582966" cy="274320"/>
          </a:xfrm>
          <a:prstGeom prst="rect">
            <a:avLst/>
          </a:prstGeom>
          <a:ln w="19050">
            <a:noFill/>
          </a:ln>
        </p:spPr>
        <p:txBody>
          <a:bodyPr vert="horz" lIns="91440" tIns="45720" rIns="91440" bIns="45720" rtlCol="0" anchor="ctr"/>
          <a:lstStyle>
            <a:lvl1pPr algn="ctr">
              <a:defRPr sz="1100">
                <a:solidFill>
                  <a:schemeClr val="tx2"/>
                </a:solidFill>
              </a:defRPr>
            </a:lvl1pPr>
          </a:lstStyle>
          <a:p>
            <a:fld id="{A90BAA5E-CC2E-4352-AD5B-A5A5904EB72C}"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IN" dirty="0"/>
          </a:p>
        </p:txBody>
      </p:sp>
      <p:sp>
        <p:nvSpPr>
          <p:cNvPr id="2" name="Title 1"/>
          <p:cNvSpPr>
            <a:spLocks noGrp="1"/>
          </p:cNvSpPr>
          <p:nvPr>
            <p:ph type="title"/>
          </p:nvPr>
        </p:nvSpPr>
        <p:spPr/>
        <p:txBody>
          <a:bodyPr/>
          <a:lstStyle/>
          <a:p>
            <a:r>
              <a:rPr lang="en-IN" dirty="0" smtClean="0"/>
              <a:t>Online Blood Donation System</a:t>
            </a:r>
            <a:endParaRPr lang="en-IN" dirty="0"/>
          </a:p>
        </p:txBody>
      </p:sp>
    </p:spTree>
    <p:extLst>
      <p:ext uri="{BB962C8B-B14F-4D97-AF65-F5344CB8AC3E}">
        <p14:creationId xmlns:p14="http://schemas.microsoft.com/office/powerpoint/2010/main" val="31793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80931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0999" y="2204863"/>
            <a:ext cx="8295457" cy="3921615"/>
          </a:xfrm>
        </p:spPr>
        <p:txBody>
          <a:bodyPr/>
          <a:lstStyle/>
          <a:p>
            <a:pPr algn="just"/>
            <a:r>
              <a:rPr lang="en-US" dirty="0"/>
              <a:t>This </a:t>
            </a:r>
            <a:r>
              <a:rPr lang="en-US" dirty="0" smtClean="0"/>
              <a:t>system </a:t>
            </a:r>
            <a:r>
              <a:rPr lang="en-US" dirty="0"/>
              <a:t>consists of the process of how the requests from recipients for the required blood are served. </a:t>
            </a:r>
            <a:endParaRPr lang="en-US" dirty="0" smtClean="0"/>
          </a:p>
          <a:p>
            <a:pPr marL="45720" indent="0" algn="just">
              <a:buNone/>
            </a:pPr>
            <a:endParaRPr lang="en-US" dirty="0" smtClean="0"/>
          </a:p>
          <a:p>
            <a:pPr algn="just"/>
            <a:r>
              <a:rPr lang="en-US" dirty="0" smtClean="0"/>
              <a:t>The </a:t>
            </a:r>
            <a:r>
              <a:rPr lang="en-US" dirty="0"/>
              <a:t>Blood Bank first checks whether </a:t>
            </a:r>
            <a:r>
              <a:rPr lang="en-US" dirty="0" smtClean="0"/>
              <a:t>there are any requests and also checks </a:t>
            </a:r>
            <a:r>
              <a:rPr lang="en-US" dirty="0"/>
              <a:t>the hospital’s database to ensure that the required amount of blood is </a:t>
            </a:r>
            <a:r>
              <a:rPr lang="en-US" dirty="0" smtClean="0"/>
              <a:t>available </a:t>
            </a:r>
            <a:r>
              <a:rPr lang="en-US" dirty="0"/>
              <a:t>in that hospital </a:t>
            </a:r>
            <a:r>
              <a:rPr lang="en-US" dirty="0" smtClean="0"/>
              <a:t>for the </a:t>
            </a:r>
            <a:r>
              <a:rPr lang="en-US" dirty="0"/>
              <a:t>request </a:t>
            </a:r>
            <a:r>
              <a:rPr lang="en-US" dirty="0" smtClean="0"/>
              <a:t>to be </a:t>
            </a:r>
            <a:r>
              <a:rPr lang="en-US" dirty="0"/>
              <a:t>served. </a:t>
            </a:r>
            <a:endParaRPr lang="en-US" dirty="0" smtClean="0"/>
          </a:p>
          <a:p>
            <a:pPr marL="45720" indent="0" algn="just">
              <a:buNone/>
            </a:pPr>
            <a:endParaRPr lang="en-US" dirty="0" smtClean="0"/>
          </a:p>
          <a:p>
            <a:pPr algn="just"/>
            <a:r>
              <a:rPr lang="en-US" dirty="0" smtClean="0"/>
              <a:t>The </a:t>
            </a:r>
            <a:r>
              <a:rPr lang="en-US" dirty="0"/>
              <a:t>blood bank module also consists of requesting the blood when </a:t>
            </a:r>
            <a:r>
              <a:rPr lang="en-US" dirty="0" smtClean="0"/>
              <a:t>needed from </a:t>
            </a:r>
            <a:r>
              <a:rPr lang="en-US" dirty="0"/>
              <a:t>the registered donors </a:t>
            </a:r>
            <a:r>
              <a:rPr lang="en-US" dirty="0" smtClean="0"/>
              <a:t>who are available.</a:t>
            </a:r>
            <a:endParaRPr lang="en-US" dirty="0"/>
          </a:p>
        </p:txBody>
      </p:sp>
      <p:sp>
        <p:nvSpPr>
          <p:cNvPr id="2" name="Title 1"/>
          <p:cNvSpPr>
            <a:spLocks noGrp="1"/>
          </p:cNvSpPr>
          <p:nvPr>
            <p:ph type="title"/>
          </p:nvPr>
        </p:nvSpPr>
        <p:spPr/>
        <p:txBody>
          <a:bodyPr/>
          <a:lstStyle/>
          <a:p>
            <a:r>
              <a:rPr lang="en-IN" dirty="0" smtClean="0"/>
              <a:t>Applications</a:t>
            </a:r>
            <a:endParaRPr lang="en-IN" dirty="0"/>
          </a:p>
        </p:txBody>
      </p:sp>
    </p:spTree>
    <p:extLst>
      <p:ext uri="{BB962C8B-B14F-4D97-AF65-F5344CB8AC3E}">
        <p14:creationId xmlns:p14="http://schemas.microsoft.com/office/powerpoint/2010/main" val="2841546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1000" fill="hold"/>
                                        <p:tgtEl>
                                          <p:spTgt spid="5">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5">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5">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p:cTn id="15" dur="1000" fill="hold"/>
                                        <p:tgtEl>
                                          <p:spTgt spid="5">
                                            <p:txEl>
                                              <p:pRg st="2" end="2"/>
                                            </p:txEl>
                                          </p:spTgt>
                                        </p:tgtEl>
                                        <p:attrNameLst>
                                          <p:attrName>ppt_w</p:attrName>
                                        </p:attrNameLst>
                                      </p:cBhvr>
                                      <p:tavLst>
                                        <p:tav tm="0">
                                          <p:val>
                                            <p:fltVal val="0"/>
                                          </p:val>
                                        </p:tav>
                                        <p:tav tm="100000">
                                          <p:val>
                                            <p:strVal val="#ppt_w"/>
                                          </p:val>
                                        </p:tav>
                                      </p:tavLst>
                                    </p:anim>
                                    <p:anim calcmode="lin" valueType="num">
                                      <p:cBhvr>
                                        <p:cTn id="16" dur="1000" fill="hold"/>
                                        <p:tgtEl>
                                          <p:spTgt spid="5">
                                            <p:txEl>
                                              <p:pRg st="2" end="2"/>
                                            </p:txEl>
                                          </p:spTgt>
                                        </p:tgtEl>
                                        <p:attrNameLst>
                                          <p:attrName>ppt_h</p:attrName>
                                        </p:attrNameLst>
                                      </p:cBhvr>
                                      <p:tavLst>
                                        <p:tav tm="0">
                                          <p:val>
                                            <p:fltVal val="0"/>
                                          </p:val>
                                        </p:tav>
                                        <p:tav tm="100000">
                                          <p:val>
                                            <p:strVal val="#ppt_h"/>
                                          </p:val>
                                        </p:tav>
                                      </p:tavLst>
                                    </p:anim>
                                    <p:anim calcmode="lin" valueType="num">
                                      <p:cBhvr>
                                        <p:cTn id="17" dur="1000" fill="hold"/>
                                        <p:tgtEl>
                                          <p:spTgt spid="5">
                                            <p:txEl>
                                              <p:pRg st="2" end="2"/>
                                            </p:txEl>
                                          </p:spTgt>
                                        </p:tgtEl>
                                        <p:attrNameLst>
                                          <p:attrName>style.rotation</p:attrName>
                                        </p:attrNameLst>
                                      </p:cBhvr>
                                      <p:tavLst>
                                        <p:tav tm="0">
                                          <p:val>
                                            <p:fltVal val="90"/>
                                          </p:val>
                                        </p:tav>
                                        <p:tav tm="100000">
                                          <p:val>
                                            <p:fltVal val="0"/>
                                          </p:val>
                                        </p:tav>
                                      </p:tavLst>
                                    </p:anim>
                                    <p:animEffect transition="in" filter="fade">
                                      <p:cBhvr>
                                        <p:cTn id="18" dur="1000"/>
                                        <p:tgtEl>
                                          <p:spTgt spid="5">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p:cTn id="23" dur="1000" fill="hold"/>
                                        <p:tgtEl>
                                          <p:spTgt spid="5">
                                            <p:txEl>
                                              <p:pRg st="4" end="4"/>
                                            </p:txEl>
                                          </p:spTgt>
                                        </p:tgtEl>
                                        <p:attrNameLst>
                                          <p:attrName>ppt_w</p:attrName>
                                        </p:attrNameLst>
                                      </p:cBhvr>
                                      <p:tavLst>
                                        <p:tav tm="0">
                                          <p:val>
                                            <p:fltVal val="0"/>
                                          </p:val>
                                        </p:tav>
                                        <p:tav tm="100000">
                                          <p:val>
                                            <p:strVal val="#ppt_w"/>
                                          </p:val>
                                        </p:tav>
                                      </p:tavLst>
                                    </p:anim>
                                    <p:anim calcmode="lin" valueType="num">
                                      <p:cBhvr>
                                        <p:cTn id="24" dur="1000" fill="hold"/>
                                        <p:tgtEl>
                                          <p:spTgt spid="5">
                                            <p:txEl>
                                              <p:pRg st="4" end="4"/>
                                            </p:txEl>
                                          </p:spTgt>
                                        </p:tgtEl>
                                        <p:attrNameLst>
                                          <p:attrName>ppt_h</p:attrName>
                                        </p:attrNameLst>
                                      </p:cBhvr>
                                      <p:tavLst>
                                        <p:tav tm="0">
                                          <p:val>
                                            <p:fltVal val="0"/>
                                          </p:val>
                                        </p:tav>
                                        <p:tav tm="100000">
                                          <p:val>
                                            <p:strVal val="#ppt_h"/>
                                          </p:val>
                                        </p:tav>
                                      </p:tavLst>
                                    </p:anim>
                                    <p:anim calcmode="lin" valueType="num">
                                      <p:cBhvr>
                                        <p:cTn id="25" dur="1000" fill="hold"/>
                                        <p:tgtEl>
                                          <p:spTgt spid="5">
                                            <p:txEl>
                                              <p:pRg st="4" end="4"/>
                                            </p:txEl>
                                          </p:spTgt>
                                        </p:tgtEl>
                                        <p:attrNameLst>
                                          <p:attrName>style.rotation</p:attrName>
                                        </p:attrNameLst>
                                      </p:cBhvr>
                                      <p:tavLst>
                                        <p:tav tm="0">
                                          <p:val>
                                            <p:fltVal val="90"/>
                                          </p:val>
                                        </p:tav>
                                        <p:tav tm="100000">
                                          <p:val>
                                            <p:fltVal val="0"/>
                                          </p:val>
                                        </p:tav>
                                      </p:tavLst>
                                    </p:anim>
                                    <p:animEffect transition="in" filter="fade">
                                      <p:cBhvr>
                                        <p:cTn id="26" dur="10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2132856"/>
            <a:ext cx="8407893" cy="3993622"/>
          </a:xfrm>
        </p:spPr>
        <p:txBody>
          <a:bodyPr/>
          <a:lstStyle/>
          <a:p>
            <a:pPr algn="just"/>
            <a:r>
              <a:rPr lang="en-US" dirty="0" smtClean="0"/>
              <a:t>The application </a:t>
            </a:r>
            <a:r>
              <a:rPr lang="en-US" dirty="0"/>
              <a:t>can be used by the people interested in donating their blood by locating their nearest blood bank</a:t>
            </a:r>
            <a:r>
              <a:rPr lang="en-US" dirty="0" smtClean="0"/>
              <a:t>.</a:t>
            </a:r>
          </a:p>
          <a:p>
            <a:pPr marL="45720" indent="0" algn="just">
              <a:buNone/>
            </a:pPr>
            <a:endParaRPr lang="en-US" dirty="0" smtClean="0"/>
          </a:p>
          <a:p>
            <a:pPr algn="just"/>
            <a:r>
              <a:rPr lang="en-US" dirty="0" smtClean="0"/>
              <a:t> </a:t>
            </a:r>
            <a:r>
              <a:rPr lang="en-US" dirty="0"/>
              <a:t>The web application provides a way of communication and synchronization between the hospitals and the blood banks</a:t>
            </a:r>
            <a:r>
              <a:rPr lang="en-US" dirty="0" smtClean="0"/>
              <a:t>.</a:t>
            </a:r>
          </a:p>
          <a:p>
            <a:pPr marL="45720" indent="0" algn="just">
              <a:buNone/>
            </a:pPr>
            <a:endParaRPr lang="en-US" dirty="0" smtClean="0"/>
          </a:p>
          <a:p>
            <a:pPr algn="just"/>
            <a:r>
              <a:rPr lang="en-US" dirty="0"/>
              <a:t>The </a:t>
            </a:r>
            <a:r>
              <a:rPr lang="en-US" dirty="0" smtClean="0"/>
              <a:t>system is </a:t>
            </a:r>
            <a:r>
              <a:rPr lang="en-US" dirty="0"/>
              <a:t>developed using </a:t>
            </a:r>
            <a:r>
              <a:rPr lang="en-US" dirty="0" smtClean="0"/>
              <a:t>Eclipse which </a:t>
            </a:r>
            <a:r>
              <a:rPr lang="en-US" dirty="0"/>
              <a:t>is an open source software, while the web application for the hospitals and the blood banks is also developed </a:t>
            </a:r>
            <a:r>
              <a:rPr lang="en-US" dirty="0" smtClean="0"/>
              <a:t>using Visual Studio, </a:t>
            </a:r>
            <a:r>
              <a:rPr lang="en-US" dirty="0"/>
              <a:t>hence the system developed is quite </a:t>
            </a:r>
            <a:r>
              <a:rPr lang="en-US" dirty="0" smtClean="0"/>
              <a:t>feasible. </a:t>
            </a:r>
            <a:endParaRPr lang="en-US" dirty="0"/>
          </a:p>
        </p:txBody>
      </p:sp>
      <p:sp>
        <p:nvSpPr>
          <p:cNvPr id="3" name="Title 2"/>
          <p:cNvSpPr>
            <a:spLocks noGrp="1"/>
          </p:cNvSpPr>
          <p:nvPr>
            <p:ph type="title"/>
          </p:nvPr>
        </p:nvSpPr>
        <p:spPr/>
        <p:txBody>
          <a:bodyPr/>
          <a:lstStyle/>
          <a:p>
            <a:r>
              <a:rPr lang="en-US" dirty="0" smtClean="0"/>
              <a:t>CONCLUSION</a:t>
            </a:r>
            <a:endParaRPr lang="en-US" dirty="0"/>
          </a:p>
        </p:txBody>
      </p:sp>
    </p:spTree>
    <p:extLst>
      <p:ext uri="{BB962C8B-B14F-4D97-AF65-F5344CB8AC3E}">
        <p14:creationId xmlns:p14="http://schemas.microsoft.com/office/powerpoint/2010/main" val="4213082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2">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 calcmode="lin" valueType="num">
                                      <p:cBhvr>
                                        <p:cTn id="14" dur="500" fill="hold"/>
                                        <p:tgtEl>
                                          <p:spTgt spid="2">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2">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2">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 calcmode="lin" valueType="num">
                                      <p:cBhvr>
                                        <p:cTn id="21" dur="500" fill="hold"/>
                                        <p:tgtEl>
                                          <p:spTgt spid="2">
                                            <p:txEl>
                                              <p:pRg st="4" end="4"/>
                                            </p:txEl>
                                          </p:spTgt>
                                        </p:tgtEl>
                                        <p:attrNameLst>
                                          <p:attrName>ppt_w</p:attrName>
                                        </p:attrNameLst>
                                      </p:cBhvr>
                                      <p:tavLst>
                                        <p:tav tm="0">
                                          <p:val>
                                            <p:fltVal val="0"/>
                                          </p:val>
                                        </p:tav>
                                        <p:tav tm="100000">
                                          <p:val>
                                            <p:strVal val="#ppt_w"/>
                                          </p:val>
                                        </p:tav>
                                      </p:tavLst>
                                    </p:anim>
                                    <p:anim calcmode="lin" valueType="num">
                                      <p:cBhvr>
                                        <p:cTn id="22" dur="500" fill="hold"/>
                                        <p:tgtEl>
                                          <p:spTgt spid="2">
                                            <p:txEl>
                                              <p:pRg st="4" end="4"/>
                                            </p:txEl>
                                          </p:spTgt>
                                        </p:tgtEl>
                                        <p:attrNameLst>
                                          <p:attrName>ppt_h</p:attrName>
                                        </p:attrNameLst>
                                      </p:cBhvr>
                                      <p:tavLst>
                                        <p:tav tm="0">
                                          <p:val>
                                            <p:fltVal val="0"/>
                                          </p:val>
                                        </p:tav>
                                        <p:tav tm="100000">
                                          <p:val>
                                            <p:strVal val="#ppt_h"/>
                                          </p:val>
                                        </p:tav>
                                      </p:tavLst>
                                    </p:anim>
                                    <p:animEffect transition="in" filter="fade">
                                      <p:cBhvr>
                                        <p:cTn id="23"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t>For any Healthcare Facility, it is very important to have the real-time updates of the Donors and stock availability and blood requirement. There have been repeated instances of issues reported in managing the donors’, recipients, Hospitals and camp records.</a:t>
            </a:r>
            <a:endParaRPr lang="en-IN" dirty="0"/>
          </a:p>
          <a:p>
            <a:r>
              <a:rPr lang="en-US" dirty="0"/>
              <a:t>A Solution to track, manage the donors and the related information is critical to address the needs of the patients in any Healthcare facility.</a:t>
            </a:r>
            <a:endParaRPr lang="en-IN" dirty="0"/>
          </a:p>
          <a:p>
            <a:r>
              <a:rPr lang="en-US" dirty="0"/>
              <a:t>Online blood bank system will bring a relief to most of the healthcare facilities by providing online application which will be easily accessible by any of the Donors, Doctors and Recipients at any time. With this application the Donors, Doctors and Recipients can search for Donors, Blood availability and blood requirement. They can also share their experience of donating blood to motivate Donors.</a:t>
            </a:r>
            <a:endParaRPr lang="en-IN" dirty="0"/>
          </a:p>
          <a:p>
            <a:pPr marL="0" indent="0">
              <a:buNone/>
            </a:pPr>
            <a:endParaRPr lang="en-IN" dirty="0"/>
          </a:p>
        </p:txBody>
      </p:sp>
      <p:sp>
        <p:nvSpPr>
          <p:cNvPr id="2" name="Title 1"/>
          <p:cNvSpPr>
            <a:spLocks noGrp="1"/>
          </p:cNvSpPr>
          <p:nvPr>
            <p:ph type="title"/>
          </p:nvPr>
        </p:nvSpPr>
        <p:spPr/>
        <p:txBody>
          <a:bodyPr/>
          <a:lstStyle/>
          <a:p>
            <a:r>
              <a:rPr lang="en-IN" dirty="0" smtClean="0"/>
              <a:t>Problem Statement</a:t>
            </a:r>
            <a:endParaRPr lang="en-IN" dirty="0"/>
          </a:p>
        </p:txBody>
      </p:sp>
    </p:spTree>
    <p:extLst>
      <p:ext uri="{BB962C8B-B14F-4D97-AF65-F5344CB8AC3E}">
        <p14:creationId xmlns:p14="http://schemas.microsoft.com/office/powerpoint/2010/main" val="473856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4079945797"/>
              </p:ext>
            </p:extLst>
          </p:nvPr>
        </p:nvGraphicFramePr>
        <p:xfrm>
          <a:off x="381000" y="1719263"/>
          <a:ext cx="8407401" cy="2225040"/>
        </p:xfrm>
        <a:graphic>
          <a:graphicData uri="http://schemas.openxmlformats.org/drawingml/2006/table">
            <a:tbl>
              <a:tblPr firstRow="1" bandRow="1">
                <a:tableStyleId>{5C22544A-7EE6-4342-B048-85BDC9FD1C3A}</a:tableStyleId>
              </a:tblPr>
              <a:tblGrid>
                <a:gridCol w="2802467">
                  <a:extLst>
                    <a:ext uri="{9D8B030D-6E8A-4147-A177-3AD203B41FA5}">
                      <a16:colId xmlns:a16="http://schemas.microsoft.com/office/drawing/2014/main" xmlns="" val="20000"/>
                    </a:ext>
                  </a:extLst>
                </a:gridCol>
                <a:gridCol w="2802467">
                  <a:extLst>
                    <a:ext uri="{9D8B030D-6E8A-4147-A177-3AD203B41FA5}">
                      <a16:colId xmlns:a16="http://schemas.microsoft.com/office/drawing/2014/main" xmlns="" val="20001"/>
                    </a:ext>
                  </a:extLst>
                </a:gridCol>
                <a:gridCol w="2802467">
                  <a:extLst>
                    <a:ext uri="{9D8B030D-6E8A-4147-A177-3AD203B41FA5}">
                      <a16:colId xmlns:a16="http://schemas.microsoft.com/office/drawing/2014/main" xmlns="" val="20002"/>
                    </a:ext>
                  </a:extLst>
                </a:gridCol>
              </a:tblGrid>
              <a:tr h="370840">
                <a:tc>
                  <a:txBody>
                    <a:bodyPr/>
                    <a:lstStyle/>
                    <a:p>
                      <a:r>
                        <a:rPr lang="en-IN" dirty="0" smtClean="0"/>
                        <a:t>Name</a:t>
                      </a:r>
                      <a:endParaRPr lang="en-IN" dirty="0"/>
                    </a:p>
                  </a:txBody>
                  <a:tcPr/>
                </a:tc>
                <a:tc>
                  <a:txBody>
                    <a:bodyPr/>
                    <a:lstStyle/>
                    <a:p>
                      <a:r>
                        <a:rPr lang="en-IN" dirty="0" smtClean="0"/>
                        <a:t>Emp</a:t>
                      </a:r>
                      <a:r>
                        <a:rPr lang="en-IN" baseline="0" dirty="0" smtClean="0"/>
                        <a:t>. Id.</a:t>
                      </a:r>
                      <a:endParaRPr lang="en-IN" dirty="0"/>
                    </a:p>
                  </a:txBody>
                  <a:tcPr/>
                </a:tc>
                <a:tc>
                  <a:txBody>
                    <a:bodyPr/>
                    <a:lstStyle/>
                    <a:p>
                      <a:r>
                        <a:rPr lang="en-IN" dirty="0" smtClean="0"/>
                        <a:t>Role</a:t>
                      </a:r>
                      <a:endParaRPr lang="en-IN" dirty="0"/>
                    </a:p>
                  </a:txBody>
                  <a:tcPr/>
                </a:tc>
                <a:extLst>
                  <a:ext uri="{0D108BD9-81ED-4DB2-BD59-A6C34878D82A}">
                    <a16:rowId xmlns:a16="http://schemas.microsoft.com/office/drawing/2014/main" xmlns="" val="10000"/>
                  </a:ext>
                </a:extLst>
              </a:tr>
              <a:tr h="370840">
                <a:tc>
                  <a:txBody>
                    <a:bodyPr/>
                    <a:lstStyle/>
                    <a:p>
                      <a:r>
                        <a:rPr lang="en-IN" dirty="0" err="1" smtClean="0"/>
                        <a:t>Abhishek</a:t>
                      </a:r>
                      <a:r>
                        <a:rPr lang="en-IN" dirty="0" smtClean="0"/>
                        <a:t> Raj</a:t>
                      </a:r>
                      <a:endParaRPr lang="en-IN" dirty="0"/>
                    </a:p>
                  </a:txBody>
                  <a:tcPr/>
                </a:tc>
                <a:tc>
                  <a:txBody>
                    <a:bodyPr/>
                    <a:lstStyle/>
                    <a:p>
                      <a:r>
                        <a:rPr lang="en-IN" dirty="0" smtClean="0"/>
                        <a:t>799190</a:t>
                      </a:r>
                      <a:endParaRPr lang="en-IN" dirty="0"/>
                    </a:p>
                  </a:txBody>
                  <a:tcPr/>
                </a:tc>
                <a:tc>
                  <a:txBody>
                    <a:bodyPr/>
                    <a:lstStyle/>
                    <a:p>
                      <a:endParaRPr lang="en-IN" dirty="0"/>
                    </a:p>
                  </a:txBody>
                  <a:tcPr/>
                </a:tc>
                <a:extLst>
                  <a:ext uri="{0D108BD9-81ED-4DB2-BD59-A6C34878D82A}">
                    <a16:rowId xmlns:a16="http://schemas.microsoft.com/office/drawing/2014/main" xmlns="" val="10001"/>
                  </a:ext>
                </a:extLst>
              </a:tr>
              <a:tr h="370840">
                <a:tc>
                  <a:txBody>
                    <a:bodyPr/>
                    <a:lstStyle/>
                    <a:p>
                      <a:r>
                        <a:rPr lang="en-IN" dirty="0" err="1" smtClean="0"/>
                        <a:t>Manoshi</a:t>
                      </a:r>
                      <a:r>
                        <a:rPr lang="en-IN" dirty="0" smtClean="0"/>
                        <a:t> </a:t>
                      </a:r>
                      <a:r>
                        <a:rPr lang="en-IN" dirty="0" err="1" smtClean="0"/>
                        <a:t>Nath</a:t>
                      </a:r>
                      <a:endParaRPr lang="en-IN" dirty="0"/>
                    </a:p>
                  </a:txBody>
                  <a:tcPr/>
                </a:tc>
                <a:tc>
                  <a:txBody>
                    <a:bodyPr/>
                    <a:lstStyle/>
                    <a:p>
                      <a:r>
                        <a:rPr lang="en-IN" dirty="0" smtClean="0"/>
                        <a:t>799245</a:t>
                      </a:r>
                      <a:endParaRPr lang="en-IN" dirty="0"/>
                    </a:p>
                  </a:txBody>
                  <a:tcPr/>
                </a:tc>
                <a:tc>
                  <a:txBody>
                    <a:bodyPr/>
                    <a:lstStyle/>
                    <a:p>
                      <a:endParaRPr lang="en-IN"/>
                    </a:p>
                  </a:txBody>
                  <a:tcPr/>
                </a:tc>
                <a:extLst>
                  <a:ext uri="{0D108BD9-81ED-4DB2-BD59-A6C34878D82A}">
                    <a16:rowId xmlns:a16="http://schemas.microsoft.com/office/drawing/2014/main" xmlns="" val="10002"/>
                  </a:ext>
                </a:extLst>
              </a:tr>
              <a:tr h="370840">
                <a:tc>
                  <a:txBody>
                    <a:bodyPr/>
                    <a:lstStyle/>
                    <a:p>
                      <a:r>
                        <a:rPr lang="en-IN" dirty="0" err="1" smtClean="0"/>
                        <a:t>Satyajit</a:t>
                      </a:r>
                      <a:r>
                        <a:rPr lang="en-IN" baseline="0" dirty="0" smtClean="0"/>
                        <a:t> </a:t>
                      </a:r>
                      <a:r>
                        <a:rPr lang="en-IN" baseline="0" dirty="0" err="1" smtClean="0"/>
                        <a:t>Patil</a:t>
                      </a:r>
                      <a:endParaRPr lang="en-IN" dirty="0"/>
                    </a:p>
                  </a:txBody>
                  <a:tcPr/>
                </a:tc>
                <a:tc>
                  <a:txBody>
                    <a:bodyPr/>
                    <a:lstStyle/>
                    <a:p>
                      <a:r>
                        <a:rPr lang="en-IN" dirty="0" smtClean="0"/>
                        <a:t>799226</a:t>
                      </a:r>
                      <a:endParaRPr lang="en-IN" dirty="0"/>
                    </a:p>
                  </a:txBody>
                  <a:tcPr/>
                </a:tc>
                <a:tc>
                  <a:txBody>
                    <a:bodyPr/>
                    <a:lstStyle/>
                    <a:p>
                      <a:endParaRPr lang="en-IN"/>
                    </a:p>
                  </a:txBody>
                  <a:tcPr/>
                </a:tc>
                <a:extLst>
                  <a:ext uri="{0D108BD9-81ED-4DB2-BD59-A6C34878D82A}">
                    <a16:rowId xmlns:a16="http://schemas.microsoft.com/office/drawing/2014/main" xmlns="" val="10003"/>
                  </a:ext>
                </a:extLst>
              </a:tr>
              <a:tr h="370840">
                <a:tc>
                  <a:txBody>
                    <a:bodyPr/>
                    <a:lstStyle/>
                    <a:p>
                      <a:r>
                        <a:rPr lang="en-IN" dirty="0" err="1" smtClean="0"/>
                        <a:t>Shreya</a:t>
                      </a:r>
                      <a:r>
                        <a:rPr lang="en-IN" dirty="0" smtClean="0"/>
                        <a:t> </a:t>
                      </a:r>
                      <a:r>
                        <a:rPr lang="en-IN" dirty="0" err="1" smtClean="0"/>
                        <a:t>Goyal</a:t>
                      </a:r>
                      <a:endParaRPr lang="en-IN" dirty="0"/>
                    </a:p>
                  </a:txBody>
                  <a:tcPr/>
                </a:tc>
                <a:tc>
                  <a:txBody>
                    <a:bodyPr/>
                    <a:lstStyle/>
                    <a:p>
                      <a:r>
                        <a:rPr lang="en-IN" dirty="0" smtClean="0"/>
                        <a:t>799247</a:t>
                      </a:r>
                      <a:endParaRPr lang="en-IN" dirty="0"/>
                    </a:p>
                  </a:txBody>
                  <a:tcPr/>
                </a:tc>
                <a:tc>
                  <a:txBody>
                    <a:bodyPr/>
                    <a:lstStyle/>
                    <a:p>
                      <a:endParaRPr lang="en-IN" dirty="0"/>
                    </a:p>
                  </a:txBody>
                  <a:tcPr/>
                </a:tc>
                <a:extLst>
                  <a:ext uri="{0D108BD9-81ED-4DB2-BD59-A6C34878D82A}">
                    <a16:rowId xmlns:a16="http://schemas.microsoft.com/office/drawing/2014/main" xmlns="" val="10004"/>
                  </a:ext>
                </a:extLst>
              </a:tr>
              <a:tr h="370840">
                <a:tc>
                  <a:txBody>
                    <a:bodyPr/>
                    <a:lstStyle/>
                    <a:p>
                      <a:r>
                        <a:rPr lang="en-IN" dirty="0" err="1" smtClean="0"/>
                        <a:t>Tejashri</a:t>
                      </a:r>
                      <a:r>
                        <a:rPr lang="en-IN" dirty="0" smtClean="0"/>
                        <a:t> Mate</a:t>
                      </a:r>
                      <a:endParaRPr lang="en-IN" dirty="0"/>
                    </a:p>
                  </a:txBody>
                  <a:tcPr/>
                </a:tc>
                <a:tc>
                  <a:txBody>
                    <a:bodyPr/>
                    <a:lstStyle/>
                    <a:p>
                      <a:r>
                        <a:rPr lang="en-IN" dirty="0" smtClean="0"/>
                        <a:t>799215</a:t>
                      </a:r>
                      <a:endParaRPr lang="en-IN" dirty="0"/>
                    </a:p>
                  </a:txBody>
                  <a:tcPr/>
                </a:tc>
                <a:tc>
                  <a:txBody>
                    <a:bodyPr/>
                    <a:lstStyle/>
                    <a:p>
                      <a:endParaRPr lang="en-IN" dirty="0"/>
                    </a:p>
                  </a:txBody>
                  <a:tcPr/>
                </a:tc>
                <a:extLst>
                  <a:ext uri="{0D108BD9-81ED-4DB2-BD59-A6C34878D82A}">
                    <a16:rowId xmlns:a16="http://schemas.microsoft.com/office/drawing/2014/main" xmlns="" val="10005"/>
                  </a:ext>
                </a:extLst>
              </a:tr>
            </a:tbl>
          </a:graphicData>
        </a:graphic>
      </p:graphicFrame>
      <p:sp>
        <p:nvSpPr>
          <p:cNvPr id="2" name="Title 1"/>
          <p:cNvSpPr>
            <a:spLocks noGrp="1"/>
          </p:cNvSpPr>
          <p:nvPr>
            <p:ph type="title"/>
          </p:nvPr>
        </p:nvSpPr>
        <p:spPr/>
        <p:txBody>
          <a:bodyPr>
            <a:normAutofit/>
          </a:bodyPr>
          <a:lstStyle/>
          <a:p>
            <a:r>
              <a:rPr lang="en-IN" dirty="0" smtClean="0"/>
              <a:t>Roles</a:t>
            </a:r>
            <a:endParaRPr lang="en-IN" dirty="0"/>
          </a:p>
        </p:txBody>
      </p:sp>
    </p:spTree>
    <p:extLst>
      <p:ext uri="{BB962C8B-B14F-4D97-AF65-F5344CB8AC3E}">
        <p14:creationId xmlns:p14="http://schemas.microsoft.com/office/powerpoint/2010/main" val="4130743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844823"/>
            <a:ext cx="8407892" cy="4281655"/>
          </a:xfrm>
        </p:spPr>
        <p:txBody>
          <a:bodyPr>
            <a:normAutofit/>
          </a:bodyPr>
          <a:lstStyle/>
          <a:p>
            <a:pPr algn="just"/>
            <a:r>
              <a:rPr lang="en-IN" b="1" dirty="0" smtClean="0"/>
              <a:t>TECHNOLOGY: </a:t>
            </a:r>
            <a:r>
              <a:rPr lang="en-IN" dirty="0" smtClean="0"/>
              <a:t>Java</a:t>
            </a:r>
          </a:p>
          <a:p>
            <a:pPr algn="just"/>
            <a:r>
              <a:rPr lang="en-IN" b="1" dirty="0" smtClean="0"/>
              <a:t>HARDWARE: </a:t>
            </a:r>
            <a:r>
              <a:rPr lang="en-US" dirty="0"/>
              <a:t>Desktop PC with 8GB </a:t>
            </a:r>
            <a:r>
              <a:rPr lang="en-US" dirty="0" smtClean="0"/>
              <a:t>RAM</a:t>
            </a:r>
          </a:p>
          <a:p>
            <a:pPr algn="just"/>
            <a:r>
              <a:rPr lang="en-US" b="1" dirty="0" smtClean="0"/>
              <a:t>SOFTWARE: </a:t>
            </a:r>
          </a:p>
          <a:p>
            <a:pPr marL="45720" lvl="0" indent="0" algn="just">
              <a:buNone/>
            </a:pPr>
            <a:r>
              <a:rPr lang="en-US" dirty="0" smtClean="0"/>
              <a:t>1.Node.js </a:t>
            </a:r>
            <a:r>
              <a:rPr lang="en-US" dirty="0"/>
              <a:t>10.15.1</a:t>
            </a:r>
          </a:p>
          <a:p>
            <a:pPr marL="45720" lvl="0" indent="0" algn="just">
              <a:buNone/>
            </a:pPr>
            <a:r>
              <a:rPr lang="en-US" dirty="0" smtClean="0"/>
              <a:t>2.Angular </a:t>
            </a:r>
            <a:r>
              <a:rPr lang="en-US" dirty="0"/>
              <a:t>5.0</a:t>
            </a:r>
          </a:p>
          <a:p>
            <a:pPr marL="45720" lvl="0" indent="0" algn="just">
              <a:buNone/>
            </a:pPr>
            <a:r>
              <a:rPr lang="en-US" dirty="0" smtClean="0"/>
              <a:t>3.Visual </a:t>
            </a:r>
            <a:r>
              <a:rPr lang="en-US" dirty="0"/>
              <a:t>Studio Code 1.30</a:t>
            </a:r>
          </a:p>
          <a:p>
            <a:pPr marL="45720" lvl="0" indent="0" algn="just">
              <a:buNone/>
            </a:pPr>
            <a:r>
              <a:rPr lang="en-US" dirty="0" smtClean="0"/>
              <a:t>4.Eclipse </a:t>
            </a:r>
            <a:r>
              <a:rPr lang="en-US" dirty="0"/>
              <a:t>IDE for Java EE Developers (Oxygen)</a:t>
            </a:r>
          </a:p>
          <a:p>
            <a:pPr marL="45720" lvl="0" indent="0" algn="just">
              <a:buNone/>
            </a:pPr>
            <a:r>
              <a:rPr lang="en-US" dirty="0" smtClean="0"/>
              <a:t>5.Maven </a:t>
            </a:r>
            <a:r>
              <a:rPr lang="en-US" dirty="0"/>
              <a:t>3.6.0</a:t>
            </a:r>
          </a:p>
          <a:p>
            <a:pPr marL="45720" lvl="0" indent="0" algn="just">
              <a:buNone/>
            </a:pPr>
            <a:r>
              <a:rPr lang="en-US" dirty="0" smtClean="0"/>
              <a:t>6.MySQL </a:t>
            </a:r>
            <a:r>
              <a:rPr lang="en-US" dirty="0"/>
              <a:t>Community Server 8.0</a:t>
            </a:r>
          </a:p>
          <a:p>
            <a:pPr marL="45720" lvl="0" indent="0" algn="just">
              <a:buNone/>
            </a:pPr>
            <a:r>
              <a:rPr lang="en-US" dirty="0" smtClean="0"/>
              <a:t>7.MySQL </a:t>
            </a:r>
            <a:r>
              <a:rPr lang="en-US" dirty="0"/>
              <a:t>Workbench 8.0.14</a:t>
            </a:r>
          </a:p>
          <a:p>
            <a:pPr algn="just"/>
            <a:endParaRPr lang="en-IN" dirty="0"/>
          </a:p>
        </p:txBody>
      </p:sp>
      <p:sp>
        <p:nvSpPr>
          <p:cNvPr id="2" name="Title 1"/>
          <p:cNvSpPr>
            <a:spLocks noGrp="1"/>
          </p:cNvSpPr>
          <p:nvPr>
            <p:ph type="title"/>
          </p:nvPr>
        </p:nvSpPr>
        <p:spPr/>
        <p:txBody>
          <a:bodyPr/>
          <a:lstStyle/>
          <a:p>
            <a:r>
              <a:rPr lang="en-IN" dirty="0" smtClean="0"/>
              <a:t>Requirement</a:t>
            </a:r>
            <a:endParaRPr lang="en-IN" dirty="0"/>
          </a:p>
        </p:txBody>
      </p:sp>
    </p:spTree>
    <p:extLst>
      <p:ext uri="{BB962C8B-B14F-4D97-AF65-F5344CB8AC3E}">
        <p14:creationId xmlns:p14="http://schemas.microsoft.com/office/powerpoint/2010/main" val="2228075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down)">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wipe(down)">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9552" y="2492896"/>
            <a:ext cx="7848872" cy="2952328"/>
          </a:xfrm>
        </p:spPr>
        <p:txBody>
          <a:bodyPr/>
          <a:lstStyle/>
          <a:p>
            <a:pPr algn="just"/>
            <a:r>
              <a:rPr lang="en-US" b="1" dirty="0" smtClean="0"/>
              <a:t>Data Flow Diagram (Level 0)</a:t>
            </a:r>
          </a:p>
          <a:p>
            <a:pPr algn="just"/>
            <a:endParaRPr lang="en-US" b="1" dirty="0" smtClean="0"/>
          </a:p>
          <a:p>
            <a:pPr algn="just"/>
            <a:r>
              <a:rPr lang="en-US" b="1" dirty="0" smtClean="0"/>
              <a:t>Data Flow Diagram Admin (Level 1)</a:t>
            </a:r>
          </a:p>
          <a:p>
            <a:pPr algn="just"/>
            <a:endParaRPr lang="en-US" b="1" dirty="0" smtClean="0"/>
          </a:p>
          <a:p>
            <a:pPr algn="just"/>
            <a:r>
              <a:rPr lang="en-US" b="1" dirty="0" smtClean="0"/>
              <a:t>Class Diagram</a:t>
            </a:r>
            <a:endParaRPr lang="en-US" b="1" dirty="0"/>
          </a:p>
        </p:txBody>
      </p:sp>
      <p:sp>
        <p:nvSpPr>
          <p:cNvPr id="3" name="Title 2"/>
          <p:cNvSpPr>
            <a:spLocks noGrp="1"/>
          </p:cNvSpPr>
          <p:nvPr>
            <p:ph type="title"/>
          </p:nvPr>
        </p:nvSpPr>
        <p:spPr/>
        <p:txBody>
          <a:bodyPr/>
          <a:lstStyle/>
          <a:p>
            <a:r>
              <a:rPr lang="en-US" dirty="0" smtClean="0"/>
              <a:t>Flow diagrams</a:t>
            </a:r>
            <a:endParaRPr lang="en-US" dirty="0"/>
          </a:p>
        </p:txBody>
      </p:sp>
    </p:spTree>
    <p:extLst>
      <p:ext uri="{BB962C8B-B14F-4D97-AF65-F5344CB8AC3E}">
        <p14:creationId xmlns:p14="http://schemas.microsoft.com/office/powerpoint/2010/main" val="3359627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67893" y="260648"/>
            <a:ext cx="8624587" cy="6341868"/>
          </a:xfrm>
          <a:prstGeom prst="rect">
            <a:avLst/>
          </a:prstGeom>
        </p:spPr>
      </p:pic>
    </p:spTree>
    <p:extLst>
      <p:ext uri="{BB962C8B-B14F-4D97-AF65-F5344CB8AC3E}">
        <p14:creationId xmlns:p14="http://schemas.microsoft.com/office/powerpoint/2010/main" val="23848904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23528" y="260648"/>
            <a:ext cx="8496944" cy="6264696"/>
          </a:xfrm>
          <a:prstGeom prst="rect">
            <a:avLst/>
          </a:prstGeom>
        </p:spPr>
      </p:pic>
    </p:spTree>
    <p:extLst>
      <p:ext uri="{BB962C8B-B14F-4D97-AF65-F5344CB8AC3E}">
        <p14:creationId xmlns:p14="http://schemas.microsoft.com/office/powerpoint/2010/main" val="19807540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1520" y="260648"/>
            <a:ext cx="8568952" cy="6336704"/>
          </a:xfrm>
          <a:prstGeom prst="rect">
            <a:avLst/>
          </a:prstGeom>
        </p:spPr>
      </p:pic>
    </p:spTree>
    <p:extLst>
      <p:ext uri="{BB962C8B-B14F-4D97-AF65-F5344CB8AC3E}">
        <p14:creationId xmlns:p14="http://schemas.microsoft.com/office/powerpoint/2010/main" val="34623285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SnapShot</a:t>
            </a:r>
            <a:endParaRPr lang="en-IN" dirty="0"/>
          </a:p>
        </p:txBody>
      </p:sp>
      <p:sp>
        <p:nvSpPr>
          <p:cNvPr id="8" name="Content Placeholder 7"/>
          <p:cNvSpPr>
            <a:spLocks noGrp="1"/>
          </p:cNvSpPr>
          <p:nvPr>
            <p:ph idx="1"/>
          </p:nvPr>
        </p:nvSpPr>
        <p:spPr/>
        <p:txBody>
          <a:bodyPr/>
          <a:lstStyle/>
          <a:p>
            <a:r>
              <a:rPr lang="en-US" dirty="0" smtClean="0"/>
              <a:t>Home page:</a:t>
            </a:r>
          </a:p>
          <a:p>
            <a:pPr marL="45720" indent="0">
              <a:buNone/>
            </a:pPr>
            <a:endParaRPr lang="en-US" dirty="0" smtClean="0"/>
          </a:p>
        </p:txBody>
      </p:sp>
      <p:pic>
        <p:nvPicPr>
          <p:cNvPr id="9" name="VID-20191211-WA0024">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rotWithShape="1">
          <a:blip r:embed="rId4"/>
          <a:srcRect l="3040" t="6123" b="3162"/>
          <a:stretch/>
        </p:blipFill>
        <p:spPr>
          <a:xfrm rot="16200000">
            <a:off x="2424704" y="728701"/>
            <a:ext cx="4320481" cy="7416824"/>
          </a:xfrm>
          <a:prstGeom prst="rect">
            <a:avLst/>
          </a:prstGeom>
        </p:spPr>
      </p:pic>
    </p:spTree>
    <p:extLst>
      <p:ext uri="{BB962C8B-B14F-4D97-AF65-F5344CB8AC3E}">
        <p14:creationId xmlns:p14="http://schemas.microsoft.com/office/powerpoint/2010/main" val="2101587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video>
              <p:cMediaNode vol="80000">
                <p:cTn id="10" fill="hold" display="0">
                  <p:stCondLst>
                    <p:cond delay="indefinite"/>
                  </p:stCondLst>
                </p:cTn>
                <p:tgtEl>
                  <p:spTgt spid="9"/>
                </p:tgtEl>
              </p:cMediaNode>
            </p:video>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rid">
  <a:themeElements>
    <a:clrScheme name="Grid">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Grid</Template>
  <TotalTime>544</TotalTime>
  <Words>384</Words>
  <Application>Microsoft Office PowerPoint</Application>
  <PresentationFormat>On-screen Show (4:3)</PresentationFormat>
  <Paragraphs>50</Paragraphs>
  <Slides>12</Slides>
  <Notes>0</Notes>
  <HiddenSlides>0</HiddenSlides>
  <MMClips>1</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Grid</vt:lpstr>
      <vt:lpstr>Online Blood Donation System</vt:lpstr>
      <vt:lpstr>Problem Statement</vt:lpstr>
      <vt:lpstr>Roles</vt:lpstr>
      <vt:lpstr>Requirement</vt:lpstr>
      <vt:lpstr>Flow diagrams</vt:lpstr>
      <vt:lpstr>PowerPoint Presentation</vt:lpstr>
      <vt:lpstr>PowerPoint Presentation</vt:lpstr>
      <vt:lpstr>PowerPoint Presentation</vt:lpstr>
      <vt:lpstr>SnapShot</vt:lpstr>
      <vt:lpstr>PowerPoint Presentation</vt:lpstr>
      <vt:lpstr>Applications</vt:lpstr>
      <vt:lpstr>CONCLUSION</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12</cp:revision>
  <dcterms:created xsi:type="dcterms:W3CDTF">2019-12-10T15:01:19Z</dcterms:created>
  <dcterms:modified xsi:type="dcterms:W3CDTF">2019-12-11T17:39:44Z</dcterms:modified>
</cp:coreProperties>
</file>