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23"/>
  </p:notesMasterIdLst>
  <p:handoutMasterIdLst>
    <p:handoutMasterId r:id="rId24"/>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7" r:id="rId15"/>
    <p:sldId id="288" r:id="rId16"/>
    <p:sldId id="294" r:id="rId17"/>
    <p:sldId id="295" r:id="rId18"/>
    <p:sldId id="296" r:id="rId19"/>
    <p:sldId id="297" r:id="rId20"/>
    <p:sldId id="298" r:id="rId21"/>
    <p:sldId id="299"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4" d="100"/>
          <a:sy n="74" d="100"/>
        </p:scale>
        <p:origin x="-582" y="-9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8/25/2022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8/25/2022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888" y="101600"/>
            <a:ext cx="11945049"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33B76B7-5811-4114-8A95-998148FFD529}"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9" name="Rectangle 8"/>
          <p:cNvSpPr/>
          <p:nvPr/>
        </p:nvSpPr>
        <p:spPr>
          <a:xfrm>
            <a:off x="460467" y="2942602"/>
            <a:ext cx="952809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4240" y="2944634"/>
            <a:ext cx="1586717"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0941" y="3136658"/>
            <a:ext cx="1213316"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823" y="3055622"/>
            <a:ext cx="9261381"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79731" y="4625268"/>
            <a:ext cx="1015735" cy="457200"/>
          </a:xfrm>
        </p:spPr>
        <p:txBody>
          <a:bodyPr/>
          <a:lstStyle>
            <a:lvl1pPr algn="ctr">
              <a:defRPr sz="2800">
                <a:solidFill>
                  <a:schemeClr val="accent1">
                    <a:lumMod val="50000"/>
                  </a:schemeClr>
                </a:solidFill>
              </a:defRPr>
            </a:lvl1pPr>
          </a:lstStyle>
          <a:p>
            <a:fld id="{DF28FB93-0A08-4E7D-8E63-9EFA29F1E093}" type="slidenum">
              <a:rPr lang="en-US" smtClean="0"/>
              <a:pPr/>
              <a:t>‹#›</a:t>
            </a:fld>
            <a:endParaRPr lang="en-US" dirty="0"/>
          </a:p>
        </p:txBody>
      </p:sp>
      <p:sp>
        <p:nvSpPr>
          <p:cNvPr id="11" name="Rectangle 10"/>
          <p:cNvSpPr/>
          <p:nvPr/>
        </p:nvSpPr>
        <p:spPr>
          <a:xfrm>
            <a:off x="722241" y="4559277"/>
            <a:ext cx="9004542"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441" y="3139440"/>
            <a:ext cx="9012143"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6850" y="4648200"/>
            <a:ext cx="8735325"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063" y="3227034"/>
            <a:ext cx="8836898"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5C077A-EF7A-41AA-8976-110EB7416C60}"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6554" y="228600"/>
            <a:ext cx="2478394"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1219" y="351410"/>
            <a:ext cx="2229066"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5656" y="395428"/>
            <a:ext cx="1980192"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381000"/>
            <a:ext cx="8227457"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8/25/2022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180A9-7A83-412D-A8AC-5AF60A8AA507}"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888" y="101600"/>
            <a:ext cx="11945049"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563DF0-FDDF-4143-9D8C-6AF41892E174}" type="datetime1">
              <a:rPr lang="en-US" smtClean="0"/>
              <a:t>8/25/2022</a:t>
            </a:fld>
            <a:endParaRPr lang="en-US" dirty="0"/>
          </a:p>
        </p:txBody>
      </p:sp>
      <p:sp>
        <p:nvSpPr>
          <p:cNvPr id="13" name="Rectangle 12"/>
          <p:cNvSpPr/>
          <p:nvPr/>
        </p:nvSpPr>
        <p:spPr>
          <a:xfrm>
            <a:off x="602478" y="2946400"/>
            <a:ext cx="1101734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677" y="3048000"/>
            <a:ext cx="10708944"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 name="Title 1"/>
          <p:cNvSpPr>
            <a:spLocks noGrp="1"/>
          </p:cNvSpPr>
          <p:nvPr>
            <p:ph type="title"/>
          </p:nvPr>
        </p:nvSpPr>
        <p:spPr>
          <a:xfrm>
            <a:off x="981685" y="3200400"/>
            <a:ext cx="10258928"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427" y="4541521"/>
            <a:ext cx="10421445"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685" y="4607511"/>
            <a:ext cx="10258928"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0775" y="3124200"/>
            <a:ext cx="1042075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023" y="408373"/>
            <a:ext cx="11011361"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023" y="1719071"/>
            <a:ext cx="5383398"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719071"/>
            <a:ext cx="5383398"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t>8/25/2022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023" y="408373"/>
            <a:ext cx="11011361"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023" y="1722438"/>
            <a:ext cx="5385514"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023" y="2438400"/>
            <a:ext cx="5385514"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1754" y="1722438"/>
            <a:ext cx="5387630"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438400"/>
            <a:ext cx="5387630"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t>8/25/2022</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BABB1C-FA00-4171-BA31-4C5E719472F3}" type="datetime1">
              <a:rPr lang="en-US" smtClean="0"/>
              <a:t>8/25/2022</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888" y="101600"/>
            <a:ext cx="11945049"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76C8610-5B57-4C6B-BF9F-F5397A1F60B8}"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7" name="bottom graphic"/>
          <p:cNvGrpSpPr/>
          <p:nvPr userDrawn="1"/>
        </p:nvGrpSpPr>
        <p:grpSpPr>
          <a:xfrm>
            <a:off x="0" y="6309360"/>
            <a:ext cx="12190231" cy="548640"/>
            <a:chOff x="0" y="6309360"/>
            <a:chExt cx="12190231" cy="548640"/>
          </a:xfrm>
        </p:grpSpPr>
        <p:sp>
          <p:nvSpPr>
            <p:cNvPr id="8" name="Rectangle 7"/>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888" y="101600"/>
            <a:ext cx="11945049"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0250" y="685800"/>
            <a:ext cx="6094413"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DBF3DD-8B6D-46AA-BCA9-242D4EF63DDF}" type="datetime1">
              <a:rPr lang="en-US" smtClean="0"/>
              <a:t>8/25/2022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Rectangle 7"/>
          <p:cNvSpPr/>
          <p:nvPr/>
        </p:nvSpPr>
        <p:spPr>
          <a:xfrm>
            <a:off x="746517" y="1505712"/>
            <a:ext cx="3621145"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018" y="1642472"/>
            <a:ext cx="3310143"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066" y="2971800"/>
            <a:ext cx="3064047"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066" y="1734312"/>
            <a:ext cx="3064047"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888" y="101600"/>
            <a:ext cx="11945049"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162" y="621437"/>
            <a:ext cx="10360501"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23C41AE9-3D4A-4A08-B03D-DC6D2ADF5464}" type="datetime1">
              <a:rPr lang="en-US" smtClean="0"/>
              <a:t>8/25/2022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Rectangle 9"/>
          <p:cNvSpPr/>
          <p:nvPr/>
        </p:nvSpPr>
        <p:spPr>
          <a:xfrm>
            <a:off x="914162" y="4953000"/>
            <a:ext cx="10360501"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5735" y="5029200"/>
            <a:ext cx="10131714"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3" name="Rectangle 12"/>
          <p:cNvSpPr/>
          <p:nvPr/>
        </p:nvSpPr>
        <p:spPr>
          <a:xfrm>
            <a:off x="1218883" y="5638800"/>
            <a:ext cx="9768807"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242" y="5074920"/>
            <a:ext cx="10592089"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4720" y="5656557"/>
            <a:ext cx="9657132"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8883" y="5105401"/>
            <a:ext cx="9768807"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8882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888" y="101600"/>
            <a:ext cx="11945049"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441" y="1752601"/>
            <a:ext cx="1096994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solidFill>
              </a:defRPr>
            </a:lvl1pPr>
          </a:lstStyle>
          <a:p>
            <a:fld id="{5C6E67D0-0200-42BE-A0B2-78C70FBBB312}" type="datetime1">
              <a:rPr lang="en-US" smtClean="0"/>
              <a:pPr/>
              <a:t>8/25/2022</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solidFill>
              </a:defRPr>
            </a:lvl1pPr>
          </a:lstStyle>
          <a:p>
            <a:fld id="{DF28FB93-0A08-4E7D-8E63-9EFA29F1E093}" type="slidenum">
              <a:rPr lang="en-US" smtClean="0"/>
              <a:pPr/>
              <a:t>‹#›</a:t>
            </a:fld>
            <a:endParaRPr lang="en-US" dirty="0"/>
          </a:p>
        </p:txBody>
      </p:sp>
      <p:sp>
        <p:nvSpPr>
          <p:cNvPr id="9" name="Rectangle 8"/>
          <p:cNvSpPr/>
          <p:nvPr/>
        </p:nvSpPr>
        <p:spPr>
          <a:xfrm>
            <a:off x="365665" y="278166"/>
            <a:ext cx="11457496"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021" y="372862"/>
            <a:ext cx="1117111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023" y="408373"/>
            <a:ext cx="11011361"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normAutofit fontScale="85000" lnSpcReduction="20000"/>
          </a:bodyPr>
          <a:lstStyle/>
          <a:p>
            <a:r>
              <a:rPr lang="en-US" dirty="0"/>
              <a:t>Submitted By | </a:t>
            </a:r>
            <a:r>
              <a:rPr lang="en-US" dirty="0" err="1" smtClean="0"/>
              <a:t>Abhishek</a:t>
            </a:r>
            <a:r>
              <a:rPr lang="en-US" dirty="0" smtClean="0"/>
              <a:t> V S</a:t>
            </a:r>
            <a:r>
              <a:rPr lang="en-US" dirty="0" smtClean="0"/>
              <a:t> </a:t>
            </a:r>
            <a:r>
              <a:rPr lang="en-US" dirty="0"/>
              <a:t>| Data Science Intern at Flip Robo Technologies</a:t>
            </a:r>
          </a:p>
        </p:txBody>
      </p:sp>
      <p:sp>
        <p:nvSpPr>
          <p:cNvPr id="2" name="Title 1"/>
          <p:cNvSpPr>
            <a:spLocks noGrp="1"/>
          </p:cNvSpPr>
          <p:nvPr>
            <p:ph type="ctrTitle"/>
          </p:nvPr>
        </p:nvSpPr>
        <p:spPr/>
        <p:txBody>
          <a:bodyPr/>
          <a:lstStyle/>
          <a:p>
            <a:r>
              <a:rPr lang="en-US" dirty="0"/>
              <a:t>Micro Credit Loan Defaulter Project Presentation</a:t>
            </a:r>
          </a:p>
        </p:txBody>
      </p:sp>
    </p:spTree>
    <p:extLst>
      <p:ext uri="{BB962C8B-B14F-4D97-AF65-F5344CB8AC3E}">
        <p14:creationId xmlns:p14="http://schemas.microsoft.com/office/powerpoint/2010/main" val="295718958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xmlns=""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xmlns=""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DC2747CF-750D-4B27-8101-83204A867E5F}"/>
              </a:ext>
            </a:extLst>
          </p:cNvPr>
          <p:cNvSpPr>
            <a:spLocks noGrp="1"/>
          </p:cNvSpPr>
          <p:nvPr>
            <p:ph type="body" sz="half" idx="2"/>
          </p:nvPr>
        </p:nvSpPr>
        <p:spPr/>
        <p:txBody>
          <a:bodyPr>
            <a:normAutofit fontScale="85000" lnSpcReduction="10000"/>
          </a:bodyPr>
          <a:lstStyle/>
          <a:p>
            <a:r>
              <a:rPr lang="en-US" dirty="0"/>
              <a:t>Here we see a statistical  representation of the all the numeric data columns.</a:t>
            </a:r>
            <a:endParaRPr lang="en-IN" dirty="0"/>
          </a:p>
        </p:txBody>
      </p:sp>
      <p:sp>
        <p:nvSpPr>
          <p:cNvPr id="2" name="Title 1">
            <a:extLst>
              <a:ext uri="{FF2B5EF4-FFF2-40B4-BE49-F238E27FC236}">
                <a16:creationId xmlns:a16="http://schemas.microsoft.com/office/drawing/2014/main" xmlns="" id="{0060215E-0E4A-4AC2-94DA-29B9BE594DCC}"/>
              </a:ext>
            </a:extLst>
          </p:cNvPr>
          <p:cNvSpPr>
            <a:spLocks noGrp="1"/>
          </p:cNvSpPr>
          <p:nvPr>
            <p:ph type="title"/>
          </p:nvPr>
        </p:nvSpPr>
        <p:spPr/>
        <p:txBody>
          <a:bodyPr/>
          <a:lstStyle/>
          <a:p>
            <a:r>
              <a:rPr lang="en-US" dirty="0"/>
              <a:t>Describe</a:t>
            </a:r>
            <a:endParaRPr lang="en-IN"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7873" b="7873"/>
          <a:stretch>
            <a:fillRect/>
          </a:stretch>
        </p:blipFill>
        <p:spPr/>
      </p:pic>
    </p:spTree>
    <p:extLst>
      <p:ext uri="{BB962C8B-B14F-4D97-AF65-F5344CB8AC3E}">
        <p14:creationId xmlns:p14="http://schemas.microsoft.com/office/powerpoint/2010/main" val="1040379887"/>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xmlns="" id="{642B36A0-9698-4DBF-A8CB-A007F5830F0C}"/>
              </a:ext>
            </a:extLst>
          </p:cNvPr>
          <p:cNvPicPr>
            <a:picLocks noGrp="1" noChangeAspect="1"/>
          </p:cNvPicPr>
          <p:nvPr>
            <p:ph type="pic" idx="1"/>
          </p:nvPr>
        </p:nvPicPr>
        <p:blipFill>
          <a:blip r:embed="rId2"/>
          <a:srcRect t="7817" b="7817"/>
          <a:stretch>
            <a:fillRect/>
          </a:stretch>
        </p:blipFill>
        <p:spPr/>
      </p:pic>
      <p:sp>
        <p:nvSpPr>
          <p:cNvPr id="4" name="Text Placeholder 3">
            <a:extLst>
              <a:ext uri="{FF2B5EF4-FFF2-40B4-BE49-F238E27FC236}">
                <a16:creationId xmlns:a16="http://schemas.microsoft.com/office/drawing/2014/main" xmlns="" id="{218DE9E7-ED68-4464-B2ED-CAE07B730499}"/>
              </a:ext>
            </a:extLst>
          </p:cNvPr>
          <p:cNvSpPr>
            <a:spLocks noGrp="1"/>
          </p:cNvSpPr>
          <p:nvPr>
            <p:ph type="body" sz="half" idx="2"/>
          </p:nvPr>
        </p:nvSpPr>
        <p:spPr/>
        <p:txBody>
          <a:bodyPr>
            <a:normAutofit fontScale="55000" lnSpcReduction="2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sp>
        <p:nvSpPr>
          <p:cNvPr id="2" name="Title 1">
            <a:extLst>
              <a:ext uri="{FF2B5EF4-FFF2-40B4-BE49-F238E27FC236}">
                <a16:creationId xmlns:a16="http://schemas.microsoft.com/office/drawing/2014/main" xmlns="" id="{F7317658-2BFB-4061-83C1-85A427D3717A}"/>
              </a:ext>
            </a:extLst>
          </p:cNvPr>
          <p:cNvSpPr>
            <a:spLocks noGrp="1"/>
          </p:cNvSpPr>
          <p:nvPr>
            <p:ph type="title"/>
          </p:nvPr>
        </p:nvSpPr>
        <p:spPr/>
        <p:txBody>
          <a:bodyPr/>
          <a:lstStyle/>
          <a:p>
            <a:r>
              <a:rPr lang="en-US" dirty="0"/>
              <a:t>Univariate Analysis</a:t>
            </a:r>
            <a:endParaRPr lang="en-IN" dirty="0"/>
          </a:p>
        </p:txBody>
      </p:sp>
    </p:spTree>
    <p:extLst>
      <p:ext uri="{BB962C8B-B14F-4D97-AF65-F5344CB8AC3E}">
        <p14:creationId xmlns:p14="http://schemas.microsoft.com/office/powerpoint/2010/main" val="37571324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normAutofit fontScale="62500" lnSpcReduction="20000"/>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Multivariate Analysis</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30173" b="30173"/>
          <a:stretch>
            <a:fillRect/>
          </a:stretch>
        </p:blipFill>
        <p:spPr/>
      </p:pic>
    </p:spTree>
    <p:extLst>
      <p:ext uri="{BB962C8B-B14F-4D97-AF65-F5344CB8AC3E}">
        <p14:creationId xmlns:p14="http://schemas.microsoft.com/office/powerpoint/2010/main" val="261382284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6F1374C7-5023-4E23-A49C-EEAF90CCCD75}"/>
              </a:ext>
            </a:extLst>
          </p:cNvPr>
          <p:cNvPicPr>
            <a:picLocks noGrp="1" noChangeAspect="1"/>
          </p:cNvPicPr>
          <p:nvPr>
            <p:ph type="pic" idx="1"/>
          </p:nvPr>
        </p:nvPicPr>
        <p:blipFill>
          <a:blip r:embed="rId2"/>
          <a:srcRect t="11409" b="11409"/>
          <a:stretch>
            <a:fillRect/>
          </a:stretch>
        </p:blipFill>
        <p:spPr/>
      </p:pic>
      <p:sp>
        <p:nvSpPr>
          <p:cNvPr id="4" name="Text Placeholder 3">
            <a:extLst>
              <a:ext uri="{FF2B5EF4-FFF2-40B4-BE49-F238E27FC236}">
                <a16:creationId xmlns:a16="http://schemas.microsoft.com/office/drawing/2014/main" xmlns="" id="{6A6A2A6B-C4DF-4356-AB80-13F6C7CA9EAF}"/>
              </a:ext>
            </a:extLst>
          </p:cNvPr>
          <p:cNvSpPr>
            <a:spLocks noGrp="1"/>
          </p:cNvSpPr>
          <p:nvPr>
            <p:ph type="body" sz="half" idx="2"/>
          </p:nvPr>
        </p:nvSpPr>
        <p:spPr/>
        <p:txBody>
          <a:bodyPr>
            <a:normAutofit fontScale="70000" lnSpcReduction="20000"/>
          </a:bodyPr>
          <a:lstStyle/>
          <a:p>
            <a:r>
              <a:rPr lang="en-US" dirty="0"/>
              <a:t>Using a Bar Plot we checked the correlation between the label column and feature columns to determine the one’s that are positively and negatively correlated</a:t>
            </a:r>
            <a:endParaRPr lang="en-IN" dirty="0"/>
          </a:p>
        </p:txBody>
      </p:sp>
      <p:sp>
        <p:nvSpPr>
          <p:cNvPr id="2" name="Title 1">
            <a:extLst>
              <a:ext uri="{FF2B5EF4-FFF2-40B4-BE49-F238E27FC236}">
                <a16:creationId xmlns:a16="http://schemas.microsoft.com/office/drawing/2014/main" xmlns="" id="{1115A8D9-52FF-4DD1-AE51-E515FB3723EA}"/>
              </a:ext>
            </a:extLst>
          </p:cNvPr>
          <p:cNvSpPr>
            <a:spLocks noGrp="1"/>
          </p:cNvSpPr>
          <p:nvPr>
            <p:ph type="title"/>
          </p:nvPr>
        </p:nvSpPr>
        <p:spPr/>
        <p:txBody>
          <a:bodyPr/>
          <a:lstStyle/>
          <a:p>
            <a:r>
              <a:rPr lang="en-US" dirty="0"/>
              <a:t>Correlation Bar</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p:txBody>
          <a:bodyPr>
            <a:normAutofit fontScale="77500" lnSpcReduction="20000"/>
          </a:bodyPr>
          <a:lstStyle/>
          <a:p>
            <a:r>
              <a:rPr lang="en-US" dirty="0"/>
              <a:t>I made use of 8 Classification Machine Learning Models to check through the best accuracy along with cross validation score.</a:t>
            </a:r>
            <a:endParaRPr lang="en-IN" dirty="0"/>
          </a:p>
        </p:txBody>
      </p:sp>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pic>
        <p:nvPicPr>
          <p:cNvPr id="6" name="Picture 5">
            <a:extLst>
              <a:ext uri="{FF2B5EF4-FFF2-40B4-BE49-F238E27FC236}">
                <a16:creationId xmlns:a16="http://schemas.microsoft.com/office/drawing/2014/main" xmlns="" id="{3AA32F84-1BF6-4706-BB89-01DEC8CAAA6F}"/>
              </a:ext>
            </a:extLst>
          </p:cNvPr>
          <p:cNvPicPr>
            <a:picLocks noChangeAspect="1"/>
          </p:cNvPicPr>
          <p:nvPr/>
        </p:nvPicPr>
        <p:blipFill>
          <a:blip r:embed="rId2"/>
          <a:stretch>
            <a:fillRect/>
          </a:stretch>
        </p:blipFill>
        <p:spPr>
          <a:xfrm>
            <a:off x="912812" y="609600"/>
            <a:ext cx="10439400" cy="43434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xmlns="" id="{6CBF0792-86E2-4AFF-A6E3-7E7806BFDF1D}"/>
              </a:ext>
            </a:extLst>
          </p:cNvPr>
          <p:cNvSpPr>
            <a:spLocks noGrp="1"/>
          </p:cNvSpPr>
          <p:nvPr>
            <p:ph type="body" sz="half" idx="2"/>
          </p:nvPr>
        </p:nvSpPr>
        <p:spPr/>
        <p:txBody>
          <a:bodyPr>
            <a:normAutofit fontScale="77500" lnSpcReduction="20000"/>
          </a:bodyPr>
          <a:lstStyle/>
          <a:p>
            <a:r>
              <a:rPr lang="en-US" dirty="0"/>
              <a:t>I chose Extra Trees Classifier as my best model and then proceed to perform hyper parameter tuning on the same</a:t>
            </a:r>
            <a:endParaRPr lang="en-IN" dirty="0"/>
          </a:p>
        </p:txBody>
      </p:sp>
      <p:sp>
        <p:nvSpPr>
          <p:cNvPr id="2" name="Title 1">
            <a:extLst>
              <a:ext uri="{FF2B5EF4-FFF2-40B4-BE49-F238E27FC236}">
                <a16:creationId xmlns:a16="http://schemas.microsoft.com/office/drawing/2014/main" xmlns="" id="{10BE26BA-F285-4C78-966A-548CC04B5D77}"/>
              </a:ext>
            </a:extLst>
          </p:cNvPr>
          <p:cNvSpPr>
            <a:spLocks noGrp="1"/>
          </p:cNvSpPr>
          <p:nvPr>
            <p:ph type="title"/>
          </p:nvPr>
        </p:nvSpPr>
        <p:spPr/>
        <p:txBody>
          <a:bodyPr/>
          <a:lstStyle/>
          <a:p>
            <a:r>
              <a:rPr lang="en-US" dirty="0"/>
              <a:t>Report on Best Model</a:t>
            </a:r>
            <a:endParaRPr lang="en-IN" dirty="0"/>
          </a:p>
        </p:txBody>
      </p:sp>
      <p:pic>
        <p:nvPicPr>
          <p:cNvPr id="6" name="Picture 5">
            <a:extLst>
              <a:ext uri="{FF2B5EF4-FFF2-40B4-BE49-F238E27FC236}">
                <a16:creationId xmlns:a16="http://schemas.microsoft.com/office/drawing/2014/main" xmlns="" id="{016C7177-F621-446F-8B1B-A3612F48E070}"/>
              </a:ext>
            </a:extLst>
          </p:cNvPr>
          <p:cNvPicPr>
            <a:picLocks noChangeAspect="1"/>
          </p:cNvPicPr>
          <p:nvPr/>
        </p:nvPicPr>
        <p:blipFill>
          <a:blip r:embed="rId2"/>
          <a:stretch>
            <a:fillRect/>
          </a:stretch>
        </p:blipFill>
        <p:spPr>
          <a:xfrm>
            <a:off x="950912" y="609600"/>
            <a:ext cx="10325100" cy="4419600"/>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28A50-9D98-42A7-A1C4-E549127EE0D7}"/>
              </a:ext>
            </a:extLst>
          </p:cNvPr>
          <p:cNvSpPr>
            <a:spLocks noGrp="1"/>
          </p:cNvSpPr>
          <p:nvPr>
            <p:ph type="title"/>
          </p:nvPr>
        </p:nvSpPr>
        <p:spPr/>
        <p:txBody>
          <a:bodyPr/>
          <a:lstStyle/>
          <a:p>
            <a:r>
              <a:rPr lang="en-US" dirty="0"/>
              <a:t>Hyper parameter tuning result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8012" y="1752600"/>
            <a:ext cx="5178913" cy="4040903"/>
          </a:xfrm>
        </p:spPr>
      </p:pic>
      <p:sp>
        <p:nvSpPr>
          <p:cNvPr id="9" name="Content Placeholder 8"/>
          <p:cNvSpPr>
            <a:spLocks noGrp="1"/>
          </p:cNvSpPr>
          <p:nvPr>
            <p:ph sz="half" idx="2"/>
          </p:nvPr>
        </p:nvSpPr>
        <p:spPr/>
        <p:txBody>
          <a:bodyPr/>
          <a:lstStyle/>
          <a:p>
            <a:pPr marL="114300" indent="0" algn="ctr">
              <a:buNone/>
            </a:pPr>
            <a:r>
              <a:rPr lang="en-IN" b="1" dirty="0" smtClean="0"/>
              <a:t>Confusion Matrix</a:t>
            </a:r>
          </a:p>
          <a:p>
            <a:pPr marL="114300" indent="0" algn="ctr">
              <a:buNone/>
            </a:pPr>
            <a:endParaRPr lang="en-IN" b="1"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861" y="2286001"/>
            <a:ext cx="4000000" cy="3200400"/>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xmlns="" id="{CE57F583-D912-44AD-BB32-1D9E2E7A2E50}"/>
              </a:ext>
            </a:extLst>
          </p:cNvPr>
          <p:cNvSpPr txBox="1"/>
          <p:nvPr/>
        </p:nvSpPr>
        <p:spPr>
          <a:xfrm>
            <a:off x="1522876" y="2362200"/>
            <a:ext cx="7390936" cy="3416320"/>
          </a:xfrm>
          <a:prstGeom prst="rect">
            <a:avLst/>
          </a:prstGeom>
          <a:noFill/>
          <a:ln>
            <a:solidFill>
              <a:schemeClr val="accent1">
                <a:lumMod val="20000"/>
                <a:lumOff val="80000"/>
              </a:schemeClr>
            </a:solidFill>
          </a:ln>
        </p:spPr>
        <p:txBody>
          <a:bodyPr wrap="square">
            <a:spAutoFit/>
          </a:bodyPr>
          <a:lstStyle/>
          <a:p>
            <a:pPr marL="285750" indent="-285750" algn="just">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xmlns="" id="{583B7C94-6ABB-44AA-A012-17B4FA94B685}"/>
              </a:ext>
            </a:extLst>
          </p:cNvPr>
          <p:cNvPicPr>
            <a:picLocks noGrp="1" noChangeAspect="1"/>
          </p:cNvPicPr>
          <p:nvPr>
            <p:ph idx="1"/>
          </p:nvPr>
        </p:nvPicPr>
        <p:blipFill>
          <a:blip r:embed="rId2"/>
          <a:stretch>
            <a:fillRect/>
          </a:stretch>
        </p:blipFill>
        <p:spPr>
          <a:xfrm>
            <a:off x="7923212" y="1928018"/>
            <a:ext cx="3865681" cy="3763963"/>
          </a:xfrm>
        </p:spPr>
      </p:pic>
      <p:sp>
        <p:nvSpPr>
          <p:cNvPr id="7" name="TextBox 6">
            <a:extLst>
              <a:ext uri="{FF2B5EF4-FFF2-40B4-BE49-F238E27FC236}">
                <a16:creationId xmlns:a16="http://schemas.microsoft.com/office/drawing/2014/main" xmlns=""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just"/>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45A83-DDA4-49FD-A409-B9FDDD2E7348}"/>
              </a:ext>
            </a:extLst>
          </p:cNvPr>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xmlns="" id="{9271E9AC-553F-480B-B1D1-DEB281765D80}"/>
              </a:ext>
            </a:extLst>
          </p:cNvPr>
          <p:cNvSpPr txBox="1"/>
          <p:nvPr/>
        </p:nvSpPr>
        <p:spPr>
          <a:xfrm>
            <a:off x="608012" y="2743200"/>
            <a:ext cx="10820864" cy="2308324"/>
          </a:xfrm>
          <a:prstGeom prst="rect">
            <a:avLst/>
          </a:prstGeom>
          <a:noFill/>
          <a:ln>
            <a:solidFill>
              <a:schemeClr val="accent1">
                <a:lumMod val="20000"/>
                <a:lumOff val="80000"/>
              </a:schemeClr>
            </a:solidFill>
          </a:ln>
        </p:spPr>
        <p:txBody>
          <a:bodyPr wrap="square">
            <a:spAutoFit/>
          </a:bodyPr>
          <a:lstStyle/>
          <a:p>
            <a:pPr marL="285750" indent="-285750" algn="just">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609600"/>
            <a:ext cx="10210800" cy="53340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664BCC37-A7B8-4B7C-A7C0-1012678542F3}"/>
              </a:ext>
            </a:extLst>
          </p:cNvPr>
          <p:cNvSpPr>
            <a:spLocks noGrp="1"/>
          </p:cNvSpPr>
          <p:nvPr>
            <p:ph idx="1"/>
          </p:nvPr>
        </p:nvSpPr>
        <p:spPr>
          <a:xfrm>
            <a:off x="192873" y="1828800"/>
            <a:ext cx="7620000" cy="4363333"/>
          </a:xfrm>
        </p:spPr>
        <p:txBody>
          <a:bodyPr>
            <a:noAutofit/>
          </a:bodyPr>
          <a:lstStyle/>
          <a:p>
            <a:pPr marL="0" indent="0" algn="just">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012" y="2209800"/>
            <a:ext cx="3657600" cy="3657600"/>
          </a:xfrm>
          <a:prstGeom prst="rect">
            <a:avLst/>
          </a:prstGeom>
        </p:spPr>
      </p:pic>
    </p:spTree>
    <p:extLst>
      <p:ext uri="{BB962C8B-B14F-4D97-AF65-F5344CB8AC3E}">
        <p14:creationId xmlns:p14="http://schemas.microsoft.com/office/powerpoint/2010/main" val="4294104978"/>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xmlns="" id="{B427521B-92A7-46BD-8671-468A29A2E27A}"/>
              </a:ext>
            </a:extLst>
          </p:cNvPr>
          <p:cNvSpPr>
            <a:spLocks noGrp="1"/>
          </p:cNvSpPr>
          <p:nvPr>
            <p:ph idx="1"/>
          </p:nvPr>
        </p:nvSpPr>
        <p:spPr>
          <a:xfrm>
            <a:off x="1370243" y="1989258"/>
            <a:ext cx="4724169" cy="3697465"/>
          </a:xfrm>
        </p:spPr>
        <p:txBody>
          <a:bodyPr>
            <a:normAutofit fontScale="92500" lnSpcReduction="2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xmlns="" id="{9134C6AE-4570-44A3-B24F-17766763948A}"/>
              </a:ext>
            </a:extLst>
          </p:cNvPr>
          <p:cNvPicPr>
            <a:picLocks noChangeAspect="1"/>
          </p:cNvPicPr>
          <p:nvPr/>
        </p:nvPicPr>
        <p:blipFill>
          <a:blip r:embed="rId2"/>
          <a:stretch>
            <a:fillRect/>
          </a:stretch>
        </p:blipFill>
        <p:spPr>
          <a:xfrm>
            <a:off x="7694612" y="16764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xmlns="" id="{333C871D-7E80-4F02-86B5-949CF148AA33}"/>
              </a:ext>
            </a:extLst>
          </p:cNvPr>
          <p:cNvSpPr>
            <a:spLocks noGrp="1"/>
          </p:cNvSpPr>
          <p:nvPr>
            <p:ph idx="1"/>
          </p:nvPr>
        </p:nvSpPr>
        <p:spPr>
          <a:xfrm>
            <a:off x="455612" y="2057400"/>
            <a:ext cx="10210569" cy="3697465"/>
          </a:xfrm>
        </p:spPr>
        <p:txBody>
          <a:bodyPr>
            <a:normAutofit fontScale="92500" lnSpcReduction="10000"/>
          </a:bodyPr>
          <a:lstStyle/>
          <a:p>
            <a:r>
              <a:rPr lang="en-US" dirty="0"/>
              <a:t>There are no null values in the dataset.</a:t>
            </a:r>
          </a:p>
          <a:p>
            <a:r>
              <a:rPr lang="en-US" dirty="0"/>
              <a:t>There may be some customers with no loan history.</a:t>
            </a:r>
          </a:p>
          <a:p>
            <a:pPr algn="just"/>
            <a:r>
              <a:rPr lang="en-US" dirty="0"/>
              <a:t>The dataset is imbalanced. Label ‘1’ has approximately 87.5 percent records, while, label ‘0’ has approximately 12.5 percent records.</a:t>
            </a:r>
          </a:p>
          <a:p>
            <a:pPr algn="just"/>
            <a:r>
              <a:rPr lang="en-US" dirty="0"/>
              <a:t>For some features, there may be values which might not be realistic. You may have to observe them and treat them with a suitable explanation.</a:t>
            </a:r>
          </a:p>
          <a:p>
            <a:pPr algn="just"/>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379412" y="1905000"/>
            <a:ext cx="10058400"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379412" y="1981200"/>
            <a:ext cx="10287002" cy="4114800"/>
          </a:xfrm>
        </p:spPr>
        <p:txBody>
          <a:bodyPr>
            <a:normAutofit/>
          </a:bodyPr>
          <a:lstStyle/>
          <a:p>
            <a:r>
              <a:rPr lang="en-US" dirty="0"/>
              <a:t>Hardware technology being used.</a:t>
            </a:r>
          </a:p>
          <a:p>
            <a:pPr lvl="1"/>
            <a:r>
              <a:rPr lang="en-US" dirty="0"/>
              <a:t>RAM : </a:t>
            </a:r>
            <a:r>
              <a:rPr lang="en-US" dirty="0" smtClean="0"/>
              <a:t>4 </a:t>
            </a:r>
            <a:r>
              <a:rPr lang="en-US" dirty="0"/>
              <a:t>GB</a:t>
            </a:r>
          </a:p>
          <a:p>
            <a:pPr lvl="1"/>
            <a:r>
              <a:rPr lang="en-US" dirty="0"/>
              <a:t>CPU  : AMD </a:t>
            </a:r>
            <a:r>
              <a:rPr lang="en-US" dirty="0" smtClean="0"/>
              <a:t>E2 with </a:t>
            </a:r>
            <a:r>
              <a:rPr lang="en-US" dirty="0" err="1" smtClean="0"/>
              <a:t>Gfx</a:t>
            </a:r>
            <a:r>
              <a:rPr lang="en-US" dirty="0" smtClean="0"/>
              <a:t> </a:t>
            </a:r>
            <a:r>
              <a:rPr lang="en-US" dirty="0"/>
              <a:t>2.10 GHz</a:t>
            </a:r>
          </a:p>
          <a:p>
            <a:r>
              <a:rPr lang="en-US" dirty="0" smtClean="0"/>
              <a:t>Software </a:t>
            </a:r>
            <a:r>
              <a:rPr lang="en-US" dirty="0"/>
              <a:t>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a:t>
            </a:r>
            <a:r>
              <a:rPr lang="en-US" dirty="0" err="1" smtClean="0"/>
              <a:t>scikit</a:t>
            </a:r>
            <a:r>
              <a:rPr lang="en-US" dirty="0" smtClean="0"/>
              <a:t>-learn, </a:t>
            </a:r>
            <a:r>
              <a:rPr lang="en-US" dirty="0"/>
              <a:t>missingno</a:t>
            </a:r>
          </a:p>
        </p:txBody>
      </p:sp>
    </p:spTree>
    <p:extLst>
      <p:ext uri="{BB962C8B-B14F-4D97-AF65-F5344CB8AC3E}">
        <p14:creationId xmlns:p14="http://schemas.microsoft.com/office/powerpoint/2010/main" val="3519010733"/>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170</TotalTime>
  <Words>1733</Words>
  <Application>Microsoft Office PowerPoint</Application>
  <PresentationFormat>Custom</PresentationFormat>
  <Paragraphs>114</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Apothecary</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Multivariate Analysis</vt:lpstr>
      <vt:lpstr>Correlation Bar</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dell</cp:lastModifiedBy>
  <cp:revision>15</cp:revision>
  <dcterms:created xsi:type="dcterms:W3CDTF">2021-10-25T15:38:10Z</dcterms:created>
  <dcterms:modified xsi:type="dcterms:W3CDTF">2022-08-25T14:52:36Z</dcterms:modified>
</cp:coreProperties>
</file>