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8" r:id="rId11"/>
    <p:sldId id="262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FEF6-AE6F-33AE-8798-82E616FFF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273D2-DD54-864F-087D-C72E0518B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1D65-1AA6-0155-6F3D-6741299B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61FB-CA70-438B-885D-1280BE8B9D65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2846-9EBA-9A4A-DC72-23BEB446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CCA3-4F27-D155-50BA-C29ED0D5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3BE-39B3-4F82-8B0A-B3A9775C1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73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220C-9274-4174-C63B-84293DEE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7511D-724E-6F3E-EC22-05B06C963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80A6-F5EE-3827-164E-37DE60E2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61FB-CA70-438B-885D-1280BE8B9D65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112C-5126-095C-8D4D-F8FFA922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17EE5-E1E3-B9BA-7FE0-5ED6518F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3BE-39B3-4F82-8B0A-B3A9775C1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85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58951-AA11-7DE7-3EB9-9A0EDF9D4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AB562-9363-FC42-B21F-FD60C332B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0F21-79E0-258F-CB6E-5A7D2E6F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61FB-CA70-438B-885D-1280BE8B9D65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86D56-F38F-A373-7112-595C4AA1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BC89-291A-E1F9-42FF-FC79535B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3BE-39B3-4F82-8B0A-B3A9775C1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14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7D90-B3DE-902D-81B3-6813A23C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2C75-733F-027C-C1B5-34C08B83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8482-35A4-7882-8841-6A151CC2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61FB-CA70-438B-885D-1280BE8B9D65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277B-73C3-8D56-D49E-10F756EB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871F8-19B9-4385-1F86-AE3C6153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3BE-39B3-4F82-8B0A-B3A9775C1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02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FD86-50A9-A093-DF84-ED6AB4AF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C7C90-06CE-E4D0-8542-99A02317C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1DE61-C96F-F930-E6B3-B5D62559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61FB-CA70-438B-885D-1280BE8B9D65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D5A6E-DE0A-801E-8957-61FFFAC5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DC6D-DF78-7AD0-FC2B-D6F68510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3BE-39B3-4F82-8B0A-B3A9775C1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3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DFEF-6596-0154-6A20-E6A65A94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0D21-D19C-B78B-5D3A-2E02D8CE1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8A415-DF3B-4F8C-572D-5A8466DE5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436A9-8559-2F96-1161-E5DB4ED3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61FB-CA70-438B-885D-1280BE8B9D65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82A55-6A32-6B93-AFBB-991278AA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5DAB1-E4CD-5FB7-3138-928298F5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3BE-39B3-4F82-8B0A-B3A9775C1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3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E10E-631B-6127-3AF2-6C2FA40B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DE3F3-5A32-0A63-26A8-D3656948C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3B209-8CBD-41A4-5254-26CB3D9E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3F4AA-9FCF-A054-29B0-97CFBB250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9CD06-2922-A94F-0A14-A13DF584E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D1FD5-3764-130B-FD15-1C63A64D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61FB-CA70-438B-885D-1280BE8B9D65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DE288-689A-93FD-D134-A1454415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4A369-265C-5DC3-6624-A3A9833F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3BE-39B3-4F82-8B0A-B3A9775C1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68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EB8D-C04A-859F-B988-8B117E70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FBF3A-EA46-B52E-EDDD-B648C43E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61FB-CA70-438B-885D-1280BE8B9D65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96112-BF4F-04B9-99B7-95DE5A7A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413E8-DB88-546E-2BEC-44C32AC1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3BE-39B3-4F82-8B0A-B3A9775C1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0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D52ED-FCB1-3E55-CE7E-F556C159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61FB-CA70-438B-885D-1280BE8B9D65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AF5CB-3D27-DEBB-0DE5-134BEDC0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C1F88-FD40-FF04-9A91-02E4502D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3BE-39B3-4F82-8B0A-B3A9775C1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3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DB85-6836-BBE6-E760-C901E765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5815-A60E-ED7A-AA5C-FD5BD1181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7D9C-6971-33C2-03CF-94031E2E6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FA52E-17BF-63BD-9778-3DC57FE1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61FB-CA70-438B-885D-1280BE8B9D65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C8B33-40C4-A119-97C9-B20C9BDF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FA095-F382-32B0-60EB-FC89085F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3BE-39B3-4F82-8B0A-B3A9775C1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4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CE2C-C2F2-437D-46E8-9EED57D5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AD3BA-4B7D-7FC7-4F3B-1328966F6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BB074-B27B-7766-DD12-B362A28E1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2CC1-8295-B69F-8786-46C90463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61FB-CA70-438B-885D-1280BE8B9D65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B56FE-C076-82D0-4591-4444F7DD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924C5-901D-A5F5-693A-651BDF23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83BE-39B3-4F82-8B0A-B3A9775C1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4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E5F26-3408-56DF-5AE6-EA0616F8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84B0C-BFBE-17B0-FDDC-54308E02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7FBD-83E8-4CBF-F7AE-16C694E8A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061FB-CA70-438B-885D-1280BE8B9D65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060A-4D67-C6BA-1005-1CC469EC2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3D7F-68BC-12D5-B6A9-A5D9D77A0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83BE-39B3-4F82-8B0A-B3A9775C1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8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1930F5-0266-50E0-C5CF-8E38E51BE22F}"/>
              </a:ext>
            </a:extLst>
          </p:cNvPr>
          <p:cNvSpPr txBox="1"/>
          <p:nvPr/>
        </p:nvSpPr>
        <p:spPr>
          <a:xfrm>
            <a:off x="2876143" y="569663"/>
            <a:ext cx="6439713" cy="124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Okra"/>
              </a:rPr>
              <a:t>Zomato – Worldwide Restaurant Network Analysis</a:t>
            </a:r>
            <a:endParaRPr lang="en-IN" sz="3600" b="1" dirty="0">
              <a:solidFill>
                <a:schemeClr val="bg1"/>
              </a:solidFill>
              <a:latin typeface="Okr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43F91-8085-1A69-F0F7-EDC5D3D95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295" y="2582222"/>
            <a:ext cx="7527410" cy="39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33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7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48B0D0-2394-681D-0598-EB3A1C7B4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E7C8F4-051F-E891-4986-FCF0D6E79C1B}"/>
              </a:ext>
            </a:extLst>
          </p:cNvPr>
          <p:cNvSpPr txBox="1"/>
          <p:nvPr/>
        </p:nvSpPr>
        <p:spPr>
          <a:xfrm>
            <a:off x="3216000" y="0"/>
            <a:ext cx="57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aven Pro" panose="020B0604020202020204" charset="0"/>
              </a:rPr>
              <a:t>Tableau Implementation</a:t>
            </a:r>
            <a:endParaRPr lang="en-IN" sz="36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51E5A-DB12-87FA-57AC-60384B4BB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01816"/>
            <a:ext cx="11430000" cy="556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9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4;p14">
            <a:extLst>
              <a:ext uri="{FF2B5EF4-FFF2-40B4-BE49-F238E27FC236}">
                <a16:creationId xmlns:a16="http://schemas.microsoft.com/office/drawing/2014/main" id="{0CBF6EC8-7183-10FD-F16E-0BDFEB2B027D}"/>
              </a:ext>
            </a:extLst>
          </p:cNvPr>
          <p:cNvSpPr txBox="1">
            <a:spLocks/>
          </p:cNvSpPr>
          <p:nvPr/>
        </p:nvSpPr>
        <p:spPr>
          <a:xfrm>
            <a:off x="2212375" y="1969717"/>
            <a:ext cx="6045216" cy="29185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 algn="just">
              <a:lnSpc>
                <a:spcPct val="150000"/>
              </a:lnSpc>
              <a:spcBef>
                <a:spcPts val="0"/>
              </a:spcBef>
              <a:buSzPts val="1300"/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4F6C06-CE17-B7D1-9C74-0905CA43405B}"/>
              </a:ext>
            </a:extLst>
          </p:cNvPr>
          <p:cNvSpPr txBox="1"/>
          <p:nvPr/>
        </p:nvSpPr>
        <p:spPr>
          <a:xfrm>
            <a:off x="4656000" y="136073"/>
            <a:ext cx="28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aven Pro" panose="020B0604020202020204" charset="0"/>
              </a:rPr>
              <a:t>KPI Results</a:t>
            </a:r>
            <a:endParaRPr lang="en-IN" sz="36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5" name="Google Shape;304;p17">
            <a:extLst>
              <a:ext uri="{FF2B5EF4-FFF2-40B4-BE49-F238E27FC236}">
                <a16:creationId xmlns:a16="http://schemas.microsoft.com/office/drawing/2014/main" id="{D9EF5C74-C501-4647-4382-C619D5946C27}"/>
              </a:ext>
            </a:extLst>
          </p:cNvPr>
          <p:cNvSpPr txBox="1">
            <a:spLocks/>
          </p:cNvSpPr>
          <p:nvPr/>
        </p:nvSpPr>
        <p:spPr>
          <a:xfrm>
            <a:off x="696000" y="782404"/>
            <a:ext cx="10800000" cy="5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Global Presence Overview:</a:t>
            </a:r>
          </a:p>
          <a:p>
            <a:pPr marL="14605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tabLst/>
              <a:defRPr/>
            </a:pPr>
            <a:r>
              <a:rPr lang="en-US" sz="1500" kern="0" dirty="0">
                <a:solidFill>
                  <a:schemeClr val="bg1"/>
                </a:solidFill>
              </a:rPr>
              <a:t>	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Zomato has a widespread presence with 9,551 restaurants across 141 cities and 15 countries.</a:t>
            </a: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Culinary Diversity:</a:t>
            </a:r>
          </a:p>
          <a:p>
            <a:pPr marL="14605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	The platform offers a diverse culinary experience with a staggering 1,826 different cuisines provided by all its 	restaurants.</a:t>
            </a: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Country-wise Restaurant Distribution:</a:t>
            </a:r>
          </a:p>
          <a:p>
            <a:pPr marL="14605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	India leads with the highest number of restaurants at 8,652, followed by the US with 434 and the UK with 80. 	Other countries contribute to the global network.</a:t>
            </a: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City-wise Restaurant Landscape:</a:t>
            </a:r>
          </a:p>
          <a:p>
            <a:pPr marL="14605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	New Delhi stands out with the highest number of restaurants, hosting 5,473 establishments. Other cities also 	contribute to the extensive restaurant network.</a:t>
            </a: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Temporal Trends in Openings:</a:t>
            </a:r>
          </a:p>
          <a:p>
            <a:pPr marL="14605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	In 2018, there was a peak in restaurant openings with 1,102 establishments. In 2012, openings were at a 	minimum with 1,022. The dataset spans from 2010 to 2018.</a:t>
            </a: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Rating Distribution:</a:t>
            </a:r>
          </a:p>
          <a:p>
            <a:pPr marL="14605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	Almost 48% of restaurants receive a good rating (3 to 4 out of 5). Around 14.5% are rated very good, 15% 	average, and 22.5% are rated as bad.</a:t>
            </a: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Average Price Range:</a:t>
            </a:r>
          </a:p>
          <a:p>
            <a:pPr marL="14605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	The majority of restaurants (9,370) offer a range of food priced between 0 to 50 USD for two people.</a:t>
            </a: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Online Delivery and Table Booking Services:</a:t>
            </a:r>
          </a:p>
          <a:p>
            <a:pPr marL="14605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	Approximately 25% of restaurants provide online delivery, while 75% do not. For table booking, 12% offer the 	service, while 88% do not.</a:t>
            </a:r>
            <a:endParaRPr kumimoji="0" lang="en" sz="15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11419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4;p17">
            <a:extLst>
              <a:ext uri="{FF2B5EF4-FFF2-40B4-BE49-F238E27FC236}">
                <a16:creationId xmlns:a16="http://schemas.microsoft.com/office/drawing/2014/main" id="{D9EF5C74-C501-4647-4382-C619D5946C27}"/>
              </a:ext>
            </a:extLst>
          </p:cNvPr>
          <p:cNvSpPr txBox="1">
            <a:spLocks/>
          </p:cNvSpPr>
          <p:nvPr/>
        </p:nvSpPr>
        <p:spPr>
          <a:xfrm>
            <a:off x="696000" y="851604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Leverage widespread presence for global marketing and brand visibility; explore expansion in countries with fewer restaurants.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Promote diverse culinary offerings as a unique selling point; highlight specific cuisines in marketing for wider appeal.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In India, invest in the market with the highest restaurant count; explore growth in countries with lower counts for new markets.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Focus on sustaining and improving restaurant landscapes, especially in high-demand cities like New Delhi.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Capitalize on temporal trends, especially the peak in 2018, for strategic planning; investigate factors contributing to 2012's minimum openings.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Develop strategies to improve ratings, particularly for restaurants falling into the "bad" category; implement customer feedback mechanisms.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Utilize the popularity of restaurants in the 0 to 50 USD range; consider periodic promotions for enhanced customer loyalty.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Enhance online delivery services for the 25% of restaurants; explore opportunities to introduce table booking services in high-demand areas.</a:t>
            </a:r>
            <a:endParaRPr kumimoji="0" lang="e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  <p:sp>
        <p:nvSpPr>
          <p:cNvPr id="8" name="Google Shape;284;p14">
            <a:extLst>
              <a:ext uri="{FF2B5EF4-FFF2-40B4-BE49-F238E27FC236}">
                <a16:creationId xmlns:a16="http://schemas.microsoft.com/office/drawing/2014/main" id="{0CBF6EC8-7183-10FD-F16E-0BDFEB2B027D}"/>
              </a:ext>
            </a:extLst>
          </p:cNvPr>
          <p:cNvSpPr txBox="1">
            <a:spLocks/>
          </p:cNvSpPr>
          <p:nvPr/>
        </p:nvSpPr>
        <p:spPr>
          <a:xfrm>
            <a:off x="2212375" y="1969717"/>
            <a:ext cx="6045216" cy="29185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 algn="just">
              <a:lnSpc>
                <a:spcPct val="150000"/>
              </a:lnSpc>
              <a:spcBef>
                <a:spcPts val="0"/>
              </a:spcBef>
              <a:buSzPts val="1300"/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4F6C06-CE17-B7D1-9C74-0905CA43405B}"/>
              </a:ext>
            </a:extLst>
          </p:cNvPr>
          <p:cNvSpPr txBox="1"/>
          <p:nvPr/>
        </p:nvSpPr>
        <p:spPr>
          <a:xfrm>
            <a:off x="3936000" y="137334"/>
            <a:ext cx="43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aven Pro" panose="020B0604020202020204" charset="0"/>
              </a:rPr>
              <a:t>Recommendations</a:t>
            </a:r>
            <a:endParaRPr lang="en-IN" sz="36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2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4;p14">
            <a:extLst>
              <a:ext uri="{FF2B5EF4-FFF2-40B4-BE49-F238E27FC236}">
                <a16:creationId xmlns:a16="http://schemas.microsoft.com/office/drawing/2014/main" id="{0CBF6EC8-7183-10FD-F16E-0BDFEB2B027D}"/>
              </a:ext>
            </a:extLst>
          </p:cNvPr>
          <p:cNvSpPr txBox="1">
            <a:spLocks/>
          </p:cNvSpPr>
          <p:nvPr/>
        </p:nvSpPr>
        <p:spPr>
          <a:xfrm>
            <a:off x="2212375" y="1969717"/>
            <a:ext cx="6045216" cy="29185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 algn="just">
              <a:lnSpc>
                <a:spcPct val="150000"/>
              </a:lnSpc>
              <a:spcBef>
                <a:spcPts val="0"/>
              </a:spcBef>
              <a:buSzPts val="1300"/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4F6C06-CE17-B7D1-9C74-0905CA43405B}"/>
              </a:ext>
            </a:extLst>
          </p:cNvPr>
          <p:cNvSpPr txBox="1"/>
          <p:nvPr/>
        </p:nvSpPr>
        <p:spPr>
          <a:xfrm>
            <a:off x="4296000" y="2961000"/>
            <a:ext cx="360000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aven Pro" panose="020B0604020202020204" charset="0"/>
              </a:rPr>
              <a:t>Thank You</a:t>
            </a:r>
            <a:endParaRPr lang="en-IN" sz="54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8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03EDEA-9801-06A2-EC95-2E8B0452D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00" y="0"/>
            <a:ext cx="4665600" cy="2592000"/>
          </a:xfrm>
          <a:prstGeom prst="rect">
            <a:avLst/>
          </a:prstGeom>
        </p:spPr>
      </p:pic>
      <p:sp>
        <p:nvSpPr>
          <p:cNvPr id="8" name="Google Shape;284;p14">
            <a:extLst>
              <a:ext uri="{FF2B5EF4-FFF2-40B4-BE49-F238E27FC236}">
                <a16:creationId xmlns:a16="http://schemas.microsoft.com/office/drawing/2014/main" id="{0CBF6EC8-7183-10FD-F16E-0BDFEB2B027D}"/>
              </a:ext>
            </a:extLst>
          </p:cNvPr>
          <p:cNvSpPr txBox="1">
            <a:spLocks/>
          </p:cNvSpPr>
          <p:nvPr/>
        </p:nvSpPr>
        <p:spPr>
          <a:xfrm>
            <a:off x="3216000" y="2212313"/>
            <a:ext cx="5760000" cy="306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1150" algn="just">
              <a:lnSpc>
                <a:spcPct val="150000"/>
              </a:lnSpc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US" sz="1800" dirty="0">
                <a:solidFill>
                  <a:schemeClr val="bg1"/>
                </a:solidFill>
                <a:latin typeface="Nunito" pitchFamily="2" charset="0"/>
              </a:rPr>
              <a:t>Company Name : </a:t>
            </a:r>
            <a:r>
              <a:rPr lang="en-US" sz="1800" dirty="0" err="1">
                <a:solidFill>
                  <a:schemeClr val="bg1"/>
                </a:solidFill>
                <a:latin typeface="Nunito" pitchFamily="2" charset="0"/>
              </a:rPr>
              <a:t>zomato</a:t>
            </a:r>
            <a:endParaRPr lang="en-US" sz="1800" dirty="0">
              <a:solidFill>
                <a:schemeClr val="bg1"/>
              </a:solidFill>
              <a:latin typeface="Nunito" pitchFamily="2" charset="0"/>
            </a:endParaRPr>
          </a:p>
          <a:p>
            <a:pPr marL="457200" indent="-311150" algn="just">
              <a:lnSpc>
                <a:spcPct val="150000"/>
              </a:lnSpc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US" sz="1800" dirty="0">
                <a:solidFill>
                  <a:schemeClr val="bg1"/>
                </a:solidFill>
                <a:latin typeface="Nunito" pitchFamily="2" charset="0"/>
              </a:rPr>
              <a:t>Company Type : Food Delivery Company</a:t>
            </a:r>
          </a:p>
          <a:p>
            <a:pPr marL="457200" indent="-311150" algn="just">
              <a:lnSpc>
                <a:spcPct val="150000"/>
              </a:lnSpc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US" sz="1800" dirty="0">
                <a:solidFill>
                  <a:schemeClr val="bg1"/>
                </a:solidFill>
                <a:latin typeface="Nunito" pitchFamily="2" charset="0"/>
              </a:rPr>
              <a:t>Founder : </a:t>
            </a:r>
            <a:r>
              <a:rPr lang="en-US" sz="1800" dirty="0" err="1">
                <a:solidFill>
                  <a:schemeClr val="bg1"/>
                </a:solidFill>
                <a:latin typeface="Nunito" pitchFamily="2" charset="0"/>
              </a:rPr>
              <a:t>Deepinder</a:t>
            </a:r>
            <a:r>
              <a:rPr lang="en-US" sz="1800" dirty="0">
                <a:solidFill>
                  <a:schemeClr val="bg1"/>
                </a:solidFill>
                <a:latin typeface="Nunito" pitchFamily="2" charset="0"/>
              </a:rPr>
              <a:t> Goyal and Pankaj </a:t>
            </a:r>
            <a:r>
              <a:rPr lang="en-US" sz="1800" dirty="0" err="1">
                <a:solidFill>
                  <a:schemeClr val="bg1"/>
                </a:solidFill>
                <a:latin typeface="Nunito" pitchFamily="2" charset="0"/>
              </a:rPr>
              <a:t>Chaddah</a:t>
            </a:r>
            <a:endParaRPr lang="en-US" sz="1800" dirty="0">
              <a:solidFill>
                <a:schemeClr val="bg1"/>
              </a:solidFill>
              <a:latin typeface="Nunito" pitchFamily="2" charset="0"/>
            </a:endParaRPr>
          </a:p>
          <a:p>
            <a:pPr marL="457200" indent="-311150" algn="just">
              <a:lnSpc>
                <a:spcPct val="150000"/>
              </a:lnSpc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US" sz="1800" dirty="0">
                <a:solidFill>
                  <a:schemeClr val="bg1"/>
                </a:solidFill>
                <a:latin typeface="Nunito" pitchFamily="2" charset="0"/>
              </a:rPr>
              <a:t>Year Founded : 2008</a:t>
            </a:r>
          </a:p>
          <a:p>
            <a:pPr marL="457200" indent="-311150" algn="just">
              <a:lnSpc>
                <a:spcPct val="150000"/>
              </a:lnSpc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US" sz="1800" dirty="0" err="1">
                <a:solidFill>
                  <a:schemeClr val="bg1"/>
                </a:solidFill>
                <a:latin typeface="Nunito" pitchFamily="2" charset="0"/>
              </a:rPr>
              <a:t>Headquater</a:t>
            </a:r>
            <a:r>
              <a:rPr lang="en-US" sz="1800" dirty="0">
                <a:solidFill>
                  <a:schemeClr val="bg1"/>
                </a:solidFill>
                <a:latin typeface="Nunito" pitchFamily="2" charset="0"/>
              </a:rPr>
              <a:t> : Gurugram, India </a:t>
            </a:r>
          </a:p>
          <a:p>
            <a:pPr marL="457200" indent="-311150" algn="just">
              <a:lnSpc>
                <a:spcPct val="150000"/>
              </a:lnSpc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US" sz="1800" dirty="0">
                <a:solidFill>
                  <a:schemeClr val="bg1"/>
                </a:solidFill>
                <a:latin typeface="Nunito" pitchFamily="2" charset="0"/>
              </a:rPr>
              <a:t>Employee Size : 3800</a:t>
            </a:r>
          </a:p>
          <a:p>
            <a:pPr marL="457200" indent="-311150" algn="just">
              <a:lnSpc>
                <a:spcPct val="150000"/>
              </a:lnSpc>
              <a:spcBef>
                <a:spcPts val="0"/>
              </a:spcBef>
              <a:buSzPts val="1300"/>
              <a:buFont typeface="Arial" panose="020B0604020202020204" pitchFamily="34" charset="0"/>
              <a:buChar char="●"/>
            </a:pPr>
            <a:r>
              <a:rPr lang="en-US" sz="1800" dirty="0">
                <a:solidFill>
                  <a:schemeClr val="bg1"/>
                </a:solidFill>
                <a:latin typeface="Nunito" pitchFamily="2" charset="0"/>
              </a:rPr>
              <a:t>Business Valuation : $ 8.59B (as of Aug 2023)</a:t>
            </a:r>
          </a:p>
          <a:p>
            <a:pPr marL="146050" indent="0" algn="just">
              <a:lnSpc>
                <a:spcPct val="150000"/>
              </a:lnSpc>
              <a:spcBef>
                <a:spcPts val="0"/>
              </a:spcBef>
              <a:buSzPts val="1300"/>
              <a:buFont typeface="Arial" panose="020B0604020202020204" pitchFamily="34" charset="0"/>
              <a:buNone/>
            </a:pPr>
            <a:endParaRPr lang="en-US" sz="1800" dirty="0">
              <a:solidFill>
                <a:schemeClr val="bg1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3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4;p14">
            <a:extLst>
              <a:ext uri="{FF2B5EF4-FFF2-40B4-BE49-F238E27FC236}">
                <a16:creationId xmlns:a16="http://schemas.microsoft.com/office/drawing/2014/main" id="{0CBF6EC8-7183-10FD-F16E-0BDFEB2B027D}"/>
              </a:ext>
            </a:extLst>
          </p:cNvPr>
          <p:cNvSpPr txBox="1">
            <a:spLocks/>
          </p:cNvSpPr>
          <p:nvPr/>
        </p:nvSpPr>
        <p:spPr>
          <a:xfrm>
            <a:off x="2212375" y="1969717"/>
            <a:ext cx="6045216" cy="29185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 algn="just">
              <a:lnSpc>
                <a:spcPct val="150000"/>
              </a:lnSpc>
              <a:spcBef>
                <a:spcPts val="0"/>
              </a:spcBef>
              <a:buSzPts val="1300"/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4F6C06-CE17-B7D1-9C74-0905CA43405B}"/>
              </a:ext>
            </a:extLst>
          </p:cNvPr>
          <p:cNvSpPr txBox="1"/>
          <p:nvPr/>
        </p:nvSpPr>
        <p:spPr>
          <a:xfrm>
            <a:off x="4836000" y="597159"/>
            <a:ext cx="25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aven Pro" panose="020B0604020202020204" charset="0"/>
              </a:rPr>
              <a:t>Objectives</a:t>
            </a:r>
            <a:endParaRPr lang="en-IN" sz="36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3" name="Google Shape;304;p17">
            <a:extLst>
              <a:ext uri="{FF2B5EF4-FFF2-40B4-BE49-F238E27FC236}">
                <a16:creationId xmlns:a16="http://schemas.microsoft.com/office/drawing/2014/main" id="{34E8BEC4-0536-3114-13AB-CBDFBB50A1DC}"/>
              </a:ext>
            </a:extLst>
          </p:cNvPr>
          <p:cNvSpPr txBox="1">
            <a:spLocks/>
          </p:cNvSpPr>
          <p:nvPr/>
        </p:nvSpPr>
        <p:spPr>
          <a:xfrm>
            <a:off x="1236000" y="1424296"/>
            <a:ext cx="972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Nunito" pitchFamily="2" charset="0"/>
              <a:buChar char="•"/>
              <a:tabLst/>
              <a:defRPr/>
            </a:pPr>
            <a:r>
              <a:rPr kumimoji="0" lang="en-US" sz="1800" b="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Conduct a detailed exploration of Zomato's global restaurant dataset to gain a deep understanding of its variables, structure, and unique characteristics.</a:t>
            </a:r>
            <a:endParaRPr kumimoji="0" lang="en" sz="1800" b="0" i="0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Nunito" pitchFamily="2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Cleanse and prepare the dataset, addressing missing values, outliers, and inconsistencies to ensure data accuracy and maintain consistency.</a:t>
            </a:r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Nunito" pitchFamily="2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Analyze the geographic distribution of Zomato restaurants across cities and countries, providing insights into the global reach and presence of the platform.</a:t>
            </a:r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Nunito" pitchFamily="2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Explore temporal trends in restaurant openings, examining yearly, quarterly, and monthly patterns to identify correlations and uncover insights related to temporal aspects.</a:t>
            </a: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Nunito" pitchFamily="2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Investigate the distribution of restaurants based on their average ratings, exploring patterns and trends that may reveal correlations with other influencing factors.</a:t>
            </a:r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4245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4;p14">
            <a:extLst>
              <a:ext uri="{FF2B5EF4-FFF2-40B4-BE49-F238E27FC236}">
                <a16:creationId xmlns:a16="http://schemas.microsoft.com/office/drawing/2014/main" id="{0CBF6EC8-7183-10FD-F16E-0BDFEB2B027D}"/>
              </a:ext>
            </a:extLst>
          </p:cNvPr>
          <p:cNvSpPr txBox="1">
            <a:spLocks/>
          </p:cNvSpPr>
          <p:nvPr/>
        </p:nvSpPr>
        <p:spPr>
          <a:xfrm>
            <a:off x="2212375" y="1969717"/>
            <a:ext cx="6045216" cy="29185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 algn="just">
              <a:lnSpc>
                <a:spcPct val="150000"/>
              </a:lnSpc>
              <a:spcBef>
                <a:spcPts val="0"/>
              </a:spcBef>
              <a:buSzPts val="1300"/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4F6C06-CE17-B7D1-9C74-0905CA43405B}"/>
              </a:ext>
            </a:extLst>
          </p:cNvPr>
          <p:cNvSpPr txBox="1"/>
          <p:nvPr/>
        </p:nvSpPr>
        <p:spPr>
          <a:xfrm>
            <a:off x="4386000" y="597159"/>
            <a:ext cx="34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aven Pro" panose="020B0604020202020204" charset="0"/>
              </a:rPr>
              <a:t>Project Stages</a:t>
            </a:r>
            <a:endParaRPr lang="en-IN" sz="36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3" name="Google Shape;284;p14">
            <a:extLst>
              <a:ext uri="{FF2B5EF4-FFF2-40B4-BE49-F238E27FC236}">
                <a16:creationId xmlns:a16="http://schemas.microsoft.com/office/drawing/2014/main" id="{7CCBD5BB-5DF1-E7C9-D12A-551AFEA93D7F}"/>
              </a:ext>
            </a:extLst>
          </p:cNvPr>
          <p:cNvSpPr txBox="1">
            <a:spLocks/>
          </p:cNvSpPr>
          <p:nvPr/>
        </p:nvSpPr>
        <p:spPr>
          <a:xfrm>
            <a:off x="2496000" y="1719000"/>
            <a:ext cx="7200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Dataset Understanding.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Key Performance Indicator(KPI) Implementation.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Excel Implementation.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Power BI Implementation.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Tableau Implementation.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Business Insights and Recommendations.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8924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4F6C06-CE17-B7D1-9C74-0905CA43405B}"/>
              </a:ext>
            </a:extLst>
          </p:cNvPr>
          <p:cNvSpPr txBox="1"/>
          <p:nvPr/>
        </p:nvSpPr>
        <p:spPr>
          <a:xfrm>
            <a:off x="3756000" y="597159"/>
            <a:ext cx="46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aven Pro" panose="020B0604020202020204" charset="0"/>
              </a:rPr>
              <a:t>Data Understanding</a:t>
            </a:r>
            <a:endParaRPr lang="en-IN" sz="36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B5BD68-17CD-AE51-A580-FE902F71C8DA}"/>
              </a:ext>
            </a:extLst>
          </p:cNvPr>
          <p:cNvGrpSpPr/>
          <p:nvPr/>
        </p:nvGrpSpPr>
        <p:grpSpPr>
          <a:xfrm>
            <a:off x="1573763" y="1678506"/>
            <a:ext cx="9044474" cy="1055363"/>
            <a:chOff x="1573763" y="1678506"/>
            <a:chExt cx="9044474" cy="10553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F7669-4E4C-450D-7C84-2848EEF2FD6D}"/>
                </a:ext>
              </a:extLst>
            </p:cNvPr>
            <p:cNvSpPr/>
            <p:nvPr/>
          </p:nvSpPr>
          <p:spPr>
            <a:xfrm>
              <a:off x="8752115" y="1678506"/>
              <a:ext cx="1866122" cy="10347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Nunito" pitchFamily="2" charset="0"/>
                </a:rPr>
                <a:t>Country</a:t>
              </a:r>
              <a:endParaRPr lang="en-IN" dirty="0">
                <a:solidFill>
                  <a:schemeClr val="tx1"/>
                </a:solidFill>
                <a:latin typeface="Nunito" pitchFamily="2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C35D48-293B-0597-5D95-AB5E5C682E26}"/>
                </a:ext>
              </a:extLst>
            </p:cNvPr>
            <p:cNvGrpSpPr/>
            <p:nvPr/>
          </p:nvGrpSpPr>
          <p:grpSpPr>
            <a:xfrm>
              <a:off x="1573763" y="1693004"/>
              <a:ext cx="7178352" cy="1040865"/>
              <a:chOff x="1573763" y="1693004"/>
              <a:chExt cx="7178352" cy="104086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431AA-9127-DFB5-9273-9F50F6C969D0}"/>
                  </a:ext>
                </a:extLst>
              </p:cNvPr>
              <p:cNvSpPr/>
              <p:nvPr/>
            </p:nvSpPr>
            <p:spPr>
              <a:xfrm>
                <a:off x="5162939" y="1699129"/>
                <a:ext cx="1866122" cy="10347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Nunito" pitchFamily="2" charset="0"/>
                  </a:rPr>
                  <a:t>Main</a:t>
                </a:r>
                <a:endParaRPr lang="en-IN" dirty="0">
                  <a:solidFill>
                    <a:schemeClr val="tx1"/>
                  </a:solidFill>
                  <a:latin typeface="Nunito" pitchFamily="2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C2FEAD-58C9-33B9-2120-17CC9C3BDC4F}"/>
                  </a:ext>
                </a:extLst>
              </p:cNvPr>
              <p:cNvSpPr/>
              <p:nvPr/>
            </p:nvSpPr>
            <p:spPr>
              <a:xfrm>
                <a:off x="1573763" y="1693004"/>
                <a:ext cx="1866122" cy="10347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Nunito" pitchFamily="2" charset="0"/>
                  </a:rPr>
                  <a:t>Currency</a:t>
                </a:r>
                <a:endParaRPr lang="en-IN" dirty="0">
                  <a:solidFill>
                    <a:schemeClr val="tx1"/>
                  </a:solidFill>
                  <a:latin typeface="Nunito" pitchFamily="2" charset="0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E207562-B5AD-9737-4841-166274B1BF9C}"/>
                  </a:ext>
                </a:extLst>
              </p:cNvPr>
              <p:cNvGrpSpPr/>
              <p:nvPr/>
            </p:nvGrpSpPr>
            <p:grpSpPr>
              <a:xfrm>
                <a:off x="3439885" y="1841042"/>
                <a:ext cx="1723054" cy="375457"/>
                <a:chOff x="3439885" y="1841042"/>
                <a:chExt cx="1723054" cy="375457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D1459E4-049A-594C-A509-7A68058CCD74}"/>
                    </a:ext>
                  </a:extLst>
                </p:cNvPr>
                <p:cNvCxnSpPr>
                  <a:stCxn id="6" idx="6"/>
                  <a:endCxn id="4" idx="2"/>
                </p:cNvCxnSpPr>
                <p:nvPr/>
              </p:nvCxnSpPr>
              <p:spPr>
                <a:xfrm>
                  <a:off x="3439885" y="2210374"/>
                  <a:ext cx="1723054" cy="6125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97D01B6-64A6-43F9-B3AA-CAD67B52255B}"/>
                    </a:ext>
                  </a:extLst>
                </p:cNvPr>
                <p:cNvSpPr txBox="1"/>
                <p:nvPr/>
              </p:nvSpPr>
              <p:spPr>
                <a:xfrm>
                  <a:off x="3774231" y="1841042"/>
                  <a:ext cx="1259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Nunito" pitchFamily="2" charset="0"/>
                    </a:rPr>
                    <a:t>Currency</a:t>
                  </a:r>
                  <a:endParaRPr lang="en-IN" dirty="0">
                    <a:solidFill>
                      <a:schemeClr val="bg1"/>
                    </a:solidFill>
                    <a:latin typeface="Nunito" pitchFamily="2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D3FA987-A239-83EE-7485-A777170821C6}"/>
                  </a:ext>
                </a:extLst>
              </p:cNvPr>
              <p:cNvGrpSpPr/>
              <p:nvPr/>
            </p:nvGrpSpPr>
            <p:grpSpPr>
              <a:xfrm>
                <a:off x="7029061" y="1826544"/>
                <a:ext cx="1723054" cy="389955"/>
                <a:chOff x="3439885" y="1826544"/>
                <a:chExt cx="1723054" cy="389955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FC277C50-2C76-8F2A-6CD4-57BFCE6CF837}"/>
                    </a:ext>
                  </a:extLst>
                </p:cNvPr>
                <p:cNvCxnSpPr/>
                <p:nvPr/>
              </p:nvCxnSpPr>
              <p:spPr>
                <a:xfrm>
                  <a:off x="3439885" y="2210374"/>
                  <a:ext cx="1723054" cy="6125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2DDBD64-AC97-105D-4C2E-842F4A72F4E2}"/>
                    </a:ext>
                  </a:extLst>
                </p:cNvPr>
                <p:cNvSpPr txBox="1"/>
                <p:nvPr/>
              </p:nvSpPr>
              <p:spPr>
                <a:xfrm>
                  <a:off x="3568959" y="1826544"/>
                  <a:ext cx="15939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Nunito" pitchFamily="2" charset="0"/>
                    </a:rPr>
                    <a:t>CountryCode</a:t>
                  </a:r>
                  <a:endParaRPr lang="en-IN" dirty="0">
                    <a:solidFill>
                      <a:schemeClr val="bg1"/>
                    </a:solidFill>
                    <a:latin typeface="Nunito" pitchFamily="2" charset="0"/>
                  </a:endParaRPr>
                </a:p>
              </p:txBody>
            </p:sp>
          </p:grpSp>
        </p:grp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002A624-A9BA-6F87-04D5-AD9CC34DB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77146"/>
              </p:ext>
            </p:extLst>
          </p:nvPr>
        </p:nvGraphicFramePr>
        <p:xfrm>
          <a:off x="1829301" y="3281236"/>
          <a:ext cx="4047460" cy="2318391"/>
        </p:xfrm>
        <a:graphic>
          <a:graphicData uri="http://schemas.openxmlformats.org/drawingml/2006/table">
            <a:tbl>
              <a:tblPr firstRow="1" bandRow="1"/>
              <a:tblGrid>
                <a:gridCol w="2819400">
                  <a:extLst>
                    <a:ext uri="{9D8B030D-6E8A-4147-A177-3AD203B41FA5}">
                      <a16:colId xmlns:a16="http://schemas.microsoft.com/office/drawing/2014/main" val="4269232406"/>
                    </a:ext>
                  </a:extLst>
                </a:gridCol>
                <a:gridCol w="1228060">
                  <a:extLst>
                    <a:ext uri="{9D8B030D-6E8A-4147-A177-3AD203B41FA5}">
                      <a16:colId xmlns:a16="http://schemas.microsoft.com/office/drawing/2014/main" val="2018070843"/>
                    </a:ext>
                  </a:extLst>
                </a:gridCol>
              </a:tblGrid>
              <a:tr h="4792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Nunito" pitchFamily="2" charset="0"/>
                          <a:cs typeface="Calibri" panose="020F0502020204030204" pitchFamily="34" charset="0"/>
                        </a:rPr>
                        <a:t>Dataset</a:t>
                      </a:r>
                      <a:endParaRPr lang="en-IN" sz="1800" dirty="0">
                        <a:solidFill>
                          <a:schemeClr val="tx1"/>
                        </a:solidFill>
                        <a:latin typeface="Nunito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Nunito" pitchFamily="2" charset="0"/>
                          <a:cs typeface="Calibri" panose="020F0502020204030204" pitchFamily="34" charset="0"/>
                        </a:rPr>
                        <a:t>Records</a:t>
                      </a:r>
                      <a:endParaRPr lang="en-IN" sz="1800" dirty="0">
                        <a:solidFill>
                          <a:schemeClr val="tx1"/>
                        </a:solidFill>
                        <a:latin typeface="Nunito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009803"/>
                  </a:ext>
                </a:extLst>
              </a:tr>
              <a:tr h="6130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Nunito" pitchFamily="2" charset="0"/>
                          <a:cs typeface="Calibri" panose="020F0502020204030204" pitchFamily="34" charset="0"/>
                        </a:rPr>
                        <a:t>Main Dataset</a:t>
                      </a:r>
                      <a:endParaRPr lang="en-IN" sz="1800" dirty="0">
                        <a:solidFill>
                          <a:schemeClr val="tx1"/>
                        </a:solidFill>
                        <a:latin typeface="Nunito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Nunito" pitchFamily="2" charset="0"/>
                          <a:cs typeface="Calibri" panose="020F0502020204030204" pitchFamily="34" charset="0"/>
                        </a:rPr>
                        <a:t>9551</a:t>
                      </a:r>
                      <a:endParaRPr lang="en-IN" sz="1800" dirty="0">
                        <a:solidFill>
                          <a:schemeClr val="tx1"/>
                        </a:solidFill>
                        <a:latin typeface="Nunito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55498"/>
                  </a:ext>
                </a:extLst>
              </a:tr>
              <a:tr h="6130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Nunito" pitchFamily="2" charset="0"/>
                          <a:cs typeface="Calibri" panose="020F0502020204030204" pitchFamily="34" charset="0"/>
                        </a:rPr>
                        <a:t>Currency Dataset</a:t>
                      </a:r>
                      <a:endParaRPr lang="en-IN" sz="1800" dirty="0">
                        <a:solidFill>
                          <a:schemeClr val="tx1"/>
                        </a:solidFill>
                        <a:latin typeface="Nunito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Nunito" pitchFamily="2" charset="0"/>
                          <a:cs typeface="Calibri" panose="020F0502020204030204" pitchFamily="34" charset="0"/>
                        </a:rPr>
                        <a:t>13</a:t>
                      </a:r>
                      <a:endParaRPr lang="en-IN" sz="1800" dirty="0">
                        <a:solidFill>
                          <a:schemeClr val="tx1"/>
                        </a:solidFill>
                        <a:latin typeface="Nunito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97435"/>
                  </a:ext>
                </a:extLst>
              </a:tr>
              <a:tr h="6130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Nunito" pitchFamily="2" charset="0"/>
                          <a:cs typeface="Calibri" panose="020F0502020204030204" pitchFamily="34" charset="0"/>
                        </a:rPr>
                        <a:t>Country Dataset</a:t>
                      </a:r>
                      <a:endParaRPr lang="en-IN" sz="1800" dirty="0">
                        <a:solidFill>
                          <a:schemeClr val="tx1"/>
                        </a:solidFill>
                        <a:latin typeface="Nunito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Nunito" pitchFamily="2" charset="0"/>
                          <a:cs typeface="Calibri" panose="020F0502020204030204" pitchFamily="34" charset="0"/>
                        </a:rPr>
                        <a:t>16</a:t>
                      </a:r>
                      <a:endParaRPr lang="en-IN" sz="1800" dirty="0">
                        <a:solidFill>
                          <a:schemeClr val="tx1"/>
                        </a:solidFill>
                        <a:latin typeface="Nunito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6241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D0D90CF-A0C6-88E4-917A-F69747267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1636"/>
              </p:ext>
            </p:extLst>
          </p:nvPr>
        </p:nvGraphicFramePr>
        <p:xfrm>
          <a:off x="6293465" y="3296300"/>
          <a:ext cx="4047462" cy="381000"/>
        </p:xfrm>
        <a:graphic>
          <a:graphicData uri="http://schemas.openxmlformats.org/drawingml/2006/table">
            <a:tbl>
              <a:tblPr firstRow="1" bandRow="1"/>
              <a:tblGrid>
                <a:gridCol w="2023732">
                  <a:extLst>
                    <a:ext uri="{9D8B030D-6E8A-4147-A177-3AD203B41FA5}">
                      <a16:colId xmlns:a16="http://schemas.microsoft.com/office/drawing/2014/main" val="2505577644"/>
                    </a:ext>
                  </a:extLst>
                </a:gridCol>
                <a:gridCol w="2023730">
                  <a:extLst>
                    <a:ext uri="{9D8B030D-6E8A-4147-A177-3AD203B41FA5}">
                      <a16:colId xmlns:a16="http://schemas.microsoft.com/office/drawing/2014/main" val="16720785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Nunito" pitchFamily="2" charset="0"/>
                          <a:cs typeface="Calibri" panose="020F0502020204030204" pitchFamily="34" charset="0"/>
                        </a:rPr>
                        <a:t>Dataset Type</a:t>
                      </a:r>
                      <a:endParaRPr lang="en-IN" sz="1800" dirty="0">
                        <a:solidFill>
                          <a:schemeClr val="tx1"/>
                        </a:solidFill>
                        <a:latin typeface="Nunito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Nunito" pitchFamily="2" charset="0"/>
                          <a:cs typeface="Calibri" panose="020F0502020204030204" pitchFamily="34" charset="0"/>
                        </a:rPr>
                        <a:t>Excel File</a:t>
                      </a:r>
                      <a:endParaRPr lang="en-IN" sz="1800" dirty="0">
                        <a:solidFill>
                          <a:schemeClr val="tx1"/>
                        </a:solidFill>
                        <a:latin typeface="Nunito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469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BA655D1-C9F6-5093-6DB0-AFE3DFCB1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12803"/>
              </p:ext>
            </p:extLst>
          </p:nvPr>
        </p:nvGraphicFramePr>
        <p:xfrm>
          <a:off x="6293465" y="3700753"/>
          <a:ext cx="4047460" cy="1905000"/>
        </p:xfrm>
        <a:graphic>
          <a:graphicData uri="http://schemas.openxmlformats.org/drawingml/2006/table">
            <a:tbl>
              <a:tblPr firstRow="1" bandRow="1"/>
              <a:tblGrid>
                <a:gridCol w="4047460">
                  <a:extLst>
                    <a:ext uri="{9D8B030D-6E8A-4147-A177-3AD203B41FA5}">
                      <a16:colId xmlns:a16="http://schemas.microsoft.com/office/drawing/2014/main" val="46375508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Nunito" pitchFamily="2" charset="0"/>
                          <a:cs typeface="Calibri" panose="020F0502020204030204" pitchFamily="34" charset="0"/>
                        </a:rPr>
                        <a:t>Record Types</a:t>
                      </a:r>
                      <a:endParaRPr lang="en-IN" sz="1800" dirty="0">
                        <a:solidFill>
                          <a:schemeClr val="tx1"/>
                        </a:solidFill>
                        <a:latin typeface="Nunito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946368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Nunito" pitchFamily="2" charset="0"/>
                          <a:cs typeface="Calibri" panose="020F0502020204030204" pitchFamily="34" charset="0"/>
                        </a:rPr>
                        <a:t>String</a:t>
                      </a:r>
                      <a:endParaRPr lang="en-IN" sz="1800" dirty="0">
                        <a:solidFill>
                          <a:schemeClr val="tx1"/>
                        </a:solidFill>
                        <a:latin typeface="Nunito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24759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Nunito" pitchFamily="2" charset="0"/>
                          <a:cs typeface="Calibri" panose="020F0502020204030204" pitchFamily="34" charset="0"/>
                        </a:rPr>
                        <a:t>Timestamp</a:t>
                      </a:r>
                      <a:endParaRPr lang="en-IN" sz="1800" dirty="0">
                        <a:solidFill>
                          <a:schemeClr val="tx1"/>
                        </a:solidFill>
                        <a:latin typeface="Nunito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5303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Nunito" pitchFamily="2" charset="0"/>
                          <a:cs typeface="Calibri" panose="020F0502020204030204" pitchFamily="34" charset="0"/>
                        </a:rPr>
                        <a:t>Currency</a:t>
                      </a:r>
                      <a:endParaRPr lang="en-IN" sz="1800" dirty="0">
                        <a:solidFill>
                          <a:schemeClr val="tx1"/>
                        </a:solidFill>
                        <a:latin typeface="Nunito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416005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Nunito" pitchFamily="2" charset="0"/>
                          <a:cs typeface="Calibri" panose="020F0502020204030204" pitchFamily="34" charset="0"/>
                        </a:rPr>
                        <a:t>Boolean</a:t>
                      </a:r>
                      <a:endParaRPr lang="en-IN" sz="1800" dirty="0">
                        <a:solidFill>
                          <a:schemeClr val="tx1"/>
                        </a:solidFill>
                        <a:latin typeface="Nunito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91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35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4;p14">
            <a:extLst>
              <a:ext uri="{FF2B5EF4-FFF2-40B4-BE49-F238E27FC236}">
                <a16:creationId xmlns:a16="http://schemas.microsoft.com/office/drawing/2014/main" id="{0CBF6EC8-7183-10FD-F16E-0BDFEB2B027D}"/>
              </a:ext>
            </a:extLst>
          </p:cNvPr>
          <p:cNvSpPr txBox="1">
            <a:spLocks/>
          </p:cNvSpPr>
          <p:nvPr/>
        </p:nvSpPr>
        <p:spPr>
          <a:xfrm>
            <a:off x="2212375" y="1969717"/>
            <a:ext cx="6045216" cy="29185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 algn="just">
              <a:lnSpc>
                <a:spcPct val="150000"/>
              </a:lnSpc>
              <a:spcBef>
                <a:spcPts val="0"/>
              </a:spcBef>
              <a:buSzPts val="1300"/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4F6C06-CE17-B7D1-9C74-0905CA43405B}"/>
              </a:ext>
            </a:extLst>
          </p:cNvPr>
          <p:cNvSpPr txBox="1"/>
          <p:nvPr/>
        </p:nvSpPr>
        <p:spPr>
          <a:xfrm>
            <a:off x="2676000" y="597159"/>
            <a:ext cx="68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aven Pro" panose="020B0604020202020204" charset="0"/>
              </a:rPr>
              <a:t>Data Cleaning and Exploration</a:t>
            </a:r>
            <a:endParaRPr lang="en-IN" sz="36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5" name="Google Shape;304;p17">
            <a:extLst>
              <a:ext uri="{FF2B5EF4-FFF2-40B4-BE49-F238E27FC236}">
                <a16:creationId xmlns:a16="http://schemas.microsoft.com/office/drawing/2014/main" id="{D9EF5C74-C501-4647-4382-C619D5946C27}"/>
              </a:ext>
            </a:extLst>
          </p:cNvPr>
          <p:cNvSpPr txBox="1">
            <a:spLocks/>
          </p:cNvSpPr>
          <p:nvPr/>
        </p:nvSpPr>
        <p:spPr>
          <a:xfrm>
            <a:off x="1596000" y="1449000"/>
            <a:ext cx="9000000" cy="4009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 pitchFamily="2" charset="0"/>
              <a:buChar char="•"/>
              <a:tabLst/>
              <a:defRPr/>
            </a:pPr>
            <a:r>
              <a:rPr kumimoji="0" lang="en" sz="1800" b="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Data Importation</a:t>
            </a:r>
          </a:p>
          <a:p>
            <a:pPr marR="0" lvl="1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Imported Data into required analysis tools(e.g. Excel, Power BI, Tableau, MYSQL)</a:t>
            </a: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 pitchFamily="2" charset="0"/>
              <a:buChar char="•"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Intial Assessment</a:t>
            </a:r>
          </a:p>
          <a:p>
            <a:pPr marR="0" lvl="1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Reviewed the dataset to understand its structure and variables.</a:t>
            </a:r>
            <a:endParaRPr kumimoji="0" lang="e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 pitchFamily="2" charset="0"/>
              <a:buChar char="•"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Handling Missing Data</a:t>
            </a:r>
          </a:p>
          <a:p>
            <a:pPr marR="0" lvl="1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Identified and addressed missing values, which involved either removing rows or filling them with appropriate values.</a:t>
            </a: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 pitchFamily="2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Data Transformation</a:t>
            </a:r>
          </a:p>
          <a:p>
            <a:pPr marR="0" lvl="1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Converted data types as needed, including changing strings to numbers where necessary.</a:t>
            </a:r>
            <a:endParaRPr kumimoji="0" lang="e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unito" pitchFamily="2" charset="0"/>
              <a:buChar char="•"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Data Standardization</a:t>
            </a:r>
          </a:p>
          <a:p>
            <a:pPr marR="0" lvl="1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unito"/>
                <a:sym typeface="Nunito"/>
              </a:rPr>
              <a:t>Ensured consistent data formats for variables, including standardizing dates, currencies, and units.</a:t>
            </a:r>
            <a:endParaRPr kumimoji="0" lang="e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72087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4F6C06-CE17-B7D1-9C74-0905CA43405B}"/>
              </a:ext>
            </a:extLst>
          </p:cNvPr>
          <p:cNvSpPr txBox="1"/>
          <p:nvPr/>
        </p:nvSpPr>
        <p:spPr>
          <a:xfrm>
            <a:off x="3216000" y="0"/>
            <a:ext cx="57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aven Pro" panose="020B0604020202020204" charset="0"/>
              </a:rPr>
              <a:t>Power BI Implementation</a:t>
            </a:r>
            <a:endParaRPr lang="en-IN" sz="36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E47A9-5DD0-5B48-42E5-DA548A544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0" y="646331"/>
            <a:ext cx="10913706" cy="61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8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4F6C06-CE17-B7D1-9C74-0905CA43405B}"/>
              </a:ext>
            </a:extLst>
          </p:cNvPr>
          <p:cNvSpPr txBox="1"/>
          <p:nvPr/>
        </p:nvSpPr>
        <p:spPr>
          <a:xfrm>
            <a:off x="3216000" y="0"/>
            <a:ext cx="57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aven Pro" panose="020B0604020202020204" charset="0"/>
              </a:rPr>
              <a:t>Power BI Implementation</a:t>
            </a:r>
            <a:endParaRPr lang="en-IN" sz="36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C5D9D-0371-7345-8405-AA8F4108C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96" y="646331"/>
            <a:ext cx="10881208" cy="61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0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7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D039B6-DF52-4572-EEB9-2E8F46FA2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15F29-61F6-EBBB-DD42-450D2F022BB2}"/>
              </a:ext>
            </a:extLst>
          </p:cNvPr>
          <p:cNvSpPr txBox="1"/>
          <p:nvPr/>
        </p:nvSpPr>
        <p:spPr>
          <a:xfrm>
            <a:off x="3216000" y="0"/>
            <a:ext cx="57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Maven Pro" panose="020B0604020202020204" charset="0"/>
              </a:rPr>
              <a:t>Tableau Implementation</a:t>
            </a:r>
            <a:endParaRPr lang="en-IN" sz="36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D2AEA-A34D-3AD9-764E-62F2A1107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8" y="823917"/>
            <a:ext cx="11826163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6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758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Maven Pro</vt:lpstr>
      <vt:lpstr>Nunito</vt:lpstr>
      <vt:lpstr>Okra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SABHA</dc:creator>
  <cp:lastModifiedBy>ABHISHEK SABHA</cp:lastModifiedBy>
  <cp:revision>21</cp:revision>
  <dcterms:created xsi:type="dcterms:W3CDTF">2024-01-11T05:23:12Z</dcterms:created>
  <dcterms:modified xsi:type="dcterms:W3CDTF">2025-02-09T07:14:09Z</dcterms:modified>
</cp:coreProperties>
</file>