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61" r:id="rId2"/>
    <p:sldId id="257" r:id="rId3"/>
    <p:sldId id="258" r:id="rId4"/>
    <p:sldId id="259" r:id="rId5"/>
    <p:sldId id="260" r:id="rId6"/>
    <p:sldId id="262" r:id="rId7"/>
    <p:sldId id="263" r:id="rId8"/>
    <p:sldId id="264" r:id="rId9"/>
    <p:sldId id="265" r:id="rId10"/>
    <p:sldId id="266" r:id="rId11"/>
    <p:sldId id="269"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353" r:id="rId31"/>
    <p:sldId id="354" r:id="rId32"/>
    <p:sldId id="35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56" r:id="rId81"/>
    <p:sldId id="357" r:id="rId82"/>
    <p:sldId id="358" r:id="rId83"/>
    <p:sldId id="359" r:id="rId84"/>
    <p:sldId id="360" r:id="rId85"/>
    <p:sldId id="361" r:id="rId86"/>
    <p:sldId id="362" r:id="rId87"/>
    <p:sldId id="363" r:id="rId88"/>
    <p:sldId id="364" r:id="rId8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EAAFD4-7A36-424A-B77E-BE57A614B6EB}" type="datetimeFigureOut">
              <a:rPr lang="en-IN" smtClean="0"/>
              <a:pPr/>
              <a:t>16-02-2017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5773FA-D012-4E4B-A6F9-0E5CD887E78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IN" smtClean="0"/>
          </a:p>
        </p:txBody>
      </p:sp>
      <p:sp>
        <p:nvSpPr>
          <p:cNvPr id="63492" name="Slide Number Placeholder 3"/>
          <p:cNvSpPr>
            <a:spLocks noGrp="1"/>
          </p:cNvSpPr>
          <p:nvPr>
            <p:ph type="sldNum" sz="quarter" idx="5"/>
          </p:nvPr>
        </p:nvSpPr>
        <p:spPr bwMode="auto">
          <a:noFill/>
          <a:ln>
            <a:miter lim="800000"/>
            <a:headEnd/>
            <a:tailEnd/>
          </a:ln>
        </p:spPr>
        <p:txBody>
          <a:bodyPr/>
          <a:lstStyle/>
          <a:p>
            <a:fld id="{9E2E1E16-4E41-4222-9E77-6B6957BC6FAB}" type="slidenum">
              <a:rPr lang="en-IN"/>
              <a:pPr/>
              <a:t>75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5CD56B82-4E38-48B2-A3BE-71A24274663A}" type="datetimeFigureOut">
              <a:rPr lang="en-IN"/>
              <a:pPr>
                <a:defRPr/>
              </a:pPr>
              <a:t>16-02-2017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F64EFA9-1431-45D6-AF43-CDED7B786BD4}"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72D047C2-A63E-4F13-84F3-662576A52CBC}" type="datetimeFigureOut">
              <a:rPr lang="en-IN"/>
              <a:pPr>
                <a:defRPr/>
              </a:pPr>
              <a:t>16-02-2017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388C94B6-B092-4DF2-A664-B2F7D5E9E856}"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A5849956-186B-4EBE-8B53-5E9A000885A1}" type="datetimeFigureOut">
              <a:rPr lang="en-IN"/>
              <a:pPr>
                <a:defRPr/>
              </a:pPr>
              <a:t>16-02-2017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FFAC3E86-B4F1-4854-86E3-97AE593A80BA}"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0893635F-CD0F-429F-BA5B-1D370908906B}" type="datetimeFigureOut">
              <a:rPr lang="en-IN"/>
              <a:pPr>
                <a:defRPr/>
              </a:pPr>
              <a:t>16-02-2017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699C910C-E58B-47B2-9D0D-152BAFB37005}"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523DF16F-9BE0-4183-A142-E097F8EF28AF}" type="datetimeFigureOut">
              <a:rPr lang="en-IN"/>
              <a:pPr>
                <a:defRPr/>
              </a:pPr>
              <a:t>16-02-2017</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219366A-792E-416D-9BFD-B8158CA42D7F}" type="slidenum">
              <a:rPr lang="en-IN"/>
              <a:pPr>
                <a:defRPr/>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E04800CE-EB8C-48E4-839F-E35692D2E913}" type="datetimeFigureOut">
              <a:rPr lang="en-IN"/>
              <a:pPr>
                <a:defRPr/>
              </a:pPr>
              <a:t>16-02-2017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B7E3A9B3-7BC6-4791-8EAD-691AE5E3CC7D}"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CBC96309-E9EC-4966-AEF8-21ABD34168B8}" type="datetimeFigureOut">
              <a:rPr lang="en-IN"/>
              <a:pPr>
                <a:defRPr/>
              </a:pPr>
              <a:t>16-02-2017</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1FC1B378-7F5A-49C7-9AA3-2A3847D97353}"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9277290B-3F4F-4599-8770-08C357109565}" type="datetimeFigureOut">
              <a:rPr lang="en-IN"/>
              <a:pPr>
                <a:defRPr/>
              </a:pPr>
              <a:t>16-02-2017</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70801357-0AD5-4943-A898-CEA0F6DCBD53}"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5ACED23-D6BB-4ADB-83A2-E5FE19227793}" type="datetimeFigureOut">
              <a:rPr lang="en-IN"/>
              <a:pPr>
                <a:defRPr/>
              </a:pPr>
              <a:t>16-02-2017</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CA2928BA-E926-4F98-9F1E-C458D3FA4119}"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3F914FD9-EB69-4576-8224-3E5BC79A259F}" type="datetimeFigureOut">
              <a:rPr lang="en-IN"/>
              <a:pPr>
                <a:defRPr/>
              </a:pPr>
              <a:t>16-02-2017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1F29A2F2-F03A-4AD8-9927-B3008F66CFCF}"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E1765E62-A3A0-4597-93B9-B3FB532AB2EE}" type="datetimeFigureOut">
              <a:rPr lang="en-IN"/>
              <a:pPr>
                <a:defRPr/>
              </a:pPr>
              <a:t>16-02-2017</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2FA9C950-7F07-4C72-920A-5CF0E70B6126}"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N" smtClean="0"/>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C201723-03CB-4D07-B098-14423A6D7C88}" type="datetimeFigureOut">
              <a:rPr lang="en-IN"/>
              <a:pPr>
                <a:defRPr/>
              </a:pPr>
              <a:t>16-02-2017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1336B16-655B-42BB-84D2-0717B2AFB142}"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838200" y="0"/>
            <a:ext cx="10515600" cy="1162050"/>
          </a:xfrm>
        </p:spPr>
        <p:txBody>
          <a:bodyPr/>
          <a:lstStyle/>
          <a:p>
            <a:r>
              <a:rPr lang="en-IN" sz="4000" dirty="0" smtClean="0"/>
              <a:t>The 8085 Microprocessor </a:t>
            </a:r>
            <a:r>
              <a:rPr lang="en-IN" sz="4000" dirty="0" err="1" smtClean="0"/>
              <a:t>Pinout</a:t>
            </a:r>
            <a:r>
              <a:rPr lang="en-IN" sz="4000" dirty="0" smtClean="0"/>
              <a:t> and Signals</a:t>
            </a:r>
          </a:p>
        </p:txBody>
      </p:sp>
      <p:pic>
        <p:nvPicPr>
          <p:cNvPr id="2051" name="Picture Placeholder 4" descr="Pin-Diagram-Pic6.png (516×528)"/>
          <p:cNvPicPr>
            <a:picLocks noGrp="1" noChangeAspect="1"/>
          </p:cNvPicPr>
          <p:nvPr>
            <p:ph idx="1"/>
          </p:nvPr>
        </p:nvPicPr>
        <p:blipFill>
          <a:blip r:embed="rId2" cstate="print"/>
          <a:srcRect/>
          <a:stretch>
            <a:fillRect/>
          </a:stretch>
        </p:blipFill>
        <p:spPr>
          <a:xfrm>
            <a:off x="2073275" y="1468438"/>
            <a:ext cx="7696200" cy="5583237"/>
          </a:xfrm>
        </p:spPr>
      </p:pic>
      <p:sp>
        <p:nvSpPr>
          <p:cNvPr id="2052" name="Rectangle 4"/>
          <p:cNvSpPr>
            <a:spLocks noChangeArrowheads="1"/>
          </p:cNvSpPr>
          <p:nvPr/>
        </p:nvSpPr>
        <p:spPr bwMode="auto">
          <a:xfrm>
            <a:off x="838200" y="990600"/>
            <a:ext cx="10336213" cy="922338"/>
          </a:xfrm>
          <a:prstGeom prst="rect">
            <a:avLst/>
          </a:prstGeom>
          <a:noFill/>
          <a:ln w="9525">
            <a:noFill/>
            <a:miter lim="800000"/>
            <a:headEnd/>
            <a:tailEnd/>
          </a:ln>
        </p:spPr>
        <p:txBody>
          <a:bodyPr>
            <a:spAutoFit/>
          </a:bodyPr>
          <a:lstStyle/>
          <a:p>
            <a:r>
              <a:rPr lang="en-IN" b="1">
                <a:latin typeface="Calibri" pitchFamily="34" charset="0"/>
              </a:rPr>
              <a:t>The 8085 Microprocessor</a:t>
            </a:r>
          </a:p>
          <a:p>
            <a:r>
              <a:rPr lang="en-IN">
                <a:latin typeface="Calibri" pitchFamily="34" charset="0"/>
              </a:rPr>
              <a:t>The device has forty pins, requires a +5 V single power supply and can operate with a 3Mhz signal phase clock.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5763" y="365125"/>
            <a:ext cx="11520487" cy="1325563"/>
          </a:xfrm>
        </p:spPr>
        <p:txBody>
          <a:bodyPr/>
          <a:lstStyle/>
          <a:p>
            <a:r>
              <a:rPr lang="en-IN" sz="4000" smtClean="0"/>
              <a:t>The 8085A Microprocessor : Functional Block Diagram </a:t>
            </a:r>
          </a:p>
        </p:txBody>
      </p:sp>
      <p:pic>
        <p:nvPicPr>
          <p:cNvPr id="11267" name="Picture Placeholder 4" descr="3048005.png (594×433)"/>
          <p:cNvPicPr>
            <a:picLocks noGrp="1" noChangeAspect="1"/>
          </p:cNvPicPr>
          <p:nvPr>
            <p:ph idx="1"/>
          </p:nvPr>
        </p:nvPicPr>
        <p:blipFill>
          <a:blip r:embed="rId2" cstate="print"/>
          <a:srcRect/>
          <a:stretch>
            <a:fillRect/>
          </a:stretch>
        </p:blipFill>
        <p:spPr>
          <a:xfrm>
            <a:off x="558800" y="1533525"/>
            <a:ext cx="11501438" cy="5419725"/>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838200" y="346075"/>
            <a:ext cx="10515600" cy="5830888"/>
          </a:xfrm>
        </p:spPr>
        <p:txBody>
          <a:bodyPr/>
          <a:lstStyle/>
          <a:p>
            <a:pPr marL="0" indent="0">
              <a:buFont typeface="Arial" charset="0"/>
              <a:buNone/>
            </a:pPr>
            <a:r>
              <a:rPr lang="en-IN" sz="2600" smtClean="0"/>
              <a:t>The ALU</a:t>
            </a:r>
          </a:p>
          <a:p>
            <a:pPr marL="0" indent="0">
              <a:buFont typeface="Arial" charset="0"/>
              <a:buNone/>
            </a:pPr>
            <a:r>
              <a:rPr lang="en-IN" sz="2600" smtClean="0"/>
              <a:t>The arithmetic logic performs the computing functions; it includes the accumulator , the temporary register, the arithmetic and logic circuits and five flags. </a:t>
            </a:r>
          </a:p>
          <a:p>
            <a:pPr marL="0" indent="0">
              <a:buFont typeface="Arial" charset="0"/>
              <a:buNone/>
            </a:pPr>
            <a:endParaRPr lang="en-IN" sz="2600" smtClean="0"/>
          </a:p>
          <a:p>
            <a:pPr marL="0" indent="0">
              <a:buFont typeface="Arial" charset="0"/>
              <a:buNone/>
            </a:pPr>
            <a:endParaRPr lang="en-IN" sz="2600" smtClean="0"/>
          </a:p>
          <a:p>
            <a:pPr marL="0" indent="0">
              <a:buFont typeface="Arial" charset="0"/>
              <a:buNone/>
            </a:pPr>
            <a:endParaRPr lang="en-IN" smtClean="0"/>
          </a:p>
        </p:txBody>
      </p:sp>
      <p:pic>
        <p:nvPicPr>
          <p:cNvPr id="12291" name="Picture Placeholder 4" descr="8085-architecture-10-638.jpg (638×479)"/>
          <p:cNvPicPr>
            <a:picLocks noChangeAspect="1"/>
          </p:cNvPicPr>
          <p:nvPr/>
        </p:nvPicPr>
        <p:blipFill>
          <a:blip r:embed="rId2" cstate="print"/>
          <a:srcRect/>
          <a:stretch>
            <a:fillRect/>
          </a:stretch>
        </p:blipFill>
        <p:spPr bwMode="auto">
          <a:xfrm>
            <a:off x="414338" y="2008188"/>
            <a:ext cx="10039350" cy="1871662"/>
          </a:xfrm>
          <a:prstGeom prst="rect">
            <a:avLst/>
          </a:prstGeom>
          <a:noFill/>
          <a:ln w="9525">
            <a:noFill/>
            <a:miter lim="800000"/>
            <a:headEnd/>
            <a:tailEnd/>
          </a:ln>
        </p:spPr>
      </p:pic>
      <p:sp>
        <p:nvSpPr>
          <p:cNvPr id="12292" name="TextBox 4"/>
          <p:cNvSpPr txBox="1">
            <a:spLocks noChangeArrowheads="1"/>
          </p:cNvSpPr>
          <p:nvPr/>
        </p:nvSpPr>
        <p:spPr bwMode="auto">
          <a:xfrm>
            <a:off x="1501775" y="3927475"/>
            <a:ext cx="8662988" cy="1384300"/>
          </a:xfrm>
          <a:prstGeom prst="rect">
            <a:avLst/>
          </a:prstGeom>
          <a:noFill/>
          <a:ln w="9525">
            <a:noFill/>
            <a:miter lim="800000"/>
            <a:headEnd/>
            <a:tailEnd/>
          </a:ln>
        </p:spPr>
        <p:txBody>
          <a:bodyPr>
            <a:spAutoFit/>
          </a:bodyPr>
          <a:lstStyle/>
          <a:p>
            <a:r>
              <a:rPr lang="en-IN" sz="2800" b="1">
                <a:latin typeface="Calibri" pitchFamily="34" charset="0"/>
              </a:rPr>
              <a:t>S- Sign flag                                                Z-Zero Flag           </a:t>
            </a:r>
          </a:p>
          <a:p>
            <a:r>
              <a:rPr lang="en-IN" sz="2800" b="1">
                <a:latin typeface="Calibri" pitchFamily="34" charset="0"/>
              </a:rPr>
              <a:t>AC-Auxiliary Carry Flag                          P-Parity Flag                                             CY- Carry Flag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IN" smtClean="0"/>
              <a:t>Timing of the memory Write Cycle</a:t>
            </a:r>
          </a:p>
        </p:txBody>
      </p:sp>
      <p:pic>
        <p:nvPicPr>
          <p:cNvPr id="13315" name="Picture Placeholder 4" descr="New Doc 3.pdf - Foxit PhantomPDF"/>
          <p:cNvPicPr>
            <a:picLocks noGrp="1" noChangeAspect="1"/>
          </p:cNvPicPr>
          <p:nvPr>
            <p:ph idx="1"/>
          </p:nvPr>
        </p:nvPicPr>
        <p:blipFill>
          <a:blip r:embed="rId2" cstate="print"/>
          <a:srcRect/>
          <a:stretch>
            <a:fillRect/>
          </a:stretch>
        </p:blipFill>
        <p:spPr>
          <a:xfrm>
            <a:off x="2233613" y="1690688"/>
            <a:ext cx="6727825" cy="4860925"/>
          </a:xfrm>
        </p:spPr>
      </p:pic>
      <p:sp>
        <p:nvSpPr>
          <p:cNvPr id="13316" name="TextBox 2"/>
          <p:cNvSpPr txBox="1">
            <a:spLocks noChangeArrowheads="1"/>
          </p:cNvSpPr>
          <p:nvPr/>
        </p:nvSpPr>
        <p:spPr bwMode="auto">
          <a:xfrm>
            <a:off x="115888" y="2868613"/>
            <a:ext cx="2684462" cy="646112"/>
          </a:xfrm>
          <a:prstGeom prst="rect">
            <a:avLst/>
          </a:prstGeom>
          <a:noFill/>
          <a:ln w="9525">
            <a:noFill/>
            <a:miter lim="800000"/>
            <a:headEnd/>
            <a:tailEnd/>
          </a:ln>
        </p:spPr>
        <p:txBody>
          <a:bodyPr>
            <a:spAutoFit/>
          </a:bodyPr>
          <a:lstStyle/>
          <a:p>
            <a:r>
              <a:rPr lang="en-IN">
                <a:latin typeface="Calibri" pitchFamily="34" charset="0"/>
              </a:rPr>
              <a:t>* Demultiplexed address bus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N" smtClean="0"/>
              <a:t>Timing of the memory Read Cycle</a:t>
            </a:r>
          </a:p>
        </p:txBody>
      </p:sp>
      <p:pic>
        <p:nvPicPr>
          <p:cNvPr id="14339" name="Picture Placeholder 4" descr="New Doc 3.pdf - Foxit PhantomPDF"/>
          <p:cNvPicPr>
            <a:picLocks noGrp="1" noChangeAspect="1"/>
          </p:cNvPicPr>
          <p:nvPr>
            <p:ph idx="1"/>
          </p:nvPr>
        </p:nvPicPr>
        <p:blipFill>
          <a:blip r:embed="rId2" cstate="print"/>
          <a:srcRect/>
          <a:stretch>
            <a:fillRect/>
          </a:stretch>
        </p:blipFill>
        <p:spPr>
          <a:xfrm>
            <a:off x="1751013" y="1546225"/>
            <a:ext cx="8037512" cy="489426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368425" y="-101431"/>
            <a:ext cx="9144000" cy="631825"/>
          </a:xfrm>
        </p:spPr>
        <p:txBody>
          <a:bodyPr/>
          <a:lstStyle/>
          <a:p>
            <a:r>
              <a:rPr lang="en-IN" sz="2800" dirty="0" smtClean="0">
                <a:solidFill>
                  <a:srgbClr val="FF0000"/>
                </a:solidFill>
                <a:latin typeface="Arial" pitchFamily="34" charset="0"/>
                <a:cs typeface="Arial" pitchFamily="34" charset="0"/>
              </a:rPr>
              <a:t>Data Copy Transfer Instruction</a:t>
            </a:r>
          </a:p>
        </p:txBody>
      </p:sp>
      <p:sp>
        <p:nvSpPr>
          <p:cNvPr id="7" name="TextBox 6"/>
          <p:cNvSpPr txBox="1"/>
          <p:nvPr/>
        </p:nvSpPr>
        <p:spPr>
          <a:xfrm>
            <a:off x="1357313" y="533485"/>
            <a:ext cx="7662862" cy="707886"/>
          </a:xfrm>
          <a:prstGeom prst="rect">
            <a:avLst/>
          </a:prstGeom>
          <a:noFill/>
        </p:spPr>
        <p:txBody>
          <a:bodyPr>
            <a:spAutoFit/>
          </a:bodyPr>
          <a:lstStyle/>
          <a:p>
            <a:pPr marL="285750" indent="-285750" eaLnBrk="1" fontAlgn="auto" hangingPunct="1">
              <a:spcBef>
                <a:spcPts val="0"/>
              </a:spcBef>
              <a:spcAft>
                <a:spcPts val="0"/>
              </a:spcAft>
              <a:buFont typeface="Arial" panose="020B0604020202020204" pitchFamily="34" charset="0"/>
              <a:buChar char="•"/>
              <a:defRPr/>
            </a:pPr>
            <a:r>
              <a:rPr lang="en-IN" sz="2000" b="1" dirty="0">
                <a:solidFill>
                  <a:srgbClr val="FF0000"/>
                </a:solidFill>
                <a:latin typeface="Arial" pitchFamily="34" charset="0"/>
                <a:cs typeface="Arial" pitchFamily="34" charset="0"/>
              </a:rPr>
              <a:t>MOV: Move-Copy from Source to destination</a:t>
            </a:r>
          </a:p>
          <a:p>
            <a:pPr eaLnBrk="1" fontAlgn="auto" hangingPunct="1">
              <a:spcBef>
                <a:spcPts val="0"/>
              </a:spcBef>
              <a:spcAft>
                <a:spcPts val="0"/>
              </a:spcAft>
              <a:defRPr/>
            </a:pPr>
            <a:endParaRPr lang="en-IN" sz="2000" dirty="0">
              <a:latin typeface="Arial" pitchFamily="34" charset="0"/>
              <a:cs typeface="Arial" pitchFamily="34" charset="0"/>
            </a:endParaRPr>
          </a:p>
        </p:txBody>
      </p:sp>
      <p:graphicFrame>
        <p:nvGraphicFramePr>
          <p:cNvPr id="8" name="Table 7"/>
          <p:cNvGraphicFramePr>
            <a:graphicFrameLocks noGrp="1"/>
          </p:cNvGraphicFramePr>
          <p:nvPr/>
        </p:nvGraphicFramePr>
        <p:xfrm>
          <a:off x="1368425" y="981661"/>
          <a:ext cx="8128000" cy="158496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MOV</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Rd, </a:t>
                      </a:r>
                      <a:r>
                        <a:rPr lang="en-IN" sz="2000" dirty="0" err="1" smtClean="0">
                          <a:latin typeface="Arial" pitchFamily="34" charset="0"/>
                          <a:cs typeface="Arial" pitchFamily="34" charset="0"/>
                        </a:rPr>
                        <a:t>Rs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MOV</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 </a:t>
                      </a:r>
                      <a:r>
                        <a:rPr lang="en-IN" sz="2000" dirty="0" err="1" smtClean="0">
                          <a:latin typeface="Arial" pitchFamily="34" charset="0"/>
                          <a:cs typeface="Arial" pitchFamily="34" charset="0"/>
                        </a:rPr>
                        <a:t>Rs</a:t>
                      </a:r>
                      <a:endParaRPr lang="en-IN" sz="2000" dirty="0">
                        <a:latin typeface="Arial" pitchFamily="34" charset="0"/>
                        <a:cs typeface="Arial" pitchFamily="34" charset="0"/>
                      </a:endParaRPr>
                    </a:p>
                  </a:txBody>
                  <a:tcPr/>
                </a:tc>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MOV</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Rd, M</a:t>
                      </a:r>
                      <a:endParaRPr lang="en-IN" sz="2000" dirty="0">
                        <a:latin typeface="Arial" pitchFamily="34" charset="0"/>
                        <a:cs typeface="Arial" pitchFamily="34" charset="0"/>
                      </a:endParaRPr>
                    </a:p>
                  </a:txBody>
                  <a:tcPr/>
                </a:tc>
                <a:tc>
                  <a:txBody>
                    <a:bodyPr/>
                    <a:lstStyle/>
                    <a:p>
                      <a:endParaRPr lang="en-IN" sz="2000" dirty="0">
                        <a:latin typeface="Arial" pitchFamily="34" charset="0"/>
                        <a:cs typeface="Arial" pitchFamily="34" charset="0"/>
                      </a:endParaRPr>
                    </a:p>
                  </a:txBody>
                  <a:tcPr/>
                </a:tc>
                <a:tc>
                  <a:txBody>
                    <a:bodyPr/>
                    <a:lstStyle/>
                    <a:p>
                      <a:endParaRPr lang="en-IN" sz="2000" dirty="0">
                        <a:latin typeface="Arial" pitchFamily="34" charset="0"/>
                        <a:cs typeface="Arial" pitchFamily="34" charset="0"/>
                      </a:endParaRPr>
                    </a:p>
                  </a:txBody>
                  <a:tcPr/>
                </a:tc>
                <a:tc>
                  <a:txBody>
                    <a:bodyPr/>
                    <a:lstStyle/>
                    <a:p>
                      <a:endParaRPr lang="en-IN" sz="2000" dirty="0">
                        <a:latin typeface="Arial" pitchFamily="34" charset="0"/>
                        <a:cs typeface="Arial" pitchFamily="34" charset="0"/>
                      </a:endParaRPr>
                    </a:p>
                  </a:txBody>
                  <a:tcPr/>
                </a:tc>
                <a:extLst>
                  <a:ext uri="{0D108BD9-81ED-4DB2-BD59-A6C34878D82A}"/>
                </a:extLst>
              </a:tr>
            </a:tbl>
          </a:graphicData>
        </a:graphic>
      </p:graphicFrame>
      <p:sp>
        <p:nvSpPr>
          <p:cNvPr id="3108" name="TextBox 8"/>
          <p:cNvSpPr txBox="1">
            <a:spLocks noChangeArrowheads="1"/>
          </p:cNvSpPr>
          <p:nvPr/>
        </p:nvSpPr>
        <p:spPr bwMode="auto">
          <a:xfrm>
            <a:off x="256674" y="2517274"/>
            <a:ext cx="11710737" cy="1477328"/>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This instruction copies the contents of the source register into the destination register; the contents of the source register are not altered. If one of the operands is a memory location, it is specified by the contents of HL register</a:t>
            </a:r>
          </a:p>
          <a:p>
            <a:pPr eaLnBrk="1" hangingPunct="1">
              <a:spcBef>
                <a:spcPts val="1200"/>
              </a:spcBef>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
        <p:nvSpPr>
          <p:cNvPr id="10" name="Content Placeholder 2"/>
          <p:cNvSpPr txBox="1">
            <a:spLocks/>
          </p:cNvSpPr>
          <p:nvPr/>
        </p:nvSpPr>
        <p:spPr>
          <a:xfrm>
            <a:off x="2362200" y="4268788"/>
            <a:ext cx="1611313" cy="2536825"/>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IN" sz="1800" dirty="0" smtClean="0">
                <a:latin typeface="Arial" pitchFamily="34" charset="0"/>
                <a:cs typeface="Arial" pitchFamily="34" charset="0"/>
              </a:rPr>
              <a:t>MOV C,B</a:t>
            </a:r>
          </a:p>
          <a:p>
            <a:pPr fontAlgn="auto">
              <a:spcAft>
                <a:spcPts val="0"/>
              </a:spcAft>
              <a:defRPr/>
            </a:pPr>
            <a:r>
              <a:rPr lang="en-IN" sz="1800" dirty="0" smtClean="0">
                <a:latin typeface="Arial" pitchFamily="34" charset="0"/>
                <a:cs typeface="Arial" pitchFamily="34" charset="0"/>
              </a:rPr>
              <a:t>MOV C,D</a:t>
            </a:r>
          </a:p>
          <a:p>
            <a:pPr fontAlgn="auto">
              <a:spcAft>
                <a:spcPts val="0"/>
              </a:spcAft>
              <a:defRPr/>
            </a:pPr>
            <a:r>
              <a:rPr lang="en-IN" sz="1800" dirty="0" smtClean="0">
                <a:latin typeface="Arial" pitchFamily="34" charset="0"/>
                <a:cs typeface="Arial" pitchFamily="34" charset="0"/>
              </a:rPr>
              <a:t>MOV C,E</a:t>
            </a:r>
          </a:p>
          <a:p>
            <a:pPr fontAlgn="auto">
              <a:spcAft>
                <a:spcPts val="0"/>
              </a:spcAft>
              <a:defRPr/>
            </a:pPr>
            <a:r>
              <a:rPr lang="en-IN" sz="1800" dirty="0" smtClean="0">
                <a:latin typeface="Arial" pitchFamily="34" charset="0"/>
                <a:cs typeface="Arial" pitchFamily="34" charset="0"/>
              </a:rPr>
              <a:t>MOV C,H</a:t>
            </a:r>
          </a:p>
          <a:p>
            <a:pPr fontAlgn="auto">
              <a:spcAft>
                <a:spcPts val="0"/>
              </a:spcAft>
              <a:defRPr/>
            </a:pPr>
            <a:r>
              <a:rPr lang="en-IN" sz="1800" dirty="0" smtClean="0">
                <a:latin typeface="Arial" pitchFamily="34" charset="0"/>
                <a:cs typeface="Arial" pitchFamily="34" charset="0"/>
              </a:rPr>
              <a:t>MOV C,L</a:t>
            </a:r>
          </a:p>
          <a:p>
            <a:pPr fontAlgn="auto">
              <a:spcAft>
                <a:spcPts val="0"/>
              </a:spcAft>
              <a:defRPr/>
            </a:pPr>
            <a:r>
              <a:rPr lang="en-IN" sz="1800" dirty="0" smtClean="0">
                <a:latin typeface="Arial" pitchFamily="34" charset="0"/>
                <a:cs typeface="Arial" pitchFamily="34" charset="0"/>
              </a:rPr>
              <a:t>MOV C,M</a:t>
            </a:r>
          </a:p>
          <a:p>
            <a:pPr fontAlgn="auto">
              <a:spcAft>
                <a:spcPts val="0"/>
              </a:spcAft>
              <a:defRPr/>
            </a:pPr>
            <a:r>
              <a:rPr lang="en-IN" sz="1800" dirty="0" smtClean="0">
                <a:latin typeface="Arial" pitchFamily="34" charset="0"/>
                <a:cs typeface="Arial" pitchFamily="34" charset="0"/>
              </a:rPr>
              <a:t>MOV C,A</a:t>
            </a:r>
            <a:endParaRPr lang="en-IN" sz="1800" dirty="0">
              <a:latin typeface="Arial" pitchFamily="34" charset="0"/>
              <a:cs typeface="Arial" pitchFamily="34" charset="0"/>
            </a:endParaRPr>
          </a:p>
        </p:txBody>
      </p:sp>
      <p:sp>
        <p:nvSpPr>
          <p:cNvPr id="11" name="Content Placeholder 2"/>
          <p:cNvSpPr txBox="1">
            <a:spLocks/>
          </p:cNvSpPr>
          <p:nvPr/>
        </p:nvSpPr>
        <p:spPr>
          <a:xfrm>
            <a:off x="3973513" y="4284663"/>
            <a:ext cx="1684337" cy="2525712"/>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D,B</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D,C</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D,E</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D,H</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D,L</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D,M</a:t>
            </a:r>
          </a:p>
          <a:p>
            <a:pPr marL="0" indent="0" fontAlgn="auto">
              <a:spcAft>
                <a:spcPts val="0"/>
              </a:spcAft>
              <a:buFont typeface="Arial" panose="020B0604020202020204" pitchFamily="34" charset="0"/>
              <a:buNone/>
              <a:defRPr/>
            </a:pPr>
            <a:r>
              <a:rPr lang="en-IN" sz="1800" dirty="0" smtClean="0">
                <a:latin typeface="Arial" pitchFamily="34" charset="0"/>
                <a:cs typeface="Arial" pitchFamily="34" charset="0"/>
              </a:rPr>
              <a:t>MOV D,A</a:t>
            </a:r>
          </a:p>
          <a:p>
            <a:pPr marL="0" indent="0" fontAlgn="auto">
              <a:spcAft>
                <a:spcPts val="0"/>
              </a:spcAft>
              <a:buFont typeface="Arial" panose="020B0604020202020204" pitchFamily="34" charset="0"/>
              <a:buNone/>
              <a:defRPr/>
            </a:pPr>
            <a:endParaRPr lang="en-IN" dirty="0">
              <a:latin typeface="Arial" pitchFamily="34" charset="0"/>
              <a:cs typeface="Arial" pitchFamily="34" charset="0"/>
            </a:endParaRPr>
          </a:p>
        </p:txBody>
      </p:sp>
      <p:sp>
        <p:nvSpPr>
          <p:cNvPr id="3111" name="Content Placeholder 2"/>
          <p:cNvSpPr txBox="1">
            <a:spLocks/>
          </p:cNvSpPr>
          <p:nvPr/>
        </p:nvSpPr>
        <p:spPr bwMode="auto">
          <a:xfrm>
            <a:off x="5307013" y="4203700"/>
            <a:ext cx="1196975" cy="2620963"/>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dirty="0">
                <a:latin typeface="Arial" pitchFamily="34" charset="0"/>
                <a:cs typeface="Arial" pitchFamily="34" charset="0"/>
              </a:rPr>
              <a:t>MOV E,B</a:t>
            </a:r>
          </a:p>
          <a:p>
            <a:pPr eaLnBrk="1" hangingPunct="1">
              <a:lnSpc>
                <a:spcPct val="90000"/>
              </a:lnSpc>
              <a:spcBef>
                <a:spcPts val="1000"/>
              </a:spcBef>
              <a:buFont typeface="Arial" charset="0"/>
              <a:buNone/>
            </a:pPr>
            <a:r>
              <a:rPr lang="en-IN" dirty="0">
                <a:latin typeface="Arial" pitchFamily="34" charset="0"/>
                <a:cs typeface="Arial" pitchFamily="34" charset="0"/>
              </a:rPr>
              <a:t>MOV E,C</a:t>
            </a:r>
          </a:p>
          <a:p>
            <a:pPr eaLnBrk="1" hangingPunct="1">
              <a:lnSpc>
                <a:spcPct val="90000"/>
              </a:lnSpc>
              <a:spcBef>
                <a:spcPts val="1000"/>
              </a:spcBef>
              <a:buFont typeface="Arial" charset="0"/>
              <a:buNone/>
            </a:pPr>
            <a:r>
              <a:rPr lang="en-IN" dirty="0">
                <a:latin typeface="Arial" pitchFamily="34" charset="0"/>
                <a:cs typeface="Arial" pitchFamily="34" charset="0"/>
              </a:rPr>
              <a:t>MOV E,D</a:t>
            </a:r>
          </a:p>
          <a:p>
            <a:pPr eaLnBrk="1" hangingPunct="1">
              <a:lnSpc>
                <a:spcPct val="90000"/>
              </a:lnSpc>
              <a:spcBef>
                <a:spcPts val="1000"/>
              </a:spcBef>
              <a:buFont typeface="Arial" charset="0"/>
              <a:buNone/>
            </a:pPr>
            <a:r>
              <a:rPr lang="en-IN" dirty="0">
                <a:latin typeface="Arial" pitchFamily="34" charset="0"/>
                <a:cs typeface="Arial" pitchFamily="34" charset="0"/>
              </a:rPr>
              <a:t>MOV E,H</a:t>
            </a:r>
          </a:p>
          <a:p>
            <a:pPr eaLnBrk="1" hangingPunct="1">
              <a:lnSpc>
                <a:spcPct val="90000"/>
              </a:lnSpc>
              <a:spcBef>
                <a:spcPts val="1000"/>
              </a:spcBef>
              <a:buFont typeface="Arial" charset="0"/>
              <a:buNone/>
            </a:pPr>
            <a:r>
              <a:rPr lang="en-IN" dirty="0">
                <a:latin typeface="Arial" pitchFamily="34" charset="0"/>
                <a:cs typeface="Arial" pitchFamily="34" charset="0"/>
              </a:rPr>
              <a:t>MOV E,L</a:t>
            </a:r>
          </a:p>
          <a:p>
            <a:pPr eaLnBrk="1" hangingPunct="1">
              <a:lnSpc>
                <a:spcPct val="90000"/>
              </a:lnSpc>
              <a:spcBef>
                <a:spcPts val="1000"/>
              </a:spcBef>
              <a:buFont typeface="Arial" charset="0"/>
              <a:buNone/>
            </a:pPr>
            <a:r>
              <a:rPr lang="en-IN" dirty="0">
                <a:latin typeface="Arial" pitchFamily="34" charset="0"/>
                <a:cs typeface="Arial" pitchFamily="34" charset="0"/>
              </a:rPr>
              <a:t>MOV E,M</a:t>
            </a:r>
          </a:p>
          <a:p>
            <a:pPr eaLnBrk="1" hangingPunct="1">
              <a:lnSpc>
                <a:spcPct val="90000"/>
              </a:lnSpc>
              <a:spcBef>
                <a:spcPts val="1000"/>
              </a:spcBef>
              <a:buFont typeface="Arial" charset="0"/>
              <a:buNone/>
            </a:pPr>
            <a:r>
              <a:rPr lang="en-IN" dirty="0">
                <a:latin typeface="Arial" pitchFamily="34" charset="0"/>
                <a:cs typeface="Arial" pitchFamily="34" charset="0"/>
              </a:rPr>
              <a:t>MOV E,A</a:t>
            </a:r>
          </a:p>
          <a:p>
            <a:pPr eaLnBrk="1" hangingPunct="1">
              <a:lnSpc>
                <a:spcPct val="90000"/>
              </a:lnSpc>
              <a:spcBef>
                <a:spcPts val="1000"/>
              </a:spcBef>
              <a:buFont typeface="Arial" charset="0"/>
              <a:buNone/>
            </a:pPr>
            <a:endParaRPr lang="en-IN" dirty="0">
              <a:latin typeface="Arial" pitchFamily="34" charset="0"/>
              <a:cs typeface="Arial" pitchFamily="34" charset="0"/>
            </a:endParaRPr>
          </a:p>
        </p:txBody>
      </p:sp>
      <p:sp>
        <p:nvSpPr>
          <p:cNvPr id="3112" name="Content Placeholder 2"/>
          <p:cNvSpPr txBox="1">
            <a:spLocks/>
          </p:cNvSpPr>
          <p:nvPr/>
        </p:nvSpPr>
        <p:spPr bwMode="auto">
          <a:xfrm>
            <a:off x="6786563" y="4203700"/>
            <a:ext cx="1298658" cy="2620963"/>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dirty="0">
                <a:latin typeface="Arial" pitchFamily="34" charset="0"/>
                <a:cs typeface="Arial" pitchFamily="34" charset="0"/>
              </a:rPr>
              <a:t>MOV H,B</a:t>
            </a:r>
          </a:p>
          <a:p>
            <a:pPr eaLnBrk="1" hangingPunct="1">
              <a:lnSpc>
                <a:spcPct val="90000"/>
              </a:lnSpc>
              <a:spcBef>
                <a:spcPts val="1000"/>
              </a:spcBef>
              <a:buFont typeface="Arial" charset="0"/>
              <a:buNone/>
            </a:pPr>
            <a:r>
              <a:rPr lang="en-IN" dirty="0">
                <a:latin typeface="Arial" pitchFamily="34" charset="0"/>
                <a:cs typeface="Arial" pitchFamily="34" charset="0"/>
              </a:rPr>
              <a:t>MOV H,C</a:t>
            </a:r>
          </a:p>
          <a:p>
            <a:pPr eaLnBrk="1" hangingPunct="1">
              <a:lnSpc>
                <a:spcPct val="90000"/>
              </a:lnSpc>
              <a:spcBef>
                <a:spcPts val="1000"/>
              </a:spcBef>
              <a:buFont typeface="Arial" charset="0"/>
              <a:buNone/>
            </a:pPr>
            <a:r>
              <a:rPr lang="en-IN" dirty="0">
                <a:latin typeface="Arial" pitchFamily="34" charset="0"/>
                <a:cs typeface="Arial" pitchFamily="34" charset="0"/>
              </a:rPr>
              <a:t>MOV H,D</a:t>
            </a:r>
          </a:p>
          <a:p>
            <a:pPr eaLnBrk="1" hangingPunct="1">
              <a:lnSpc>
                <a:spcPct val="90000"/>
              </a:lnSpc>
              <a:spcBef>
                <a:spcPts val="1000"/>
              </a:spcBef>
              <a:buFont typeface="Arial" charset="0"/>
              <a:buNone/>
            </a:pPr>
            <a:r>
              <a:rPr lang="en-IN" dirty="0">
                <a:latin typeface="Arial" pitchFamily="34" charset="0"/>
                <a:cs typeface="Arial" pitchFamily="34" charset="0"/>
              </a:rPr>
              <a:t>MOV H,E</a:t>
            </a:r>
          </a:p>
          <a:p>
            <a:pPr eaLnBrk="1" hangingPunct="1">
              <a:lnSpc>
                <a:spcPct val="90000"/>
              </a:lnSpc>
              <a:spcBef>
                <a:spcPts val="1000"/>
              </a:spcBef>
              <a:buFont typeface="Arial" charset="0"/>
              <a:buNone/>
            </a:pPr>
            <a:r>
              <a:rPr lang="en-IN" dirty="0">
                <a:latin typeface="Arial" pitchFamily="34" charset="0"/>
                <a:cs typeface="Arial" pitchFamily="34" charset="0"/>
              </a:rPr>
              <a:t>MOV H,L</a:t>
            </a:r>
          </a:p>
          <a:p>
            <a:pPr eaLnBrk="1" hangingPunct="1">
              <a:lnSpc>
                <a:spcPct val="90000"/>
              </a:lnSpc>
              <a:spcBef>
                <a:spcPts val="1000"/>
              </a:spcBef>
              <a:buFont typeface="Arial" charset="0"/>
              <a:buNone/>
            </a:pPr>
            <a:r>
              <a:rPr lang="en-IN" dirty="0">
                <a:latin typeface="Arial" pitchFamily="34" charset="0"/>
                <a:cs typeface="Arial" pitchFamily="34" charset="0"/>
              </a:rPr>
              <a:t>MOV H,M</a:t>
            </a:r>
          </a:p>
          <a:p>
            <a:pPr eaLnBrk="1" hangingPunct="1">
              <a:lnSpc>
                <a:spcPct val="90000"/>
              </a:lnSpc>
              <a:spcBef>
                <a:spcPts val="1000"/>
              </a:spcBef>
              <a:buFont typeface="Arial" charset="0"/>
              <a:buNone/>
            </a:pPr>
            <a:r>
              <a:rPr lang="en-IN" dirty="0">
                <a:latin typeface="Arial" pitchFamily="34" charset="0"/>
                <a:cs typeface="Arial" pitchFamily="34" charset="0"/>
              </a:rPr>
              <a:t>MOV H,A</a:t>
            </a:r>
          </a:p>
          <a:p>
            <a:pPr eaLnBrk="1" hangingPunct="1">
              <a:lnSpc>
                <a:spcPct val="90000"/>
              </a:lnSpc>
              <a:spcBef>
                <a:spcPts val="1000"/>
              </a:spcBef>
              <a:buFont typeface="Arial" charset="0"/>
              <a:buNone/>
            </a:pPr>
            <a:endParaRPr lang="en-IN" dirty="0">
              <a:latin typeface="Arial" pitchFamily="34" charset="0"/>
              <a:cs typeface="Arial" pitchFamily="34" charset="0"/>
            </a:endParaRPr>
          </a:p>
        </p:txBody>
      </p:sp>
      <p:sp>
        <p:nvSpPr>
          <p:cNvPr id="3113" name="Content Placeholder 2"/>
          <p:cNvSpPr txBox="1">
            <a:spLocks/>
          </p:cNvSpPr>
          <p:nvPr/>
        </p:nvSpPr>
        <p:spPr bwMode="auto">
          <a:xfrm>
            <a:off x="8208963" y="4203700"/>
            <a:ext cx="1155700" cy="2620963"/>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dirty="0"/>
              <a:t>MOV </a:t>
            </a:r>
            <a:r>
              <a:rPr lang="en-IN" dirty="0">
                <a:latin typeface="Arial" pitchFamily="34" charset="0"/>
                <a:cs typeface="Arial" pitchFamily="34" charset="0"/>
              </a:rPr>
              <a:t>L,B</a:t>
            </a:r>
          </a:p>
          <a:p>
            <a:pPr eaLnBrk="1" hangingPunct="1">
              <a:lnSpc>
                <a:spcPct val="90000"/>
              </a:lnSpc>
              <a:spcBef>
                <a:spcPts val="1000"/>
              </a:spcBef>
              <a:buFont typeface="Arial" charset="0"/>
              <a:buNone/>
            </a:pPr>
            <a:r>
              <a:rPr lang="en-IN" dirty="0"/>
              <a:t>MOV L,C</a:t>
            </a:r>
          </a:p>
          <a:p>
            <a:pPr eaLnBrk="1" hangingPunct="1">
              <a:lnSpc>
                <a:spcPct val="90000"/>
              </a:lnSpc>
              <a:spcBef>
                <a:spcPts val="1000"/>
              </a:spcBef>
              <a:buFont typeface="Arial" charset="0"/>
              <a:buNone/>
            </a:pPr>
            <a:r>
              <a:rPr lang="en-IN" dirty="0"/>
              <a:t>MOV L,D</a:t>
            </a:r>
          </a:p>
          <a:p>
            <a:pPr eaLnBrk="1" hangingPunct="1">
              <a:lnSpc>
                <a:spcPct val="90000"/>
              </a:lnSpc>
              <a:spcBef>
                <a:spcPts val="1000"/>
              </a:spcBef>
              <a:buFont typeface="Arial" charset="0"/>
              <a:buNone/>
            </a:pPr>
            <a:r>
              <a:rPr lang="en-IN" dirty="0"/>
              <a:t>MOV L,E</a:t>
            </a:r>
          </a:p>
          <a:p>
            <a:pPr eaLnBrk="1" hangingPunct="1">
              <a:lnSpc>
                <a:spcPct val="90000"/>
              </a:lnSpc>
              <a:spcBef>
                <a:spcPts val="1000"/>
              </a:spcBef>
              <a:buFont typeface="Arial" charset="0"/>
              <a:buNone/>
            </a:pPr>
            <a:r>
              <a:rPr lang="en-IN" dirty="0"/>
              <a:t>MOV L,H</a:t>
            </a:r>
          </a:p>
          <a:p>
            <a:pPr eaLnBrk="1" hangingPunct="1">
              <a:lnSpc>
                <a:spcPct val="90000"/>
              </a:lnSpc>
              <a:spcBef>
                <a:spcPts val="1000"/>
              </a:spcBef>
              <a:buFont typeface="Arial" charset="0"/>
              <a:buNone/>
            </a:pPr>
            <a:r>
              <a:rPr lang="en-IN" dirty="0"/>
              <a:t>MOV L,M</a:t>
            </a:r>
          </a:p>
          <a:p>
            <a:pPr eaLnBrk="1" hangingPunct="1">
              <a:lnSpc>
                <a:spcPct val="90000"/>
              </a:lnSpc>
              <a:spcBef>
                <a:spcPts val="1000"/>
              </a:spcBef>
              <a:buFont typeface="Arial" charset="0"/>
              <a:buNone/>
            </a:pPr>
            <a:r>
              <a:rPr lang="en-IN" dirty="0"/>
              <a:t>MOV L,A</a:t>
            </a:r>
          </a:p>
          <a:p>
            <a:pPr eaLnBrk="1" hangingPunct="1">
              <a:lnSpc>
                <a:spcPct val="90000"/>
              </a:lnSpc>
              <a:spcBef>
                <a:spcPts val="1000"/>
              </a:spcBef>
              <a:buFont typeface="Arial" charset="0"/>
              <a:buNone/>
            </a:pPr>
            <a:endParaRPr lang="en-IN" dirty="0"/>
          </a:p>
        </p:txBody>
      </p:sp>
      <p:sp>
        <p:nvSpPr>
          <p:cNvPr id="3114" name="Content Placeholder 2"/>
          <p:cNvSpPr txBox="1">
            <a:spLocks/>
          </p:cNvSpPr>
          <p:nvPr/>
        </p:nvSpPr>
        <p:spPr bwMode="auto">
          <a:xfrm>
            <a:off x="9290050" y="4164013"/>
            <a:ext cx="1222375" cy="2641600"/>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dirty="0">
                <a:latin typeface="Arial" pitchFamily="34" charset="0"/>
                <a:cs typeface="Arial" pitchFamily="34" charset="0"/>
              </a:rPr>
              <a:t>MOV M,B</a:t>
            </a:r>
          </a:p>
          <a:p>
            <a:pPr eaLnBrk="1" hangingPunct="1">
              <a:lnSpc>
                <a:spcPct val="90000"/>
              </a:lnSpc>
              <a:spcBef>
                <a:spcPts val="1000"/>
              </a:spcBef>
              <a:buFont typeface="Arial" charset="0"/>
              <a:buNone/>
            </a:pPr>
            <a:r>
              <a:rPr lang="en-IN" dirty="0">
                <a:latin typeface="Arial" pitchFamily="34" charset="0"/>
                <a:cs typeface="Arial" pitchFamily="34" charset="0"/>
              </a:rPr>
              <a:t>MOV M,C</a:t>
            </a:r>
          </a:p>
          <a:p>
            <a:pPr eaLnBrk="1" hangingPunct="1">
              <a:lnSpc>
                <a:spcPct val="90000"/>
              </a:lnSpc>
              <a:spcBef>
                <a:spcPts val="1000"/>
              </a:spcBef>
              <a:buFont typeface="Arial" charset="0"/>
              <a:buNone/>
            </a:pPr>
            <a:r>
              <a:rPr lang="en-IN" dirty="0">
                <a:latin typeface="Arial" pitchFamily="34" charset="0"/>
                <a:cs typeface="Arial" pitchFamily="34" charset="0"/>
              </a:rPr>
              <a:t>MOV M,D</a:t>
            </a:r>
          </a:p>
          <a:p>
            <a:pPr eaLnBrk="1" hangingPunct="1">
              <a:lnSpc>
                <a:spcPct val="90000"/>
              </a:lnSpc>
              <a:spcBef>
                <a:spcPts val="1000"/>
              </a:spcBef>
              <a:buFont typeface="Arial" charset="0"/>
              <a:buNone/>
            </a:pPr>
            <a:r>
              <a:rPr lang="en-IN" dirty="0">
                <a:latin typeface="Arial" pitchFamily="34" charset="0"/>
                <a:cs typeface="Arial" pitchFamily="34" charset="0"/>
              </a:rPr>
              <a:t>MOV M,E</a:t>
            </a:r>
          </a:p>
          <a:p>
            <a:pPr eaLnBrk="1" hangingPunct="1">
              <a:lnSpc>
                <a:spcPct val="90000"/>
              </a:lnSpc>
              <a:spcBef>
                <a:spcPts val="1000"/>
              </a:spcBef>
              <a:buFont typeface="Arial" charset="0"/>
              <a:buNone/>
            </a:pPr>
            <a:r>
              <a:rPr lang="en-IN" dirty="0">
                <a:latin typeface="Arial" pitchFamily="34" charset="0"/>
                <a:cs typeface="Arial" pitchFamily="34" charset="0"/>
              </a:rPr>
              <a:t>MOV M,H</a:t>
            </a:r>
          </a:p>
          <a:p>
            <a:pPr eaLnBrk="1" hangingPunct="1">
              <a:lnSpc>
                <a:spcPct val="90000"/>
              </a:lnSpc>
              <a:spcBef>
                <a:spcPts val="1000"/>
              </a:spcBef>
              <a:buFont typeface="Arial" charset="0"/>
              <a:buNone/>
            </a:pPr>
            <a:r>
              <a:rPr lang="en-IN" dirty="0">
                <a:latin typeface="Arial" pitchFamily="34" charset="0"/>
                <a:cs typeface="Arial" pitchFamily="34" charset="0"/>
              </a:rPr>
              <a:t>MOV M,L</a:t>
            </a:r>
          </a:p>
          <a:p>
            <a:pPr eaLnBrk="1" hangingPunct="1">
              <a:lnSpc>
                <a:spcPct val="90000"/>
              </a:lnSpc>
              <a:spcBef>
                <a:spcPts val="1000"/>
              </a:spcBef>
              <a:buFont typeface="Arial" charset="0"/>
              <a:buNone/>
            </a:pPr>
            <a:r>
              <a:rPr lang="en-IN" dirty="0">
                <a:latin typeface="Arial" pitchFamily="34" charset="0"/>
                <a:cs typeface="Arial" pitchFamily="34" charset="0"/>
              </a:rPr>
              <a:t>MOV M,A</a:t>
            </a:r>
          </a:p>
          <a:p>
            <a:pPr eaLnBrk="1" hangingPunct="1">
              <a:lnSpc>
                <a:spcPct val="90000"/>
              </a:lnSpc>
              <a:spcBef>
                <a:spcPts val="1000"/>
              </a:spcBef>
              <a:buFont typeface="Arial" charset="0"/>
              <a:buNone/>
            </a:pPr>
            <a:endParaRPr lang="en-IN" dirty="0">
              <a:latin typeface="Arial" pitchFamily="34" charset="0"/>
              <a:cs typeface="Arial" pitchFamily="34" charset="0"/>
            </a:endParaRPr>
          </a:p>
        </p:txBody>
      </p:sp>
      <p:sp>
        <p:nvSpPr>
          <p:cNvPr id="3115" name="Content Placeholder 2"/>
          <p:cNvSpPr txBox="1">
            <a:spLocks/>
          </p:cNvSpPr>
          <p:nvPr/>
        </p:nvSpPr>
        <p:spPr bwMode="auto">
          <a:xfrm>
            <a:off x="10528300" y="4194175"/>
            <a:ext cx="1271588" cy="2640013"/>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dirty="0">
                <a:latin typeface="Arial" pitchFamily="34" charset="0"/>
                <a:cs typeface="Arial" pitchFamily="34" charset="0"/>
              </a:rPr>
              <a:t>MOV A,B</a:t>
            </a:r>
          </a:p>
          <a:p>
            <a:pPr eaLnBrk="1" hangingPunct="1">
              <a:lnSpc>
                <a:spcPct val="90000"/>
              </a:lnSpc>
              <a:spcBef>
                <a:spcPts val="1000"/>
              </a:spcBef>
              <a:buFont typeface="Arial" charset="0"/>
              <a:buNone/>
            </a:pPr>
            <a:r>
              <a:rPr lang="en-IN" dirty="0">
                <a:latin typeface="Arial" pitchFamily="34" charset="0"/>
                <a:cs typeface="Arial" pitchFamily="34" charset="0"/>
              </a:rPr>
              <a:t>MOV A,C</a:t>
            </a:r>
          </a:p>
          <a:p>
            <a:pPr eaLnBrk="1" hangingPunct="1">
              <a:lnSpc>
                <a:spcPct val="90000"/>
              </a:lnSpc>
              <a:spcBef>
                <a:spcPts val="1000"/>
              </a:spcBef>
              <a:buFont typeface="Arial" charset="0"/>
              <a:buNone/>
            </a:pPr>
            <a:r>
              <a:rPr lang="en-IN" dirty="0">
                <a:latin typeface="Arial" pitchFamily="34" charset="0"/>
                <a:cs typeface="Arial" pitchFamily="34" charset="0"/>
              </a:rPr>
              <a:t>MOV A,D</a:t>
            </a:r>
          </a:p>
          <a:p>
            <a:pPr eaLnBrk="1" hangingPunct="1">
              <a:lnSpc>
                <a:spcPct val="90000"/>
              </a:lnSpc>
              <a:spcBef>
                <a:spcPts val="1000"/>
              </a:spcBef>
              <a:buFont typeface="Arial" charset="0"/>
              <a:buNone/>
            </a:pPr>
            <a:r>
              <a:rPr lang="en-IN" dirty="0">
                <a:latin typeface="Arial" pitchFamily="34" charset="0"/>
                <a:cs typeface="Arial" pitchFamily="34" charset="0"/>
              </a:rPr>
              <a:t>MOV A,E</a:t>
            </a:r>
          </a:p>
          <a:p>
            <a:pPr eaLnBrk="1" hangingPunct="1">
              <a:lnSpc>
                <a:spcPct val="90000"/>
              </a:lnSpc>
              <a:spcBef>
                <a:spcPts val="1000"/>
              </a:spcBef>
              <a:buFont typeface="Arial" charset="0"/>
              <a:buNone/>
            </a:pPr>
            <a:r>
              <a:rPr lang="en-IN" dirty="0">
                <a:latin typeface="Arial" pitchFamily="34" charset="0"/>
                <a:cs typeface="Arial" pitchFamily="34" charset="0"/>
              </a:rPr>
              <a:t>MOV A,H</a:t>
            </a:r>
          </a:p>
          <a:p>
            <a:pPr eaLnBrk="1" hangingPunct="1">
              <a:lnSpc>
                <a:spcPct val="90000"/>
              </a:lnSpc>
              <a:spcBef>
                <a:spcPts val="1000"/>
              </a:spcBef>
              <a:buFont typeface="Arial" charset="0"/>
              <a:buNone/>
            </a:pPr>
            <a:r>
              <a:rPr lang="en-IN" dirty="0">
                <a:latin typeface="Arial" pitchFamily="34" charset="0"/>
                <a:cs typeface="Arial" pitchFamily="34" charset="0"/>
              </a:rPr>
              <a:t>MOV A,M</a:t>
            </a:r>
          </a:p>
          <a:p>
            <a:pPr eaLnBrk="1" hangingPunct="1">
              <a:lnSpc>
                <a:spcPct val="90000"/>
              </a:lnSpc>
              <a:spcBef>
                <a:spcPts val="1000"/>
              </a:spcBef>
              <a:buFont typeface="Arial" charset="0"/>
              <a:buNone/>
            </a:pPr>
            <a:r>
              <a:rPr lang="en-IN" dirty="0">
                <a:latin typeface="Arial" pitchFamily="34" charset="0"/>
                <a:cs typeface="Arial" pitchFamily="34" charset="0"/>
              </a:rPr>
              <a:t>MOV A,L</a:t>
            </a:r>
          </a:p>
          <a:p>
            <a:pPr eaLnBrk="1" hangingPunct="1">
              <a:lnSpc>
                <a:spcPct val="90000"/>
              </a:lnSpc>
              <a:spcBef>
                <a:spcPts val="1000"/>
              </a:spcBef>
              <a:buFont typeface="Arial" charset="0"/>
              <a:buNone/>
            </a:pPr>
            <a:endParaRPr lang="en-IN" sz="2800" dirty="0">
              <a:latin typeface="Arial" pitchFamily="34" charset="0"/>
              <a:cs typeface="Arial" pitchFamily="34" charset="0"/>
            </a:endParaRPr>
          </a:p>
        </p:txBody>
      </p:sp>
      <p:sp>
        <p:nvSpPr>
          <p:cNvPr id="17" name="Content Placeholder 2"/>
          <p:cNvSpPr txBox="1">
            <a:spLocks/>
          </p:cNvSpPr>
          <p:nvPr/>
        </p:nvSpPr>
        <p:spPr>
          <a:xfrm>
            <a:off x="974725" y="4259263"/>
            <a:ext cx="1611313" cy="2535237"/>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IN" sz="1800" dirty="0" smtClean="0">
                <a:latin typeface="Arial" pitchFamily="34" charset="0"/>
                <a:cs typeface="Arial" pitchFamily="34" charset="0"/>
              </a:rPr>
              <a:t>MOV B,C</a:t>
            </a:r>
          </a:p>
          <a:p>
            <a:pPr fontAlgn="auto">
              <a:spcAft>
                <a:spcPts val="0"/>
              </a:spcAft>
              <a:defRPr/>
            </a:pPr>
            <a:r>
              <a:rPr lang="en-IN" sz="1800" dirty="0" smtClean="0">
                <a:latin typeface="Arial" pitchFamily="34" charset="0"/>
                <a:cs typeface="Arial" pitchFamily="34" charset="0"/>
              </a:rPr>
              <a:t>MOV B,D</a:t>
            </a:r>
          </a:p>
          <a:p>
            <a:pPr fontAlgn="auto">
              <a:spcAft>
                <a:spcPts val="0"/>
              </a:spcAft>
              <a:defRPr/>
            </a:pPr>
            <a:r>
              <a:rPr lang="en-IN" sz="1800" dirty="0" smtClean="0">
                <a:latin typeface="Arial" pitchFamily="34" charset="0"/>
                <a:cs typeface="Arial" pitchFamily="34" charset="0"/>
              </a:rPr>
              <a:t>MOV B,E</a:t>
            </a:r>
          </a:p>
          <a:p>
            <a:pPr fontAlgn="auto">
              <a:spcAft>
                <a:spcPts val="0"/>
              </a:spcAft>
              <a:defRPr/>
            </a:pPr>
            <a:r>
              <a:rPr lang="en-IN" sz="1800" dirty="0" smtClean="0">
                <a:latin typeface="Arial" pitchFamily="34" charset="0"/>
                <a:cs typeface="Arial" pitchFamily="34" charset="0"/>
              </a:rPr>
              <a:t>MOV B,H</a:t>
            </a:r>
          </a:p>
          <a:p>
            <a:pPr fontAlgn="auto">
              <a:spcAft>
                <a:spcPts val="0"/>
              </a:spcAft>
              <a:defRPr/>
            </a:pPr>
            <a:r>
              <a:rPr lang="en-IN" sz="1800" dirty="0" smtClean="0">
                <a:latin typeface="Arial" pitchFamily="34" charset="0"/>
                <a:cs typeface="Arial" pitchFamily="34" charset="0"/>
              </a:rPr>
              <a:t>MOV B,L</a:t>
            </a:r>
          </a:p>
          <a:p>
            <a:pPr fontAlgn="auto">
              <a:spcAft>
                <a:spcPts val="0"/>
              </a:spcAft>
              <a:defRPr/>
            </a:pPr>
            <a:r>
              <a:rPr lang="en-IN" sz="1800" dirty="0" smtClean="0">
                <a:latin typeface="Arial" pitchFamily="34" charset="0"/>
                <a:cs typeface="Arial" pitchFamily="34" charset="0"/>
              </a:rPr>
              <a:t>MOV B,M</a:t>
            </a:r>
          </a:p>
          <a:p>
            <a:pPr fontAlgn="auto">
              <a:spcAft>
                <a:spcPts val="0"/>
              </a:spcAft>
              <a:defRPr/>
            </a:pPr>
            <a:r>
              <a:rPr lang="en-IN" sz="1800" dirty="0" smtClean="0">
                <a:latin typeface="Arial" pitchFamily="34" charset="0"/>
                <a:cs typeface="Arial" pitchFamily="34" charset="0"/>
              </a:rPr>
              <a:t>MOV B,A</a:t>
            </a:r>
            <a:endParaRPr lang="en-IN" sz="1800" dirty="0">
              <a:latin typeface="Arial" pitchFamily="34" charset="0"/>
              <a:cs typeface="Arial" pitchFamily="34" charset="0"/>
            </a:endParaRPr>
          </a:p>
        </p:txBody>
      </p:sp>
      <p:sp>
        <p:nvSpPr>
          <p:cNvPr id="3117" name="Content Placeholder 2"/>
          <p:cNvSpPr txBox="1">
            <a:spLocks/>
          </p:cNvSpPr>
          <p:nvPr/>
        </p:nvSpPr>
        <p:spPr bwMode="auto">
          <a:xfrm>
            <a:off x="1154113" y="3908425"/>
            <a:ext cx="1611312" cy="384175"/>
          </a:xfrm>
          <a:prstGeom prst="rect">
            <a:avLst/>
          </a:prstGeom>
          <a:noFill/>
          <a:ln w="9525">
            <a:noFill/>
            <a:miter lim="800000"/>
            <a:headEnd/>
            <a:tailEnd/>
          </a:ln>
        </p:spPr>
        <p:txBody>
          <a:bodyPr/>
          <a:lstStyle/>
          <a:p>
            <a:pPr algn="ctr" eaLnBrk="1" hangingPunct="1">
              <a:lnSpc>
                <a:spcPct val="90000"/>
              </a:lnSpc>
              <a:spcBef>
                <a:spcPts val="1000"/>
              </a:spcBef>
              <a:buFont typeface="Arial" charset="0"/>
              <a:buNone/>
            </a:pPr>
            <a:r>
              <a:rPr lang="en-IN" b="1" dirty="0">
                <a:solidFill>
                  <a:srgbClr val="FF0000"/>
                </a:solidFill>
              </a:rPr>
              <a:t>Instructions: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3396066" y="3593430"/>
            <a:ext cx="4801450" cy="3364414"/>
          </a:xfrm>
        </p:spPr>
        <p:txBody>
          <a:bodyPr/>
          <a:lstStyle/>
          <a:p>
            <a:pPr marL="0" indent="0">
              <a:buFont typeface="Arial" charset="0"/>
              <a:buNone/>
            </a:pPr>
            <a:r>
              <a:rPr lang="en-IN" sz="2000" dirty="0" smtClean="0">
                <a:latin typeface="Arial" pitchFamily="34" charset="0"/>
                <a:cs typeface="Arial" pitchFamily="34" charset="0"/>
              </a:rPr>
              <a:t>MVI B, 8-bit data</a:t>
            </a:r>
          </a:p>
          <a:p>
            <a:pPr marL="0" indent="0">
              <a:buNone/>
            </a:pPr>
            <a:r>
              <a:rPr lang="en-IN" sz="2000" dirty="0" smtClean="0">
                <a:latin typeface="Arial" pitchFamily="34" charset="0"/>
                <a:cs typeface="Arial" pitchFamily="34" charset="0"/>
              </a:rPr>
              <a:t>MVI C, 8-bit data</a:t>
            </a:r>
          </a:p>
          <a:p>
            <a:pPr marL="0" indent="0">
              <a:buNone/>
            </a:pPr>
            <a:r>
              <a:rPr lang="en-IN" sz="2000" dirty="0" smtClean="0">
                <a:latin typeface="Arial" pitchFamily="34" charset="0"/>
                <a:cs typeface="Arial" pitchFamily="34" charset="0"/>
              </a:rPr>
              <a:t>MVI D, 8-bit data</a:t>
            </a:r>
          </a:p>
          <a:p>
            <a:pPr marL="0" indent="0">
              <a:buNone/>
            </a:pPr>
            <a:r>
              <a:rPr lang="en-IN" sz="2000" dirty="0" smtClean="0">
                <a:latin typeface="Arial" pitchFamily="34" charset="0"/>
                <a:cs typeface="Arial" pitchFamily="34" charset="0"/>
              </a:rPr>
              <a:t>MVI E, 8-bit data</a:t>
            </a:r>
          </a:p>
          <a:p>
            <a:pPr marL="0" indent="0">
              <a:buNone/>
            </a:pPr>
            <a:r>
              <a:rPr lang="en-IN" sz="2000" dirty="0" smtClean="0">
                <a:latin typeface="Arial" pitchFamily="34" charset="0"/>
                <a:cs typeface="Arial" pitchFamily="34" charset="0"/>
              </a:rPr>
              <a:t>MVI H, 8-bit data               </a:t>
            </a:r>
            <a:r>
              <a:rPr lang="en-IN" sz="2000" b="1" dirty="0" smtClean="0">
                <a:solidFill>
                  <a:srgbClr val="FF0000"/>
                </a:solidFill>
                <a:latin typeface="Arial" pitchFamily="34" charset="0"/>
                <a:cs typeface="Arial" pitchFamily="34" charset="0"/>
              </a:rPr>
              <a:t>MVI A, 02H</a:t>
            </a:r>
          </a:p>
          <a:p>
            <a:pPr marL="0" indent="0">
              <a:buNone/>
            </a:pPr>
            <a:r>
              <a:rPr lang="en-IN" sz="2000" dirty="0" smtClean="0">
                <a:latin typeface="Arial" pitchFamily="34" charset="0"/>
                <a:cs typeface="Arial" pitchFamily="34" charset="0"/>
              </a:rPr>
              <a:t>MVI L, 8-bit data</a:t>
            </a:r>
          </a:p>
          <a:p>
            <a:pPr marL="0" indent="0">
              <a:buNone/>
            </a:pPr>
            <a:r>
              <a:rPr lang="en-IN" sz="2000" dirty="0" smtClean="0">
                <a:latin typeface="Arial" pitchFamily="34" charset="0"/>
                <a:cs typeface="Arial" pitchFamily="34" charset="0"/>
              </a:rPr>
              <a:t>MVI M, 8-bit data</a:t>
            </a:r>
          </a:p>
          <a:p>
            <a:pPr marL="0" indent="0">
              <a:buNone/>
            </a:pPr>
            <a:r>
              <a:rPr lang="en-IN" sz="2000" dirty="0" smtClean="0">
                <a:latin typeface="Arial" pitchFamily="34" charset="0"/>
                <a:cs typeface="Arial" pitchFamily="34" charset="0"/>
              </a:rPr>
              <a:t>MVI A, 8-bit data</a:t>
            </a:r>
          </a:p>
          <a:p>
            <a:pPr marL="0" indent="0">
              <a:buFont typeface="Arial" charset="0"/>
              <a:buNone/>
            </a:pPr>
            <a:endParaRPr lang="en-IN" sz="2000" dirty="0" smtClean="0">
              <a:latin typeface="Arial" pitchFamily="34" charset="0"/>
              <a:cs typeface="Arial" pitchFamily="34" charset="0"/>
            </a:endParaRPr>
          </a:p>
        </p:txBody>
      </p:sp>
      <p:sp>
        <p:nvSpPr>
          <p:cNvPr id="7" name="TextBox 6"/>
          <p:cNvSpPr txBox="1"/>
          <p:nvPr/>
        </p:nvSpPr>
        <p:spPr>
          <a:xfrm>
            <a:off x="1316038" y="120071"/>
            <a:ext cx="7661275" cy="707886"/>
          </a:xfrm>
          <a:prstGeom prst="rect">
            <a:avLst/>
          </a:prstGeom>
          <a:noFill/>
        </p:spPr>
        <p:txBody>
          <a:bodyPr wrap="square">
            <a:spAutoFit/>
          </a:bodyPr>
          <a:lstStyle/>
          <a:p>
            <a:pPr marL="285750" indent="-285750" eaLnBrk="1" fontAlgn="auto" hangingPunct="1">
              <a:spcBef>
                <a:spcPts val="0"/>
              </a:spcBef>
              <a:spcAft>
                <a:spcPts val="0"/>
              </a:spcAft>
              <a:buFont typeface="Arial" panose="020B0604020202020204" pitchFamily="34" charset="0"/>
              <a:buChar char="•"/>
              <a:defRPr/>
            </a:pPr>
            <a:r>
              <a:rPr lang="en-IN" sz="2000" b="1" dirty="0">
                <a:solidFill>
                  <a:srgbClr val="FF0000"/>
                </a:solidFill>
                <a:latin typeface="Arial" pitchFamily="34" charset="0"/>
                <a:cs typeface="Arial" pitchFamily="34" charset="0"/>
              </a:rPr>
              <a:t>MVI: Move Immediate 8- Bit</a:t>
            </a:r>
          </a:p>
          <a:p>
            <a:pPr eaLnBrk="1" fontAlgn="auto" hangingPunct="1">
              <a:spcBef>
                <a:spcPts val="0"/>
              </a:spcBef>
              <a:spcAft>
                <a:spcPts val="0"/>
              </a:spcAft>
              <a:defRPr/>
            </a:pPr>
            <a:endParaRPr lang="en-IN" sz="2000" dirty="0">
              <a:solidFill>
                <a:srgbClr val="FF0000"/>
              </a:solidFill>
              <a:latin typeface="Arial" pitchFamily="34" charset="0"/>
              <a:cs typeface="Arial" pitchFamily="34" charset="0"/>
            </a:endParaRPr>
          </a:p>
        </p:txBody>
      </p:sp>
      <p:graphicFrame>
        <p:nvGraphicFramePr>
          <p:cNvPr id="8" name="Table 7"/>
          <p:cNvGraphicFramePr>
            <a:graphicFrameLocks noGrp="1"/>
          </p:cNvGraphicFramePr>
          <p:nvPr/>
        </p:nvGraphicFramePr>
        <p:xfrm>
          <a:off x="1374775" y="625641"/>
          <a:ext cx="8282570" cy="1222230"/>
        </p:xfrm>
        <a:graphic>
          <a:graphicData uri="http://schemas.openxmlformats.org/drawingml/2006/table">
            <a:tbl>
              <a:tblPr firstRow="1" bandRow="1">
                <a:tableStyleId>{5C22544A-7EE6-4342-B048-85BDC9FD1C3A}</a:tableStyleId>
              </a:tblPr>
              <a:tblGrid>
                <a:gridCol w="1656514">
                  <a:extLst>
                    <a:ext uri="{9D8B030D-6E8A-4147-A177-3AD203B41FA5}"/>
                  </a:extLst>
                </a:gridCol>
                <a:gridCol w="1656514">
                  <a:extLst>
                    <a:ext uri="{9D8B030D-6E8A-4147-A177-3AD203B41FA5}"/>
                  </a:extLst>
                </a:gridCol>
                <a:gridCol w="1656514">
                  <a:extLst>
                    <a:ext uri="{9D8B030D-6E8A-4147-A177-3AD203B41FA5}"/>
                  </a:extLst>
                </a:gridCol>
                <a:gridCol w="1656514">
                  <a:extLst>
                    <a:ext uri="{9D8B030D-6E8A-4147-A177-3AD203B41FA5}"/>
                  </a:extLst>
                </a:gridCol>
                <a:gridCol w="1656514">
                  <a:extLst>
                    <a:ext uri="{9D8B030D-6E8A-4147-A177-3AD203B41FA5}"/>
                  </a:extLst>
                </a:gridCol>
              </a:tblGrid>
              <a:tr h="40741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407410">
                <a:tc>
                  <a:txBody>
                    <a:bodyPr/>
                    <a:lstStyle/>
                    <a:p>
                      <a:r>
                        <a:rPr lang="en-IN" sz="2000" dirty="0" smtClean="0">
                          <a:latin typeface="Arial" pitchFamily="34" charset="0"/>
                          <a:cs typeface="Arial" pitchFamily="34" charset="0"/>
                        </a:rPr>
                        <a:t>MVI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r>
                        <a:rPr lang="en-IN" sz="2000" baseline="0" dirty="0" smtClean="0">
                          <a:latin typeface="Arial" pitchFamily="34" charset="0"/>
                          <a:cs typeface="Arial" pitchFamily="34" charset="0"/>
                        </a:rPr>
                        <a: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r h="40741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r>
                        <a:rPr lang="en-IN" sz="2000" baseline="0" dirty="0" smtClean="0">
                          <a:latin typeface="Arial" pitchFamily="34" charset="0"/>
                          <a:cs typeface="Arial" pitchFamily="34" charset="0"/>
                        </a:rPr>
                        <a: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4126" name="TextBox 8"/>
          <p:cNvSpPr txBox="1">
            <a:spLocks noChangeArrowheads="1"/>
          </p:cNvSpPr>
          <p:nvPr/>
        </p:nvSpPr>
        <p:spPr bwMode="auto">
          <a:xfrm>
            <a:off x="401053" y="1957138"/>
            <a:ext cx="11117179" cy="1938992"/>
          </a:xfrm>
          <a:prstGeom prst="rect">
            <a:avLst/>
          </a:prstGeom>
          <a:noFill/>
          <a:ln w="9525">
            <a:noFill/>
            <a:miter lim="800000"/>
            <a:headEnd/>
            <a:tailEnd/>
          </a:ln>
        </p:spPr>
        <p:txBody>
          <a:bodyPr wrap="square">
            <a:spAutoFit/>
          </a:bodyPr>
          <a:lstStyle/>
          <a:p>
            <a:pPr eaLnBrk="1" hangingPunct="1">
              <a:lnSpc>
                <a:spcPct val="150000"/>
              </a:lnSpc>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8-bit data are stored in the destination register or memory. If the operand is a memory location, it is specified by the contents of HL registers.</a:t>
            </a:r>
          </a:p>
          <a:p>
            <a:pPr eaLnBrk="1" hangingPunct="1">
              <a:spcBef>
                <a:spcPts val="1200"/>
              </a:spcBef>
            </a:pPr>
            <a:r>
              <a:rPr lang="en-IN" sz="2000" b="1" dirty="0" smtClean="0">
                <a:solidFill>
                  <a:srgbClr val="FF0000"/>
                </a:solidFill>
                <a:latin typeface="Arial" pitchFamily="34" charset="0"/>
                <a:cs typeface="Arial" pitchFamily="34" charset="0"/>
              </a:rPr>
              <a:t>Flags</a:t>
            </a:r>
            <a:r>
              <a:rPr lang="en-IN" sz="2000" b="1" dirty="0">
                <a:solidFill>
                  <a:srgbClr val="FF0000"/>
                </a:solidFill>
                <a:latin typeface="Arial" pitchFamily="34" charset="0"/>
                <a:cs typeface="Arial" pitchFamily="34" charset="0"/>
              </a:rPr>
              <a:t>:</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a:p>
            <a:pPr eaLnBrk="1" hangingPunct="1">
              <a:spcBef>
                <a:spcPts val="1200"/>
              </a:spcBef>
            </a:pPr>
            <a:r>
              <a:rPr lang="en-IN" sz="2000" b="1" dirty="0">
                <a:solidFill>
                  <a:srgbClr val="FF0000"/>
                </a:solidFill>
                <a:latin typeface="Arial" pitchFamily="34" charset="0"/>
                <a:cs typeface="Arial" pitchFamily="34" charset="0"/>
              </a:rPr>
              <a:t>Instructions: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5"/>
          <p:cNvSpPr txBox="1">
            <a:spLocks noChangeArrowheads="1"/>
          </p:cNvSpPr>
          <p:nvPr/>
        </p:nvSpPr>
        <p:spPr bwMode="auto">
          <a:xfrm>
            <a:off x="1725613" y="201031"/>
            <a:ext cx="590550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LDAX: Load Accumulator Indirect</a:t>
            </a:r>
          </a:p>
        </p:txBody>
      </p:sp>
      <p:sp>
        <p:nvSpPr>
          <p:cNvPr id="9" name="Content Placeholder 2"/>
          <p:cNvSpPr txBox="1">
            <a:spLocks/>
          </p:cNvSpPr>
          <p:nvPr/>
        </p:nvSpPr>
        <p:spPr>
          <a:xfrm>
            <a:off x="2269872" y="5187691"/>
            <a:ext cx="1652587" cy="9556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defRPr/>
            </a:pPr>
            <a:r>
              <a:rPr lang="en-IN" dirty="0" smtClean="0">
                <a:latin typeface="Arial" pitchFamily="34" charset="0"/>
                <a:cs typeface="Arial" pitchFamily="34" charset="0"/>
              </a:rPr>
              <a:t>LDAX B</a:t>
            </a:r>
          </a:p>
          <a:p>
            <a:pPr marL="0" indent="0" fontAlgn="auto">
              <a:spcAft>
                <a:spcPts val="0"/>
              </a:spcAft>
              <a:buFont typeface="Arial" panose="020B0604020202020204" pitchFamily="34" charset="0"/>
              <a:buNone/>
              <a:defRPr/>
            </a:pPr>
            <a:r>
              <a:rPr lang="en-IN" dirty="0" smtClean="0">
                <a:latin typeface="Arial" pitchFamily="34" charset="0"/>
                <a:cs typeface="Arial" pitchFamily="34" charset="0"/>
              </a:rPr>
              <a:t>LDAX D</a:t>
            </a:r>
          </a:p>
          <a:p>
            <a:pPr marL="0" indent="0" fontAlgn="auto">
              <a:spcAft>
                <a:spcPts val="0"/>
              </a:spcAft>
              <a:buFont typeface="Arial" panose="020B0604020202020204" pitchFamily="34" charset="0"/>
              <a:buNone/>
              <a:defRPr/>
            </a:pPr>
            <a:endParaRPr lang="en-IN" dirty="0">
              <a:latin typeface="Arial" pitchFamily="34" charset="0"/>
              <a:cs typeface="Arial" pitchFamily="34" charset="0"/>
            </a:endParaRPr>
          </a:p>
        </p:txBody>
      </p:sp>
      <p:graphicFrame>
        <p:nvGraphicFramePr>
          <p:cNvPr id="10" name="Table 9"/>
          <p:cNvGraphicFramePr>
            <a:graphicFrameLocks noGrp="1"/>
          </p:cNvGraphicFramePr>
          <p:nvPr/>
        </p:nvGraphicFramePr>
        <p:xfrm>
          <a:off x="1725613" y="708194"/>
          <a:ext cx="8717800" cy="1329152"/>
        </p:xfrm>
        <a:graphic>
          <a:graphicData uri="http://schemas.openxmlformats.org/drawingml/2006/table">
            <a:tbl>
              <a:tblPr firstRow="1" bandRow="1">
                <a:tableStyleId>{5C22544A-7EE6-4342-B048-85BDC9FD1C3A}</a:tableStyleId>
              </a:tblPr>
              <a:tblGrid>
                <a:gridCol w="1743560">
                  <a:extLst>
                    <a:ext uri="{9D8B030D-6E8A-4147-A177-3AD203B41FA5}"/>
                  </a:extLst>
                </a:gridCol>
                <a:gridCol w="1743560">
                  <a:extLst>
                    <a:ext uri="{9D8B030D-6E8A-4147-A177-3AD203B41FA5}"/>
                  </a:extLst>
                </a:gridCol>
                <a:gridCol w="1743560">
                  <a:extLst>
                    <a:ext uri="{9D8B030D-6E8A-4147-A177-3AD203B41FA5}"/>
                  </a:extLst>
                </a:gridCol>
                <a:gridCol w="1743560">
                  <a:extLst>
                    <a:ext uri="{9D8B030D-6E8A-4147-A177-3AD203B41FA5}"/>
                  </a:extLst>
                </a:gridCol>
                <a:gridCol w="1743560">
                  <a:extLst>
                    <a:ext uri="{9D8B030D-6E8A-4147-A177-3AD203B41FA5}"/>
                  </a:extLst>
                </a:gridCol>
              </a:tblGrid>
              <a:tr h="664576">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664576">
                <a:tc>
                  <a:txBody>
                    <a:bodyPr/>
                    <a:lstStyle/>
                    <a:p>
                      <a:r>
                        <a:rPr lang="en-IN" sz="2000" dirty="0" smtClean="0">
                          <a:latin typeface="Arial" pitchFamily="34" charset="0"/>
                          <a:cs typeface="Arial" pitchFamily="34" charset="0"/>
                        </a:rPr>
                        <a:t>LDAX</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B/D </a:t>
                      </a:r>
                      <a:r>
                        <a:rPr lang="en-IN" sz="2000" dirty="0" err="1" smtClean="0">
                          <a:latin typeface="Arial" pitchFamily="34" charset="0"/>
                          <a:cs typeface="Arial" pitchFamily="34" charset="0"/>
                        </a:rPr>
                        <a:t>reg.pair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144" name="Content Placeholder 11"/>
          <p:cNvSpPr>
            <a:spLocks noGrp="1"/>
          </p:cNvSpPr>
          <p:nvPr>
            <p:ph idx="1"/>
          </p:nvPr>
        </p:nvSpPr>
        <p:spPr>
          <a:xfrm>
            <a:off x="465222" y="2294018"/>
            <a:ext cx="11693442" cy="2287806"/>
          </a:xfrm>
        </p:spPr>
        <p:txBody>
          <a:bodyPr wrap="square">
            <a:spAutoFit/>
          </a:bodyPr>
          <a:lstStyle/>
          <a:p>
            <a:pPr>
              <a:lnSpc>
                <a:spcPct val="150000"/>
              </a:lnSpc>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The contents of the designated register pair point to a memory location. This instruction copies the contents of that memory location into the accumulator. The contents of either the register pair or memory location are not altered.</a:t>
            </a:r>
          </a:p>
          <a:p>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No flags are affected.</a:t>
            </a:r>
          </a:p>
          <a:p>
            <a:r>
              <a:rPr lang="en-IN" sz="2000" b="1" dirty="0" smtClean="0">
                <a:solidFill>
                  <a:srgbClr val="FF0000"/>
                </a:solidFill>
                <a:latin typeface="Arial" pitchFamily="34" charset="0"/>
                <a:cs typeface="Arial" pitchFamily="34" charset="0"/>
              </a:rPr>
              <a:t>Instructions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txBox="1">
            <a:spLocks/>
          </p:cNvSpPr>
          <p:nvPr/>
        </p:nvSpPr>
        <p:spPr bwMode="auto">
          <a:xfrm>
            <a:off x="827087" y="5076230"/>
            <a:ext cx="4691397" cy="1781770"/>
          </a:xfrm>
          <a:prstGeom prst="rect">
            <a:avLst/>
          </a:prstGeom>
          <a:noFill/>
          <a:ln w="9525">
            <a:noFill/>
            <a:miter lim="800000"/>
            <a:headEnd/>
            <a:tailEnd/>
          </a:ln>
        </p:spPr>
        <p:txBody>
          <a:bodyPr/>
          <a:lstStyle/>
          <a:p>
            <a:pPr eaLnBrk="1" hangingPunct="1">
              <a:lnSpc>
                <a:spcPct val="90000"/>
              </a:lnSpc>
              <a:spcBef>
                <a:spcPts val="1000"/>
              </a:spcBef>
              <a:buFont typeface="Arial" charset="0"/>
              <a:buNone/>
            </a:pPr>
            <a:r>
              <a:rPr lang="en-IN" sz="2400" b="1" dirty="0">
                <a:solidFill>
                  <a:srgbClr val="FF0000"/>
                </a:solidFill>
                <a:latin typeface="Arial" pitchFamily="34" charset="0"/>
                <a:cs typeface="Arial" pitchFamily="34" charset="0"/>
              </a:rPr>
              <a:t>Instruction:</a:t>
            </a:r>
          </a:p>
          <a:p>
            <a:pPr eaLnBrk="1" hangingPunct="1">
              <a:lnSpc>
                <a:spcPct val="90000"/>
              </a:lnSpc>
              <a:spcBef>
                <a:spcPts val="1000"/>
              </a:spcBef>
              <a:buFont typeface="Arial" charset="0"/>
              <a:buNone/>
            </a:pPr>
            <a:r>
              <a:rPr lang="en-IN" sz="2400" dirty="0" smtClean="0">
                <a:latin typeface="Arial" pitchFamily="34" charset="0"/>
                <a:cs typeface="Arial" pitchFamily="34" charset="0"/>
              </a:rPr>
              <a:t>LHLD 16-bit Memory Address</a:t>
            </a:r>
          </a:p>
          <a:p>
            <a:pPr eaLnBrk="1" hangingPunct="1">
              <a:lnSpc>
                <a:spcPct val="90000"/>
              </a:lnSpc>
              <a:spcBef>
                <a:spcPts val="1000"/>
              </a:spcBef>
              <a:buFont typeface="Arial" charset="0"/>
              <a:buNone/>
            </a:pPr>
            <a:r>
              <a:rPr lang="en-IN" sz="2400" dirty="0" smtClean="0">
                <a:latin typeface="Arial" pitchFamily="34" charset="0"/>
                <a:cs typeface="Arial" pitchFamily="34" charset="0"/>
              </a:rPr>
              <a:t>LHLD 2600</a:t>
            </a:r>
          </a:p>
          <a:p>
            <a:pPr eaLnBrk="1" hangingPunct="1">
              <a:lnSpc>
                <a:spcPct val="90000"/>
              </a:lnSpc>
              <a:spcBef>
                <a:spcPts val="1000"/>
              </a:spcBef>
              <a:buFont typeface="Arial" charset="0"/>
              <a:buNone/>
            </a:pPr>
            <a:endParaRPr lang="en-IN" sz="2400" dirty="0">
              <a:latin typeface="Arial" pitchFamily="34" charset="0"/>
              <a:cs typeface="Arial" pitchFamily="34" charset="0"/>
            </a:endParaRPr>
          </a:p>
        </p:txBody>
      </p:sp>
      <p:sp>
        <p:nvSpPr>
          <p:cNvPr id="6147" name="TextBox 5"/>
          <p:cNvSpPr txBox="1">
            <a:spLocks noChangeArrowheads="1"/>
          </p:cNvSpPr>
          <p:nvPr/>
        </p:nvSpPr>
        <p:spPr bwMode="auto">
          <a:xfrm>
            <a:off x="827088" y="409575"/>
            <a:ext cx="7970837"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LHLD: Load H and L Register Direct</a:t>
            </a:r>
          </a:p>
        </p:txBody>
      </p:sp>
      <p:graphicFrame>
        <p:nvGraphicFramePr>
          <p:cNvPr id="7" name="Table 6"/>
          <p:cNvGraphicFramePr>
            <a:graphicFrameLocks noGrp="1"/>
          </p:cNvGraphicFramePr>
          <p:nvPr/>
        </p:nvGraphicFramePr>
        <p:xfrm>
          <a:off x="827088" y="1054100"/>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LHLD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5</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6168" name="Content Placeholder 11"/>
          <p:cNvSpPr txBox="1">
            <a:spLocks/>
          </p:cNvSpPr>
          <p:nvPr/>
        </p:nvSpPr>
        <p:spPr bwMode="auto">
          <a:xfrm>
            <a:off x="571500" y="2406982"/>
            <a:ext cx="10515600" cy="206723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instruction copies the contents of the memory location pointed out by the 16-bit address in register L and copies the content of the next memory location in register H. The contents of source memory locations are not altered. </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noGrp="1"/>
          </p:cNvSpPr>
          <p:nvPr>
            <p:ph idx="1"/>
          </p:nvPr>
        </p:nvSpPr>
        <p:spPr>
          <a:xfrm>
            <a:off x="571500" y="5479702"/>
            <a:ext cx="2540668" cy="709613"/>
          </a:xfrm>
        </p:spPr>
        <p:txBody>
          <a:bodyPr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IN" sz="2000" b="1" dirty="0" smtClean="0">
                <a:solidFill>
                  <a:srgbClr val="FF0000"/>
                </a:solidFill>
                <a:latin typeface="Arial" pitchFamily="34" charset="0"/>
                <a:cs typeface="Arial" pitchFamily="34" charset="0"/>
              </a:rPr>
              <a:t>Instruction</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LDA 2600h</a:t>
            </a:r>
          </a:p>
          <a:p>
            <a:pPr marL="0" indent="0" fontAlgn="auto">
              <a:spcAft>
                <a:spcPts val="0"/>
              </a:spcAft>
              <a:buFont typeface="Arial" panose="020B0604020202020204" pitchFamily="34" charset="0"/>
              <a:buNone/>
              <a:defRPr/>
            </a:pPr>
            <a:endParaRPr lang="en-IN" sz="2000" dirty="0">
              <a:latin typeface="Arial" pitchFamily="34" charset="0"/>
              <a:cs typeface="Arial" pitchFamily="34" charset="0"/>
            </a:endParaRPr>
          </a:p>
        </p:txBody>
      </p:sp>
      <p:sp>
        <p:nvSpPr>
          <p:cNvPr id="7171" name="TextBox 5"/>
          <p:cNvSpPr txBox="1">
            <a:spLocks noChangeArrowheads="1"/>
          </p:cNvSpPr>
          <p:nvPr/>
        </p:nvSpPr>
        <p:spPr bwMode="auto">
          <a:xfrm>
            <a:off x="827088" y="409575"/>
            <a:ext cx="7970837"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LDA: Load Accumulator Direct</a:t>
            </a:r>
          </a:p>
        </p:txBody>
      </p:sp>
      <p:graphicFrame>
        <p:nvGraphicFramePr>
          <p:cNvPr id="7" name="Table 6"/>
          <p:cNvGraphicFramePr>
            <a:graphicFrameLocks noGrp="1"/>
          </p:cNvGraphicFramePr>
          <p:nvPr/>
        </p:nvGraphicFramePr>
        <p:xfrm>
          <a:off x="1052513" y="1160463"/>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LDA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a:t>
                      </a:r>
                      <a:r>
                        <a:rPr lang="en-IN" sz="2000" baseline="0" dirty="0" smtClean="0">
                          <a:latin typeface="Arial" pitchFamily="34" charset="0"/>
                          <a:cs typeface="Arial" pitchFamily="34" charset="0"/>
                        </a:rPr>
                        <a: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13</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7192" name="Content Placeholder 11"/>
          <p:cNvSpPr txBox="1">
            <a:spLocks/>
          </p:cNvSpPr>
          <p:nvPr/>
        </p:nvSpPr>
        <p:spPr bwMode="auto">
          <a:xfrm>
            <a:off x="571500" y="2631570"/>
            <a:ext cx="11075068" cy="2528897"/>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a memory location, specified by a 16-bit address in the operand, are copied to the accumulator. The contents of the source are not altered. This is a 3-byte instruction; the second byte specifies the low-order address and the third byte specifies the high-order address</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571500" y="4629476"/>
            <a:ext cx="2717132" cy="11604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IN" sz="2000" b="1" dirty="0" smtClean="0">
                <a:latin typeface="Arial" pitchFamily="34" charset="0"/>
                <a:cs typeface="Arial" pitchFamily="34" charset="0"/>
              </a:rPr>
              <a:t>Instruction</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STAX B</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STAX D</a:t>
            </a:r>
          </a:p>
          <a:p>
            <a:pPr marL="0" indent="0" fontAlgn="auto">
              <a:spcAft>
                <a:spcPts val="0"/>
              </a:spcAft>
              <a:buFont typeface="Arial" panose="020B0604020202020204" pitchFamily="34" charset="0"/>
              <a:buNone/>
              <a:defRPr/>
            </a:pPr>
            <a:endParaRPr lang="en-IN" sz="2000" dirty="0" smtClean="0">
              <a:latin typeface="Arial" pitchFamily="34" charset="0"/>
              <a:cs typeface="Arial" pitchFamily="34" charset="0"/>
            </a:endParaRPr>
          </a:p>
          <a:p>
            <a:pPr marL="0" indent="0" fontAlgn="auto">
              <a:spcAft>
                <a:spcPts val="0"/>
              </a:spcAft>
              <a:buFont typeface="Arial" panose="020B0604020202020204" pitchFamily="34" charset="0"/>
              <a:buNone/>
              <a:defRPr/>
            </a:pPr>
            <a:endParaRPr lang="en-IN" sz="2000" dirty="0">
              <a:latin typeface="Arial" pitchFamily="34" charset="0"/>
              <a:cs typeface="Arial" pitchFamily="34" charset="0"/>
            </a:endParaRPr>
          </a:p>
        </p:txBody>
      </p:sp>
      <p:sp>
        <p:nvSpPr>
          <p:cNvPr id="8195" name="TextBox 7"/>
          <p:cNvSpPr txBox="1">
            <a:spLocks noChangeArrowheads="1"/>
          </p:cNvSpPr>
          <p:nvPr/>
        </p:nvSpPr>
        <p:spPr bwMode="auto">
          <a:xfrm>
            <a:off x="1052513" y="451186"/>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STAX: Store Accumulator Indirect</a:t>
            </a:r>
          </a:p>
        </p:txBody>
      </p:sp>
      <p:graphicFrame>
        <p:nvGraphicFramePr>
          <p:cNvPr id="9" name="Table 8"/>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STAX</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B/D reg.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8216" name="Content Placeholder 11"/>
          <p:cNvSpPr txBox="1">
            <a:spLocks/>
          </p:cNvSpPr>
          <p:nvPr/>
        </p:nvSpPr>
        <p:spPr bwMode="auto">
          <a:xfrm>
            <a:off x="571499" y="2166938"/>
            <a:ext cx="11155279" cy="1605568"/>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the accumulator are copied into the memory location specified by the contents of the operand (register pair). The contents of the accumulator are not altered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Rot="1" noChangeAspect="1" noMove="1" noResize="1" noEditPoints="1" noAdjustHandles="1" noChangeArrowheads="1" noChangeShapeType="1" noTextEdit="1"/>
          </p:cNvSpPr>
          <p:nvPr/>
        </p:nvSpPr>
        <p:spPr>
          <a:xfrm>
            <a:off x="904775" y="356135"/>
            <a:ext cx="10607040" cy="6093976"/>
          </a:xfrm>
          <a:prstGeom prst="rect">
            <a:avLst/>
          </a:prstGeom>
          <a:blipFill>
            <a:blip r:embed="rId2" cstate="print"/>
            <a:stretch>
              <a:fillRect l="-1034" t="-800" r="-690" b="-1700"/>
            </a:stretch>
          </a:blipFill>
        </p:spPr>
        <p:txBody>
          <a:bodyPr/>
          <a:lstStyle/>
          <a:p>
            <a:pPr fontAlgn="auto">
              <a:spcBef>
                <a:spcPts val="0"/>
              </a:spcBef>
              <a:spcAft>
                <a:spcPts val="0"/>
              </a:spcAft>
              <a:defRPr/>
            </a:pPr>
            <a:r>
              <a:rPr lang="en-IN" dirty="0">
                <a:noFill/>
                <a:latin typeface="+mn-lt"/>
                <a:cs typeface="+mn-cs"/>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809624" y="5474107"/>
            <a:ext cx="2559217"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 </a:t>
            </a:r>
            <a:endParaRPr lang="en-IN" sz="2000" b="1" dirty="0" smtClean="0">
              <a:solidFill>
                <a:srgbClr val="FF0000"/>
              </a:solidFill>
              <a:latin typeface="Arial" pitchFamily="34" charset="0"/>
              <a:cs typeface="Arial" pitchFamily="34" charset="0"/>
            </a:endParaRPr>
          </a:p>
          <a:p>
            <a:pPr eaLnBrk="1" hangingPunct="1"/>
            <a:endParaRPr lang="en-IN" sz="2000" b="1"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SHLD 2600h</a:t>
            </a:r>
            <a:endParaRPr lang="en-IN" sz="2000" dirty="0">
              <a:latin typeface="Arial" pitchFamily="34" charset="0"/>
              <a:cs typeface="Arial" pitchFamily="34" charset="0"/>
            </a:endParaRPr>
          </a:p>
        </p:txBody>
      </p:sp>
      <p:sp>
        <p:nvSpPr>
          <p:cNvPr id="9219" name="TextBox 6"/>
          <p:cNvSpPr txBox="1">
            <a:spLocks noChangeArrowheads="1"/>
          </p:cNvSpPr>
          <p:nvPr/>
        </p:nvSpPr>
        <p:spPr bwMode="auto">
          <a:xfrm>
            <a:off x="1052513" y="435144"/>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SHLD: Store H and L Registers Direct</a:t>
            </a:r>
          </a:p>
        </p:txBody>
      </p:sp>
      <p:graphicFrame>
        <p:nvGraphicFramePr>
          <p:cNvPr id="8" name="Table 7"/>
          <p:cNvGraphicFramePr>
            <a:graphicFrameLocks noGrp="1"/>
          </p:cNvGraphicFramePr>
          <p:nvPr/>
        </p:nvGraphicFramePr>
        <p:xfrm>
          <a:off x="1052513" y="1160463"/>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SHLD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a:t>
                      </a:r>
                      <a:r>
                        <a:rPr lang="en-IN" sz="2000" baseline="0" dirty="0" smtClean="0">
                          <a:latin typeface="Arial" pitchFamily="34" charset="0"/>
                          <a:cs typeface="Arial" pitchFamily="34" charset="0"/>
                        </a:rPr>
                        <a: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5</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240" name="Content Placeholder 11"/>
          <p:cNvSpPr txBox="1">
            <a:spLocks/>
          </p:cNvSpPr>
          <p:nvPr/>
        </p:nvSpPr>
        <p:spPr bwMode="auto">
          <a:xfrm>
            <a:off x="571500" y="2166938"/>
            <a:ext cx="11267574" cy="2990562"/>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register L are stored in the memory location specified by the 16-bit address in the operand and the contents of H register are stored in the next memory location by incrementing the operand. The contents of registers HL are not altered. This is a 3-byte instruction; the second byte specifies the low-order address and the third byte specifies the high-order address.</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4"/>
          <p:cNvSpPr txBox="1">
            <a:spLocks noChangeArrowheads="1"/>
          </p:cNvSpPr>
          <p:nvPr/>
        </p:nvSpPr>
        <p:spPr bwMode="auto">
          <a:xfrm>
            <a:off x="725487" y="4811453"/>
            <a:ext cx="2755649"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r>
              <a:rPr lang="en-IN" sz="2000" dirty="0">
                <a:solidFill>
                  <a:srgbClr val="FF0000"/>
                </a:solidFill>
                <a:latin typeface="Arial" pitchFamily="34" charset="0"/>
                <a:cs typeface="Arial" pitchFamily="34" charset="0"/>
              </a:rPr>
              <a:t> </a:t>
            </a:r>
            <a:endParaRPr lang="en-IN" sz="2000" dirty="0" smtClean="0">
              <a:solidFill>
                <a:srgbClr val="FF0000"/>
              </a:solidFill>
              <a:latin typeface="Arial" pitchFamily="34" charset="0"/>
              <a:cs typeface="Arial" pitchFamily="34" charset="0"/>
            </a:endParaRPr>
          </a:p>
          <a:p>
            <a:pPr eaLnBrk="1" hangingPunct="1"/>
            <a:endParaRPr lang="en-IN" sz="2000" dirty="0" smtClean="0">
              <a:latin typeface="Arial" pitchFamily="34" charset="0"/>
              <a:cs typeface="Arial" pitchFamily="34" charset="0"/>
            </a:endParaRPr>
          </a:p>
          <a:p>
            <a:pPr eaLnBrk="1" hangingPunct="1"/>
            <a:r>
              <a:rPr lang="en-IN" sz="2000" dirty="0" smtClean="0">
                <a:latin typeface="Arial" pitchFamily="34" charset="0"/>
                <a:cs typeface="Arial" pitchFamily="34" charset="0"/>
              </a:rPr>
              <a:t>STA 2600H</a:t>
            </a:r>
            <a:endParaRPr lang="en-IN" sz="2000" dirty="0">
              <a:latin typeface="Arial" pitchFamily="34" charset="0"/>
              <a:cs typeface="Arial" pitchFamily="34" charset="0"/>
            </a:endParaRPr>
          </a:p>
        </p:txBody>
      </p:sp>
      <p:sp>
        <p:nvSpPr>
          <p:cNvPr id="10243" name="TextBox 6"/>
          <p:cNvSpPr txBox="1">
            <a:spLocks noChangeArrowheads="1"/>
          </p:cNvSpPr>
          <p:nvPr/>
        </p:nvSpPr>
        <p:spPr bwMode="auto">
          <a:xfrm>
            <a:off x="1052513" y="40306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STA: Store Accumulator direct</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13</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0264" name="Content Placeholder 11"/>
          <p:cNvSpPr txBox="1">
            <a:spLocks/>
          </p:cNvSpPr>
          <p:nvPr/>
        </p:nvSpPr>
        <p:spPr bwMode="auto">
          <a:xfrm>
            <a:off x="715882" y="2263180"/>
            <a:ext cx="10866517"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the accumulator are copied to a memory location specified by the operand. This is a 3-byte instruction; the second byte the low-order address and the third byte specifies the high-order address.</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4"/>
          <p:cNvSpPr txBox="1">
            <a:spLocks noChangeArrowheads="1"/>
          </p:cNvSpPr>
          <p:nvPr/>
        </p:nvSpPr>
        <p:spPr bwMode="auto">
          <a:xfrm>
            <a:off x="1166812" y="5024675"/>
            <a:ext cx="3148513" cy="1631216"/>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LXI </a:t>
            </a:r>
            <a:r>
              <a:rPr lang="en-IN" sz="2000" dirty="0" smtClean="0">
                <a:latin typeface="Arial" pitchFamily="34" charset="0"/>
                <a:cs typeface="Arial" pitchFamily="34" charset="0"/>
              </a:rPr>
              <a:t>B, 2050h</a:t>
            </a:r>
            <a:endParaRPr lang="en-IN" sz="2000" dirty="0">
              <a:latin typeface="Arial" pitchFamily="34" charset="0"/>
              <a:cs typeface="Arial" pitchFamily="34" charset="0"/>
            </a:endParaRPr>
          </a:p>
          <a:p>
            <a:pPr eaLnBrk="1" hangingPunct="1"/>
            <a:r>
              <a:rPr lang="en-IN" sz="2000" dirty="0">
                <a:latin typeface="Arial" pitchFamily="34" charset="0"/>
                <a:cs typeface="Arial" pitchFamily="34" charset="0"/>
              </a:rPr>
              <a:t>LXI </a:t>
            </a:r>
            <a:r>
              <a:rPr lang="en-IN" sz="2000" dirty="0" smtClean="0">
                <a:latin typeface="Arial" pitchFamily="34" charset="0"/>
                <a:cs typeface="Arial" pitchFamily="34" charset="0"/>
              </a:rPr>
              <a:t>D, 2050h</a:t>
            </a:r>
            <a:endParaRPr lang="en-IN" sz="2000" dirty="0">
              <a:latin typeface="Arial" pitchFamily="34" charset="0"/>
              <a:cs typeface="Arial" pitchFamily="34" charset="0"/>
            </a:endParaRPr>
          </a:p>
          <a:p>
            <a:pPr eaLnBrk="1" hangingPunct="1"/>
            <a:r>
              <a:rPr lang="en-IN" sz="2000" dirty="0">
                <a:latin typeface="Arial" pitchFamily="34" charset="0"/>
                <a:cs typeface="Arial" pitchFamily="34" charset="0"/>
              </a:rPr>
              <a:t>LXI </a:t>
            </a:r>
            <a:r>
              <a:rPr lang="en-IN" sz="2000" dirty="0" smtClean="0">
                <a:latin typeface="Arial" pitchFamily="34" charset="0"/>
                <a:cs typeface="Arial" pitchFamily="34" charset="0"/>
              </a:rPr>
              <a:t>H, 2050h</a:t>
            </a:r>
            <a:endParaRPr lang="en-IN" sz="2000" dirty="0">
              <a:latin typeface="Arial" pitchFamily="34" charset="0"/>
              <a:cs typeface="Arial" pitchFamily="34" charset="0"/>
            </a:endParaRPr>
          </a:p>
          <a:p>
            <a:pPr eaLnBrk="1" hangingPunct="1"/>
            <a:r>
              <a:rPr lang="en-IN" sz="2000" dirty="0">
                <a:latin typeface="Arial" pitchFamily="34" charset="0"/>
                <a:cs typeface="Arial" pitchFamily="34" charset="0"/>
              </a:rPr>
              <a:t>LXI </a:t>
            </a:r>
            <a:r>
              <a:rPr lang="en-IN" sz="2000" dirty="0" smtClean="0">
                <a:latin typeface="Arial" pitchFamily="34" charset="0"/>
                <a:cs typeface="Arial" pitchFamily="34" charset="0"/>
              </a:rPr>
              <a:t>SP, 2050h</a:t>
            </a:r>
            <a:endParaRPr lang="en-IN" sz="2000" dirty="0">
              <a:latin typeface="Arial" pitchFamily="34" charset="0"/>
              <a:cs typeface="Arial" pitchFamily="34" charset="0"/>
            </a:endParaRPr>
          </a:p>
        </p:txBody>
      </p:sp>
      <p:sp>
        <p:nvSpPr>
          <p:cNvPr id="11267" name="TextBox 6"/>
          <p:cNvSpPr txBox="1">
            <a:spLocks noChangeArrowheads="1"/>
          </p:cNvSpPr>
          <p:nvPr/>
        </p:nvSpPr>
        <p:spPr bwMode="auto">
          <a:xfrm>
            <a:off x="1441450" y="277982"/>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LXI: Load Register Pair Immediate</a:t>
            </a:r>
          </a:p>
        </p:txBody>
      </p:sp>
      <p:graphicFrame>
        <p:nvGraphicFramePr>
          <p:cNvPr id="8" name="Table 7"/>
          <p:cNvGraphicFramePr>
            <a:graphicFrameLocks noGrp="1"/>
          </p:cNvGraphicFramePr>
          <p:nvPr/>
        </p:nvGraphicFramePr>
        <p:xfrm>
          <a:off x="1441450" y="1003300"/>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LXI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 pair, 16-bit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1288" name="Content Placeholder 11"/>
          <p:cNvSpPr txBox="1">
            <a:spLocks/>
          </p:cNvSpPr>
          <p:nvPr/>
        </p:nvSpPr>
        <p:spPr bwMode="auto">
          <a:xfrm>
            <a:off x="960438" y="2762162"/>
            <a:ext cx="10515600" cy="206723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instruction loads 16-bit data in the register pair designated in the operand. This is a 3-byte instruction, the second byte specifies the low-order byte and the third byte specifies the high-order byte.</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4"/>
          <p:cNvSpPr txBox="1">
            <a:spLocks noChangeArrowheads="1"/>
          </p:cNvSpPr>
          <p:nvPr/>
        </p:nvSpPr>
        <p:spPr bwMode="auto">
          <a:xfrm>
            <a:off x="808038" y="5001535"/>
            <a:ext cx="1946275"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r>
              <a:rPr lang="en-IN" sz="2000" b="1" dirty="0" smtClean="0">
                <a:solidFill>
                  <a:srgbClr val="FF0000"/>
                </a:solidFill>
                <a:latin typeface="Arial" pitchFamily="34" charset="0"/>
                <a:cs typeface="Arial" pitchFamily="34" charset="0"/>
              </a:rPr>
              <a:t>:</a:t>
            </a:r>
          </a:p>
          <a:p>
            <a:pPr eaLnBrk="1" hangingPunct="1"/>
            <a:r>
              <a:rPr lang="en-IN" sz="2000" dirty="0" smtClean="0">
                <a:solidFill>
                  <a:srgbClr val="FF0000"/>
                </a:solidFill>
                <a:latin typeface="Arial" pitchFamily="34" charset="0"/>
                <a:cs typeface="Arial" pitchFamily="34" charset="0"/>
              </a:rPr>
              <a:t> </a:t>
            </a:r>
          </a:p>
          <a:p>
            <a:pPr eaLnBrk="1" hangingPunct="1"/>
            <a:r>
              <a:rPr lang="en-IN" sz="2000" dirty="0" smtClean="0">
                <a:latin typeface="Arial" pitchFamily="34" charset="0"/>
                <a:cs typeface="Arial" pitchFamily="34" charset="0"/>
              </a:rPr>
              <a:t>SPHL</a:t>
            </a:r>
            <a:endParaRPr lang="en-IN" sz="2000" dirty="0">
              <a:latin typeface="Arial" pitchFamily="34" charset="0"/>
              <a:cs typeface="Arial" pitchFamily="34" charset="0"/>
            </a:endParaRPr>
          </a:p>
        </p:txBody>
      </p:sp>
      <p:sp>
        <p:nvSpPr>
          <p:cNvPr id="12291" name="TextBox 6"/>
          <p:cNvSpPr txBox="1">
            <a:spLocks noChangeArrowheads="1"/>
          </p:cNvSpPr>
          <p:nvPr/>
        </p:nvSpPr>
        <p:spPr bwMode="auto">
          <a:xfrm>
            <a:off x="1052513" y="435144"/>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SPHL: Copy H and L Register to the Stack Pointer</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SPHL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2312" name="Content Placeholder 11"/>
          <p:cNvSpPr txBox="1">
            <a:spLocks/>
          </p:cNvSpPr>
          <p:nvPr/>
        </p:nvSpPr>
        <p:spPr bwMode="auto">
          <a:xfrm>
            <a:off x="571500" y="2166938"/>
            <a:ext cx="11010900"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instruction loads the contents of the H and L registers into the stack pointer register; the contents of the H register provide the high-order address and the contents of the L register provide the low-order address. The contents of the H and L registers are not altered.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4"/>
          <p:cNvSpPr txBox="1">
            <a:spLocks noChangeArrowheads="1"/>
          </p:cNvSpPr>
          <p:nvPr/>
        </p:nvSpPr>
        <p:spPr bwMode="auto">
          <a:xfrm>
            <a:off x="777875" y="4909293"/>
            <a:ext cx="2510757"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r>
              <a:rPr lang="en-IN" sz="2000" b="1" dirty="0" smtClean="0">
                <a:solidFill>
                  <a:srgbClr val="FF0000"/>
                </a:solidFill>
                <a:latin typeface="Arial" pitchFamily="34" charset="0"/>
                <a:cs typeface="Arial" pitchFamily="34" charset="0"/>
              </a:rPr>
              <a:t>:</a:t>
            </a:r>
          </a:p>
          <a:p>
            <a:pPr eaLnBrk="1" hangingPunct="1"/>
            <a:r>
              <a:rPr lang="en-IN" sz="2000" dirty="0" smtClean="0">
                <a:solidFill>
                  <a:srgbClr val="FF0000"/>
                </a:solidFill>
                <a:latin typeface="Arial" pitchFamily="34" charset="0"/>
                <a:cs typeface="Arial" pitchFamily="34" charset="0"/>
              </a:rPr>
              <a:t> </a:t>
            </a:r>
          </a:p>
          <a:p>
            <a:pPr eaLnBrk="1" hangingPunct="1"/>
            <a:r>
              <a:rPr lang="en-IN" sz="2000" dirty="0" smtClean="0">
                <a:latin typeface="Arial" pitchFamily="34" charset="0"/>
                <a:cs typeface="Arial" pitchFamily="34" charset="0"/>
              </a:rPr>
              <a:t>XTHL</a:t>
            </a:r>
            <a:r>
              <a:rPr lang="en-IN" sz="2000" dirty="0">
                <a:latin typeface="Arial" pitchFamily="34" charset="0"/>
                <a:cs typeface="Arial" pitchFamily="34" charset="0"/>
              </a:rPr>
              <a:t>	</a:t>
            </a:r>
          </a:p>
        </p:txBody>
      </p:sp>
      <p:sp>
        <p:nvSpPr>
          <p:cNvPr id="13315" name="TextBox 6"/>
          <p:cNvSpPr txBox="1">
            <a:spLocks noChangeArrowheads="1"/>
          </p:cNvSpPr>
          <p:nvPr/>
        </p:nvSpPr>
        <p:spPr bwMode="auto">
          <a:xfrm>
            <a:off x="1052513" y="338892"/>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XTHL: Exchange H and L with Top of Stack</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XTHL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5</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3336" name="Content Placeholder 11"/>
          <p:cNvSpPr txBox="1">
            <a:spLocks/>
          </p:cNvSpPr>
          <p:nvPr/>
        </p:nvSpPr>
        <p:spPr bwMode="auto">
          <a:xfrm>
            <a:off x="571500" y="2166938"/>
            <a:ext cx="10515600" cy="2528897"/>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L register are exchanged with the stack location pointed out by the contents of the  stack pointer register. The contents of the H register are exchanged with the next stack location </a:t>
            </a:r>
            <a:r>
              <a:rPr lang="en-IN" sz="2000" dirty="0" smtClean="0">
                <a:latin typeface="Arial" pitchFamily="34" charset="0"/>
                <a:cs typeface="Arial" pitchFamily="34" charset="0"/>
              </a:rPr>
              <a:t>(</a:t>
            </a:r>
            <a:r>
              <a:rPr lang="en-IN" sz="2000" dirty="0">
                <a:latin typeface="Arial" pitchFamily="34" charset="0"/>
                <a:cs typeface="Arial" pitchFamily="34" charset="0"/>
              </a:rPr>
              <a:t>SP + 1); however the contents of the stack pointer register are not altered.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777875" y="4530132"/>
            <a:ext cx="2799514"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r>
              <a:rPr lang="en-IN" sz="2000" b="1" dirty="0" smtClean="0">
                <a:solidFill>
                  <a:srgbClr val="FF0000"/>
                </a:solidFill>
                <a:latin typeface="Arial" pitchFamily="34" charset="0"/>
                <a:cs typeface="Arial" pitchFamily="34" charset="0"/>
              </a:rPr>
              <a:t>:</a:t>
            </a:r>
          </a:p>
          <a:p>
            <a:pPr eaLnBrk="1" hangingPunct="1"/>
            <a:r>
              <a:rPr lang="en-IN" sz="2000" dirty="0" smtClean="0">
                <a:solidFill>
                  <a:srgbClr val="FF0000"/>
                </a:solidFill>
                <a:latin typeface="Arial" pitchFamily="34" charset="0"/>
                <a:cs typeface="Arial" pitchFamily="34" charset="0"/>
              </a:rPr>
              <a:t> </a:t>
            </a:r>
          </a:p>
          <a:p>
            <a:pPr eaLnBrk="1" hangingPunct="1"/>
            <a:r>
              <a:rPr lang="en-IN" sz="2000" dirty="0" smtClean="0">
                <a:latin typeface="Arial" pitchFamily="34" charset="0"/>
                <a:cs typeface="Arial" pitchFamily="34" charset="0"/>
              </a:rPr>
              <a:t>XCHG</a:t>
            </a:r>
            <a:r>
              <a:rPr lang="en-IN" sz="2000" dirty="0">
                <a:latin typeface="Arial" pitchFamily="34" charset="0"/>
                <a:cs typeface="Arial" pitchFamily="34" charset="0"/>
              </a:rPr>
              <a:t>	</a:t>
            </a:r>
          </a:p>
        </p:txBody>
      </p:sp>
      <p:sp>
        <p:nvSpPr>
          <p:cNvPr id="14339" name="TextBox 6"/>
          <p:cNvSpPr txBox="1">
            <a:spLocks noChangeArrowheads="1"/>
          </p:cNvSpPr>
          <p:nvPr/>
        </p:nvSpPr>
        <p:spPr bwMode="auto">
          <a:xfrm>
            <a:off x="1052513" y="354934"/>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XCHG: Exchange H and L with D and E</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XCHG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4360" name="Content Placeholder 11"/>
          <p:cNvSpPr txBox="1">
            <a:spLocks/>
          </p:cNvSpPr>
          <p:nvPr/>
        </p:nvSpPr>
        <p:spPr bwMode="auto">
          <a:xfrm>
            <a:off x="571500" y="2166938"/>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register H are exchanged with the contents of register D and the contents of register L are exchanged with the contents of register E.</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4"/>
          <p:cNvSpPr txBox="1">
            <a:spLocks noChangeArrowheads="1"/>
          </p:cNvSpPr>
          <p:nvPr/>
        </p:nvSpPr>
        <p:spPr bwMode="auto">
          <a:xfrm>
            <a:off x="806450" y="4527289"/>
            <a:ext cx="2168525" cy="1015663"/>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r>
              <a:rPr lang="en-IN" sz="2000" b="1" dirty="0" smtClean="0">
                <a:solidFill>
                  <a:srgbClr val="FF0000"/>
                </a:solidFill>
                <a:latin typeface="Arial" pitchFamily="34" charset="0"/>
                <a:cs typeface="Arial" pitchFamily="34" charset="0"/>
              </a:rPr>
              <a:t>:</a:t>
            </a:r>
          </a:p>
          <a:p>
            <a:pPr eaLnBrk="1" hangingPunct="1"/>
            <a:r>
              <a:rPr lang="en-IN" sz="2000" dirty="0" smtClean="0">
                <a:solidFill>
                  <a:srgbClr val="FF0000"/>
                </a:solidFill>
                <a:latin typeface="Arial" pitchFamily="34" charset="0"/>
                <a:cs typeface="Arial" pitchFamily="34" charset="0"/>
              </a:rPr>
              <a:t> </a:t>
            </a:r>
          </a:p>
          <a:p>
            <a:pPr eaLnBrk="1" hangingPunct="1"/>
            <a:r>
              <a:rPr lang="en-IN" sz="2000" dirty="0" smtClean="0">
                <a:latin typeface="Arial" pitchFamily="34" charset="0"/>
                <a:cs typeface="Arial" pitchFamily="34" charset="0"/>
              </a:rPr>
              <a:t>OUT 02H</a:t>
            </a:r>
            <a:endParaRPr lang="en-IN" sz="2000" dirty="0">
              <a:latin typeface="Arial" pitchFamily="34" charset="0"/>
              <a:cs typeface="Arial" pitchFamily="34" charset="0"/>
            </a:endParaRPr>
          </a:p>
        </p:txBody>
      </p:sp>
      <p:sp>
        <p:nvSpPr>
          <p:cNvPr id="15363" name="TextBox 6"/>
          <p:cNvSpPr txBox="1">
            <a:spLocks noChangeArrowheads="1"/>
          </p:cNvSpPr>
          <p:nvPr/>
        </p:nvSpPr>
        <p:spPr bwMode="auto">
          <a:xfrm>
            <a:off x="1052513" y="38701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OUT: Out Data from Accumulator to a Port with 8-Bit Address</a:t>
            </a:r>
          </a:p>
        </p:txBody>
      </p:sp>
      <p:graphicFrame>
        <p:nvGraphicFramePr>
          <p:cNvPr id="8" name="Table 7"/>
          <p:cNvGraphicFramePr>
            <a:graphicFrameLocks noGrp="1"/>
          </p:cNvGraphicFramePr>
          <p:nvPr/>
        </p:nvGraphicFramePr>
        <p:xfrm>
          <a:off x="1052513" y="1160463"/>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OUT</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a:t>
                      </a:r>
                      <a:r>
                        <a:rPr lang="en-IN" sz="2000" baseline="0" dirty="0" smtClean="0">
                          <a:latin typeface="Arial" pitchFamily="34" charset="0"/>
                          <a:cs typeface="Arial" pitchFamily="34" charset="0"/>
                        </a:rPr>
                        <a:t> port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5384" name="Content Placeholder 11"/>
          <p:cNvSpPr txBox="1">
            <a:spLocks/>
          </p:cNvSpPr>
          <p:nvPr/>
        </p:nvSpPr>
        <p:spPr bwMode="auto">
          <a:xfrm>
            <a:off x="571500" y="2551946"/>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accumulator are copied into the output port specified by the operand.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4"/>
          <p:cNvSpPr txBox="1">
            <a:spLocks noChangeArrowheads="1"/>
          </p:cNvSpPr>
          <p:nvPr/>
        </p:nvSpPr>
        <p:spPr bwMode="auto">
          <a:xfrm>
            <a:off x="777875" y="4751211"/>
            <a:ext cx="7388225" cy="1015663"/>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Instruction</a:t>
            </a:r>
            <a:r>
              <a:rPr lang="en-IN" sz="2000" b="1" dirty="0" smtClean="0">
                <a:solidFill>
                  <a:srgbClr val="FF0000"/>
                </a:solidFill>
                <a:latin typeface="Arial" pitchFamily="34" charset="0"/>
                <a:cs typeface="Arial" pitchFamily="34" charset="0"/>
              </a:rPr>
              <a:t>:</a:t>
            </a:r>
          </a:p>
          <a:p>
            <a:pPr eaLnBrk="1" hangingPunct="1"/>
            <a:r>
              <a:rPr lang="en-IN" sz="2000" dirty="0" smtClean="0">
                <a:solidFill>
                  <a:srgbClr val="FF0000"/>
                </a:solidFill>
                <a:latin typeface="Arial" pitchFamily="34" charset="0"/>
                <a:cs typeface="Arial" pitchFamily="34" charset="0"/>
              </a:rPr>
              <a:t> </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IN 02h</a:t>
            </a:r>
            <a:r>
              <a:rPr lang="en-IN" sz="2000" dirty="0">
                <a:latin typeface="Arial" pitchFamily="34" charset="0"/>
                <a:cs typeface="Arial" pitchFamily="34" charset="0"/>
              </a:rPr>
              <a:t>	</a:t>
            </a:r>
          </a:p>
        </p:txBody>
      </p:sp>
      <p:sp>
        <p:nvSpPr>
          <p:cNvPr id="16387" name="TextBox 6"/>
          <p:cNvSpPr txBox="1">
            <a:spLocks noChangeArrowheads="1"/>
          </p:cNvSpPr>
          <p:nvPr/>
        </p:nvSpPr>
        <p:spPr bwMode="auto">
          <a:xfrm>
            <a:off x="1052513" y="38701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IN: Input Data to Accumulator from a port with 8-bit Address</a:t>
            </a:r>
          </a:p>
        </p:txBody>
      </p:sp>
      <p:graphicFrame>
        <p:nvGraphicFramePr>
          <p:cNvPr id="8" name="Table 7"/>
          <p:cNvGraphicFramePr>
            <a:graphicFrameLocks noGrp="1"/>
          </p:cNvGraphicFramePr>
          <p:nvPr/>
        </p:nvGraphicFramePr>
        <p:xfrm>
          <a:off x="1052513" y="1160463"/>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IN</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 port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6408" name="Content Placeholder 11"/>
          <p:cNvSpPr txBox="1">
            <a:spLocks/>
          </p:cNvSpPr>
          <p:nvPr/>
        </p:nvSpPr>
        <p:spPr bwMode="auto">
          <a:xfrm>
            <a:off x="571500" y="2680282"/>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input port designated in the operand are read and loaded into the accumulator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7"/>
          <p:cNvSpPr txBox="1">
            <a:spLocks noChangeArrowheads="1"/>
          </p:cNvSpPr>
          <p:nvPr/>
        </p:nvSpPr>
        <p:spPr bwMode="auto">
          <a:xfrm>
            <a:off x="1052513" y="38701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PUSH: Push Register Pair onto Stack</a:t>
            </a:r>
          </a:p>
        </p:txBody>
      </p:sp>
      <p:graphicFrame>
        <p:nvGraphicFramePr>
          <p:cNvPr id="9" name="Table 8"/>
          <p:cNvGraphicFramePr>
            <a:graphicFrameLocks noGrp="1"/>
          </p:cNvGraphicFramePr>
          <p:nvPr/>
        </p:nvGraphicFramePr>
        <p:xfrm>
          <a:off x="1052513" y="903791"/>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PUSH</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r>
                        <a:rPr lang="en-IN" sz="2000" baseline="0" dirty="0" smtClean="0">
                          <a:latin typeface="Arial" pitchFamily="34" charset="0"/>
                          <a:cs typeface="Arial" pitchFamily="34" charset="0"/>
                        </a:rPr>
                        <a:t>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12</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0" name="Content Placeholder 11"/>
          <p:cNvSpPr txBox="1">
            <a:spLocks/>
          </p:cNvSpPr>
          <p:nvPr/>
        </p:nvSpPr>
        <p:spPr>
          <a:xfrm>
            <a:off x="811213" y="1863895"/>
            <a:ext cx="10515600" cy="5237331"/>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a:t>
            </a:r>
            <a:r>
              <a:rPr lang="en-IN" sz="2000" dirty="0">
                <a:latin typeface="Arial" pitchFamily="34" charset="0"/>
                <a:cs typeface="Arial" pitchFamily="34" charset="0"/>
              </a:rPr>
              <a:t>contents of register </a:t>
            </a:r>
            <a:r>
              <a:rPr lang="en-IN" sz="2000" dirty="0" smtClean="0">
                <a:latin typeface="Arial" pitchFamily="34" charset="0"/>
                <a:cs typeface="Arial" pitchFamily="34" charset="0"/>
              </a:rPr>
              <a:t>pair designated in the operand are copied into the stack in the following sequence. The stack pointer register is decremented and the contents of the high-order register (B, D, H, A) are copied into that location. The stack pointer register is decremented again and the contents of the low-order register (C, E, L, flags) are copied to that location.</a:t>
            </a:r>
          </a:p>
          <a:p>
            <a:pPr fontAlgn="auto">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No flags are affected.</a:t>
            </a:r>
          </a:p>
          <a:p>
            <a:pPr fontAlgn="auto">
              <a:spcAft>
                <a:spcPts val="0"/>
              </a:spcAft>
              <a:defRPr/>
            </a:pPr>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PUSH </a:t>
            </a:r>
            <a:r>
              <a:rPr lang="en-IN" sz="2000" dirty="0">
                <a:latin typeface="Arial" pitchFamily="34" charset="0"/>
                <a:cs typeface="Arial" pitchFamily="34" charset="0"/>
              </a:rPr>
              <a:t>B</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PUSH </a:t>
            </a:r>
            <a:r>
              <a:rPr lang="en-IN" sz="2000" dirty="0">
                <a:latin typeface="Arial" pitchFamily="34" charset="0"/>
                <a:cs typeface="Arial" pitchFamily="34" charset="0"/>
              </a:rPr>
              <a:t>D</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PUSH </a:t>
            </a:r>
            <a:r>
              <a:rPr lang="en-IN" sz="2000" dirty="0">
                <a:latin typeface="Arial" pitchFamily="34" charset="0"/>
                <a:cs typeface="Arial" pitchFamily="34" charset="0"/>
              </a:rPr>
              <a:t>H</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PUSH </a:t>
            </a:r>
            <a:r>
              <a:rPr lang="en-IN" sz="2000" dirty="0">
                <a:latin typeface="Arial" pitchFamily="34" charset="0"/>
                <a:cs typeface="Arial" pitchFamily="34" charset="0"/>
              </a:rPr>
              <a:t>PSW</a:t>
            </a:r>
          </a:p>
          <a:p>
            <a:pPr fontAlgn="auto">
              <a:spcAft>
                <a:spcPts val="0"/>
              </a:spcAft>
              <a:defRPr/>
            </a:pPr>
            <a:endParaRPr lang="en-IN" sz="2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1052513" y="370976"/>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POP: Pop off Stack to Register Pair</a:t>
            </a:r>
          </a:p>
        </p:txBody>
      </p:sp>
      <p:graphicFrame>
        <p:nvGraphicFramePr>
          <p:cNvPr id="7" name="Table 6"/>
          <p:cNvGraphicFramePr>
            <a:graphicFrameLocks noGrp="1"/>
          </p:cNvGraphicFramePr>
          <p:nvPr/>
        </p:nvGraphicFramePr>
        <p:xfrm>
          <a:off x="1052513" y="1016085"/>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POP</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r>
                        <a:rPr lang="en-IN" sz="2000" baseline="0" dirty="0" smtClean="0">
                          <a:latin typeface="Arial" pitchFamily="34" charset="0"/>
                          <a:cs typeface="Arial" pitchFamily="34" charset="0"/>
                        </a:rPr>
                        <a:t>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8" name="Content Placeholder 11"/>
          <p:cNvSpPr txBox="1">
            <a:spLocks/>
          </p:cNvSpPr>
          <p:nvPr/>
        </p:nvSpPr>
        <p:spPr>
          <a:xfrm>
            <a:off x="497305" y="1976188"/>
            <a:ext cx="10829508" cy="5642570"/>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The </a:t>
            </a:r>
            <a:r>
              <a:rPr lang="en-IN" sz="2000" dirty="0">
                <a:latin typeface="Arial" pitchFamily="34" charset="0"/>
                <a:cs typeface="Arial" pitchFamily="34" charset="0"/>
              </a:rPr>
              <a:t>contents of </a:t>
            </a:r>
            <a:r>
              <a:rPr lang="en-IN" sz="2000" dirty="0" smtClean="0">
                <a:latin typeface="Arial" pitchFamily="34" charset="0"/>
                <a:cs typeface="Arial" pitchFamily="34" charset="0"/>
              </a:rPr>
              <a:t>the memory location pointed out by the stack pointer register are copied to the low-order register (such as C, E, L and flags) of the operand. The stack pointer register is incremented by 1 and the contents of that memory location are copied to high-order register (B, D, H, A) of the operand. The stack pointer register is again incremented by 1.</a:t>
            </a:r>
          </a:p>
          <a:p>
            <a:pPr fontAlgn="auto">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No flags are modified.</a:t>
            </a:r>
          </a:p>
          <a:p>
            <a:pPr fontAlgn="auto">
              <a:spcAft>
                <a:spcPts val="0"/>
              </a:spcAft>
              <a:defRPr/>
            </a:pPr>
            <a:r>
              <a:rPr lang="en-IN" sz="2000" b="1" dirty="0" smtClean="0">
                <a:solidFill>
                  <a:srgbClr val="FF0000"/>
                </a:solidFill>
                <a:latin typeface="Arial" pitchFamily="34" charset="0"/>
                <a:cs typeface="Arial" pitchFamily="34" charset="0"/>
              </a:rPr>
              <a:t>Instructions:</a:t>
            </a:r>
          </a:p>
          <a:p>
            <a:pPr marL="273050" indent="0" fontAlgn="auto">
              <a:spcAft>
                <a:spcPts val="0"/>
              </a:spcAft>
              <a:buFont typeface="Arial" panose="020B0604020202020204" pitchFamily="34" charset="0"/>
              <a:buNone/>
              <a:defRPr/>
            </a:pPr>
            <a:r>
              <a:rPr lang="en-IN" sz="2000" dirty="0">
                <a:latin typeface="Arial" pitchFamily="34" charset="0"/>
                <a:cs typeface="Arial" pitchFamily="34" charset="0"/>
              </a:rPr>
              <a:t>POP B</a:t>
            </a:r>
          </a:p>
          <a:p>
            <a:pPr marL="273050" indent="0" fontAlgn="auto">
              <a:spcAft>
                <a:spcPts val="0"/>
              </a:spcAft>
              <a:buFont typeface="Arial" panose="020B0604020202020204" pitchFamily="34" charset="0"/>
              <a:buNone/>
              <a:defRPr/>
            </a:pPr>
            <a:r>
              <a:rPr lang="en-IN" sz="2000" dirty="0">
                <a:latin typeface="Arial" pitchFamily="34" charset="0"/>
                <a:cs typeface="Arial" pitchFamily="34" charset="0"/>
              </a:rPr>
              <a:t>POP D</a:t>
            </a:r>
          </a:p>
          <a:p>
            <a:pPr marL="273050" indent="0" fontAlgn="auto">
              <a:spcAft>
                <a:spcPts val="0"/>
              </a:spcAft>
              <a:buFont typeface="Arial" panose="020B0604020202020204" pitchFamily="34" charset="0"/>
              <a:buNone/>
              <a:defRPr/>
            </a:pPr>
            <a:r>
              <a:rPr lang="en-IN" sz="2000" dirty="0">
                <a:latin typeface="Arial" pitchFamily="34" charset="0"/>
                <a:cs typeface="Arial" pitchFamily="34" charset="0"/>
              </a:rPr>
              <a:t>POP H</a:t>
            </a:r>
          </a:p>
          <a:p>
            <a:pPr marL="273050" indent="0" fontAlgn="auto">
              <a:spcAft>
                <a:spcPts val="0"/>
              </a:spcAft>
              <a:buFont typeface="Arial" panose="020B0604020202020204" pitchFamily="34" charset="0"/>
              <a:buNone/>
              <a:defRPr/>
            </a:pPr>
            <a:r>
              <a:rPr lang="en-IN" sz="2000" dirty="0">
                <a:latin typeface="Arial" pitchFamily="34" charset="0"/>
                <a:cs typeface="Arial" pitchFamily="34" charset="0"/>
              </a:rPr>
              <a:t>POP PSW</a:t>
            </a:r>
          </a:p>
          <a:p>
            <a:pPr fontAlgn="auto">
              <a:spcAft>
                <a:spcPts val="0"/>
              </a:spcAft>
              <a:defRPr/>
            </a:pPr>
            <a:endParaRPr lang="en-IN" sz="2000" dirty="0" smtClean="0">
              <a:latin typeface="Arial" pitchFamily="34" charset="0"/>
              <a:cs typeface="Arial" pitchFamily="34" charset="0"/>
            </a:endParaRP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442762" y="471638"/>
            <a:ext cx="11569566" cy="6035040"/>
          </a:xfrm>
          <a:blipFill>
            <a:blip r:embed="rId2" cstate="print"/>
            <a:stretch>
              <a:fillRect l="-843" t="-1515" r="-1528"/>
            </a:stretch>
          </a:blipFill>
        </p:spPr>
        <p:txBody>
          <a:bodyPr rtlCol="0">
            <a:normAutofit/>
          </a:bodyPr>
          <a:lstStyle/>
          <a:p>
            <a:pPr fontAlgn="auto">
              <a:spcAft>
                <a:spcPts val="0"/>
              </a:spcAft>
              <a:buFont typeface="Arial" panose="020B0604020202020204" pitchFamily="34" charset="0"/>
              <a:buChar char="•"/>
              <a:defRPr/>
            </a:pPr>
            <a:r>
              <a:rPr lang="en-IN">
                <a:no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1052513" y="163151"/>
            <a:ext cx="7969250" cy="400110"/>
          </a:xfrm>
          <a:prstGeom prst="rect">
            <a:avLst/>
          </a:prstGeom>
          <a:noFill/>
          <a:ln w="9525">
            <a:noFill/>
            <a:miter lim="800000"/>
            <a:headEnd/>
            <a:tailEnd/>
          </a:ln>
        </p:spPr>
        <p:txBody>
          <a:bodyPr>
            <a:spAutoFit/>
          </a:bodyPr>
          <a:lstStyle/>
          <a:p>
            <a:pPr eaLnBrk="1" hangingPunct="1"/>
            <a:r>
              <a:rPr lang="en-IN" sz="2000" b="1" dirty="0" smtClean="0">
                <a:solidFill>
                  <a:srgbClr val="FF0000"/>
                </a:solidFill>
                <a:latin typeface="Arial" pitchFamily="34" charset="0"/>
                <a:cs typeface="Arial" pitchFamily="34" charset="0"/>
              </a:rPr>
              <a:t>Read the following </a:t>
            </a:r>
            <a:r>
              <a:rPr lang="en-IN" sz="2000" b="1" dirty="0" err="1" smtClean="0">
                <a:solidFill>
                  <a:srgbClr val="FF0000"/>
                </a:solidFill>
                <a:latin typeface="Arial" pitchFamily="34" charset="0"/>
                <a:cs typeface="Arial" pitchFamily="34" charset="0"/>
              </a:rPr>
              <a:t>Prog</a:t>
            </a:r>
            <a:r>
              <a:rPr lang="en-IN" sz="2000" b="1" dirty="0" smtClean="0">
                <a:solidFill>
                  <a:srgbClr val="FF0000"/>
                </a:solidFill>
                <a:latin typeface="Arial" pitchFamily="34" charset="0"/>
                <a:cs typeface="Arial" pitchFamily="34" charset="0"/>
              </a:rPr>
              <a:t>. And answer the questions</a:t>
            </a:r>
            <a:endParaRPr lang="en-IN" sz="2000" b="1" dirty="0">
              <a:solidFill>
                <a:srgbClr val="FF0000"/>
              </a:solidFill>
              <a:latin typeface="Arial" pitchFamily="34" charset="0"/>
              <a:cs typeface="Arial" pitchFamily="34" charset="0"/>
            </a:endParaRPr>
          </a:p>
        </p:txBody>
      </p:sp>
      <p:sp>
        <p:nvSpPr>
          <p:cNvPr id="8" name="Content Placeholder 11"/>
          <p:cNvSpPr txBox="1">
            <a:spLocks/>
          </p:cNvSpPr>
          <p:nvPr/>
        </p:nvSpPr>
        <p:spPr>
          <a:xfrm>
            <a:off x="290944" y="637299"/>
            <a:ext cx="11901055" cy="5940088"/>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buNone/>
              <a:defRPr/>
            </a:pPr>
            <a:r>
              <a:rPr lang="en-US" sz="2000" b="1" dirty="0" smtClean="0">
                <a:solidFill>
                  <a:srgbClr val="C00000"/>
                </a:solidFill>
                <a:latin typeface="Arial" pitchFamily="34" charset="0"/>
                <a:cs typeface="Arial" pitchFamily="34" charset="0"/>
              </a:rPr>
              <a:t>Line No.	Mnemonics</a:t>
            </a:r>
          </a:p>
          <a:p>
            <a:pPr fontAlgn="auto">
              <a:lnSpc>
                <a:spcPct val="100000"/>
              </a:lnSpc>
              <a:spcBef>
                <a:spcPts val="0"/>
              </a:spcBef>
              <a:spcAft>
                <a:spcPts val="0"/>
              </a:spcAft>
              <a:buNone/>
              <a:defRPr/>
            </a:pPr>
            <a:r>
              <a:rPr lang="en-US" sz="2000" dirty="0" smtClean="0">
                <a:latin typeface="Arial" pitchFamily="34" charset="0"/>
                <a:cs typeface="Arial" pitchFamily="34" charset="0"/>
              </a:rPr>
              <a:t>1			LXI SP, 0400H</a:t>
            </a:r>
          </a:p>
          <a:p>
            <a:pPr fontAlgn="auto">
              <a:lnSpc>
                <a:spcPct val="100000"/>
              </a:lnSpc>
              <a:spcBef>
                <a:spcPts val="0"/>
              </a:spcBef>
              <a:spcAft>
                <a:spcPts val="0"/>
              </a:spcAft>
              <a:buNone/>
              <a:defRPr/>
            </a:pPr>
            <a:r>
              <a:rPr lang="en-US" sz="2000" dirty="0" smtClean="0">
                <a:latin typeface="Arial" pitchFamily="34" charset="0"/>
                <a:cs typeface="Arial" pitchFamily="34" charset="0"/>
              </a:rPr>
              <a:t>2			LXI B, 2055H</a:t>
            </a:r>
          </a:p>
          <a:p>
            <a:pPr fontAlgn="auto">
              <a:lnSpc>
                <a:spcPct val="100000"/>
              </a:lnSpc>
              <a:spcBef>
                <a:spcPts val="0"/>
              </a:spcBef>
              <a:spcAft>
                <a:spcPts val="0"/>
              </a:spcAft>
              <a:buNone/>
              <a:defRPr/>
            </a:pPr>
            <a:r>
              <a:rPr lang="en-US" sz="2000" dirty="0" smtClean="0">
                <a:latin typeface="Arial" pitchFamily="34" charset="0"/>
                <a:cs typeface="Arial" pitchFamily="34" charset="0"/>
              </a:rPr>
              <a:t>3			LXI H, 22FFH</a:t>
            </a:r>
          </a:p>
          <a:p>
            <a:pPr fontAlgn="auto">
              <a:lnSpc>
                <a:spcPct val="100000"/>
              </a:lnSpc>
              <a:spcBef>
                <a:spcPts val="0"/>
              </a:spcBef>
              <a:spcAft>
                <a:spcPts val="0"/>
              </a:spcAft>
              <a:buNone/>
              <a:defRPr/>
            </a:pPr>
            <a:r>
              <a:rPr lang="en-US" sz="2000" dirty="0" smtClean="0">
                <a:latin typeface="Arial" pitchFamily="34" charset="0"/>
                <a:cs typeface="Arial" pitchFamily="34" charset="0"/>
              </a:rPr>
              <a:t>4			LXI D, 2090H</a:t>
            </a:r>
          </a:p>
          <a:p>
            <a:pPr fontAlgn="auto">
              <a:lnSpc>
                <a:spcPct val="100000"/>
              </a:lnSpc>
              <a:spcBef>
                <a:spcPts val="0"/>
              </a:spcBef>
              <a:spcAft>
                <a:spcPts val="0"/>
              </a:spcAft>
              <a:buNone/>
              <a:defRPr/>
            </a:pPr>
            <a:r>
              <a:rPr lang="en-US" sz="2000" dirty="0" smtClean="0">
                <a:latin typeface="Arial" pitchFamily="34" charset="0"/>
                <a:cs typeface="Arial" pitchFamily="34" charset="0"/>
              </a:rPr>
              <a:t>5			PUSH H</a:t>
            </a:r>
          </a:p>
          <a:p>
            <a:pPr fontAlgn="auto">
              <a:lnSpc>
                <a:spcPct val="100000"/>
              </a:lnSpc>
              <a:spcBef>
                <a:spcPts val="0"/>
              </a:spcBef>
              <a:spcAft>
                <a:spcPts val="0"/>
              </a:spcAft>
              <a:buNone/>
              <a:defRPr/>
            </a:pPr>
            <a:r>
              <a:rPr lang="en-US" sz="2000" dirty="0" smtClean="0">
                <a:latin typeface="Arial" pitchFamily="34" charset="0"/>
                <a:cs typeface="Arial" pitchFamily="34" charset="0"/>
              </a:rPr>
              <a:t>6			PUSH B</a:t>
            </a:r>
          </a:p>
          <a:p>
            <a:pPr fontAlgn="auto">
              <a:lnSpc>
                <a:spcPct val="100000"/>
              </a:lnSpc>
              <a:spcBef>
                <a:spcPts val="0"/>
              </a:spcBef>
              <a:spcAft>
                <a:spcPts val="0"/>
              </a:spcAft>
              <a:buNone/>
              <a:defRPr/>
            </a:pPr>
            <a:r>
              <a:rPr lang="en-US" sz="2000" dirty="0" smtClean="0">
                <a:latin typeface="Arial" pitchFamily="34" charset="0"/>
                <a:cs typeface="Arial" pitchFamily="34" charset="0"/>
              </a:rPr>
              <a:t>7			MOV A,L</a:t>
            </a:r>
          </a:p>
          <a:p>
            <a:pPr fontAlgn="auto">
              <a:lnSpc>
                <a:spcPct val="100000"/>
              </a:lnSpc>
              <a:spcBef>
                <a:spcPts val="0"/>
              </a:spcBef>
              <a:spcAft>
                <a:spcPts val="0"/>
              </a:spcAft>
              <a:buNone/>
              <a:defRPr/>
            </a:pPr>
            <a:endParaRPr lang="en-IN" sz="2000" dirty="0" smtClean="0">
              <a:latin typeface="Arial" pitchFamily="34" charset="0"/>
              <a:cs typeface="Arial" pitchFamily="34" charset="0"/>
            </a:endParaRPr>
          </a:p>
          <a:p>
            <a:pPr fontAlgn="auto">
              <a:lnSpc>
                <a:spcPct val="100000"/>
              </a:lnSpc>
              <a:spcBef>
                <a:spcPts val="0"/>
              </a:spcBef>
              <a:spcAft>
                <a:spcPts val="0"/>
              </a:spcAft>
              <a:buNone/>
              <a:defRPr/>
            </a:pPr>
            <a:endParaRPr lang="en-IN" sz="2000" dirty="0" smtClean="0">
              <a:latin typeface="Arial" pitchFamily="34" charset="0"/>
              <a:cs typeface="Arial" pitchFamily="34" charset="0"/>
            </a:endParaRPr>
          </a:p>
          <a:p>
            <a:pPr fontAlgn="auto">
              <a:lnSpc>
                <a:spcPct val="150000"/>
              </a:lnSpc>
              <a:spcAft>
                <a:spcPts val="0"/>
              </a:spcAft>
              <a:buNone/>
              <a:defRPr/>
            </a:pPr>
            <a:r>
              <a:rPr lang="en-US" sz="2000" dirty="0" smtClean="0">
                <a:latin typeface="Arial" pitchFamily="34" charset="0"/>
                <a:cs typeface="Arial" pitchFamily="34" charset="0"/>
              </a:rPr>
              <a:t>20		POP H</a:t>
            </a:r>
            <a:endParaRPr lang="en-IN" sz="2000" dirty="0" smtClean="0">
              <a:latin typeface="Arial" pitchFamily="34" charset="0"/>
              <a:cs typeface="Arial" pitchFamily="34" charset="0"/>
            </a:endParaRPr>
          </a:p>
          <a:p>
            <a:pPr fontAlgn="auto">
              <a:lnSpc>
                <a:spcPct val="100000"/>
              </a:lnSpc>
              <a:spcAft>
                <a:spcPts val="0"/>
              </a:spcAft>
              <a:defRPr/>
            </a:pPr>
            <a:r>
              <a:rPr lang="en-US" sz="2000" dirty="0" smtClean="0">
                <a:latin typeface="Arial" pitchFamily="34" charset="0"/>
                <a:cs typeface="Arial" pitchFamily="34" charset="0"/>
              </a:rPr>
              <a:t>What is stored in SP register after the execution of Line 1?</a:t>
            </a:r>
          </a:p>
          <a:p>
            <a:pPr fontAlgn="auto">
              <a:lnSpc>
                <a:spcPct val="100000"/>
              </a:lnSpc>
              <a:spcAft>
                <a:spcPts val="0"/>
              </a:spcAft>
              <a:defRPr/>
            </a:pPr>
            <a:r>
              <a:rPr lang="en-US" sz="2000" dirty="0" smtClean="0">
                <a:latin typeface="Arial" pitchFamily="34" charset="0"/>
                <a:cs typeface="Arial" pitchFamily="34" charset="0"/>
              </a:rPr>
              <a:t>What is the memory location of the stack where the </a:t>
            </a:r>
            <a:r>
              <a:rPr lang="en-US" sz="2000" dirty="0" err="1" smtClean="0">
                <a:latin typeface="Arial" pitchFamily="34" charset="0"/>
                <a:cs typeface="Arial" pitchFamily="34" charset="0"/>
              </a:rPr>
              <a:t>Ist</a:t>
            </a:r>
            <a:r>
              <a:rPr lang="en-US" sz="2000" dirty="0" smtClean="0">
                <a:latin typeface="Arial" pitchFamily="34" charset="0"/>
                <a:cs typeface="Arial" pitchFamily="34" charset="0"/>
              </a:rPr>
              <a:t> byte will be stored?</a:t>
            </a:r>
          </a:p>
          <a:p>
            <a:pPr fontAlgn="auto">
              <a:lnSpc>
                <a:spcPct val="100000"/>
              </a:lnSpc>
              <a:spcAft>
                <a:spcPts val="0"/>
              </a:spcAft>
              <a:defRPr/>
            </a:pPr>
            <a:r>
              <a:rPr lang="en-US" sz="2000" dirty="0" smtClean="0">
                <a:latin typeface="Arial" pitchFamily="34" charset="0"/>
                <a:cs typeface="Arial" pitchFamily="34" charset="0"/>
              </a:rPr>
              <a:t>What is stored in memory location 03FE when Line 5 is executed?</a:t>
            </a:r>
          </a:p>
          <a:p>
            <a:pPr fontAlgn="auto">
              <a:lnSpc>
                <a:spcPct val="100000"/>
              </a:lnSpc>
              <a:spcAft>
                <a:spcPts val="0"/>
              </a:spcAft>
              <a:defRPr/>
            </a:pPr>
            <a:r>
              <a:rPr lang="en-US" sz="2000" dirty="0" smtClean="0">
                <a:latin typeface="Arial" pitchFamily="34" charset="0"/>
                <a:cs typeface="Arial" pitchFamily="34" charset="0"/>
              </a:rPr>
              <a:t>After the execution of Line 6, what is the address in the SP register and what is stored in 03FD</a:t>
            </a:r>
          </a:p>
          <a:p>
            <a:pPr fontAlgn="auto">
              <a:lnSpc>
                <a:spcPct val="100000"/>
              </a:lnSpc>
              <a:spcAft>
                <a:spcPts val="0"/>
              </a:spcAft>
              <a:defRPr/>
            </a:pPr>
            <a:r>
              <a:rPr lang="en-US" sz="2000" dirty="0" smtClean="0">
                <a:latin typeface="Arial" pitchFamily="34" charset="0"/>
                <a:cs typeface="Arial" pitchFamily="34" charset="0"/>
              </a:rPr>
              <a:t>Specify the contents of HL after the execution of Line 20.</a:t>
            </a:r>
          </a:p>
        </p:txBody>
      </p:sp>
      <p:cxnSp>
        <p:nvCxnSpPr>
          <p:cNvPr id="6" name="Straight Arrow Connector 5"/>
          <p:cNvCxnSpPr/>
          <p:nvPr/>
        </p:nvCxnSpPr>
        <p:spPr>
          <a:xfrm>
            <a:off x="651164" y="3200390"/>
            <a:ext cx="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6394" y="3186530"/>
            <a:ext cx="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1052513" y="163151"/>
            <a:ext cx="7969250" cy="400110"/>
          </a:xfrm>
          <a:prstGeom prst="rect">
            <a:avLst/>
          </a:prstGeom>
          <a:noFill/>
          <a:ln w="9525">
            <a:noFill/>
            <a:miter lim="800000"/>
            <a:headEnd/>
            <a:tailEnd/>
          </a:ln>
        </p:spPr>
        <p:txBody>
          <a:bodyPr>
            <a:spAutoFit/>
          </a:bodyPr>
          <a:lstStyle/>
          <a:p>
            <a:pPr eaLnBrk="1" hangingPunct="1"/>
            <a:r>
              <a:rPr lang="en-IN" sz="2000" b="1" dirty="0" smtClean="0">
                <a:solidFill>
                  <a:srgbClr val="FF0000"/>
                </a:solidFill>
                <a:latin typeface="Arial" pitchFamily="34" charset="0"/>
                <a:cs typeface="Arial" pitchFamily="34" charset="0"/>
              </a:rPr>
              <a:t>Read the following </a:t>
            </a:r>
            <a:r>
              <a:rPr lang="en-IN" sz="2000" b="1" dirty="0" err="1" smtClean="0">
                <a:solidFill>
                  <a:srgbClr val="FF0000"/>
                </a:solidFill>
                <a:latin typeface="Arial" pitchFamily="34" charset="0"/>
                <a:cs typeface="Arial" pitchFamily="34" charset="0"/>
              </a:rPr>
              <a:t>Prog</a:t>
            </a:r>
            <a:r>
              <a:rPr lang="en-IN" sz="2000" b="1" dirty="0" smtClean="0">
                <a:solidFill>
                  <a:srgbClr val="FF0000"/>
                </a:solidFill>
                <a:latin typeface="Arial" pitchFamily="34" charset="0"/>
                <a:cs typeface="Arial" pitchFamily="34" charset="0"/>
              </a:rPr>
              <a:t>. And answer the questions</a:t>
            </a:r>
            <a:endParaRPr lang="en-IN" sz="2000" b="1" dirty="0">
              <a:solidFill>
                <a:srgbClr val="FF0000"/>
              </a:solidFill>
              <a:latin typeface="Arial" pitchFamily="34" charset="0"/>
              <a:cs typeface="Arial" pitchFamily="34" charset="0"/>
            </a:endParaRPr>
          </a:p>
        </p:txBody>
      </p:sp>
      <p:sp>
        <p:nvSpPr>
          <p:cNvPr id="8" name="Content Placeholder 11"/>
          <p:cNvSpPr txBox="1">
            <a:spLocks/>
          </p:cNvSpPr>
          <p:nvPr/>
        </p:nvSpPr>
        <p:spPr>
          <a:xfrm>
            <a:off x="290944" y="637299"/>
            <a:ext cx="5126183" cy="5452775"/>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buNone/>
              <a:defRPr/>
            </a:pPr>
            <a:r>
              <a:rPr lang="en-US" sz="2000" dirty="0" smtClean="0">
                <a:solidFill>
                  <a:srgbClr val="C00000"/>
                </a:solidFill>
                <a:latin typeface="Arial" pitchFamily="34" charset="0"/>
                <a:cs typeface="Arial" pitchFamily="34" charset="0"/>
              </a:rPr>
              <a:t>Memory Locations.	Mnemonics</a:t>
            </a:r>
            <a:r>
              <a:rPr lang="en-US" sz="2000" dirty="0" smtClean="0">
                <a:latin typeface="Arial" pitchFamily="34" charset="0"/>
                <a:cs typeface="Arial" pitchFamily="34" charset="0"/>
              </a:rPr>
              <a:t>	</a:t>
            </a:r>
          </a:p>
          <a:p>
            <a:pPr fontAlgn="auto">
              <a:lnSpc>
                <a:spcPct val="100000"/>
              </a:lnSpc>
              <a:spcBef>
                <a:spcPts val="0"/>
              </a:spcBef>
              <a:spcAft>
                <a:spcPts val="0"/>
              </a:spcAft>
              <a:buNone/>
              <a:defRPr/>
            </a:pPr>
            <a:r>
              <a:rPr lang="en-US" sz="2000" dirty="0" smtClean="0">
                <a:latin typeface="Arial" pitchFamily="34" charset="0"/>
                <a:cs typeface="Arial" pitchFamily="34" charset="0"/>
              </a:rPr>
              <a:t>2000			LXI SP, 20CDH</a:t>
            </a:r>
          </a:p>
          <a:p>
            <a:pPr fontAlgn="auto">
              <a:lnSpc>
                <a:spcPct val="100000"/>
              </a:lnSpc>
              <a:spcBef>
                <a:spcPts val="0"/>
              </a:spcBef>
              <a:spcAft>
                <a:spcPts val="0"/>
              </a:spcAft>
              <a:buNone/>
              <a:defRPr/>
            </a:pPr>
            <a:r>
              <a:rPr lang="en-US" sz="2000" dirty="0" smtClean="0">
                <a:latin typeface="Arial" pitchFamily="34" charset="0"/>
                <a:cs typeface="Arial" pitchFamily="34" charset="0"/>
              </a:rPr>
              <a:t>2003			LXI H, 0008H</a:t>
            </a:r>
          </a:p>
          <a:p>
            <a:pPr fontAlgn="auto">
              <a:lnSpc>
                <a:spcPct val="100000"/>
              </a:lnSpc>
              <a:spcBef>
                <a:spcPts val="0"/>
              </a:spcBef>
              <a:spcAft>
                <a:spcPts val="0"/>
              </a:spcAft>
              <a:buNone/>
              <a:defRPr/>
            </a:pPr>
            <a:r>
              <a:rPr lang="en-US" sz="2000" dirty="0" smtClean="0">
                <a:latin typeface="Arial" pitchFamily="34" charset="0"/>
                <a:cs typeface="Arial" pitchFamily="34" charset="0"/>
              </a:rPr>
              <a:t>2006			MVI B, 0FH</a:t>
            </a:r>
          </a:p>
          <a:p>
            <a:pPr fontAlgn="auto">
              <a:lnSpc>
                <a:spcPct val="100000"/>
              </a:lnSpc>
              <a:spcBef>
                <a:spcPts val="0"/>
              </a:spcBef>
              <a:spcAft>
                <a:spcPts val="0"/>
              </a:spcAft>
              <a:buNone/>
              <a:defRPr/>
            </a:pPr>
            <a:r>
              <a:rPr lang="en-US" sz="2000" dirty="0" smtClean="0">
                <a:latin typeface="Arial" pitchFamily="34" charset="0"/>
                <a:cs typeface="Arial" pitchFamily="34" charset="0"/>
              </a:rPr>
              <a:t>2008			CALL 2060H</a:t>
            </a:r>
          </a:p>
          <a:p>
            <a:pPr fontAlgn="auto">
              <a:lnSpc>
                <a:spcPct val="100000"/>
              </a:lnSpc>
              <a:spcBef>
                <a:spcPts val="0"/>
              </a:spcBef>
              <a:spcAft>
                <a:spcPts val="0"/>
              </a:spcAft>
              <a:buNone/>
              <a:defRPr/>
            </a:pPr>
            <a:r>
              <a:rPr lang="en-US" sz="2000" dirty="0" smtClean="0">
                <a:latin typeface="Arial" pitchFamily="34" charset="0"/>
                <a:cs typeface="Arial" pitchFamily="34" charset="0"/>
              </a:rPr>
              <a:t>200B			OUT 01H</a:t>
            </a:r>
          </a:p>
          <a:p>
            <a:pPr fontAlgn="auto">
              <a:lnSpc>
                <a:spcPct val="100000"/>
              </a:lnSpc>
              <a:spcBef>
                <a:spcPts val="0"/>
              </a:spcBef>
              <a:spcAft>
                <a:spcPts val="0"/>
              </a:spcAft>
              <a:buNone/>
              <a:defRPr/>
            </a:pPr>
            <a:r>
              <a:rPr lang="en-US" sz="2000" dirty="0" smtClean="0">
                <a:latin typeface="Arial" pitchFamily="34" charset="0"/>
                <a:cs typeface="Arial" pitchFamily="34" charset="0"/>
              </a:rPr>
              <a:t>				DCR B</a:t>
            </a:r>
          </a:p>
          <a:p>
            <a:pPr fontAlgn="auto">
              <a:lnSpc>
                <a:spcPct val="100000"/>
              </a:lnSpc>
              <a:spcBef>
                <a:spcPts val="0"/>
              </a:spcBef>
              <a:spcAft>
                <a:spcPts val="0"/>
              </a:spcAft>
              <a:buNone/>
              <a:defRPr/>
            </a:pPr>
            <a:r>
              <a:rPr lang="en-US" sz="2000" dirty="0" smtClean="0">
                <a:latin typeface="Arial" pitchFamily="34" charset="0"/>
                <a:cs typeface="Arial" pitchFamily="34" charset="0"/>
              </a:rPr>
              <a:t>			</a:t>
            </a:r>
          </a:p>
          <a:p>
            <a:pPr fontAlgn="auto">
              <a:lnSpc>
                <a:spcPct val="100000"/>
              </a:lnSpc>
              <a:spcBef>
                <a:spcPts val="0"/>
              </a:spcBef>
              <a:spcAft>
                <a:spcPts val="0"/>
              </a:spcAft>
              <a:buNone/>
              <a:defRPr/>
            </a:pPr>
            <a:r>
              <a:rPr lang="en-US" sz="2000" dirty="0" smtClean="0">
                <a:latin typeface="Arial" pitchFamily="34" charset="0"/>
                <a:cs typeface="Arial" pitchFamily="34" charset="0"/>
              </a:rPr>
              <a:t>2060			PUSH H</a:t>
            </a:r>
          </a:p>
          <a:p>
            <a:pPr fontAlgn="auto">
              <a:lnSpc>
                <a:spcPct val="100000"/>
              </a:lnSpc>
              <a:spcBef>
                <a:spcPts val="0"/>
              </a:spcBef>
              <a:spcAft>
                <a:spcPts val="0"/>
              </a:spcAft>
              <a:buNone/>
              <a:defRPr/>
            </a:pPr>
            <a:r>
              <a:rPr lang="en-US" sz="2000" dirty="0" smtClean="0">
                <a:latin typeface="Arial" pitchFamily="34" charset="0"/>
                <a:cs typeface="Arial" pitchFamily="34" charset="0"/>
              </a:rPr>
              <a:t>2061			PUSH B</a:t>
            </a:r>
          </a:p>
          <a:p>
            <a:pPr fontAlgn="auto">
              <a:lnSpc>
                <a:spcPct val="100000"/>
              </a:lnSpc>
              <a:spcBef>
                <a:spcPts val="0"/>
              </a:spcBef>
              <a:spcAft>
                <a:spcPts val="0"/>
              </a:spcAft>
              <a:buNone/>
              <a:defRPr/>
            </a:pPr>
            <a:r>
              <a:rPr lang="en-US" sz="2000" dirty="0" smtClean="0">
                <a:latin typeface="Arial" pitchFamily="34" charset="0"/>
                <a:cs typeface="Arial" pitchFamily="34" charset="0"/>
              </a:rPr>
              <a:t>				MVI B, 05H</a:t>
            </a:r>
          </a:p>
          <a:p>
            <a:pPr fontAlgn="auto">
              <a:lnSpc>
                <a:spcPct val="100000"/>
              </a:lnSpc>
              <a:spcBef>
                <a:spcPts val="0"/>
              </a:spcBef>
              <a:spcAft>
                <a:spcPts val="0"/>
              </a:spcAft>
              <a:buNone/>
              <a:defRPr/>
            </a:pPr>
            <a:r>
              <a:rPr lang="en-US" sz="2000" dirty="0" smtClean="0">
                <a:latin typeface="Arial" pitchFamily="34" charset="0"/>
                <a:cs typeface="Arial" pitchFamily="34" charset="0"/>
              </a:rPr>
              <a:t>				LXI H, COUNT</a:t>
            </a:r>
            <a:endParaRPr lang="en-IN" sz="2000" dirty="0" smtClean="0">
              <a:latin typeface="Arial" pitchFamily="34" charset="0"/>
              <a:cs typeface="Arial" pitchFamily="34" charset="0"/>
            </a:endParaRPr>
          </a:p>
          <a:p>
            <a:pPr fontAlgn="auto">
              <a:lnSpc>
                <a:spcPct val="100000"/>
              </a:lnSpc>
              <a:spcBef>
                <a:spcPts val="0"/>
              </a:spcBef>
              <a:spcAft>
                <a:spcPts val="0"/>
              </a:spcAft>
              <a:buNone/>
              <a:defRPr/>
            </a:pPr>
            <a:r>
              <a:rPr lang="en-IN" sz="2000" dirty="0" smtClean="0">
                <a:latin typeface="Arial" pitchFamily="34" charset="0"/>
                <a:cs typeface="Arial" pitchFamily="34" charset="0"/>
              </a:rPr>
              <a:t>				</a:t>
            </a:r>
          </a:p>
          <a:p>
            <a:pPr fontAlgn="auto">
              <a:lnSpc>
                <a:spcPct val="100000"/>
              </a:lnSpc>
              <a:spcBef>
                <a:spcPts val="0"/>
              </a:spcBef>
              <a:spcAft>
                <a:spcPts val="0"/>
              </a:spcAft>
              <a:buNone/>
              <a:defRPr/>
            </a:pPr>
            <a:r>
              <a:rPr lang="en-IN" sz="2000" dirty="0" smtClean="0">
                <a:latin typeface="Arial" pitchFamily="34" charset="0"/>
                <a:cs typeface="Arial" pitchFamily="34" charset="0"/>
              </a:rPr>
              <a:t>				</a:t>
            </a:r>
            <a:r>
              <a:rPr lang="en-US" sz="2000" dirty="0" smtClean="0">
                <a:latin typeface="Arial" pitchFamily="34" charset="0"/>
                <a:cs typeface="Arial" pitchFamily="34" charset="0"/>
              </a:rPr>
              <a:t>POP B</a:t>
            </a:r>
          </a:p>
          <a:p>
            <a:pPr fontAlgn="auto">
              <a:lnSpc>
                <a:spcPct val="100000"/>
              </a:lnSpc>
              <a:spcBef>
                <a:spcPts val="0"/>
              </a:spcBef>
              <a:spcAft>
                <a:spcPts val="0"/>
              </a:spcAft>
              <a:buNone/>
              <a:defRPr/>
            </a:pPr>
            <a:r>
              <a:rPr lang="en-US" sz="2000" dirty="0" smtClean="0">
                <a:latin typeface="Arial" pitchFamily="34" charset="0"/>
                <a:cs typeface="Arial" pitchFamily="34" charset="0"/>
              </a:rPr>
              <a:t>				POP H</a:t>
            </a:r>
          </a:p>
          <a:p>
            <a:pPr fontAlgn="auto">
              <a:lnSpc>
                <a:spcPct val="100000"/>
              </a:lnSpc>
              <a:spcBef>
                <a:spcPts val="0"/>
              </a:spcBef>
              <a:spcAft>
                <a:spcPts val="0"/>
              </a:spcAft>
              <a:buNone/>
              <a:defRPr/>
            </a:pPr>
            <a:r>
              <a:rPr lang="en-US" sz="2000" dirty="0" smtClean="0">
                <a:latin typeface="Arial" pitchFamily="34" charset="0"/>
                <a:cs typeface="Arial" pitchFamily="34" charset="0"/>
              </a:rPr>
              <a:t>				RET</a:t>
            </a:r>
          </a:p>
          <a:p>
            <a:pPr fontAlgn="auto">
              <a:lnSpc>
                <a:spcPct val="100000"/>
              </a:lnSpc>
              <a:spcAft>
                <a:spcPts val="0"/>
              </a:spcAft>
              <a:buNone/>
              <a:defRPr/>
            </a:pPr>
            <a:r>
              <a:rPr lang="en-US" sz="2000" dirty="0" smtClean="0">
                <a:latin typeface="Arial" pitchFamily="34" charset="0"/>
                <a:cs typeface="Arial" pitchFamily="34" charset="0"/>
              </a:rPr>
              <a:t>		</a:t>
            </a:r>
          </a:p>
        </p:txBody>
      </p:sp>
      <p:cxnSp>
        <p:nvCxnSpPr>
          <p:cNvPr id="6" name="Straight Arrow Connector 5"/>
          <p:cNvCxnSpPr/>
          <p:nvPr/>
        </p:nvCxnSpPr>
        <p:spPr>
          <a:xfrm>
            <a:off x="651164" y="2535350"/>
            <a:ext cx="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505289" y="2798590"/>
            <a:ext cx="13766" cy="360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65009" y="4419620"/>
            <a:ext cx="13766" cy="360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02264" y="4322630"/>
            <a:ext cx="13766" cy="36024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29200" y="651164"/>
            <a:ext cx="7024250" cy="6093976"/>
          </a:xfrm>
          <a:prstGeom prst="rect">
            <a:avLst/>
          </a:prstGeom>
          <a:noFill/>
        </p:spPr>
        <p:txBody>
          <a:bodyPr wrap="square" rtlCol="0">
            <a:spAutoFit/>
          </a:bodyPr>
          <a:lstStyle/>
          <a:p>
            <a:pPr marL="342900" indent="-342900">
              <a:lnSpc>
                <a:spcPct val="150000"/>
              </a:lnSpc>
              <a:buAutoNum type="alphaUcPeriod"/>
            </a:pPr>
            <a:r>
              <a:rPr lang="en-US" sz="2000" dirty="0" smtClean="0"/>
              <a:t>When the CALL inst. Is executed, list the contents stored at 20CC and 20CB, PC and the SP register.</a:t>
            </a:r>
          </a:p>
          <a:p>
            <a:pPr marL="342900" indent="-342900">
              <a:lnSpc>
                <a:spcPct val="150000"/>
              </a:lnSpc>
              <a:buAutoNum type="alphaUcPeriod"/>
            </a:pPr>
            <a:r>
              <a:rPr lang="en-US" sz="2000" dirty="0" smtClean="0"/>
              <a:t>List the stack locations and their contents after the execution of PUSH H and PUSH B in the subroutine</a:t>
            </a:r>
          </a:p>
          <a:p>
            <a:pPr marL="342900" indent="-342900">
              <a:lnSpc>
                <a:spcPct val="150000"/>
              </a:lnSpc>
              <a:buAutoNum type="alphaUcPeriod"/>
            </a:pPr>
            <a:r>
              <a:rPr lang="en-US" sz="2000" dirty="0" smtClean="0"/>
              <a:t>List the contents of SP register after the execution of PUSH B in the subroutine</a:t>
            </a:r>
          </a:p>
          <a:p>
            <a:pPr marL="342900" indent="-342900">
              <a:lnSpc>
                <a:spcPct val="150000"/>
              </a:lnSpc>
              <a:buAutoNum type="alphaUcPeriod"/>
            </a:pPr>
            <a:r>
              <a:rPr lang="en-US" sz="2000" dirty="0" smtClean="0"/>
              <a:t>List the contents of SP register after the execution of RET in the subroutine</a:t>
            </a:r>
          </a:p>
          <a:p>
            <a:pPr marL="342900" indent="-342900">
              <a:lnSpc>
                <a:spcPct val="150000"/>
              </a:lnSpc>
            </a:pPr>
            <a:r>
              <a:rPr lang="en-US" sz="2000" dirty="0" err="1" smtClean="0"/>
              <a:t>Ans</a:t>
            </a:r>
            <a:r>
              <a:rPr lang="en-US" sz="2000" dirty="0" smtClean="0"/>
              <a:t>: a) 20CC=20H, 20CB=0BH, PC=2060, SP=20CB</a:t>
            </a:r>
          </a:p>
          <a:p>
            <a:pPr marL="457200" indent="-457200">
              <a:lnSpc>
                <a:spcPct val="150000"/>
              </a:lnSpc>
              <a:buAutoNum type="alphaLcParenR" startAt="2"/>
            </a:pPr>
            <a:r>
              <a:rPr lang="en-US" sz="2000" dirty="0" smtClean="0"/>
              <a:t>20CA=00H, 20C9=08H, 20C8=0FH, 20C7=XXH</a:t>
            </a:r>
          </a:p>
          <a:p>
            <a:pPr marL="457200" indent="-457200">
              <a:lnSpc>
                <a:spcPct val="150000"/>
              </a:lnSpc>
              <a:buAutoNum type="alphaLcParenR" startAt="2"/>
            </a:pPr>
            <a:r>
              <a:rPr lang="en-US" sz="2000" dirty="0" smtClean="0"/>
              <a:t>SP=20C7</a:t>
            </a:r>
          </a:p>
          <a:p>
            <a:pPr marL="457200" indent="-457200">
              <a:lnSpc>
                <a:spcPct val="150000"/>
              </a:lnSpc>
              <a:buAutoNum type="alphaLcParenR" startAt="2"/>
            </a:pPr>
            <a:r>
              <a:rPr lang="en-US" sz="2000" dirty="0" smtClean="0"/>
              <a:t>SP=20CD</a:t>
            </a:r>
          </a:p>
          <a:p>
            <a:pPr marL="457200" indent="-457200">
              <a:lnSpc>
                <a:spcPct val="150000"/>
              </a:lnSpc>
            </a:pP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 calcmode="lin" valueType="num">
                                      <p:cBhvr additive="base">
                                        <p:cTn id="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anim calcmode="lin" valueType="num">
                                      <p:cBhvr additive="base">
                                        <p:cTn id="1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anim calcmode="lin" valueType="num">
                                      <p:cBhvr additive="base">
                                        <p:cTn id="1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anim calcmode="lin" valueType="num">
                                      <p:cBhvr additive="base">
                                        <p:cTn id="1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5"/>
          <p:cNvSpPr txBox="1">
            <a:spLocks noChangeArrowheads="1"/>
          </p:cNvSpPr>
          <p:nvPr/>
        </p:nvSpPr>
        <p:spPr bwMode="auto">
          <a:xfrm>
            <a:off x="1052513" y="163151"/>
            <a:ext cx="7969250" cy="400110"/>
          </a:xfrm>
          <a:prstGeom prst="rect">
            <a:avLst/>
          </a:prstGeom>
          <a:noFill/>
          <a:ln w="9525">
            <a:noFill/>
            <a:miter lim="800000"/>
            <a:headEnd/>
            <a:tailEnd/>
          </a:ln>
        </p:spPr>
        <p:txBody>
          <a:bodyPr>
            <a:spAutoFit/>
          </a:bodyPr>
          <a:lstStyle/>
          <a:p>
            <a:pPr eaLnBrk="1" hangingPunct="1"/>
            <a:r>
              <a:rPr lang="en-IN" sz="2000" b="1" dirty="0" smtClean="0">
                <a:solidFill>
                  <a:srgbClr val="FF0000"/>
                </a:solidFill>
                <a:latin typeface="Arial" pitchFamily="34" charset="0"/>
                <a:cs typeface="Arial" pitchFamily="34" charset="0"/>
              </a:rPr>
              <a:t>Read the following </a:t>
            </a:r>
            <a:r>
              <a:rPr lang="en-IN" sz="2000" b="1" dirty="0" err="1" smtClean="0">
                <a:solidFill>
                  <a:srgbClr val="FF0000"/>
                </a:solidFill>
                <a:latin typeface="Arial" pitchFamily="34" charset="0"/>
                <a:cs typeface="Arial" pitchFamily="34" charset="0"/>
              </a:rPr>
              <a:t>Prog</a:t>
            </a:r>
            <a:r>
              <a:rPr lang="en-IN" sz="2000" b="1" dirty="0" smtClean="0">
                <a:solidFill>
                  <a:srgbClr val="FF0000"/>
                </a:solidFill>
                <a:latin typeface="Arial" pitchFamily="34" charset="0"/>
                <a:cs typeface="Arial" pitchFamily="34" charset="0"/>
              </a:rPr>
              <a:t>. And answer the questions</a:t>
            </a:r>
            <a:endParaRPr lang="en-IN" sz="2000" b="1" dirty="0">
              <a:solidFill>
                <a:srgbClr val="FF0000"/>
              </a:solidFill>
              <a:latin typeface="Arial" pitchFamily="34" charset="0"/>
              <a:cs typeface="Arial" pitchFamily="34" charset="0"/>
            </a:endParaRPr>
          </a:p>
        </p:txBody>
      </p:sp>
      <p:sp>
        <p:nvSpPr>
          <p:cNvPr id="8" name="Content Placeholder 11"/>
          <p:cNvSpPr txBox="1">
            <a:spLocks/>
          </p:cNvSpPr>
          <p:nvPr/>
        </p:nvSpPr>
        <p:spPr>
          <a:xfrm>
            <a:off x="290944" y="526459"/>
            <a:ext cx="5126183" cy="6247864"/>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spcAft>
                <a:spcPts val="0"/>
              </a:spcAft>
              <a:buNone/>
              <a:defRPr/>
            </a:pPr>
            <a:r>
              <a:rPr lang="en-US" sz="2000" dirty="0" smtClean="0">
                <a:solidFill>
                  <a:srgbClr val="C00000"/>
                </a:solidFill>
                <a:latin typeface="Arial" pitchFamily="34" charset="0"/>
                <a:cs typeface="Arial" pitchFamily="34" charset="0"/>
              </a:rPr>
              <a:t>Memory Locations.	Mnemonics</a:t>
            </a:r>
            <a:r>
              <a:rPr lang="en-US" sz="2000" dirty="0" smtClean="0">
                <a:latin typeface="Arial" pitchFamily="34" charset="0"/>
                <a:cs typeface="Arial" pitchFamily="34" charset="0"/>
              </a:rPr>
              <a:t>	</a:t>
            </a:r>
          </a:p>
          <a:p>
            <a:pPr fontAlgn="auto">
              <a:lnSpc>
                <a:spcPct val="100000"/>
              </a:lnSpc>
              <a:spcBef>
                <a:spcPts val="0"/>
              </a:spcBef>
              <a:spcAft>
                <a:spcPts val="0"/>
              </a:spcAft>
              <a:buNone/>
              <a:defRPr/>
            </a:pPr>
            <a:r>
              <a:rPr lang="en-US" sz="2000" dirty="0" smtClean="0">
                <a:latin typeface="Arial" pitchFamily="34" charset="0"/>
                <a:cs typeface="Arial" pitchFamily="34" charset="0"/>
              </a:rPr>
              <a:t>2000			LXI SP, 2100H</a:t>
            </a:r>
          </a:p>
          <a:p>
            <a:pPr fontAlgn="auto">
              <a:lnSpc>
                <a:spcPct val="100000"/>
              </a:lnSpc>
              <a:spcBef>
                <a:spcPts val="0"/>
              </a:spcBef>
              <a:spcAft>
                <a:spcPts val="0"/>
              </a:spcAft>
              <a:buNone/>
              <a:defRPr/>
            </a:pPr>
            <a:r>
              <a:rPr lang="en-US" sz="2000" dirty="0" smtClean="0">
                <a:latin typeface="Arial" pitchFamily="34" charset="0"/>
                <a:cs typeface="Arial" pitchFamily="34" charset="0"/>
              </a:rPr>
              <a:t>2003			LXI B, 0000H</a:t>
            </a:r>
          </a:p>
          <a:p>
            <a:pPr fontAlgn="auto">
              <a:lnSpc>
                <a:spcPct val="100000"/>
              </a:lnSpc>
              <a:spcBef>
                <a:spcPts val="0"/>
              </a:spcBef>
              <a:spcAft>
                <a:spcPts val="0"/>
              </a:spcAft>
              <a:buNone/>
              <a:defRPr/>
            </a:pPr>
            <a:r>
              <a:rPr lang="en-US" sz="2000" dirty="0" smtClean="0">
                <a:latin typeface="Arial" pitchFamily="34" charset="0"/>
                <a:cs typeface="Arial" pitchFamily="34" charset="0"/>
              </a:rPr>
              <a:t>2006			PUSH B</a:t>
            </a:r>
          </a:p>
          <a:p>
            <a:pPr fontAlgn="auto">
              <a:lnSpc>
                <a:spcPct val="100000"/>
              </a:lnSpc>
              <a:spcBef>
                <a:spcPts val="0"/>
              </a:spcBef>
              <a:spcAft>
                <a:spcPts val="0"/>
              </a:spcAft>
              <a:buNone/>
              <a:defRPr/>
            </a:pPr>
            <a:r>
              <a:rPr lang="en-US" sz="2000" dirty="0" smtClean="0">
                <a:latin typeface="Arial" pitchFamily="34" charset="0"/>
                <a:cs typeface="Arial" pitchFamily="34" charset="0"/>
              </a:rPr>
              <a:t>2007			POP PSW</a:t>
            </a:r>
          </a:p>
          <a:p>
            <a:pPr fontAlgn="auto">
              <a:lnSpc>
                <a:spcPct val="100000"/>
              </a:lnSpc>
              <a:spcBef>
                <a:spcPts val="0"/>
              </a:spcBef>
              <a:spcAft>
                <a:spcPts val="0"/>
              </a:spcAft>
              <a:buNone/>
              <a:defRPr/>
            </a:pPr>
            <a:r>
              <a:rPr lang="en-US" sz="2000" dirty="0" smtClean="0">
                <a:latin typeface="Arial" pitchFamily="34" charset="0"/>
                <a:cs typeface="Arial" pitchFamily="34" charset="0"/>
              </a:rPr>
              <a:t>2008			LXI H, 200BH</a:t>
            </a:r>
          </a:p>
          <a:p>
            <a:pPr fontAlgn="auto">
              <a:lnSpc>
                <a:spcPct val="100000"/>
              </a:lnSpc>
              <a:spcBef>
                <a:spcPts val="0"/>
              </a:spcBef>
              <a:spcAft>
                <a:spcPts val="0"/>
              </a:spcAft>
              <a:buNone/>
              <a:defRPr/>
            </a:pPr>
            <a:r>
              <a:rPr lang="en-US" sz="2000" dirty="0" smtClean="0">
                <a:latin typeface="Arial" pitchFamily="34" charset="0"/>
                <a:cs typeface="Arial" pitchFamily="34" charset="0"/>
              </a:rPr>
              <a:t>200B			CALL 2064H</a:t>
            </a:r>
          </a:p>
          <a:p>
            <a:pPr fontAlgn="auto">
              <a:lnSpc>
                <a:spcPct val="100000"/>
              </a:lnSpc>
              <a:spcBef>
                <a:spcPts val="0"/>
              </a:spcBef>
              <a:spcAft>
                <a:spcPts val="0"/>
              </a:spcAft>
              <a:buNone/>
              <a:defRPr/>
            </a:pPr>
            <a:r>
              <a:rPr lang="en-US" sz="2000" dirty="0" smtClean="0">
                <a:latin typeface="Arial" pitchFamily="34" charset="0"/>
                <a:cs typeface="Arial" pitchFamily="34" charset="0"/>
              </a:rPr>
              <a:t>200E			OUT 01H</a:t>
            </a:r>
          </a:p>
          <a:p>
            <a:pPr fontAlgn="auto">
              <a:lnSpc>
                <a:spcPct val="100000"/>
              </a:lnSpc>
              <a:spcBef>
                <a:spcPts val="0"/>
              </a:spcBef>
              <a:spcAft>
                <a:spcPts val="0"/>
              </a:spcAft>
              <a:buNone/>
              <a:defRPr/>
            </a:pPr>
            <a:r>
              <a:rPr lang="en-US" sz="2000" dirty="0" smtClean="0">
                <a:latin typeface="Arial" pitchFamily="34" charset="0"/>
                <a:cs typeface="Arial" pitchFamily="34" charset="0"/>
              </a:rPr>
              <a:t>2010			HLT</a:t>
            </a:r>
          </a:p>
          <a:p>
            <a:pPr fontAlgn="auto">
              <a:lnSpc>
                <a:spcPct val="100000"/>
              </a:lnSpc>
              <a:spcBef>
                <a:spcPts val="0"/>
              </a:spcBef>
              <a:spcAft>
                <a:spcPts val="0"/>
              </a:spcAft>
              <a:buNone/>
              <a:defRPr/>
            </a:pPr>
            <a:r>
              <a:rPr lang="en-US" sz="2000" dirty="0" smtClean="0">
                <a:latin typeface="Arial" pitchFamily="34" charset="0"/>
                <a:cs typeface="Arial" pitchFamily="34" charset="0"/>
              </a:rPr>
              <a:t>				</a:t>
            </a:r>
          </a:p>
          <a:p>
            <a:pPr fontAlgn="auto">
              <a:lnSpc>
                <a:spcPct val="100000"/>
              </a:lnSpc>
              <a:spcBef>
                <a:spcPts val="0"/>
              </a:spcBef>
              <a:spcAft>
                <a:spcPts val="0"/>
              </a:spcAft>
              <a:buNone/>
              <a:defRPr/>
            </a:pPr>
            <a:r>
              <a:rPr lang="en-US" sz="2000" dirty="0" smtClean="0">
                <a:latin typeface="Arial" pitchFamily="34" charset="0"/>
                <a:cs typeface="Arial" pitchFamily="34" charset="0"/>
              </a:rPr>
              <a:t>			</a:t>
            </a:r>
          </a:p>
          <a:p>
            <a:pPr fontAlgn="auto">
              <a:lnSpc>
                <a:spcPct val="100000"/>
              </a:lnSpc>
              <a:spcBef>
                <a:spcPts val="0"/>
              </a:spcBef>
              <a:spcAft>
                <a:spcPts val="0"/>
              </a:spcAft>
              <a:buNone/>
              <a:defRPr/>
            </a:pPr>
            <a:r>
              <a:rPr lang="en-US" sz="2000" dirty="0" smtClean="0">
                <a:latin typeface="Arial" pitchFamily="34" charset="0"/>
                <a:cs typeface="Arial" pitchFamily="34" charset="0"/>
              </a:rPr>
              <a:t>2064			PUSH H</a:t>
            </a:r>
          </a:p>
          <a:p>
            <a:pPr fontAlgn="auto">
              <a:lnSpc>
                <a:spcPct val="100000"/>
              </a:lnSpc>
              <a:spcBef>
                <a:spcPts val="0"/>
              </a:spcBef>
              <a:spcAft>
                <a:spcPts val="0"/>
              </a:spcAft>
              <a:buNone/>
              <a:defRPr/>
            </a:pPr>
            <a:r>
              <a:rPr lang="en-US" sz="2000" dirty="0" smtClean="0">
                <a:latin typeface="Arial" pitchFamily="34" charset="0"/>
                <a:cs typeface="Arial" pitchFamily="34" charset="0"/>
              </a:rPr>
              <a:t>2065			PUSH B</a:t>
            </a:r>
          </a:p>
          <a:p>
            <a:pPr fontAlgn="auto">
              <a:lnSpc>
                <a:spcPct val="100000"/>
              </a:lnSpc>
              <a:spcBef>
                <a:spcPts val="0"/>
              </a:spcBef>
              <a:spcAft>
                <a:spcPts val="0"/>
              </a:spcAft>
              <a:buNone/>
              <a:defRPr/>
            </a:pPr>
            <a:r>
              <a:rPr lang="en-US" sz="2000" dirty="0" smtClean="0">
                <a:latin typeface="Arial" pitchFamily="34" charset="0"/>
                <a:cs typeface="Arial" pitchFamily="34" charset="0"/>
              </a:rPr>
              <a:t>2066			LXI B, 80FFH</a:t>
            </a:r>
          </a:p>
          <a:p>
            <a:pPr fontAlgn="auto">
              <a:lnSpc>
                <a:spcPct val="100000"/>
              </a:lnSpc>
              <a:spcBef>
                <a:spcPts val="0"/>
              </a:spcBef>
              <a:spcAft>
                <a:spcPts val="0"/>
              </a:spcAft>
              <a:buNone/>
              <a:defRPr/>
            </a:pPr>
            <a:r>
              <a:rPr lang="en-US" sz="2000" dirty="0" smtClean="0">
                <a:latin typeface="Arial" pitchFamily="34" charset="0"/>
                <a:cs typeface="Arial" pitchFamily="34" charset="0"/>
              </a:rPr>
              <a:t>2069			DCX B</a:t>
            </a:r>
          </a:p>
          <a:p>
            <a:pPr fontAlgn="auto">
              <a:lnSpc>
                <a:spcPct val="100000"/>
              </a:lnSpc>
              <a:spcBef>
                <a:spcPts val="0"/>
              </a:spcBef>
              <a:spcAft>
                <a:spcPts val="0"/>
              </a:spcAft>
              <a:buNone/>
              <a:defRPr/>
            </a:pPr>
            <a:r>
              <a:rPr lang="en-US" sz="2000" dirty="0" smtClean="0">
                <a:latin typeface="Arial" pitchFamily="34" charset="0"/>
                <a:cs typeface="Arial" pitchFamily="34" charset="0"/>
              </a:rPr>
              <a:t>206A			MOV A,B</a:t>
            </a:r>
          </a:p>
          <a:p>
            <a:pPr fontAlgn="auto">
              <a:lnSpc>
                <a:spcPct val="100000"/>
              </a:lnSpc>
              <a:spcBef>
                <a:spcPts val="0"/>
              </a:spcBef>
              <a:spcAft>
                <a:spcPts val="0"/>
              </a:spcAft>
              <a:buNone/>
              <a:defRPr/>
            </a:pPr>
            <a:r>
              <a:rPr lang="en-US" sz="2000" dirty="0" smtClean="0">
                <a:latin typeface="Arial" pitchFamily="34" charset="0"/>
                <a:cs typeface="Arial" pitchFamily="34" charset="0"/>
              </a:rPr>
              <a:t>206B			ORA C</a:t>
            </a:r>
          </a:p>
          <a:p>
            <a:pPr fontAlgn="auto">
              <a:lnSpc>
                <a:spcPct val="100000"/>
              </a:lnSpc>
              <a:spcBef>
                <a:spcPts val="0"/>
              </a:spcBef>
              <a:spcAft>
                <a:spcPts val="0"/>
              </a:spcAft>
              <a:buNone/>
              <a:defRPr/>
            </a:pPr>
            <a:r>
              <a:rPr lang="en-US" sz="2000" dirty="0" smtClean="0">
                <a:latin typeface="Arial" pitchFamily="34" charset="0"/>
                <a:cs typeface="Arial" pitchFamily="34" charset="0"/>
              </a:rPr>
              <a:t>206C			JNZ 2069</a:t>
            </a:r>
          </a:p>
          <a:p>
            <a:pPr fontAlgn="auto">
              <a:lnSpc>
                <a:spcPct val="100000"/>
              </a:lnSpc>
              <a:spcBef>
                <a:spcPts val="0"/>
              </a:spcBef>
              <a:spcAft>
                <a:spcPts val="0"/>
              </a:spcAft>
              <a:buNone/>
              <a:defRPr/>
            </a:pPr>
            <a:r>
              <a:rPr lang="en-US" sz="2000" dirty="0" smtClean="0">
                <a:latin typeface="Arial" pitchFamily="34" charset="0"/>
                <a:cs typeface="Arial" pitchFamily="34" charset="0"/>
              </a:rPr>
              <a:t>206F			POP B</a:t>
            </a:r>
          </a:p>
          <a:p>
            <a:pPr fontAlgn="auto">
              <a:lnSpc>
                <a:spcPct val="100000"/>
              </a:lnSpc>
              <a:spcBef>
                <a:spcPts val="0"/>
              </a:spcBef>
              <a:spcAft>
                <a:spcPts val="0"/>
              </a:spcAft>
              <a:buNone/>
              <a:defRPr/>
            </a:pPr>
            <a:r>
              <a:rPr lang="en-US" sz="2000" dirty="0" smtClean="0">
                <a:latin typeface="Arial" pitchFamily="34" charset="0"/>
                <a:cs typeface="Arial" pitchFamily="34" charset="0"/>
              </a:rPr>
              <a:t>2070			RET		</a:t>
            </a:r>
          </a:p>
        </p:txBody>
      </p:sp>
      <p:sp>
        <p:nvSpPr>
          <p:cNvPr id="12" name="TextBox 11"/>
          <p:cNvSpPr txBox="1"/>
          <p:nvPr/>
        </p:nvSpPr>
        <p:spPr>
          <a:xfrm>
            <a:off x="5029200" y="651164"/>
            <a:ext cx="7024250" cy="6093976"/>
          </a:xfrm>
          <a:prstGeom prst="rect">
            <a:avLst/>
          </a:prstGeom>
          <a:noFill/>
        </p:spPr>
        <p:txBody>
          <a:bodyPr wrap="square" rtlCol="0">
            <a:spAutoFit/>
          </a:bodyPr>
          <a:lstStyle/>
          <a:p>
            <a:pPr marL="342900" indent="-342900">
              <a:lnSpc>
                <a:spcPct val="150000"/>
              </a:lnSpc>
              <a:buAutoNum type="alphaUcPeriod"/>
            </a:pPr>
            <a:r>
              <a:rPr lang="en-US" sz="2000" dirty="0" smtClean="0"/>
              <a:t>What is the status of flags and contents of A after the execution of  inst located at 2007? </a:t>
            </a:r>
          </a:p>
          <a:p>
            <a:pPr marL="342900" indent="-342900">
              <a:lnSpc>
                <a:spcPct val="150000"/>
              </a:lnSpc>
              <a:buAutoNum type="alphaUcPeriod"/>
            </a:pPr>
            <a:r>
              <a:rPr lang="en-US" sz="2000" dirty="0" smtClean="0"/>
              <a:t>Specify the stack locations and their contents after the execution of CALL inst. (not the CALL subroutine).</a:t>
            </a:r>
          </a:p>
          <a:p>
            <a:pPr marL="342900" indent="-342900">
              <a:lnSpc>
                <a:spcPct val="150000"/>
              </a:lnSpc>
              <a:buAutoNum type="alphaUcPeriod"/>
            </a:pPr>
            <a:r>
              <a:rPr lang="en-US" sz="2000" dirty="0" smtClean="0"/>
              <a:t>What are the contents of SP register and PC after the execution of CALL inst.?</a:t>
            </a:r>
          </a:p>
          <a:p>
            <a:pPr marL="342900" indent="-342900">
              <a:lnSpc>
                <a:spcPct val="150000"/>
              </a:lnSpc>
              <a:buAutoNum type="alphaUcPeriod"/>
            </a:pPr>
            <a:r>
              <a:rPr lang="en-US" sz="2000" dirty="0" smtClean="0"/>
              <a:t>Specify the memory location where the program returns after the subroutine.</a:t>
            </a:r>
          </a:p>
          <a:p>
            <a:pPr marL="342900" indent="-342900">
              <a:lnSpc>
                <a:spcPct val="150000"/>
              </a:lnSpc>
              <a:buAutoNum type="alphaUcPeriod"/>
            </a:pPr>
            <a:r>
              <a:rPr lang="en-US" sz="2000" dirty="0" smtClean="0"/>
              <a:t>What is the ultimate fate of this program?</a:t>
            </a:r>
          </a:p>
          <a:p>
            <a:pPr marL="342900" indent="-342900">
              <a:lnSpc>
                <a:spcPct val="150000"/>
              </a:lnSpc>
            </a:pPr>
            <a:r>
              <a:rPr lang="en-US" sz="2000" dirty="0" err="1" smtClean="0"/>
              <a:t>Ans</a:t>
            </a:r>
            <a:r>
              <a:rPr lang="en-US" sz="2000" dirty="0" smtClean="0"/>
              <a:t>: a) All flags are cleared, A=00h</a:t>
            </a:r>
          </a:p>
          <a:p>
            <a:pPr marL="342900" indent="-342900">
              <a:lnSpc>
                <a:spcPct val="150000"/>
              </a:lnSpc>
            </a:pPr>
            <a:r>
              <a:rPr lang="en-US" sz="2000" dirty="0" smtClean="0"/>
              <a:t>B) 20FE=0EH, 20FFH=20H</a:t>
            </a:r>
          </a:p>
          <a:p>
            <a:pPr marL="342900" indent="-342900">
              <a:lnSpc>
                <a:spcPct val="150000"/>
              </a:lnSpc>
            </a:pPr>
            <a:r>
              <a:rPr lang="en-US" sz="2000" dirty="0" smtClean="0"/>
              <a:t>C) SP=20FE, PC=2064</a:t>
            </a:r>
          </a:p>
          <a:p>
            <a:pPr marL="342900" indent="-342900">
              <a:lnSpc>
                <a:spcPct val="150000"/>
              </a:lnSpc>
            </a:pPr>
            <a:r>
              <a:rPr lang="en-US" sz="2000" dirty="0" smtClean="0"/>
              <a:t>D) 200B</a:t>
            </a:r>
            <a:r>
              <a:rPr lang="en-IN" sz="2000" dirty="0" smtClean="0"/>
              <a:t>	E) Endless loop</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 calcmode="lin" valueType="num">
                                      <p:cBhvr additive="base">
                                        <p:cTn id="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anim calcmode="lin" valueType="num">
                                      <p:cBhvr additive="base">
                                        <p:cTn id="1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xEl>
                                              <p:pRg st="7" end="7"/>
                                            </p:txEl>
                                          </p:spTgt>
                                        </p:tgtEl>
                                        <p:attrNameLst>
                                          <p:attrName>style.visibility</p:attrName>
                                        </p:attrNameLst>
                                      </p:cBhvr>
                                      <p:to>
                                        <p:strVal val="visible"/>
                                      </p:to>
                                    </p:set>
                                    <p:anim calcmode="lin" valueType="num">
                                      <p:cBhvr additive="base">
                                        <p:cTn id="1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anim calcmode="lin" valueType="num">
                                      <p:cBhvr additive="base">
                                        <p:cTn id="1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12202"/>
            <a:ext cx="10515600" cy="918242"/>
          </a:xfrm>
        </p:spPr>
        <p:txBody>
          <a:bodyPr/>
          <a:lstStyle/>
          <a:p>
            <a:pPr algn="ctr"/>
            <a:r>
              <a:rPr lang="en-IN" sz="2800" dirty="0" smtClean="0">
                <a:solidFill>
                  <a:srgbClr val="FF0000"/>
                </a:solidFill>
                <a:latin typeface="Arial" pitchFamily="34" charset="0"/>
                <a:cs typeface="Arial" pitchFamily="34" charset="0"/>
              </a:rPr>
              <a:t>Arithmetic Instructions</a:t>
            </a:r>
          </a:p>
        </p:txBody>
      </p:sp>
      <p:sp>
        <p:nvSpPr>
          <p:cNvPr id="19459" name="Rectangle 4"/>
          <p:cNvSpPr>
            <a:spLocks noChangeArrowheads="1"/>
          </p:cNvSpPr>
          <p:nvPr/>
        </p:nvSpPr>
        <p:spPr bwMode="auto">
          <a:xfrm>
            <a:off x="838200" y="4771186"/>
            <a:ext cx="1736373" cy="2246769"/>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r>
              <a:rPr lang="en-IN" sz="2000" b="1" dirty="0" smtClean="0">
                <a:solidFill>
                  <a:srgbClr val="FF0000"/>
                </a:solidFill>
                <a:latin typeface="Arial" pitchFamily="34" charset="0"/>
                <a:cs typeface="Arial" pitchFamily="34" charset="0"/>
              </a:rPr>
              <a:t>:</a:t>
            </a:r>
          </a:p>
          <a:p>
            <a:pPr eaLnBrk="1" hangingPunct="1"/>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ADD B</a:t>
            </a:r>
          </a:p>
          <a:p>
            <a:pPr eaLnBrk="1" hangingPunct="1"/>
            <a:r>
              <a:rPr lang="en-IN" sz="2000" dirty="0">
                <a:latin typeface="Arial" pitchFamily="34" charset="0"/>
                <a:cs typeface="Arial" pitchFamily="34" charset="0"/>
              </a:rPr>
              <a:t>ADD C</a:t>
            </a:r>
          </a:p>
          <a:p>
            <a:pPr eaLnBrk="1" hangingPunct="1"/>
            <a:r>
              <a:rPr lang="en-IN" sz="2000" dirty="0">
                <a:latin typeface="Arial" pitchFamily="34" charset="0"/>
                <a:cs typeface="Arial" pitchFamily="34" charset="0"/>
              </a:rPr>
              <a:t>ADD D</a:t>
            </a:r>
          </a:p>
          <a:p>
            <a:pPr eaLnBrk="1" hangingPunct="1"/>
            <a:r>
              <a:rPr lang="en-IN" sz="2000" dirty="0">
                <a:latin typeface="Arial" pitchFamily="34" charset="0"/>
                <a:cs typeface="Arial" pitchFamily="34" charset="0"/>
              </a:rPr>
              <a:t>ADD E</a:t>
            </a:r>
          </a:p>
          <a:p>
            <a:pPr eaLnBrk="1" hangingPunct="1"/>
            <a:endParaRPr lang="en-IN" sz="2000" dirty="0">
              <a:latin typeface="Arial" pitchFamily="34" charset="0"/>
              <a:cs typeface="Arial" pitchFamily="34" charset="0"/>
            </a:endParaRPr>
          </a:p>
        </p:txBody>
      </p:sp>
      <p:sp>
        <p:nvSpPr>
          <p:cNvPr id="19460" name="TextBox 5"/>
          <p:cNvSpPr txBox="1">
            <a:spLocks noChangeArrowheads="1"/>
          </p:cNvSpPr>
          <p:nvPr/>
        </p:nvSpPr>
        <p:spPr bwMode="auto">
          <a:xfrm>
            <a:off x="838200" y="808543"/>
            <a:ext cx="7969250" cy="400110"/>
          </a:xfrm>
          <a:prstGeom prst="rect">
            <a:avLst/>
          </a:prstGeom>
          <a:noFill/>
          <a:ln w="9525">
            <a:noFill/>
            <a:miter lim="800000"/>
            <a:headEnd/>
            <a:tailEnd/>
          </a:ln>
        </p:spPr>
        <p:txBody>
          <a:bodyPr>
            <a:spAutoFit/>
          </a:bodyPr>
          <a:lstStyle/>
          <a:p>
            <a:pPr eaLnBrk="1" hangingPunct="1"/>
            <a:r>
              <a:rPr lang="en-IN" sz="2000" b="1" dirty="0">
                <a:latin typeface="Arial" pitchFamily="34" charset="0"/>
                <a:cs typeface="Arial" pitchFamily="34" charset="0"/>
              </a:rPr>
              <a:t>ADD: Add Register to Accumulator</a:t>
            </a:r>
          </a:p>
        </p:txBody>
      </p:sp>
      <p:graphicFrame>
        <p:nvGraphicFramePr>
          <p:cNvPr id="7" name="Table 6"/>
          <p:cNvGraphicFramePr>
            <a:graphicFrameLocks noGrp="1"/>
          </p:cNvGraphicFramePr>
          <p:nvPr/>
        </p:nvGraphicFramePr>
        <p:xfrm>
          <a:off x="901700" y="1331832"/>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ADD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r>
                        <a:rPr lang="en-IN" sz="2000" baseline="0" dirty="0" smtClean="0">
                          <a:latin typeface="Arial" pitchFamily="34" charset="0"/>
                          <a:cs typeface="Arial" pitchFamily="34" charset="0"/>
                        </a:rPr>
                        <a:t> </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8" name="Content Placeholder 11"/>
          <p:cNvSpPr txBox="1">
            <a:spLocks/>
          </p:cNvSpPr>
          <p:nvPr/>
        </p:nvSpPr>
        <p:spPr>
          <a:xfrm>
            <a:off x="565150" y="2616287"/>
            <a:ext cx="10515600" cy="2657138"/>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a:t>
            </a:r>
            <a:r>
              <a:rPr lang="en-IN" sz="2000" dirty="0">
                <a:latin typeface="Arial" pitchFamily="34" charset="0"/>
                <a:cs typeface="Arial" pitchFamily="34" charset="0"/>
              </a:rPr>
              <a:t>contents of </a:t>
            </a:r>
            <a:r>
              <a:rPr lang="en-IN" sz="2000" dirty="0" smtClean="0">
                <a:latin typeface="Arial" pitchFamily="34" charset="0"/>
                <a:cs typeface="Arial" pitchFamily="34" charset="0"/>
              </a:rPr>
              <a:t>the operand (register or memory) </a:t>
            </a:r>
            <a:r>
              <a:rPr lang="en-IN" sz="2000" dirty="0">
                <a:latin typeface="Arial" pitchFamily="34" charset="0"/>
                <a:cs typeface="Arial" pitchFamily="34" charset="0"/>
              </a:rPr>
              <a:t>are </a:t>
            </a:r>
            <a:r>
              <a:rPr lang="en-IN" sz="2000" dirty="0" smtClean="0">
                <a:latin typeface="Arial" pitchFamily="34" charset="0"/>
                <a:cs typeface="Arial" pitchFamily="34" charset="0"/>
              </a:rPr>
              <a:t>added to the contents of the accumulator and the results is stored in the accumulator. If the operand is a memory location, that is indicated by the 16-bit address in the HL register.</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All flags are modified to reflect the result of the addition.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
        <p:nvSpPr>
          <p:cNvPr id="19488" name="Rectangle 9"/>
          <p:cNvSpPr>
            <a:spLocks noChangeArrowheads="1"/>
          </p:cNvSpPr>
          <p:nvPr/>
        </p:nvSpPr>
        <p:spPr bwMode="auto">
          <a:xfrm>
            <a:off x="2970124" y="5417965"/>
            <a:ext cx="1482725" cy="1323439"/>
          </a:xfrm>
          <a:prstGeom prst="rect">
            <a:avLst/>
          </a:prstGeom>
          <a:noFill/>
          <a:ln w="9525">
            <a:noFill/>
            <a:miter lim="800000"/>
            <a:headEnd/>
            <a:tailEnd/>
          </a:ln>
        </p:spPr>
        <p:txBody>
          <a:bodyPr>
            <a:spAutoFit/>
          </a:bodyPr>
          <a:lstStyle/>
          <a:p>
            <a:pPr eaLnBrk="1" hangingPunct="1"/>
            <a:r>
              <a:rPr lang="en-IN" sz="2000" dirty="0">
                <a:latin typeface="Arial" pitchFamily="34" charset="0"/>
                <a:cs typeface="Arial" pitchFamily="34" charset="0"/>
              </a:rPr>
              <a:t>ADD H</a:t>
            </a:r>
          </a:p>
          <a:p>
            <a:pPr eaLnBrk="1" hangingPunct="1"/>
            <a:r>
              <a:rPr lang="en-IN" sz="2000" dirty="0">
                <a:latin typeface="Arial" pitchFamily="34" charset="0"/>
                <a:cs typeface="Arial" pitchFamily="34" charset="0"/>
              </a:rPr>
              <a:t>ADD L</a:t>
            </a:r>
          </a:p>
          <a:p>
            <a:pPr eaLnBrk="1" hangingPunct="1"/>
            <a:r>
              <a:rPr lang="en-IN" sz="2000" dirty="0">
                <a:latin typeface="Arial" pitchFamily="34" charset="0"/>
                <a:cs typeface="Arial" pitchFamily="34" charset="0"/>
              </a:rPr>
              <a:t>ADD M</a:t>
            </a:r>
          </a:p>
          <a:p>
            <a:pPr eaLnBrk="1" hangingPunct="1"/>
            <a:r>
              <a:rPr lang="en-IN" sz="2000" dirty="0">
                <a:latin typeface="Arial" pitchFamily="34" charset="0"/>
                <a:cs typeface="Arial" pitchFamily="34" charset="0"/>
              </a:rPr>
              <a:t>ADD 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ChangeArrowheads="1"/>
          </p:cNvSpPr>
          <p:nvPr/>
        </p:nvSpPr>
        <p:spPr bwMode="auto">
          <a:xfrm>
            <a:off x="838200" y="4907965"/>
            <a:ext cx="1736373" cy="193899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ADC B</a:t>
            </a:r>
          </a:p>
          <a:p>
            <a:pPr eaLnBrk="1" hangingPunct="1"/>
            <a:r>
              <a:rPr lang="en-IN" sz="2000" dirty="0">
                <a:latin typeface="Arial" pitchFamily="34" charset="0"/>
                <a:cs typeface="Arial" pitchFamily="34" charset="0"/>
              </a:rPr>
              <a:t>ADC C</a:t>
            </a:r>
          </a:p>
          <a:p>
            <a:pPr eaLnBrk="1" hangingPunct="1"/>
            <a:r>
              <a:rPr lang="en-IN" sz="2000" dirty="0">
                <a:latin typeface="Arial" pitchFamily="34" charset="0"/>
                <a:cs typeface="Arial" pitchFamily="34" charset="0"/>
              </a:rPr>
              <a:t>ADC D</a:t>
            </a:r>
          </a:p>
          <a:p>
            <a:pPr eaLnBrk="1" hangingPunct="1"/>
            <a:r>
              <a:rPr lang="en-IN" sz="2000" dirty="0">
                <a:latin typeface="Arial" pitchFamily="34" charset="0"/>
                <a:cs typeface="Arial" pitchFamily="34" charset="0"/>
              </a:rPr>
              <a:t>ADC E</a:t>
            </a:r>
          </a:p>
          <a:p>
            <a:pPr eaLnBrk="1" hangingPunct="1"/>
            <a:endParaRPr lang="en-IN" sz="2000" dirty="0">
              <a:latin typeface="Arial" pitchFamily="34" charset="0"/>
              <a:cs typeface="Arial" pitchFamily="34" charset="0"/>
            </a:endParaRPr>
          </a:p>
        </p:txBody>
      </p:sp>
      <p:sp>
        <p:nvSpPr>
          <p:cNvPr id="20483" name="TextBox 7"/>
          <p:cNvSpPr txBox="1">
            <a:spLocks noChangeArrowheads="1"/>
          </p:cNvSpPr>
          <p:nvPr/>
        </p:nvSpPr>
        <p:spPr bwMode="auto">
          <a:xfrm>
            <a:off x="784225" y="56038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ADC: Add Register to Accumulator with Carry</a:t>
            </a:r>
          </a:p>
        </p:txBody>
      </p:sp>
      <p:graphicFrame>
        <p:nvGraphicFramePr>
          <p:cNvPr id="9" name="Table 8"/>
          <p:cNvGraphicFramePr>
            <a:graphicFrameLocks noGrp="1"/>
          </p:cNvGraphicFramePr>
          <p:nvPr/>
        </p:nvGraphicFramePr>
        <p:xfrm>
          <a:off x="838200" y="112236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ADC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r>
                        <a:rPr lang="en-IN" sz="2000" baseline="0" dirty="0" smtClean="0">
                          <a:latin typeface="Arial" pitchFamily="34" charset="0"/>
                          <a:cs typeface="Arial" pitchFamily="34" charset="0"/>
                        </a:rPr>
                        <a:t> </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0" name="Content Placeholder 11"/>
          <p:cNvSpPr txBox="1">
            <a:spLocks/>
          </p:cNvSpPr>
          <p:nvPr/>
        </p:nvSpPr>
        <p:spPr>
          <a:xfrm>
            <a:off x="576263" y="2428875"/>
            <a:ext cx="10515600" cy="2657138"/>
          </a:xfrm>
          <a:prstGeom prst="rect">
            <a:avLst/>
          </a:prstGeom>
          <a:noFill/>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a:t>
            </a:r>
            <a:r>
              <a:rPr lang="en-IN" sz="2000" dirty="0">
                <a:latin typeface="Arial" pitchFamily="34" charset="0"/>
                <a:cs typeface="Arial" pitchFamily="34" charset="0"/>
              </a:rPr>
              <a:t>contents of </a:t>
            </a:r>
            <a:r>
              <a:rPr lang="en-IN" sz="2000" dirty="0" smtClean="0">
                <a:latin typeface="Arial" pitchFamily="34" charset="0"/>
                <a:cs typeface="Arial" pitchFamily="34" charset="0"/>
              </a:rPr>
              <a:t>the operand (register or memory) and the Carry flag are added to the contents of the accumulator and the results is placed in the accumulator. The contents of the operand are not altered; however the previous Carry flag is reset.</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All flags are modified to reflect the result of the addition.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
        <p:nvSpPr>
          <p:cNvPr id="20511" name="Rectangle 10"/>
          <p:cNvSpPr>
            <a:spLocks noChangeArrowheads="1"/>
          </p:cNvSpPr>
          <p:nvPr/>
        </p:nvSpPr>
        <p:spPr bwMode="auto">
          <a:xfrm>
            <a:off x="2216150" y="5260728"/>
            <a:ext cx="1482725" cy="1323439"/>
          </a:xfrm>
          <a:prstGeom prst="rect">
            <a:avLst/>
          </a:prstGeom>
          <a:noFill/>
          <a:ln w="9525">
            <a:noFill/>
            <a:miter lim="800000"/>
            <a:headEnd/>
            <a:tailEnd/>
          </a:ln>
        </p:spPr>
        <p:txBody>
          <a:bodyPr>
            <a:spAutoFit/>
          </a:bodyPr>
          <a:lstStyle/>
          <a:p>
            <a:pPr eaLnBrk="1" hangingPunct="1"/>
            <a:r>
              <a:rPr lang="en-IN" sz="2000" dirty="0">
                <a:latin typeface="Arial" pitchFamily="34" charset="0"/>
                <a:cs typeface="Arial" pitchFamily="34" charset="0"/>
              </a:rPr>
              <a:t>ADC H</a:t>
            </a:r>
          </a:p>
          <a:p>
            <a:pPr eaLnBrk="1" hangingPunct="1"/>
            <a:r>
              <a:rPr lang="en-IN" sz="2000" dirty="0">
                <a:latin typeface="Arial" pitchFamily="34" charset="0"/>
                <a:cs typeface="Arial" pitchFamily="34" charset="0"/>
              </a:rPr>
              <a:t>ADC L</a:t>
            </a:r>
          </a:p>
          <a:p>
            <a:pPr eaLnBrk="1" hangingPunct="1"/>
            <a:r>
              <a:rPr lang="en-IN" sz="2000" dirty="0">
                <a:latin typeface="Arial" pitchFamily="34" charset="0"/>
                <a:cs typeface="Arial" pitchFamily="34" charset="0"/>
              </a:rPr>
              <a:t>ADC M</a:t>
            </a:r>
          </a:p>
          <a:p>
            <a:pPr eaLnBrk="1" hangingPunct="1"/>
            <a:r>
              <a:rPr lang="en-IN" sz="2000" dirty="0">
                <a:latin typeface="Arial" pitchFamily="34" charset="0"/>
                <a:cs typeface="Arial" pitchFamily="34" charset="0"/>
              </a:rPr>
              <a:t>ADC 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784225" y="4638063"/>
            <a:ext cx="1736373" cy="1015663"/>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r>
              <a:rPr lang="en-IN" sz="2000" b="1" dirty="0" smtClean="0">
                <a:solidFill>
                  <a:srgbClr val="FF0000"/>
                </a:solidFill>
                <a:latin typeface="Arial" pitchFamily="34" charset="0"/>
                <a:cs typeface="Arial" pitchFamily="34" charset="0"/>
              </a:rPr>
              <a:t>:</a:t>
            </a:r>
          </a:p>
          <a:p>
            <a:pPr eaLnBrk="1" hangingPunct="1"/>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ADI </a:t>
            </a:r>
            <a:r>
              <a:rPr lang="en-IN" sz="2000" dirty="0" smtClean="0">
                <a:latin typeface="Arial" pitchFamily="34" charset="0"/>
                <a:cs typeface="Arial" pitchFamily="34" charset="0"/>
              </a:rPr>
              <a:t>02h</a:t>
            </a:r>
            <a:endParaRPr lang="en-IN" sz="2000" dirty="0">
              <a:latin typeface="Arial" pitchFamily="34" charset="0"/>
              <a:cs typeface="Arial" pitchFamily="34" charset="0"/>
            </a:endParaRPr>
          </a:p>
        </p:txBody>
      </p:sp>
      <p:sp>
        <p:nvSpPr>
          <p:cNvPr id="21507" name="TextBox 6"/>
          <p:cNvSpPr txBox="1">
            <a:spLocks noChangeArrowheads="1"/>
          </p:cNvSpPr>
          <p:nvPr/>
        </p:nvSpPr>
        <p:spPr bwMode="auto">
          <a:xfrm>
            <a:off x="784225" y="56038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ADI: Add Immediate to Accumulator</a:t>
            </a:r>
          </a:p>
        </p:txBody>
      </p:sp>
      <p:graphicFrame>
        <p:nvGraphicFramePr>
          <p:cNvPr id="8" name="Table 7"/>
          <p:cNvGraphicFramePr>
            <a:graphicFrameLocks noGrp="1"/>
          </p:cNvGraphicFramePr>
          <p:nvPr/>
        </p:nvGraphicFramePr>
        <p:xfrm>
          <a:off x="838200" y="11223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ADI</a:t>
                      </a:r>
                      <a:endParaRPr lang="en-IN" sz="2000" dirty="0">
                        <a:latin typeface="Arial" pitchFamily="34" charset="0"/>
                        <a:cs typeface="Arial" pitchFamily="34" charset="0"/>
                      </a:endParaRPr>
                    </a:p>
                  </a:txBody>
                  <a:tcPr/>
                </a:tc>
                <a:tc>
                  <a:txBody>
                    <a:bodyPr/>
                    <a:lstStyle/>
                    <a:p>
                      <a:r>
                        <a:rPr lang="en-IN" sz="2000" baseline="0" dirty="0" smtClean="0">
                          <a:latin typeface="Arial" pitchFamily="34" charset="0"/>
                          <a:cs typeface="Arial" pitchFamily="34" charset="0"/>
                        </a:rPr>
                        <a:t>8-bit data </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576263" y="2428875"/>
            <a:ext cx="10515600" cy="2195473"/>
          </a:xfrm>
          <a:prstGeom prst="rect">
            <a:avLst/>
          </a:prstGeom>
          <a:noFill/>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The 8-bit data (operand) are added to the contents of the accumulator and the results is placed in the accumulator.</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All flags are modified to reflect the result of the addition.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ChangeArrowheads="1"/>
          </p:cNvSpPr>
          <p:nvPr/>
        </p:nvSpPr>
        <p:spPr bwMode="auto">
          <a:xfrm>
            <a:off x="784225" y="4665415"/>
            <a:ext cx="1736373" cy="1015663"/>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r>
              <a:rPr lang="en-IN" sz="2000" b="1" dirty="0" smtClean="0">
                <a:solidFill>
                  <a:srgbClr val="FF0000"/>
                </a:solidFill>
                <a:latin typeface="Arial" pitchFamily="34" charset="0"/>
                <a:cs typeface="Arial" pitchFamily="34" charset="0"/>
              </a:rPr>
              <a:t>:</a:t>
            </a:r>
          </a:p>
          <a:p>
            <a:pPr eaLnBrk="1" hangingPunct="1"/>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ACI 02h</a:t>
            </a:r>
            <a:endParaRPr lang="en-IN" sz="2000" dirty="0">
              <a:latin typeface="Arial" pitchFamily="34" charset="0"/>
              <a:cs typeface="Arial" pitchFamily="34" charset="0"/>
            </a:endParaRPr>
          </a:p>
        </p:txBody>
      </p:sp>
      <p:sp>
        <p:nvSpPr>
          <p:cNvPr id="22531" name="TextBox 6"/>
          <p:cNvSpPr txBox="1">
            <a:spLocks noChangeArrowheads="1"/>
          </p:cNvSpPr>
          <p:nvPr/>
        </p:nvSpPr>
        <p:spPr bwMode="auto">
          <a:xfrm>
            <a:off x="784225" y="56038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ACI: Add Immediate to Accumulator with Carry</a:t>
            </a:r>
          </a:p>
        </p:txBody>
      </p:sp>
      <p:graphicFrame>
        <p:nvGraphicFramePr>
          <p:cNvPr id="8" name="Table 7"/>
          <p:cNvGraphicFramePr>
            <a:graphicFrameLocks noGrp="1"/>
          </p:cNvGraphicFramePr>
          <p:nvPr/>
        </p:nvGraphicFramePr>
        <p:xfrm>
          <a:off x="838200" y="11223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ACI</a:t>
                      </a:r>
                      <a:endParaRPr lang="en-IN" sz="2000" dirty="0">
                        <a:latin typeface="Arial" pitchFamily="34" charset="0"/>
                        <a:cs typeface="Arial" pitchFamily="34" charset="0"/>
                      </a:endParaRPr>
                    </a:p>
                  </a:txBody>
                  <a:tcPr/>
                </a:tc>
                <a:tc>
                  <a:txBody>
                    <a:bodyPr/>
                    <a:lstStyle/>
                    <a:p>
                      <a:r>
                        <a:rPr lang="en-IN" sz="2000" baseline="0" dirty="0" smtClean="0">
                          <a:latin typeface="Arial" pitchFamily="34" charset="0"/>
                          <a:cs typeface="Arial" pitchFamily="34" charset="0"/>
                        </a:rPr>
                        <a:t>8-bit data </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576263" y="2428875"/>
            <a:ext cx="10515600" cy="2195473"/>
          </a:xfrm>
          <a:prstGeom prst="rect">
            <a:avLst/>
          </a:prstGeom>
          <a:noFill/>
        </p:spPr>
        <p:txBody>
          <a:bodyP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The 8-bit data (operand) and the Carry flag are added to the contents of the accumulator and the results is stored in the accumulator.</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All flags are modified to reflect the result of the addition.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700088" y="4049110"/>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SUB B</a:t>
            </a:r>
          </a:p>
          <a:p>
            <a:pPr eaLnBrk="1" hangingPunct="1"/>
            <a:r>
              <a:rPr lang="en-IN" sz="2000" dirty="0">
                <a:latin typeface="Arial" pitchFamily="34" charset="0"/>
                <a:cs typeface="Arial" pitchFamily="34" charset="0"/>
              </a:rPr>
              <a:t>SUB C</a:t>
            </a:r>
          </a:p>
          <a:p>
            <a:pPr eaLnBrk="1" hangingPunct="1"/>
            <a:r>
              <a:rPr lang="en-IN" sz="2000" dirty="0">
                <a:latin typeface="Arial" pitchFamily="34" charset="0"/>
                <a:cs typeface="Arial" pitchFamily="34" charset="0"/>
              </a:rPr>
              <a:t>SUB D</a:t>
            </a:r>
          </a:p>
          <a:p>
            <a:pPr eaLnBrk="1" hangingPunct="1"/>
            <a:r>
              <a:rPr lang="en-IN" sz="2000" dirty="0">
                <a:latin typeface="Arial" pitchFamily="34" charset="0"/>
                <a:cs typeface="Arial" pitchFamily="34" charset="0"/>
              </a:rPr>
              <a:t>SUB E</a:t>
            </a:r>
          </a:p>
          <a:p>
            <a:pPr eaLnBrk="1" hangingPunct="1"/>
            <a:r>
              <a:rPr lang="en-IN" sz="2000" dirty="0">
                <a:latin typeface="Arial" pitchFamily="34" charset="0"/>
                <a:cs typeface="Arial" pitchFamily="34" charset="0"/>
              </a:rPr>
              <a:t>SUB H</a:t>
            </a:r>
          </a:p>
          <a:p>
            <a:pPr eaLnBrk="1" hangingPunct="1"/>
            <a:r>
              <a:rPr lang="en-IN" sz="2000" dirty="0">
                <a:latin typeface="Arial" pitchFamily="34" charset="0"/>
                <a:cs typeface="Arial" pitchFamily="34" charset="0"/>
              </a:rPr>
              <a:t>SUB L</a:t>
            </a:r>
          </a:p>
          <a:p>
            <a:pPr eaLnBrk="1" hangingPunct="1"/>
            <a:r>
              <a:rPr lang="en-IN" sz="2000" dirty="0">
                <a:latin typeface="Arial" pitchFamily="34" charset="0"/>
                <a:cs typeface="Arial" pitchFamily="34" charset="0"/>
              </a:rPr>
              <a:t>SUB M</a:t>
            </a:r>
          </a:p>
          <a:p>
            <a:pPr eaLnBrk="1" hangingPunct="1"/>
            <a:r>
              <a:rPr lang="en-IN" sz="2000" dirty="0">
                <a:latin typeface="Arial" pitchFamily="34" charset="0"/>
                <a:cs typeface="Arial" pitchFamily="34" charset="0"/>
              </a:rPr>
              <a:t>SUB A</a:t>
            </a:r>
          </a:p>
        </p:txBody>
      </p:sp>
      <p:sp>
        <p:nvSpPr>
          <p:cNvPr id="23555" name="TextBox 6"/>
          <p:cNvSpPr txBox="1">
            <a:spLocks noChangeArrowheads="1"/>
          </p:cNvSpPr>
          <p:nvPr/>
        </p:nvSpPr>
        <p:spPr bwMode="auto">
          <a:xfrm>
            <a:off x="784225" y="21561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SUB: Subtract Register or Memory from the Accumulator</a:t>
            </a:r>
          </a:p>
        </p:txBody>
      </p:sp>
      <p:graphicFrame>
        <p:nvGraphicFramePr>
          <p:cNvPr id="8" name="Table 7"/>
          <p:cNvGraphicFramePr>
            <a:graphicFrameLocks noGrp="1"/>
          </p:cNvGraphicFramePr>
          <p:nvPr/>
        </p:nvGraphicFramePr>
        <p:xfrm>
          <a:off x="838200" y="71763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SUB</a:t>
                      </a:r>
                      <a:endParaRPr lang="en-IN" sz="2000" dirty="0">
                        <a:latin typeface="Arial" pitchFamily="34" charset="0"/>
                        <a:cs typeface="Arial" pitchFamily="34" charset="0"/>
                      </a:endParaRPr>
                    </a:p>
                  </a:txBody>
                  <a:tcPr/>
                </a:tc>
                <a:tc>
                  <a:txBody>
                    <a:bodyPr/>
                    <a:lstStyle/>
                    <a:p>
                      <a:r>
                        <a:rPr lang="en-IN" sz="2000" baseline="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496888" y="1979175"/>
            <a:ext cx="11180450" cy="2657138"/>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contents of the register or the memory location specified by the operand are subtracted from the contents of the accumulator and the results are placed in the accumulator. The contents of the source are not altered.</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All flags are modified to reflect the result of the subtraction.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ChangeArrowheads="1"/>
          </p:cNvSpPr>
          <p:nvPr/>
        </p:nvSpPr>
        <p:spPr bwMode="auto">
          <a:xfrm>
            <a:off x="703263" y="4083488"/>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SBB B</a:t>
            </a:r>
          </a:p>
          <a:p>
            <a:pPr eaLnBrk="1" hangingPunct="1"/>
            <a:r>
              <a:rPr lang="en-IN" sz="2000" dirty="0">
                <a:latin typeface="Arial" pitchFamily="34" charset="0"/>
                <a:cs typeface="Arial" pitchFamily="34" charset="0"/>
              </a:rPr>
              <a:t>SBB C</a:t>
            </a:r>
          </a:p>
          <a:p>
            <a:pPr eaLnBrk="1" hangingPunct="1"/>
            <a:r>
              <a:rPr lang="en-IN" sz="2000" dirty="0">
                <a:latin typeface="Arial" pitchFamily="34" charset="0"/>
                <a:cs typeface="Arial" pitchFamily="34" charset="0"/>
              </a:rPr>
              <a:t>SBB D</a:t>
            </a:r>
          </a:p>
          <a:p>
            <a:pPr eaLnBrk="1" hangingPunct="1"/>
            <a:r>
              <a:rPr lang="en-IN" sz="2000" dirty="0">
                <a:latin typeface="Arial" pitchFamily="34" charset="0"/>
                <a:cs typeface="Arial" pitchFamily="34" charset="0"/>
              </a:rPr>
              <a:t>SBB E</a:t>
            </a:r>
          </a:p>
          <a:p>
            <a:pPr eaLnBrk="1" hangingPunct="1"/>
            <a:r>
              <a:rPr lang="en-IN" sz="2000" dirty="0">
                <a:latin typeface="Arial" pitchFamily="34" charset="0"/>
                <a:cs typeface="Arial" pitchFamily="34" charset="0"/>
              </a:rPr>
              <a:t>SBB H</a:t>
            </a:r>
          </a:p>
          <a:p>
            <a:pPr eaLnBrk="1" hangingPunct="1"/>
            <a:r>
              <a:rPr lang="en-IN" sz="2000" dirty="0">
                <a:latin typeface="Arial" pitchFamily="34" charset="0"/>
                <a:cs typeface="Arial" pitchFamily="34" charset="0"/>
              </a:rPr>
              <a:t>SBB L</a:t>
            </a:r>
          </a:p>
          <a:p>
            <a:pPr eaLnBrk="1" hangingPunct="1"/>
            <a:r>
              <a:rPr lang="en-IN" sz="2000" dirty="0">
                <a:latin typeface="Arial" pitchFamily="34" charset="0"/>
                <a:cs typeface="Arial" pitchFamily="34" charset="0"/>
              </a:rPr>
              <a:t>SBB M</a:t>
            </a:r>
          </a:p>
          <a:p>
            <a:pPr eaLnBrk="1" hangingPunct="1"/>
            <a:r>
              <a:rPr lang="en-IN" sz="2000" dirty="0">
                <a:latin typeface="Arial" pitchFamily="34" charset="0"/>
                <a:cs typeface="Arial" pitchFamily="34" charset="0"/>
              </a:rPr>
              <a:t>SBB A</a:t>
            </a:r>
          </a:p>
        </p:txBody>
      </p:sp>
      <p:sp>
        <p:nvSpPr>
          <p:cNvPr id="24579" name="TextBox 6"/>
          <p:cNvSpPr txBox="1">
            <a:spLocks noChangeArrowheads="1"/>
          </p:cNvSpPr>
          <p:nvPr/>
        </p:nvSpPr>
        <p:spPr bwMode="auto">
          <a:xfrm>
            <a:off x="784225" y="15565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SBB: Subtract Source and Borrow from Accumulator</a:t>
            </a:r>
          </a:p>
        </p:txBody>
      </p:sp>
      <p:graphicFrame>
        <p:nvGraphicFramePr>
          <p:cNvPr id="8" name="Table 7"/>
          <p:cNvGraphicFramePr>
            <a:graphicFrameLocks noGrp="1"/>
          </p:cNvGraphicFramePr>
          <p:nvPr/>
        </p:nvGraphicFramePr>
        <p:xfrm>
          <a:off x="838200" y="65767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SUB</a:t>
                      </a:r>
                      <a:endParaRPr lang="en-IN" sz="2000" dirty="0">
                        <a:latin typeface="Arial" pitchFamily="34" charset="0"/>
                        <a:cs typeface="Arial" pitchFamily="34" charset="0"/>
                      </a:endParaRPr>
                    </a:p>
                  </a:txBody>
                  <a:tcPr/>
                </a:tc>
                <a:tc>
                  <a:txBody>
                    <a:bodyPr/>
                    <a:lstStyle/>
                    <a:p>
                      <a:r>
                        <a:rPr lang="en-IN" sz="2000" baseline="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314793" y="1874245"/>
            <a:ext cx="11437495" cy="2657138"/>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contents of the operand (register or the memory)and the Borrow flag are subtracted from the contents of the accumulator and the results are placed in the accumulator. The contents of the operand are not altered. However the previous Borrow flag is reset.</a:t>
            </a:r>
          </a:p>
          <a:p>
            <a:pPr fontAlgn="auto">
              <a:lnSpc>
                <a:spcPct val="150000"/>
              </a:lnSpc>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All flags are altered to reflect the result of the subtraction.</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ChangeArrowheads="1"/>
          </p:cNvSpPr>
          <p:nvPr/>
        </p:nvSpPr>
        <p:spPr bwMode="auto">
          <a:xfrm>
            <a:off x="804863" y="445693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SUI 02h</a:t>
            </a:r>
            <a:endParaRPr lang="en-IN" sz="2000" dirty="0">
              <a:latin typeface="Arial" pitchFamily="34" charset="0"/>
              <a:cs typeface="Arial" pitchFamily="34" charset="0"/>
            </a:endParaRPr>
          </a:p>
        </p:txBody>
      </p:sp>
      <p:sp>
        <p:nvSpPr>
          <p:cNvPr id="25603" name="TextBox 9"/>
          <p:cNvSpPr txBox="1">
            <a:spLocks noChangeArrowheads="1"/>
          </p:cNvSpPr>
          <p:nvPr/>
        </p:nvSpPr>
        <p:spPr bwMode="auto">
          <a:xfrm>
            <a:off x="1052513" y="48406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SUI: Subtract Immediate from Accumulator</a:t>
            </a:r>
          </a:p>
        </p:txBody>
      </p:sp>
      <p:graphicFrame>
        <p:nvGraphicFramePr>
          <p:cNvPr id="11" name="Table 10"/>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SUI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25624" name="Content Placeholder 11"/>
          <p:cNvSpPr txBox="1">
            <a:spLocks/>
          </p:cNvSpPr>
          <p:nvPr/>
        </p:nvSpPr>
        <p:spPr bwMode="auto">
          <a:xfrm>
            <a:off x="571500" y="2166938"/>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8-bit data (the operands) are subtracted from the contents of the accumulator and the results are placed in the accumulator.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All flags are modified to reflect the results of the subtraction.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770822" y="401085"/>
            <a:ext cx="11328133" cy="6298097"/>
          </a:xfrm>
          <a:blipFill>
            <a:blip r:embed="rId2" cstate="print"/>
            <a:stretch>
              <a:fillRect l="-968" t="-1936" b="-774"/>
            </a:stretch>
          </a:blipFill>
        </p:spPr>
        <p:txBody>
          <a:bodyPr rtlCol="0">
            <a:normAutofit/>
          </a:bodyPr>
          <a:lstStyle/>
          <a:p>
            <a:pPr fontAlgn="auto">
              <a:spcAft>
                <a:spcPts val="0"/>
              </a:spcAft>
              <a:buFont typeface="Arial" panose="020B0604020202020204" pitchFamily="34" charset="0"/>
              <a:buChar char="•"/>
              <a:defRPr/>
            </a:pPr>
            <a:r>
              <a:rPr lang="en-IN" dirty="0">
                <a:no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ChangeArrowheads="1"/>
          </p:cNvSpPr>
          <p:nvPr/>
        </p:nvSpPr>
        <p:spPr bwMode="auto">
          <a:xfrm>
            <a:off x="733425" y="427455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SBI 02h</a:t>
            </a:r>
            <a:endParaRPr lang="en-IN" sz="2000" dirty="0">
              <a:latin typeface="Arial" pitchFamily="34" charset="0"/>
              <a:cs typeface="Arial" pitchFamily="34" charset="0"/>
            </a:endParaRPr>
          </a:p>
        </p:txBody>
      </p:sp>
      <p:sp>
        <p:nvSpPr>
          <p:cNvPr id="26627" name="TextBox 7"/>
          <p:cNvSpPr txBox="1">
            <a:spLocks noChangeArrowheads="1"/>
          </p:cNvSpPr>
          <p:nvPr/>
        </p:nvSpPr>
        <p:spPr bwMode="auto">
          <a:xfrm>
            <a:off x="1052513" y="42410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SBI: Subtract Immediate with Barrow</a:t>
            </a:r>
          </a:p>
        </p:txBody>
      </p:sp>
      <p:graphicFrame>
        <p:nvGraphicFramePr>
          <p:cNvPr id="9" name="Table 8"/>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SBI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26648" name="Content Placeholder 11"/>
          <p:cNvSpPr txBox="1">
            <a:spLocks/>
          </p:cNvSpPr>
          <p:nvPr/>
        </p:nvSpPr>
        <p:spPr bwMode="auto">
          <a:xfrm>
            <a:off x="571500" y="2331828"/>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8-bit data (operand)  and the borrow are subtracted from the contents of the accumulator and the results are placed in the accumulator.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All flags are altered to reflect the results of the operation.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784225" y="4559363"/>
            <a:ext cx="1736373" cy="163121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DAD B</a:t>
            </a:r>
          </a:p>
          <a:p>
            <a:pPr eaLnBrk="1" hangingPunct="1"/>
            <a:r>
              <a:rPr lang="en-IN" sz="2000" dirty="0">
                <a:latin typeface="Arial" pitchFamily="34" charset="0"/>
                <a:cs typeface="Arial" pitchFamily="34" charset="0"/>
              </a:rPr>
              <a:t>DAD D</a:t>
            </a:r>
          </a:p>
          <a:p>
            <a:pPr eaLnBrk="1" hangingPunct="1"/>
            <a:r>
              <a:rPr lang="en-IN" sz="2000" dirty="0">
                <a:latin typeface="Arial" pitchFamily="34" charset="0"/>
                <a:cs typeface="Arial" pitchFamily="34" charset="0"/>
              </a:rPr>
              <a:t>DAD H</a:t>
            </a:r>
          </a:p>
          <a:p>
            <a:pPr eaLnBrk="1" hangingPunct="1"/>
            <a:r>
              <a:rPr lang="en-IN" sz="2000" dirty="0">
                <a:latin typeface="Arial" pitchFamily="34" charset="0"/>
                <a:cs typeface="Arial" pitchFamily="34" charset="0"/>
              </a:rPr>
              <a:t>DAD SP</a:t>
            </a:r>
          </a:p>
        </p:txBody>
      </p:sp>
      <p:sp>
        <p:nvSpPr>
          <p:cNvPr id="27651" name="TextBox 6"/>
          <p:cNvSpPr txBox="1">
            <a:spLocks noChangeArrowheads="1"/>
          </p:cNvSpPr>
          <p:nvPr/>
        </p:nvSpPr>
        <p:spPr bwMode="auto">
          <a:xfrm>
            <a:off x="1069975" y="36783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DAD: Add Register Pair to H and L Registers</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DAD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27672" name="Content Placeholder 11"/>
          <p:cNvSpPr txBox="1">
            <a:spLocks/>
          </p:cNvSpPr>
          <p:nvPr/>
        </p:nvSpPr>
        <p:spPr bwMode="auto">
          <a:xfrm>
            <a:off x="571500" y="2166938"/>
            <a:ext cx="10515600" cy="206723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16-bit contents of the specified register pair are added to the contents of the HL register and the sum is saved in the HL register. The contents of the source register pair are not altered.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If the result is larger than 16 bits the CY flag is set. No other flags are affected.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900113" y="4829175"/>
            <a:ext cx="1287462" cy="646113"/>
          </a:xfrm>
          <a:prstGeom prst="rect">
            <a:avLst/>
          </a:prstGeom>
          <a:noFill/>
          <a:ln w="9525">
            <a:noFill/>
            <a:miter lim="800000"/>
            <a:headEnd/>
            <a:tailEnd/>
          </a:ln>
        </p:spPr>
        <p:txBody>
          <a:bodyPr wrap="none">
            <a:spAutoFit/>
          </a:bodyPr>
          <a:lstStyle/>
          <a:p>
            <a:pPr eaLnBrk="1" hangingPunct="1"/>
            <a:r>
              <a:rPr lang="en-IN" b="1"/>
              <a:t>Instruction:</a:t>
            </a:r>
            <a:endParaRPr lang="en-IN"/>
          </a:p>
          <a:p>
            <a:pPr eaLnBrk="1" hangingPunct="1"/>
            <a:r>
              <a:rPr lang="en-IN"/>
              <a:t>DAA</a:t>
            </a:r>
          </a:p>
        </p:txBody>
      </p:sp>
      <p:sp>
        <p:nvSpPr>
          <p:cNvPr id="28675" name="TextBox 6"/>
          <p:cNvSpPr txBox="1">
            <a:spLocks noChangeArrowheads="1"/>
          </p:cNvSpPr>
          <p:nvPr/>
        </p:nvSpPr>
        <p:spPr bwMode="auto">
          <a:xfrm>
            <a:off x="1052513" y="723900"/>
            <a:ext cx="7969250" cy="369888"/>
          </a:xfrm>
          <a:prstGeom prst="rect">
            <a:avLst/>
          </a:prstGeom>
          <a:noFill/>
          <a:ln w="9525">
            <a:noFill/>
            <a:miter lim="800000"/>
            <a:headEnd/>
            <a:tailEnd/>
          </a:ln>
        </p:spPr>
        <p:txBody>
          <a:bodyPr>
            <a:spAutoFit/>
          </a:bodyPr>
          <a:lstStyle/>
          <a:p>
            <a:pPr eaLnBrk="1" hangingPunct="1"/>
            <a:r>
              <a:rPr lang="en-IN" b="1"/>
              <a:t>DAA: Decimal Adjust Accumulator</a:t>
            </a:r>
          </a:p>
        </p:txBody>
      </p:sp>
      <p:graphicFrame>
        <p:nvGraphicFramePr>
          <p:cNvPr id="8" name="Table 7"/>
          <p:cNvGraphicFramePr>
            <a:graphicFrameLocks noGrp="1"/>
          </p:cNvGraphicFramePr>
          <p:nvPr/>
        </p:nvGraphicFramePr>
        <p:xfrm>
          <a:off x="1052513" y="1160463"/>
          <a:ext cx="8128000" cy="7416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dirty="0" smtClean="0"/>
                        <a:t>Opcode</a:t>
                      </a:r>
                      <a:endParaRPr lang="en-IN" dirty="0"/>
                    </a:p>
                  </a:txBody>
                  <a:tcPr/>
                </a:tc>
                <a:tc>
                  <a:txBody>
                    <a:bodyPr/>
                    <a:lstStyle/>
                    <a:p>
                      <a:r>
                        <a:rPr lang="en-IN" dirty="0" smtClean="0"/>
                        <a:t>Operand</a:t>
                      </a:r>
                      <a:endParaRPr lang="en-IN" dirty="0"/>
                    </a:p>
                  </a:txBody>
                  <a:tcPr/>
                </a:tc>
                <a:tc>
                  <a:txBody>
                    <a:bodyPr/>
                    <a:lstStyle/>
                    <a:p>
                      <a:r>
                        <a:rPr lang="en-IN" dirty="0" smtClean="0"/>
                        <a:t>Bytes</a:t>
                      </a:r>
                      <a:endParaRPr lang="en-IN" dirty="0"/>
                    </a:p>
                  </a:txBody>
                  <a:tcPr/>
                </a:tc>
                <a:tc>
                  <a:txBody>
                    <a:bodyPr/>
                    <a:lstStyle/>
                    <a:p>
                      <a:r>
                        <a:rPr lang="en-IN" dirty="0" smtClean="0"/>
                        <a:t>M-Cycles</a:t>
                      </a:r>
                      <a:endParaRPr lang="en-IN" dirty="0"/>
                    </a:p>
                  </a:txBody>
                  <a:tcPr/>
                </a:tc>
                <a:tc>
                  <a:txBody>
                    <a:bodyPr/>
                    <a:lstStyle/>
                    <a:p>
                      <a:r>
                        <a:rPr lang="en-IN" dirty="0" smtClean="0"/>
                        <a:t>T-States</a:t>
                      </a:r>
                      <a:endParaRPr lang="en-IN" dirty="0"/>
                    </a:p>
                  </a:txBody>
                  <a:tcPr/>
                </a:tc>
                <a:extLst>
                  <a:ext uri="{0D108BD9-81ED-4DB2-BD59-A6C34878D82A}"/>
                </a:extLst>
              </a:tr>
              <a:tr h="370840">
                <a:tc>
                  <a:txBody>
                    <a:bodyPr/>
                    <a:lstStyle/>
                    <a:p>
                      <a:r>
                        <a:rPr lang="en-IN" dirty="0" smtClean="0"/>
                        <a:t>DAA</a:t>
                      </a:r>
                      <a:endParaRPr lang="en-IN" dirty="0"/>
                    </a:p>
                  </a:txBody>
                  <a:tcPr/>
                </a:tc>
                <a:tc>
                  <a:txBody>
                    <a:bodyPr/>
                    <a:lstStyle/>
                    <a:p>
                      <a:r>
                        <a:rPr lang="en-IN" dirty="0" smtClean="0"/>
                        <a:t>None</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extLst>
                  <a:ext uri="{0D108BD9-81ED-4DB2-BD59-A6C34878D82A}"/>
                </a:extLst>
              </a:tr>
            </a:tbl>
          </a:graphicData>
        </a:graphic>
      </p:graphicFrame>
      <p:sp>
        <p:nvSpPr>
          <p:cNvPr id="9" name="Content Placeholder 11"/>
          <p:cNvSpPr txBox="1">
            <a:spLocks noRot="1" noChangeAspect="1" noMove="1" noResize="1" noEditPoints="1" noAdjustHandles="1" noChangeArrowheads="1" noChangeShapeType="1" noTextEdit="1"/>
          </p:cNvSpPr>
          <p:nvPr/>
        </p:nvSpPr>
        <p:spPr>
          <a:xfrm>
            <a:off x="571098" y="2166469"/>
            <a:ext cx="10515600" cy="2720745"/>
          </a:xfrm>
          <a:prstGeom prst="rect">
            <a:avLst/>
          </a:prstGeom>
          <a:blipFill rotWithShape="0">
            <a:blip r:embed="rId2" cstate="print"/>
            <a:stretch>
              <a:fillRect l="-522" t="-2013" r="-580" b="-2461"/>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809625" y="3971478"/>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INR B</a:t>
            </a:r>
          </a:p>
          <a:p>
            <a:pPr eaLnBrk="1" hangingPunct="1"/>
            <a:r>
              <a:rPr lang="en-IN" sz="2000" dirty="0">
                <a:latin typeface="Arial" pitchFamily="34" charset="0"/>
                <a:cs typeface="Arial" pitchFamily="34" charset="0"/>
              </a:rPr>
              <a:t>INR C</a:t>
            </a:r>
          </a:p>
          <a:p>
            <a:pPr eaLnBrk="1" hangingPunct="1"/>
            <a:r>
              <a:rPr lang="en-IN" sz="2000" dirty="0">
                <a:latin typeface="Arial" pitchFamily="34" charset="0"/>
                <a:cs typeface="Arial" pitchFamily="34" charset="0"/>
              </a:rPr>
              <a:t>INR D</a:t>
            </a:r>
          </a:p>
          <a:p>
            <a:pPr eaLnBrk="1" hangingPunct="1"/>
            <a:r>
              <a:rPr lang="en-IN" sz="2000" dirty="0">
                <a:latin typeface="Arial" pitchFamily="34" charset="0"/>
                <a:cs typeface="Arial" pitchFamily="34" charset="0"/>
              </a:rPr>
              <a:t>INR E</a:t>
            </a:r>
          </a:p>
          <a:p>
            <a:pPr eaLnBrk="1" hangingPunct="1"/>
            <a:r>
              <a:rPr lang="en-IN" sz="2000" dirty="0">
                <a:latin typeface="Arial" pitchFamily="34" charset="0"/>
                <a:cs typeface="Arial" pitchFamily="34" charset="0"/>
              </a:rPr>
              <a:t>INR H</a:t>
            </a:r>
          </a:p>
          <a:p>
            <a:pPr eaLnBrk="1" hangingPunct="1"/>
            <a:r>
              <a:rPr lang="en-IN" sz="2000" dirty="0">
                <a:latin typeface="Arial" pitchFamily="34" charset="0"/>
                <a:cs typeface="Arial" pitchFamily="34" charset="0"/>
              </a:rPr>
              <a:t>INR L</a:t>
            </a:r>
          </a:p>
          <a:p>
            <a:pPr eaLnBrk="1" hangingPunct="1"/>
            <a:r>
              <a:rPr lang="en-IN" sz="2000" dirty="0">
                <a:latin typeface="Arial" pitchFamily="34" charset="0"/>
                <a:cs typeface="Arial" pitchFamily="34" charset="0"/>
              </a:rPr>
              <a:t>INR M</a:t>
            </a:r>
          </a:p>
          <a:p>
            <a:pPr eaLnBrk="1" hangingPunct="1"/>
            <a:r>
              <a:rPr lang="en-IN" sz="2000" dirty="0">
                <a:latin typeface="Arial" pitchFamily="34" charset="0"/>
                <a:cs typeface="Arial" pitchFamily="34" charset="0"/>
              </a:rPr>
              <a:t>INR A</a:t>
            </a:r>
          </a:p>
        </p:txBody>
      </p:sp>
      <p:sp>
        <p:nvSpPr>
          <p:cNvPr id="29699" name="TextBox 6"/>
          <p:cNvSpPr txBox="1">
            <a:spLocks noChangeArrowheads="1"/>
          </p:cNvSpPr>
          <p:nvPr/>
        </p:nvSpPr>
        <p:spPr bwMode="auto">
          <a:xfrm>
            <a:off x="1052513" y="19925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INR: Increment Contents of Register/Memory by 1</a:t>
            </a:r>
          </a:p>
        </p:txBody>
      </p:sp>
      <p:graphicFrame>
        <p:nvGraphicFramePr>
          <p:cNvPr id="8" name="Table 7"/>
          <p:cNvGraphicFramePr>
            <a:graphicFrameLocks noGrp="1"/>
          </p:cNvGraphicFramePr>
          <p:nvPr/>
        </p:nvGraphicFramePr>
        <p:xfrm>
          <a:off x="1052513" y="69577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INR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29726" name="Content Placeholder 11"/>
          <p:cNvSpPr txBox="1">
            <a:spLocks/>
          </p:cNvSpPr>
          <p:nvPr/>
        </p:nvSpPr>
        <p:spPr bwMode="auto">
          <a:xfrm>
            <a:off x="560387" y="1824485"/>
            <a:ext cx="11206891"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designated register/memory are incremented by 1 and the results are stored in the same place. If the operand is a memory location, it is specified by the contents of HL register pair.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S, Z, P, AC are modified to reflect the result of the operation. CY is not modified.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814388" y="4336830"/>
            <a:ext cx="1736373" cy="163121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INX B</a:t>
            </a:r>
          </a:p>
          <a:p>
            <a:pPr eaLnBrk="1" hangingPunct="1"/>
            <a:r>
              <a:rPr lang="en-IN" sz="2000" dirty="0">
                <a:latin typeface="Arial" pitchFamily="34" charset="0"/>
                <a:cs typeface="Arial" pitchFamily="34" charset="0"/>
              </a:rPr>
              <a:t>INX D</a:t>
            </a:r>
          </a:p>
          <a:p>
            <a:pPr eaLnBrk="1" hangingPunct="1"/>
            <a:r>
              <a:rPr lang="en-IN" sz="2000" dirty="0">
                <a:latin typeface="Arial" pitchFamily="34" charset="0"/>
                <a:cs typeface="Arial" pitchFamily="34" charset="0"/>
              </a:rPr>
              <a:t>INX H</a:t>
            </a:r>
          </a:p>
          <a:p>
            <a:pPr eaLnBrk="1" hangingPunct="1"/>
            <a:r>
              <a:rPr lang="en-IN" sz="2000" dirty="0">
                <a:latin typeface="Arial" pitchFamily="34" charset="0"/>
                <a:cs typeface="Arial" pitchFamily="34" charset="0"/>
              </a:rPr>
              <a:t>INX SP</a:t>
            </a:r>
          </a:p>
        </p:txBody>
      </p:sp>
      <p:sp>
        <p:nvSpPr>
          <p:cNvPr id="30723" name="TextBox 7"/>
          <p:cNvSpPr txBox="1">
            <a:spLocks noChangeArrowheads="1"/>
          </p:cNvSpPr>
          <p:nvPr/>
        </p:nvSpPr>
        <p:spPr bwMode="auto">
          <a:xfrm>
            <a:off x="1052513" y="45408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INX: Increment Contents of Register Pair by 1</a:t>
            </a:r>
          </a:p>
        </p:txBody>
      </p:sp>
      <p:graphicFrame>
        <p:nvGraphicFramePr>
          <p:cNvPr id="9" name="Table 8"/>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INX</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0744" name="Content Placeholder 11"/>
          <p:cNvSpPr txBox="1">
            <a:spLocks/>
          </p:cNvSpPr>
          <p:nvPr/>
        </p:nvSpPr>
        <p:spPr bwMode="auto">
          <a:xfrm>
            <a:off x="560388" y="228917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specified register pair are incremented by 1. The instruction views the contents of the two register as a 16-bit number.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817563" y="4085230"/>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DCR B</a:t>
            </a:r>
          </a:p>
          <a:p>
            <a:pPr eaLnBrk="1" hangingPunct="1"/>
            <a:r>
              <a:rPr lang="en-IN" sz="2000" dirty="0">
                <a:latin typeface="Arial" pitchFamily="34" charset="0"/>
                <a:cs typeface="Arial" pitchFamily="34" charset="0"/>
              </a:rPr>
              <a:t>DCR C</a:t>
            </a:r>
          </a:p>
          <a:p>
            <a:pPr eaLnBrk="1" hangingPunct="1"/>
            <a:r>
              <a:rPr lang="en-IN" sz="2000" dirty="0">
                <a:latin typeface="Arial" pitchFamily="34" charset="0"/>
                <a:cs typeface="Arial" pitchFamily="34" charset="0"/>
              </a:rPr>
              <a:t>DCR D</a:t>
            </a:r>
          </a:p>
          <a:p>
            <a:pPr eaLnBrk="1" hangingPunct="1"/>
            <a:r>
              <a:rPr lang="en-IN" sz="2000" dirty="0">
                <a:latin typeface="Arial" pitchFamily="34" charset="0"/>
                <a:cs typeface="Arial" pitchFamily="34" charset="0"/>
              </a:rPr>
              <a:t>DCR E</a:t>
            </a:r>
          </a:p>
          <a:p>
            <a:pPr eaLnBrk="1" hangingPunct="1"/>
            <a:r>
              <a:rPr lang="en-IN" sz="2000" dirty="0">
                <a:latin typeface="Arial" pitchFamily="34" charset="0"/>
                <a:cs typeface="Arial" pitchFamily="34" charset="0"/>
              </a:rPr>
              <a:t>DCR H</a:t>
            </a:r>
          </a:p>
          <a:p>
            <a:pPr eaLnBrk="1" hangingPunct="1"/>
            <a:r>
              <a:rPr lang="en-IN" sz="2000" dirty="0">
                <a:latin typeface="Arial" pitchFamily="34" charset="0"/>
                <a:cs typeface="Arial" pitchFamily="34" charset="0"/>
              </a:rPr>
              <a:t>DCR L</a:t>
            </a:r>
          </a:p>
          <a:p>
            <a:pPr eaLnBrk="1" hangingPunct="1"/>
            <a:r>
              <a:rPr lang="en-IN" sz="2000" dirty="0">
                <a:latin typeface="Arial" pitchFamily="34" charset="0"/>
                <a:cs typeface="Arial" pitchFamily="34" charset="0"/>
              </a:rPr>
              <a:t>DCR M</a:t>
            </a:r>
          </a:p>
          <a:p>
            <a:pPr eaLnBrk="1" hangingPunct="1"/>
            <a:r>
              <a:rPr lang="en-IN" sz="2000" dirty="0">
                <a:latin typeface="Arial" pitchFamily="34" charset="0"/>
                <a:cs typeface="Arial" pitchFamily="34" charset="0"/>
              </a:rPr>
              <a:t>DCR A</a:t>
            </a:r>
          </a:p>
        </p:txBody>
      </p:sp>
      <p:sp>
        <p:nvSpPr>
          <p:cNvPr id="31747" name="TextBox 6"/>
          <p:cNvSpPr txBox="1">
            <a:spLocks noChangeArrowheads="1"/>
          </p:cNvSpPr>
          <p:nvPr/>
        </p:nvSpPr>
        <p:spPr bwMode="auto">
          <a:xfrm>
            <a:off x="1052513" y="34915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DCR: Decrement Source by 1</a:t>
            </a:r>
          </a:p>
        </p:txBody>
      </p:sp>
      <p:graphicFrame>
        <p:nvGraphicFramePr>
          <p:cNvPr id="8" name="Table 7"/>
          <p:cNvGraphicFramePr>
            <a:graphicFrameLocks noGrp="1"/>
          </p:cNvGraphicFramePr>
          <p:nvPr/>
        </p:nvGraphicFramePr>
        <p:xfrm>
          <a:off x="1052513" y="87565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DCR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1774" name="Content Placeholder 11"/>
          <p:cNvSpPr txBox="1">
            <a:spLocks/>
          </p:cNvSpPr>
          <p:nvPr/>
        </p:nvSpPr>
        <p:spPr bwMode="auto">
          <a:xfrm>
            <a:off x="560388" y="2064325"/>
            <a:ext cx="10515600" cy="206723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designated register/memory are decremented by 1 and the results are stored in the same place. If the operand is a memory location, it is specified by the contents of HL register pair.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S, Z, P, AC are modified to reflect the result of the operation. CY is not modified.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784225" y="4336830"/>
            <a:ext cx="1736373" cy="163121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DCX B</a:t>
            </a:r>
          </a:p>
          <a:p>
            <a:pPr eaLnBrk="1" hangingPunct="1"/>
            <a:r>
              <a:rPr lang="en-IN" sz="2000" dirty="0">
                <a:latin typeface="Arial" pitchFamily="34" charset="0"/>
                <a:cs typeface="Arial" pitchFamily="34" charset="0"/>
              </a:rPr>
              <a:t>DCX D</a:t>
            </a:r>
          </a:p>
          <a:p>
            <a:pPr eaLnBrk="1" hangingPunct="1"/>
            <a:r>
              <a:rPr lang="en-IN" sz="2000" dirty="0">
                <a:latin typeface="Arial" pitchFamily="34" charset="0"/>
                <a:cs typeface="Arial" pitchFamily="34" charset="0"/>
              </a:rPr>
              <a:t>DCX H</a:t>
            </a:r>
          </a:p>
          <a:p>
            <a:pPr eaLnBrk="1" hangingPunct="1"/>
            <a:r>
              <a:rPr lang="en-IN" sz="2000" dirty="0">
                <a:latin typeface="Arial" pitchFamily="34" charset="0"/>
                <a:cs typeface="Arial" pitchFamily="34" charset="0"/>
              </a:rPr>
              <a:t>DCX SP</a:t>
            </a:r>
          </a:p>
        </p:txBody>
      </p:sp>
      <p:sp>
        <p:nvSpPr>
          <p:cNvPr id="32771" name="TextBox 6"/>
          <p:cNvSpPr txBox="1">
            <a:spLocks noChangeArrowheads="1"/>
          </p:cNvSpPr>
          <p:nvPr/>
        </p:nvSpPr>
        <p:spPr bwMode="auto">
          <a:xfrm>
            <a:off x="1052513" y="37913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DCX: Decrement Register Pair by 1</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DCX</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 pair</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2792" name="Content Placeholder 11"/>
          <p:cNvSpPr txBox="1">
            <a:spLocks/>
          </p:cNvSpPr>
          <p:nvPr/>
        </p:nvSpPr>
        <p:spPr bwMode="auto">
          <a:xfrm>
            <a:off x="560388" y="228917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specified register pair are decremented by 1. This instruction views the contents of the two register as a 16-bit number.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798513" y="408759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STC</a:t>
            </a:r>
          </a:p>
        </p:txBody>
      </p:sp>
      <p:sp>
        <p:nvSpPr>
          <p:cNvPr id="33795" name="TextBox 6"/>
          <p:cNvSpPr txBox="1">
            <a:spLocks noChangeArrowheads="1"/>
          </p:cNvSpPr>
          <p:nvPr/>
        </p:nvSpPr>
        <p:spPr bwMode="auto">
          <a:xfrm>
            <a:off x="1052513" y="72390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STC: Set Carry</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STC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3816" name="Content Placeholder 11"/>
          <p:cNvSpPr txBox="1">
            <a:spLocks/>
          </p:cNvSpPr>
          <p:nvPr/>
        </p:nvSpPr>
        <p:spPr bwMode="auto">
          <a:xfrm>
            <a:off x="560388" y="2289175"/>
            <a:ext cx="10515600" cy="114390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Carry flag is set to 1.</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
        <p:nvSpPr>
          <p:cNvPr id="6" name="TextBox 6"/>
          <p:cNvSpPr txBox="1">
            <a:spLocks noChangeArrowheads="1"/>
          </p:cNvSpPr>
          <p:nvPr/>
        </p:nvSpPr>
        <p:spPr bwMode="auto">
          <a:xfrm>
            <a:off x="1204913" y="186760"/>
            <a:ext cx="7969250" cy="461665"/>
          </a:xfrm>
          <a:prstGeom prst="rect">
            <a:avLst/>
          </a:prstGeom>
          <a:noFill/>
          <a:ln w="9525">
            <a:noFill/>
            <a:miter lim="800000"/>
            <a:headEnd/>
            <a:tailEnd/>
          </a:ln>
        </p:spPr>
        <p:txBody>
          <a:bodyPr>
            <a:spAutoFit/>
          </a:bodyPr>
          <a:lstStyle/>
          <a:p>
            <a:pPr algn="ctr" eaLnBrk="1" hangingPunct="1"/>
            <a:r>
              <a:rPr lang="en-US" sz="2400" b="1" dirty="0" smtClean="0">
                <a:solidFill>
                  <a:srgbClr val="FF0000"/>
                </a:solidFill>
                <a:latin typeface="Arial" pitchFamily="34" charset="0"/>
                <a:cs typeface="Arial" pitchFamily="34" charset="0"/>
              </a:rPr>
              <a:t>Logical Group Instructions</a:t>
            </a:r>
            <a:endParaRPr lang="en-IN" sz="2400" b="1" dirty="0">
              <a:solidFill>
                <a:srgbClr val="FF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798513" y="3970830"/>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ANA B</a:t>
            </a:r>
          </a:p>
          <a:p>
            <a:pPr eaLnBrk="1" hangingPunct="1"/>
            <a:r>
              <a:rPr lang="en-IN" sz="2000" dirty="0">
                <a:latin typeface="Arial" pitchFamily="34" charset="0"/>
                <a:cs typeface="Arial" pitchFamily="34" charset="0"/>
              </a:rPr>
              <a:t>ANA C</a:t>
            </a:r>
          </a:p>
          <a:p>
            <a:pPr eaLnBrk="1" hangingPunct="1"/>
            <a:r>
              <a:rPr lang="en-IN" sz="2000" dirty="0">
                <a:latin typeface="Arial" pitchFamily="34" charset="0"/>
                <a:cs typeface="Arial" pitchFamily="34" charset="0"/>
              </a:rPr>
              <a:t>ANA D</a:t>
            </a:r>
          </a:p>
          <a:p>
            <a:pPr eaLnBrk="1" hangingPunct="1"/>
            <a:r>
              <a:rPr lang="en-IN" sz="2000" dirty="0">
                <a:latin typeface="Arial" pitchFamily="34" charset="0"/>
                <a:cs typeface="Arial" pitchFamily="34" charset="0"/>
              </a:rPr>
              <a:t>ANA E</a:t>
            </a:r>
          </a:p>
          <a:p>
            <a:pPr eaLnBrk="1" hangingPunct="1"/>
            <a:r>
              <a:rPr lang="en-IN" sz="2000" dirty="0">
                <a:latin typeface="Arial" pitchFamily="34" charset="0"/>
                <a:cs typeface="Arial" pitchFamily="34" charset="0"/>
              </a:rPr>
              <a:t>ANA H</a:t>
            </a:r>
          </a:p>
          <a:p>
            <a:pPr eaLnBrk="1" hangingPunct="1"/>
            <a:r>
              <a:rPr lang="en-IN" sz="2000" dirty="0">
                <a:latin typeface="Arial" pitchFamily="34" charset="0"/>
                <a:cs typeface="Arial" pitchFamily="34" charset="0"/>
              </a:rPr>
              <a:t>ANA L</a:t>
            </a:r>
          </a:p>
          <a:p>
            <a:pPr eaLnBrk="1" hangingPunct="1"/>
            <a:r>
              <a:rPr lang="en-IN" sz="2000" dirty="0">
                <a:latin typeface="Arial" pitchFamily="34" charset="0"/>
                <a:cs typeface="Arial" pitchFamily="34" charset="0"/>
              </a:rPr>
              <a:t>ANA M</a:t>
            </a:r>
          </a:p>
          <a:p>
            <a:pPr eaLnBrk="1" hangingPunct="1"/>
            <a:r>
              <a:rPr lang="en-IN" sz="2000" dirty="0">
                <a:latin typeface="Arial" pitchFamily="34" charset="0"/>
                <a:cs typeface="Arial" pitchFamily="34" charset="0"/>
              </a:rPr>
              <a:t>ANA A</a:t>
            </a:r>
          </a:p>
        </p:txBody>
      </p:sp>
      <p:sp>
        <p:nvSpPr>
          <p:cNvPr id="34819" name="TextBox 6"/>
          <p:cNvSpPr txBox="1">
            <a:spLocks noChangeArrowheads="1"/>
          </p:cNvSpPr>
          <p:nvPr/>
        </p:nvSpPr>
        <p:spPr bwMode="auto">
          <a:xfrm>
            <a:off x="1052513" y="24422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ANA: Logical AND with Accumulator</a:t>
            </a:r>
          </a:p>
        </p:txBody>
      </p:sp>
      <p:graphicFrame>
        <p:nvGraphicFramePr>
          <p:cNvPr id="8" name="Table 7"/>
          <p:cNvGraphicFramePr>
            <a:graphicFrameLocks noGrp="1"/>
          </p:cNvGraphicFramePr>
          <p:nvPr/>
        </p:nvGraphicFramePr>
        <p:xfrm>
          <a:off x="1052513" y="75573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ANA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4846" name="Content Placeholder 11"/>
          <p:cNvSpPr txBox="1">
            <a:spLocks/>
          </p:cNvSpPr>
          <p:nvPr/>
        </p:nvSpPr>
        <p:spPr bwMode="auto">
          <a:xfrm>
            <a:off x="299802" y="1912865"/>
            <a:ext cx="11542427"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the accumulator are logically </a:t>
            </a:r>
            <a:r>
              <a:rPr lang="en-IN" sz="2000" dirty="0" err="1">
                <a:latin typeface="Arial" pitchFamily="34" charset="0"/>
                <a:cs typeface="Arial" pitchFamily="34" charset="0"/>
              </a:rPr>
              <a:t>ANDed</a:t>
            </a:r>
            <a:r>
              <a:rPr lang="en-IN" sz="2000" dirty="0">
                <a:latin typeface="Arial" pitchFamily="34" charset="0"/>
                <a:cs typeface="Arial" pitchFamily="34" charset="0"/>
              </a:rPr>
              <a:t> with the contents of the operand (register or memory) and the results is placed in the accumulator. If the operand is a memory location, its address is specified by the contents of HL registers.</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S, Z, P are modified to reflect the results of the operation. CY is reset. AC is set.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ChangeArrowheads="1"/>
          </p:cNvSpPr>
          <p:nvPr/>
        </p:nvSpPr>
        <p:spPr bwMode="auto">
          <a:xfrm>
            <a:off x="1052513" y="4402128"/>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ANI 02h</a:t>
            </a:r>
            <a:endParaRPr lang="en-IN" sz="2000" dirty="0">
              <a:latin typeface="Arial" pitchFamily="34" charset="0"/>
              <a:cs typeface="Arial" pitchFamily="34" charset="0"/>
            </a:endParaRPr>
          </a:p>
        </p:txBody>
      </p:sp>
      <p:sp>
        <p:nvSpPr>
          <p:cNvPr id="35843" name="TextBox 7"/>
          <p:cNvSpPr txBox="1">
            <a:spLocks noChangeArrowheads="1"/>
          </p:cNvSpPr>
          <p:nvPr/>
        </p:nvSpPr>
        <p:spPr bwMode="auto">
          <a:xfrm>
            <a:off x="1052513" y="48406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ANI: AND Immediate with Accumulator</a:t>
            </a:r>
          </a:p>
        </p:txBody>
      </p:sp>
      <p:graphicFrame>
        <p:nvGraphicFramePr>
          <p:cNvPr id="9" name="Table 8"/>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ANI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5864" name="Content Placeholder 11"/>
          <p:cNvSpPr txBox="1">
            <a:spLocks/>
          </p:cNvSpPr>
          <p:nvPr/>
        </p:nvSpPr>
        <p:spPr bwMode="auto">
          <a:xfrm>
            <a:off x="798513" y="242252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accumulator are logically </a:t>
            </a:r>
            <a:r>
              <a:rPr lang="en-IN" sz="2000" dirty="0" err="1">
                <a:latin typeface="Arial" pitchFamily="34" charset="0"/>
                <a:cs typeface="Arial" pitchFamily="34" charset="0"/>
              </a:rPr>
              <a:t>ANDed</a:t>
            </a:r>
            <a:r>
              <a:rPr lang="en-IN" sz="2000" dirty="0">
                <a:latin typeface="Arial" pitchFamily="34" charset="0"/>
                <a:cs typeface="Arial" pitchFamily="34" charset="0"/>
              </a:rPr>
              <a:t> with 8-bit data (operand) and the results are placed in the accumulator. </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S, Z, P are modified to reflect the results of the operation. CY is reset, AC is set.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838199" y="163629"/>
            <a:ext cx="10827619" cy="6013334"/>
          </a:xfrm>
          <a:blipFill>
            <a:blip r:embed="rId2" cstate="print"/>
            <a:stretch>
              <a:fillRect l="-1125" t="-1724" r="-1182"/>
            </a:stretch>
          </a:blipFill>
        </p:spPr>
        <p:txBody>
          <a:bodyPr rtlCol="0">
            <a:normAutofit/>
          </a:bodyPr>
          <a:lstStyle/>
          <a:p>
            <a:pPr fontAlgn="auto">
              <a:spcAft>
                <a:spcPts val="0"/>
              </a:spcAft>
              <a:buFont typeface="Arial" panose="020B0604020202020204" pitchFamily="34" charset="0"/>
              <a:buChar char="•"/>
              <a:defRPr/>
            </a:pPr>
            <a:r>
              <a:rPr lang="en-IN">
                <a:no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ChangeArrowheads="1"/>
          </p:cNvSpPr>
          <p:nvPr/>
        </p:nvSpPr>
        <p:spPr bwMode="auto">
          <a:xfrm>
            <a:off x="798513" y="3956388"/>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XRA B</a:t>
            </a:r>
            <a:endParaRPr lang="en-IN" sz="2000" dirty="0">
              <a:latin typeface="Arial" pitchFamily="34" charset="0"/>
              <a:cs typeface="Arial" pitchFamily="34" charset="0"/>
            </a:endParaRPr>
          </a:p>
          <a:p>
            <a:pPr eaLnBrk="1" hangingPunct="1"/>
            <a:r>
              <a:rPr lang="en-IN" sz="2000" dirty="0">
                <a:latin typeface="Arial" pitchFamily="34" charset="0"/>
                <a:cs typeface="Arial" pitchFamily="34" charset="0"/>
              </a:rPr>
              <a:t>XRA C</a:t>
            </a:r>
          </a:p>
          <a:p>
            <a:pPr eaLnBrk="1" hangingPunct="1"/>
            <a:r>
              <a:rPr lang="en-IN" sz="2000" dirty="0">
                <a:latin typeface="Arial" pitchFamily="34" charset="0"/>
                <a:cs typeface="Arial" pitchFamily="34" charset="0"/>
              </a:rPr>
              <a:t>XRA D</a:t>
            </a:r>
          </a:p>
          <a:p>
            <a:pPr eaLnBrk="1" hangingPunct="1"/>
            <a:r>
              <a:rPr lang="en-IN" sz="2000" dirty="0">
                <a:latin typeface="Arial" pitchFamily="34" charset="0"/>
                <a:cs typeface="Arial" pitchFamily="34" charset="0"/>
              </a:rPr>
              <a:t>XRA E</a:t>
            </a:r>
          </a:p>
          <a:p>
            <a:pPr eaLnBrk="1" hangingPunct="1"/>
            <a:r>
              <a:rPr lang="en-IN" sz="2000" dirty="0">
                <a:latin typeface="Arial" pitchFamily="34" charset="0"/>
                <a:cs typeface="Arial" pitchFamily="34" charset="0"/>
              </a:rPr>
              <a:t>XRA H</a:t>
            </a:r>
          </a:p>
          <a:p>
            <a:pPr eaLnBrk="1" hangingPunct="1"/>
            <a:r>
              <a:rPr lang="en-IN" sz="2000" dirty="0">
                <a:latin typeface="Arial" pitchFamily="34" charset="0"/>
                <a:cs typeface="Arial" pitchFamily="34" charset="0"/>
              </a:rPr>
              <a:t>XRA L</a:t>
            </a:r>
          </a:p>
          <a:p>
            <a:pPr eaLnBrk="1" hangingPunct="1"/>
            <a:r>
              <a:rPr lang="en-IN" sz="2000" dirty="0">
                <a:latin typeface="Arial" pitchFamily="34" charset="0"/>
                <a:cs typeface="Arial" pitchFamily="34" charset="0"/>
              </a:rPr>
              <a:t>XRA M</a:t>
            </a:r>
          </a:p>
          <a:p>
            <a:pPr eaLnBrk="1" hangingPunct="1"/>
            <a:r>
              <a:rPr lang="en-IN" sz="2000" dirty="0">
                <a:latin typeface="Arial" pitchFamily="34" charset="0"/>
                <a:cs typeface="Arial" pitchFamily="34" charset="0"/>
              </a:rPr>
              <a:t>XRA A</a:t>
            </a:r>
          </a:p>
        </p:txBody>
      </p:sp>
      <p:sp>
        <p:nvSpPr>
          <p:cNvPr id="36867" name="TextBox 7"/>
          <p:cNvSpPr txBox="1">
            <a:spLocks noChangeArrowheads="1"/>
          </p:cNvSpPr>
          <p:nvPr/>
        </p:nvSpPr>
        <p:spPr bwMode="auto">
          <a:xfrm>
            <a:off x="1052513" y="21424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XRA: Exclusive OR with Accumulator</a:t>
            </a:r>
          </a:p>
        </p:txBody>
      </p:sp>
      <p:graphicFrame>
        <p:nvGraphicFramePr>
          <p:cNvPr id="9" name="Table 8"/>
          <p:cNvGraphicFramePr>
            <a:graphicFrameLocks noGrp="1"/>
          </p:cNvGraphicFramePr>
          <p:nvPr/>
        </p:nvGraphicFramePr>
        <p:xfrm>
          <a:off x="1052513" y="74074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XRA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6894" name="Content Placeholder 11"/>
          <p:cNvSpPr txBox="1">
            <a:spLocks/>
          </p:cNvSpPr>
          <p:nvPr/>
        </p:nvSpPr>
        <p:spPr bwMode="auto">
          <a:xfrm>
            <a:off x="571500" y="1867065"/>
            <a:ext cx="11150808"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the operand (register or memory) are Exclusive </a:t>
            </a:r>
            <a:r>
              <a:rPr lang="en-IN" sz="2000" dirty="0" err="1">
                <a:latin typeface="Arial" pitchFamily="34" charset="0"/>
                <a:cs typeface="Arial" pitchFamily="34" charset="0"/>
              </a:rPr>
              <a:t>ORed</a:t>
            </a:r>
            <a:r>
              <a:rPr lang="en-IN" sz="2000" dirty="0">
                <a:latin typeface="Arial" pitchFamily="34" charset="0"/>
                <a:cs typeface="Arial" pitchFamily="34" charset="0"/>
              </a:rPr>
              <a:t> with the contents of the accumulator and the results are placed in the accumulator. The contents of the operand are not altered.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Z, S, P are altered to reflect the results of the operation. CY and AC are reset.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769938" y="427073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XRI 02h</a:t>
            </a:r>
            <a:endParaRPr lang="en-IN" sz="2000" dirty="0">
              <a:latin typeface="Arial" pitchFamily="34" charset="0"/>
              <a:cs typeface="Arial" pitchFamily="34" charset="0"/>
            </a:endParaRPr>
          </a:p>
        </p:txBody>
      </p:sp>
      <p:sp>
        <p:nvSpPr>
          <p:cNvPr id="37891" name="TextBox 6"/>
          <p:cNvSpPr txBox="1">
            <a:spLocks noChangeArrowheads="1"/>
          </p:cNvSpPr>
          <p:nvPr/>
        </p:nvSpPr>
        <p:spPr bwMode="auto">
          <a:xfrm>
            <a:off x="1052513" y="36414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XRI: Exclusive OR with Immediate with Accumulator</a:t>
            </a:r>
          </a:p>
        </p:txBody>
      </p:sp>
      <p:graphicFrame>
        <p:nvGraphicFramePr>
          <p:cNvPr id="8" name="Table 7"/>
          <p:cNvGraphicFramePr>
            <a:graphicFrameLocks noGrp="1"/>
          </p:cNvGraphicFramePr>
          <p:nvPr/>
        </p:nvGraphicFramePr>
        <p:xfrm>
          <a:off x="1052513" y="93561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XRI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a:t>
                      </a:r>
                      <a:r>
                        <a:rPr lang="en-IN" sz="2000" baseline="0" dirty="0" smtClean="0">
                          <a:latin typeface="Arial" pitchFamily="34" charset="0"/>
                          <a:cs typeface="Arial" pitchFamily="34" charset="0"/>
                        </a:rPr>
                        <a: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7912" name="Content Placeholder 11"/>
          <p:cNvSpPr txBox="1">
            <a:spLocks/>
          </p:cNvSpPr>
          <p:nvPr/>
        </p:nvSpPr>
        <p:spPr bwMode="auto">
          <a:xfrm>
            <a:off x="508000" y="223202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8-bit data (operand) are Exclusive </a:t>
            </a:r>
            <a:r>
              <a:rPr lang="en-IN" sz="2000" dirty="0" err="1">
                <a:latin typeface="Arial" pitchFamily="34" charset="0"/>
                <a:cs typeface="Arial" pitchFamily="34" charset="0"/>
              </a:rPr>
              <a:t>Ored</a:t>
            </a:r>
            <a:r>
              <a:rPr lang="en-IN" sz="2000" dirty="0">
                <a:latin typeface="Arial" pitchFamily="34" charset="0"/>
                <a:cs typeface="Arial" pitchFamily="34" charset="0"/>
              </a:rPr>
              <a:t> with the contents of the accumulator and the results are placed in the accumulator.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Z, S, P are altered to reflect the results of the operation. CY and AC are reset.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ChangeArrowheads="1"/>
          </p:cNvSpPr>
          <p:nvPr/>
        </p:nvSpPr>
        <p:spPr bwMode="auto">
          <a:xfrm>
            <a:off x="714375" y="4049238"/>
            <a:ext cx="1736373" cy="2862322"/>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ORA B</a:t>
            </a:r>
          </a:p>
          <a:p>
            <a:pPr eaLnBrk="1" hangingPunct="1"/>
            <a:r>
              <a:rPr lang="en-IN" sz="2000" dirty="0">
                <a:latin typeface="Arial" pitchFamily="34" charset="0"/>
                <a:cs typeface="Arial" pitchFamily="34" charset="0"/>
              </a:rPr>
              <a:t>ORA C</a:t>
            </a:r>
          </a:p>
          <a:p>
            <a:pPr eaLnBrk="1" hangingPunct="1"/>
            <a:r>
              <a:rPr lang="en-IN" sz="2000" dirty="0">
                <a:latin typeface="Arial" pitchFamily="34" charset="0"/>
                <a:cs typeface="Arial" pitchFamily="34" charset="0"/>
              </a:rPr>
              <a:t>ORA D</a:t>
            </a:r>
          </a:p>
          <a:p>
            <a:pPr eaLnBrk="1" hangingPunct="1"/>
            <a:r>
              <a:rPr lang="en-IN" sz="2000" dirty="0">
                <a:latin typeface="Arial" pitchFamily="34" charset="0"/>
                <a:cs typeface="Arial" pitchFamily="34" charset="0"/>
              </a:rPr>
              <a:t>ORA E</a:t>
            </a:r>
          </a:p>
          <a:p>
            <a:pPr eaLnBrk="1" hangingPunct="1"/>
            <a:r>
              <a:rPr lang="en-IN" sz="2000" dirty="0">
                <a:latin typeface="Arial" pitchFamily="34" charset="0"/>
                <a:cs typeface="Arial" pitchFamily="34" charset="0"/>
              </a:rPr>
              <a:t>ORA H</a:t>
            </a:r>
          </a:p>
          <a:p>
            <a:pPr eaLnBrk="1" hangingPunct="1"/>
            <a:r>
              <a:rPr lang="en-IN" sz="2000" dirty="0">
                <a:latin typeface="Arial" pitchFamily="34" charset="0"/>
                <a:cs typeface="Arial" pitchFamily="34" charset="0"/>
              </a:rPr>
              <a:t>ORA L</a:t>
            </a:r>
          </a:p>
          <a:p>
            <a:pPr eaLnBrk="1" hangingPunct="1"/>
            <a:r>
              <a:rPr lang="en-IN" sz="2000" dirty="0">
                <a:latin typeface="Arial" pitchFamily="34" charset="0"/>
                <a:cs typeface="Arial" pitchFamily="34" charset="0"/>
              </a:rPr>
              <a:t>ORA M</a:t>
            </a:r>
          </a:p>
          <a:p>
            <a:pPr eaLnBrk="1" hangingPunct="1"/>
            <a:r>
              <a:rPr lang="en-IN" sz="2000" dirty="0">
                <a:latin typeface="Arial" pitchFamily="34" charset="0"/>
                <a:cs typeface="Arial" pitchFamily="34" charset="0"/>
              </a:rPr>
              <a:t>ORA A</a:t>
            </a:r>
          </a:p>
        </p:txBody>
      </p:sp>
      <p:sp>
        <p:nvSpPr>
          <p:cNvPr id="38915" name="TextBox 6"/>
          <p:cNvSpPr txBox="1">
            <a:spLocks noChangeArrowheads="1"/>
          </p:cNvSpPr>
          <p:nvPr/>
        </p:nvSpPr>
        <p:spPr bwMode="auto">
          <a:xfrm>
            <a:off x="1052513" y="28919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ORA: Logically OR with Accumulator</a:t>
            </a:r>
          </a:p>
        </p:txBody>
      </p:sp>
      <p:graphicFrame>
        <p:nvGraphicFramePr>
          <p:cNvPr id="8" name="Table 7"/>
          <p:cNvGraphicFramePr>
            <a:graphicFrameLocks noGrp="1"/>
          </p:cNvGraphicFramePr>
          <p:nvPr/>
        </p:nvGraphicFramePr>
        <p:xfrm>
          <a:off x="1052513" y="84567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ORI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8936" name="Content Placeholder 11"/>
          <p:cNvSpPr txBox="1">
            <a:spLocks/>
          </p:cNvSpPr>
          <p:nvPr/>
        </p:nvSpPr>
        <p:spPr bwMode="auto">
          <a:xfrm>
            <a:off x="508000" y="1737355"/>
            <a:ext cx="10515600" cy="206723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accumulator are logically </a:t>
            </a:r>
            <a:r>
              <a:rPr lang="en-IN" sz="2000" dirty="0" err="1">
                <a:latin typeface="Arial" pitchFamily="34" charset="0"/>
                <a:cs typeface="Arial" pitchFamily="34" charset="0"/>
              </a:rPr>
              <a:t>ORed</a:t>
            </a:r>
            <a:r>
              <a:rPr lang="en-IN" sz="2000" dirty="0">
                <a:latin typeface="Arial" pitchFamily="34" charset="0"/>
                <a:cs typeface="Arial" pitchFamily="34" charset="0"/>
              </a:rPr>
              <a:t> with the contents of the operand (register or memory) and the results are placed in the accumulator. If the operand is a memory location, its address is specified by the contents of HL registers.</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Z, S, P are modified to reflect the results of the operation. CY and AC are reset.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742950" y="440720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ORI 02h</a:t>
            </a:r>
            <a:endParaRPr lang="en-IN" sz="2000" dirty="0">
              <a:latin typeface="Arial" pitchFamily="34" charset="0"/>
              <a:cs typeface="Arial" pitchFamily="34" charset="0"/>
            </a:endParaRPr>
          </a:p>
        </p:txBody>
      </p:sp>
      <p:sp>
        <p:nvSpPr>
          <p:cNvPr id="39939" name="TextBox 6"/>
          <p:cNvSpPr txBox="1">
            <a:spLocks noChangeArrowheads="1"/>
          </p:cNvSpPr>
          <p:nvPr/>
        </p:nvSpPr>
        <p:spPr bwMode="auto">
          <a:xfrm>
            <a:off x="1052513" y="39412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ORI: Logically OR Immediate</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ORI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a:t>
                      </a:r>
                      <a:r>
                        <a:rPr lang="en-IN" sz="2000" baseline="0" dirty="0" smtClean="0">
                          <a:latin typeface="Arial" pitchFamily="34" charset="0"/>
                          <a:cs typeface="Arial" pitchFamily="34" charset="0"/>
                        </a:rPr>
                        <a:t> data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39960" name="Content Placeholder 11"/>
          <p:cNvSpPr txBox="1">
            <a:spLocks/>
          </p:cNvSpPr>
          <p:nvPr/>
        </p:nvSpPr>
        <p:spPr bwMode="auto">
          <a:xfrm>
            <a:off x="508000" y="223202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contents of the accumulator are logically </a:t>
            </a:r>
            <a:r>
              <a:rPr lang="en-IN" sz="2000" dirty="0" err="1">
                <a:latin typeface="Arial" pitchFamily="34" charset="0"/>
                <a:cs typeface="Arial" pitchFamily="34" charset="0"/>
              </a:rPr>
              <a:t>Ored</a:t>
            </a:r>
            <a:r>
              <a:rPr lang="en-IN" sz="2000" dirty="0">
                <a:latin typeface="Arial" pitchFamily="34" charset="0"/>
                <a:cs typeface="Arial" pitchFamily="34" charset="0"/>
              </a:rPr>
              <a:t> with the 8-bit data in the operand and the results are placed in the accumulator.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Z, S, P are modified to reflect the results of the operation. CY and AC are reset.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ChangeArrowheads="1"/>
          </p:cNvSpPr>
          <p:nvPr/>
        </p:nvSpPr>
        <p:spPr bwMode="auto">
          <a:xfrm>
            <a:off x="682624" y="5145160"/>
            <a:ext cx="2075565" cy="1631216"/>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CMP B</a:t>
            </a:r>
          </a:p>
          <a:p>
            <a:pPr eaLnBrk="1" hangingPunct="1"/>
            <a:r>
              <a:rPr lang="en-IN" sz="2000" dirty="0">
                <a:latin typeface="Arial" pitchFamily="34" charset="0"/>
                <a:cs typeface="Arial" pitchFamily="34" charset="0"/>
              </a:rPr>
              <a:t>CMP C</a:t>
            </a:r>
          </a:p>
          <a:p>
            <a:pPr eaLnBrk="1" hangingPunct="1"/>
            <a:r>
              <a:rPr lang="en-IN" sz="2000" dirty="0">
                <a:latin typeface="Arial" pitchFamily="34" charset="0"/>
                <a:cs typeface="Arial" pitchFamily="34" charset="0"/>
              </a:rPr>
              <a:t>CMP D</a:t>
            </a:r>
          </a:p>
          <a:p>
            <a:pPr eaLnBrk="1" hangingPunct="1"/>
            <a:r>
              <a:rPr lang="en-IN" sz="2000" dirty="0">
                <a:latin typeface="Arial" pitchFamily="34" charset="0"/>
                <a:cs typeface="Arial" pitchFamily="34" charset="0"/>
              </a:rPr>
              <a:t>CMP E</a:t>
            </a:r>
          </a:p>
        </p:txBody>
      </p:sp>
      <p:sp>
        <p:nvSpPr>
          <p:cNvPr id="40963" name="TextBox 7"/>
          <p:cNvSpPr txBox="1">
            <a:spLocks noChangeArrowheads="1"/>
          </p:cNvSpPr>
          <p:nvPr/>
        </p:nvSpPr>
        <p:spPr bwMode="auto">
          <a:xfrm>
            <a:off x="1052513" y="17166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CMP: Compare with Accumulator</a:t>
            </a:r>
          </a:p>
        </p:txBody>
      </p:sp>
      <p:graphicFrame>
        <p:nvGraphicFramePr>
          <p:cNvPr id="9" name="Table 8"/>
          <p:cNvGraphicFramePr>
            <a:graphicFrameLocks noGrp="1"/>
          </p:cNvGraphicFramePr>
          <p:nvPr/>
        </p:nvGraphicFramePr>
        <p:xfrm>
          <a:off x="1052513" y="650383"/>
          <a:ext cx="8128000" cy="118872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CMP</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Reg.</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r h="370840">
                <a:tc>
                  <a:txBody>
                    <a:bodyPr/>
                    <a:lstStyle/>
                    <a:p>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Mem.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0" name="Content Placeholder 11"/>
          <p:cNvSpPr txBox="1">
            <a:spLocks/>
          </p:cNvSpPr>
          <p:nvPr/>
        </p:nvSpPr>
        <p:spPr>
          <a:xfrm>
            <a:off x="224852" y="1862685"/>
            <a:ext cx="11467476" cy="3226524"/>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lang="en-IN" sz="2000" b="1" dirty="0" smtClean="0">
                <a:solidFill>
                  <a:srgbClr val="FF0000"/>
                </a:solidFill>
                <a:latin typeface="Arial" pitchFamily="34" charset="0"/>
                <a:cs typeface="Arial" pitchFamily="34" charset="0"/>
              </a:rPr>
              <a:t>Description:</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The contents of the operand (register or memory) compared with the contents of the accumulator.  Both contents are preserved and the comparison is shown by setting the flags as follows:</a:t>
            </a:r>
          </a:p>
          <a:p>
            <a:pPr fontAlgn="auto">
              <a:spcAft>
                <a:spcPts val="0"/>
              </a:spcAft>
              <a:buFont typeface="Wingdings" panose="05000000000000000000" pitchFamily="2" charset="2"/>
              <a:buChar char="q"/>
              <a:defRPr/>
            </a:pPr>
            <a:r>
              <a:rPr lang="en-IN" sz="2000" dirty="0">
                <a:latin typeface="Arial" pitchFamily="34" charset="0"/>
                <a:cs typeface="Arial" pitchFamily="34" charset="0"/>
              </a:rPr>
              <a:t> </a:t>
            </a:r>
            <a:r>
              <a:rPr lang="en-IN" sz="2000" dirty="0" smtClean="0">
                <a:latin typeface="Arial" pitchFamily="34" charset="0"/>
                <a:cs typeface="Arial" pitchFamily="34" charset="0"/>
              </a:rPr>
              <a:t>If (A)&lt; (Reg./Mem.): Carry flag is set and Zero flag is reset.</a:t>
            </a:r>
          </a:p>
          <a:p>
            <a:pPr fontAlgn="auto">
              <a:spcAft>
                <a:spcPts val="0"/>
              </a:spcAft>
              <a:buFont typeface="Wingdings" panose="05000000000000000000" pitchFamily="2" charset="2"/>
              <a:buChar char="q"/>
              <a:defRPr/>
            </a:pPr>
            <a:r>
              <a:rPr lang="en-IN" sz="2000" dirty="0" smtClean="0">
                <a:latin typeface="Arial" pitchFamily="34" charset="0"/>
                <a:cs typeface="Arial" pitchFamily="34" charset="0"/>
              </a:rPr>
              <a:t>If (A)=(Reg./Mem.): Zero flag is set and Carry flag is reset.</a:t>
            </a:r>
          </a:p>
          <a:p>
            <a:pPr fontAlgn="auto">
              <a:spcAft>
                <a:spcPts val="0"/>
              </a:spcAft>
              <a:buFont typeface="Wingdings" panose="05000000000000000000" pitchFamily="2" charset="2"/>
              <a:buChar char="q"/>
              <a:defRPr/>
            </a:pPr>
            <a:r>
              <a:rPr lang="en-IN" sz="2000" dirty="0" smtClean="0">
                <a:latin typeface="Arial" pitchFamily="34" charset="0"/>
                <a:cs typeface="Arial" pitchFamily="34" charset="0"/>
              </a:rPr>
              <a:t>If (A)&gt; (Reg./Mem.): Carry and Zero flags are reset.</a:t>
            </a:r>
          </a:p>
          <a:p>
            <a:pPr marL="0" indent="0" fontAlgn="auto">
              <a:spcAft>
                <a:spcPts val="0"/>
              </a:spcAft>
              <a:buFont typeface="Arial" panose="020B0604020202020204" pitchFamily="34" charset="0"/>
              <a:buNone/>
              <a:defRPr/>
            </a:pPr>
            <a:r>
              <a:rPr lang="en-IN" sz="2000" dirty="0" smtClean="0">
                <a:latin typeface="Arial" pitchFamily="34" charset="0"/>
                <a:cs typeface="Arial" pitchFamily="34" charset="0"/>
              </a:rPr>
              <a:t>The comparison of two bytes is performed by subtracting the contents of the operand from the contents of the accumulator; however, neither contents are modified. </a:t>
            </a:r>
          </a:p>
          <a:p>
            <a:pPr fontAlgn="auto">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S, P, AC are also modified in addition to Z and CY to reflect the result of the operation.</a:t>
            </a:r>
          </a:p>
        </p:txBody>
      </p:sp>
      <p:sp>
        <p:nvSpPr>
          <p:cNvPr id="40991" name="Rectangle 11"/>
          <p:cNvSpPr>
            <a:spLocks noChangeArrowheads="1"/>
          </p:cNvSpPr>
          <p:nvPr/>
        </p:nvSpPr>
        <p:spPr bwMode="auto">
          <a:xfrm>
            <a:off x="3821113" y="5482778"/>
            <a:ext cx="1216025" cy="1323439"/>
          </a:xfrm>
          <a:prstGeom prst="rect">
            <a:avLst/>
          </a:prstGeom>
          <a:noFill/>
          <a:ln w="9525">
            <a:noFill/>
            <a:miter lim="800000"/>
            <a:headEnd/>
            <a:tailEnd/>
          </a:ln>
        </p:spPr>
        <p:txBody>
          <a:bodyPr>
            <a:spAutoFit/>
          </a:bodyPr>
          <a:lstStyle/>
          <a:p>
            <a:pPr eaLnBrk="1" hangingPunct="1"/>
            <a:r>
              <a:rPr lang="en-IN" sz="2000" dirty="0">
                <a:latin typeface="Arial" pitchFamily="34" charset="0"/>
                <a:cs typeface="Arial" pitchFamily="34" charset="0"/>
              </a:rPr>
              <a:t>CMP H</a:t>
            </a:r>
          </a:p>
          <a:p>
            <a:pPr eaLnBrk="1" hangingPunct="1"/>
            <a:r>
              <a:rPr lang="en-IN" sz="2000" dirty="0">
                <a:latin typeface="Arial" pitchFamily="34" charset="0"/>
                <a:cs typeface="Arial" pitchFamily="34" charset="0"/>
              </a:rPr>
              <a:t>CMP L</a:t>
            </a:r>
          </a:p>
          <a:p>
            <a:pPr eaLnBrk="1" hangingPunct="1"/>
            <a:r>
              <a:rPr lang="en-IN" sz="2000" dirty="0">
                <a:latin typeface="Arial" pitchFamily="34" charset="0"/>
                <a:cs typeface="Arial" pitchFamily="34" charset="0"/>
              </a:rPr>
              <a:t>CMP M</a:t>
            </a:r>
          </a:p>
          <a:p>
            <a:pPr eaLnBrk="1" hangingPunct="1"/>
            <a:r>
              <a:rPr lang="en-IN" sz="2000" dirty="0">
                <a:latin typeface="Arial" pitchFamily="34" charset="0"/>
                <a:cs typeface="Arial" pitchFamily="34" charset="0"/>
              </a:rPr>
              <a:t>CMP A</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390525" y="591788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CPI 02h</a:t>
            </a:r>
            <a:endParaRPr lang="en-IN" sz="2000" dirty="0">
              <a:latin typeface="Arial" pitchFamily="34" charset="0"/>
              <a:cs typeface="Arial" pitchFamily="34" charset="0"/>
            </a:endParaRPr>
          </a:p>
        </p:txBody>
      </p:sp>
      <p:sp>
        <p:nvSpPr>
          <p:cNvPr id="41987" name="TextBox 6"/>
          <p:cNvSpPr txBox="1">
            <a:spLocks noChangeArrowheads="1"/>
          </p:cNvSpPr>
          <p:nvPr/>
        </p:nvSpPr>
        <p:spPr bwMode="auto">
          <a:xfrm>
            <a:off x="1052513" y="15428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CPI: Compare Immediate with Accumulator</a:t>
            </a:r>
          </a:p>
        </p:txBody>
      </p:sp>
      <p:graphicFrame>
        <p:nvGraphicFramePr>
          <p:cNvPr id="8" name="Table 7"/>
          <p:cNvGraphicFramePr>
            <a:graphicFrameLocks noGrp="1"/>
          </p:cNvGraphicFramePr>
          <p:nvPr/>
        </p:nvGraphicFramePr>
        <p:xfrm>
          <a:off x="1052513" y="72575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CPI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8-bit</a:t>
                      </a:r>
                      <a:r>
                        <a:rPr lang="en-IN" sz="2000" baseline="0" dirty="0" smtClean="0">
                          <a:latin typeface="Arial" pitchFamily="34" charset="0"/>
                          <a:cs typeface="Arial" pitchFamily="34" charset="0"/>
                        </a:rPr>
                        <a:t> </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7</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390524" y="1633803"/>
            <a:ext cx="11301803" cy="4149854"/>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The second byte (8-bit data) is compared with the contents of the accumulator. The values being compared remain unchanged and the results of the comparison are indicated by setting the flags as follows:</a:t>
            </a:r>
          </a:p>
          <a:p>
            <a:pPr fontAlgn="auto">
              <a:spcAft>
                <a:spcPts val="0"/>
              </a:spcAft>
              <a:buFont typeface="Wingdings" panose="05000000000000000000" pitchFamily="2" charset="2"/>
              <a:buChar char="q"/>
              <a:defRPr/>
            </a:pPr>
            <a:r>
              <a:rPr lang="en-IN" sz="2000" dirty="0">
                <a:latin typeface="Arial" pitchFamily="34" charset="0"/>
                <a:cs typeface="Arial" pitchFamily="34" charset="0"/>
              </a:rPr>
              <a:t> </a:t>
            </a:r>
            <a:r>
              <a:rPr lang="en-IN" sz="2000" dirty="0" smtClean="0">
                <a:latin typeface="Arial" pitchFamily="34" charset="0"/>
                <a:cs typeface="Arial" pitchFamily="34" charset="0"/>
              </a:rPr>
              <a:t>If (A)&lt; Data: Carry flag is set and Zero flag is reset.</a:t>
            </a:r>
          </a:p>
          <a:p>
            <a:pPr fontAlgn="auto">
              <a:spcAft>
                <a:spcPts val="0"/>
              </a:spcAft>
              <a:buFont typeface="Wingdings" panose="05000000000000000000" pitchFamily="2" charset="2"/>
              <a:buChar char="q"/>
              <a:defRPr/>
            </a:pPr>
            <a:r>
              <a:rPr lang="en-IN" sz="2000" dirty="0" smtClean="0">
                <a:latin typeface="Arial" pitchFamily="34" charset="0"/>
                <a:cs typeface="Arial" pitchFamily="34" charset="0"/>
              </a:rPr>
              <a:t>If (A)=Data: Zero flag is set and Carry flag is reset.</a:t>
            </a:r>
          </a:p>
          <a:p>
            <a:pPr fontAlgn="auto">
              <a:spcAft>
                <a:spcPts val="0"/>
              </a:spcAft>
              <a:buFont typeface="Wingdings" panose="05000000000000000000" pitchFamily="2" charset="2"/>
              <a:buChar char="q"/>
              <a:defRPr/>
            </a:pPr>
            <a:r>
              <a:rPr lang="en-IN" sz="2000" dirty="0" smtClean="0">
                <a:latin typeface="Arial" pitchFamily="34" charset="0"/>
                <a:cs typeface="Arial" pitchFamily="34" charset="0"/>
              </a:rPr>
              <a:t>If (A)&gt; Data: Carry and Zero flags are reset.</a:t>
            </a:r>
          </a:p>
          <a:p>
            <a:pPr marL="0" indent="0" fontAlgn="auto">
              <a:lnSpc>
                <a:spcPct val="150000"/>
              </a:lnSpc>
              <a:spcAft>
                <a:spcPts val="0"/>
              </a:spcAft>
              <a:buFont typeface="Arial" panose="020B0604020202020204" pitchFamily="34" charset="0"/>
              <a:buNone/>
              <a:defRPr/>
            </a:pPr>
            <a:r>
              <a:rPr lang="en-IN" sz="2000" dirty="0" smtClean="0">
                <a:latin typeface="Arial" pitchFamily="34" charset="0"/>
                <a:cs typeface="Arial" pitchFamily="34" charset="0"/>
              </a:rPr>
              <a:t>The comparison of two bytes is performed by subtracting the data byte from the contents of the accumulator; however, neither contents are modified. </a:t>
            </a:r>
          </a:p>
          <a:p>
            <a:pPr fontAlgn="auto">
              <a:spcAft>
                <a:spcPts val="0"/>
              </a:spcAft>
              <a:defRPr/>
            </a:pPr>
            <a:r>
              <a:rPr lang="en-IN" sz="2000" b="1" dirty="0" smtClean="0">
                <a:solidFill>
                  <a:srgbClr val="FF0000"/>
                </a:solidFill>
                <a:latin typeface="Arial" pitchFamily="34" charset="0"/>
                <a:cs typeface="Arial" pitchFamily="34" charset="0"/>
              </a:rPr>
              <a:t>Flags:</a:t>
            </a:r>
            <a:r>
              <a:rPr lang="en-IN" sz="2000" b="1" dirty="0" smtClean="0">
                <a:latin typeface="Arial" pitchFamily="34" charset="0"/>
                <a:cs typeface="Arial" pitchFamily="34" charset="0"/>
              </a:rPr>
              <a:t> </a:t>
            </a:r>
            <a:r>
              <a:rPr lang="en-IN" sz="2000" dirty="0" smtClean="0">
                <a:latin typeface="Arial" pitchFamily="34" charset="0"/>
                <a:cs typeface="Arial" pitchFamily="34" charset="0"/>
              </a:rPr>
              <a:t>S, P,AC are also modified in addition to Z and CY to reflect the result of the operation.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5"/>
          <p:cNvSpPr>
            <a:spLocks noChangeArrowheads="1"/>
          </p:cNvSpPr>
          <p:nvPr/>
        </p:nvSpPr>
        <p:spPr bwMode="auto">
          <a:xfrm>
            <a:off x="749300" y="4289415"/>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RLC</a:t>
            </a:r>
          </a:p>
        </p:txBody>
      </p:sp>
      <p:sp>
        <p:nvSpPr>
          <p:cNvPr id="43011" name="TextBox 7"/>
          <p:cNvSpPr txBox="1">
            <a:spLocks noChangeArrowheads="1"/>
          </p:cNvSpPr>
          <p:nvPr/>
        </p:nvSpPr>
        <p:spPr bwMode="auto">
          <a:xfrm>
            <a:off x="1052513" y="34915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RLC: Rotate Accumulator Left</a:t>
            </a:r>
          </a:p>
        </p:txBody>
      </p:sp>
      <p:graphicFrame>
        <p:nvGraphicFramePr>
          <p:cNvPr id="9" name="Table 8"/>
          <p:cNvGraphicFramePr>
            <a:graphicFrameLocks noGrp="1"/>
          </p:cNvGraphicFramePr>
          <p:nvPr/>
        </p:nvGraphicFramePr>
        <p:xfrm>
          <a:off x="1052513" y="96559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RLC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10" name="Content Placeholder 11"/>
          <p:cNvSpPr txBox="1">
            <a:spLocks noRot="1" noChangeAspect="1" noMove="1" noResize="1" noEditPoints="1" noAdjustHandles="1" noChangeArrowheads="1" noChangeShapeType="1" noTextEdit="1"/>
          </p:cNvSpPr>
          <p:nvPr/>
        </p:nvSpPr>
        <p:spPr>
          <a:xfrm>
            <a:off x="508037" y="2231692"/>
            <a:ext cx="10515600" cy="968470"/>
          </a:xfrm>
          <a:prstGeom prst="rect">
            <a:avLst/>
          </a:prstGeom>
          <a:blipFill rotWithShape="0">
            <a:blip r:embed="rId2" cstate="print"/>
            <a:stretch>
              <a:fillRect l="-348" t="-5660" r="-870" b="-9434"/>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765175" y="385840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RRC</a:t>
            </a:r>
          </a:p>
        </p:txBody>
      </p:sp>
      <p:sp>
        <p:nvSpPr>
          <p:cNvPr id="44035" name="TextBox 6"/>
          <p:cNvSpPr txBox="1">
            <a:spLocks noChangeArrowheads="1"/>
          </p:cNvSpPr>
          <p:nvPr/>
        </p:nvSpPr>
        <p:spPr bwMode="auto">
          <a:xfrm>
            <a:off x="1052513" y="51404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RRC: Rotate Accumulator Right</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RLC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noRot="1" noChangeAspect="1" noMove="1" noResize="1" noEditPoints="1" noAdjustHandles="1" noChangeArrowheads="1" noChangeShapeType="1" noTextEdit="1"/>
          </p:cNvSpPr>
          <p:nvPr/>
        </p:nvSpPr>
        <p:spPr>
          <a:xfrm>
            <a:off x="508037" y="2231692"/>
            <a:ext cx="10515600" cy="968470"/>
          </a:xfrm>
          <a:prstGeom prst="rect">
            <a:avLst/>
          </a:prstGeom>
          <a:blipFill rotWithShape="0">
            <a:blip r:embed="rId2" cstate="print"/>
            <a:stretch>
              <a:fillRect l="-348" t="-5660" b="-9434"/>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728663" y="3911308"/>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RAL</a:t>
            </a:r>
          </a:p>
        </p:txBody>
      </p:sp>
      <p:sp>
        <p:nvSpPr>
          <p:cNvPr id="45059" name="TextBox 6"/>
          <p:cNvSpPr txBox="1">
            <a:spLocks noChangeArrowheads="1"/>
          </p:cNvSpPr>
          <p:nvPr/>
        </p:nvSpPr>
        <p:spPr bwMode="auto">
          <a:xfrm>
            <a:off x="1052513" y="43909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RAL: Rotate Accumulator Right</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RAL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noRot="1" noChangeAspect="1" noMove="1" noResize="1" noEditPoints="1" noAdjustHandles="1" noChangeArrowheads="1" noChangeShapeType="1" noTextEdit="1"/>
          </p:cNvSpPr>
          <p:nvPr/>
        </p:nvSpPr>
        <p:spPr>
          <a:xfrm>
            <a:off x="508037" y="2231692"/>
            <a:ext cx="10515600" cy="968470"/>
          </a:xfrm>
          <a:prstGeom prst="rect">
            <a:avLst/>
          </a:prstGeom>
          <a:blipFill rotWithShape="0">
            <a:blip r:embed="rId2" cstate="print"/>
            <a:stretch>
              <a:fillRect l="-348" t="-5660" b="-9434"/>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746125" y="391555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RAR</a:t>
            </a:r>
          </a:p>
        </p:txBody>
      </p:sp>
      <p:sp>
        <p:nvSpPr>
          <p:cNvPr id="46083" name="TextBox 6"/>
          <p:cNvSpPr txBox="1">
            <a:spLocks noChangeArrowheads="1"/>
          </p:cNvSpPr>
          <p:nvPr/>
        </p:nvSpPr>
        <p:spPr bwMode="auto">
          <a:xfrm>
            <a:off x="1052513" y="45408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RAR: Rotate Accumulator Right through Carry</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RAL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noRot="1" noChangeAspect="1" noMove="1" noResize="1" noEditPoints="1" noAdjustHandles="1" noChangeArrowheads="1" noChangeShapeType="1" noTextEdit="1"/>
          </p:cNvSpPr>
          <p:nvPr/>
        </p:nvSpPr>
        <p:spPr>
          <a:xfrm>
            <a:off x="508037" y="2231692"/>
            <a:ext cx="10515600" cy="968470"/>
          </a:xfrm>
          <a:prstGeom prst="rect">
            <a:avLst/>
          </a:prstGeom>
          <a:blipFill rotWithShape="0">
            <a:blip r:embed="rId2" cstate="print"/>
            <a:stretch>
              <a:fillRect l="-348" t="-5660" b="-9434"/>
            </a:stretch>
          </a:blipFill>
        </p:spPr>
        <p:txBody>
          <a:bodyPr/>
          <a:lstStyle/>
          <a:p>
            <a:r>
              <a:rPr lang="en-US">
                <a:noFill/>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838200" y="365125"/>
            <a:ext cx="11077575" cy="1325563"/>
          </a:xfrm>
        </p:spPr>
        <p:txBody>
          <a:bodyPr/>
          <a:lstStyle/>
          <a:p>
            <a:r>
              <a:rPr lang="en-IN" smtClean="0"/>
              <a:t>8085 Interrupts and Externally Initiated Signals</a:t>
            </a:r>
          </a:p>
        </p:txBody>
      </p:sp>
      <p:pic>
        <p:nvPicPr>
          <p:cNvPr id="7171" name="Picture Placeholder 4" descr="8085-intro-26-638.jpg (638×479)"/>
          <p:cNvPicPr>
            <a:picLocks noGrp="1" noChangeAspect="1"/>
          </p:cNvPicPr>
          <p:nvPr>
            <p:ph idx="1"/>
          </p:nvPr>
        </p:nvPicPr>
        <p:blipFill>
          <a:blip r:embed="rId2" cstate="print"/>
          <a:srcRect/>
          <a:stretch>
            <a:fillRect/>
          </a:stretch>
        </p:blipFill>
        <p:spPr>
          <a:xfrm>
            <a:off x="1279525" y="1584325"/>
            <a:ext cx="9847263" cy="5062538"/>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717550" y="411934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CMA</a:t>
            </a:r>
          </a:p>
        </p:txBody>
      </p:sp>
      <p:sp>
        <p:nvSpPr>
          <p:cNvPr id="47107" name="TextBox 6"/>
          <p:cNvSpPr txBox="1">
            <a:spLocks noChangeArrowheads="1"/>
          </p:cNvSpPr>
          <p:nvPr/>
        </p:nvSpPr>
        <p:spPr bwMode="auto">
          <a:xfrm>
            <a:off x="1052513" y="40911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CMA: Complement Accumulator</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CMA</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47128" name="Content Placeholder 11"/>
          <p:cNvSpPr txBox="1">
            <a:spLocks/>
          </p:cNvSpPr>
          <p:nvPr/>
        </p:nvSpPr>
        <p:spPr bwMode="auto">
          <a:xfrm>
            <a:off x="508000" y="2232025"/>
            <a:ext cx="10515600" cy="114390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the accumulator are complemented.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ChangeArrowheads="1"/>
          </p:cNvSpPr>
          <p:nvPr/>
        </p:nvSpPr>
        <p:spPr bwMode="auto">
          <a:xfrm>
            <a:off x="754063" y="402766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CMC</a:t>
            </a:r>
          </a:p>
        </p:txBody>
      </p:sp>
      <p:sp>
        <p:nvSpPr>
          <p:cNvPr id="48131" name="TextBox 6"/>
          <p:cNvSpPr txBox="1">
            <a:spLocks noChangeArrowheads="1"/>
          </p:cNvSpPr>
          <p:nvPr/>
        </p:nvSpPr>
        <p:spPr bwMode="auto">
          <a:xfrm>
            <a:off x="1052513" y="40364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CMC: Complement Carry</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CMC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48152" name="Content Placeholder 11"/>
          <p:cNvSpPr txBox="1">
            <a:spLocks/>
          </p:cNvSpPr>
          <p:nvPr/>
        </p:nvSpPr>
        <p:spPr bwMode="auto">
          <a:xfrm>
            <a:off x="508000" y="2232025"/>
            <a:ext cx="10515600" cy="114390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Carry flag is complemented.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The carry flag is modified, no other flags are affected</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38200" y="-204495"/>
            <a:ext cx="10515600" cy="1325563"/>
          </a:xfrm>
        </p:spPr>
        <p:txBody>
          <a:bodyPr/>
          <a:lstStyle/>
          <a:p>
            <a:pPr algn="ctr"/>
            <a:r>
              <a:rPr lang="en-IN" sz="3600" dirty="0" smtClean="0">
                <a:solidFill>
                  <a:srgbClr val="FF0000"/>
                </a:solidFill>
                <a:latin typeface="Arial" pitchFamily="34" charset="0"/>
                <a:cs typeface="Arial" pitchFamily="34" charset="0"/>
              </a:rPr>
              <a:t>Branching Instructions</a:t>
            </a:r>
          </a:p>
        </p:txBody>
      </p:sp>
      <p:sp>
        <p:nvSpPr>
          <p:cNvPr id="49155" name="Rectangle 4"/>
          <p:cNvSpPr>
            <a:spLocks noChangeArrowheads="1"/>
          </p:cNvSpPr>
          <p:nvPr/>
        </p:nvSpPr>
        <p:spPr bwMode="auto">
          <a:xfrm>
            <a:off x="728663" y="438719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JMP 2600h</a:t>
            </a:r>
            <a:endParaRPr lang="en-IN" sz="2000" dirty="0">
              <a:latin typeface="Arial" pitchFamily="34" charset="0"/>
              <a:cs typeface="Arial" pitchFamily="34" charset="0"/>
            </a:endParaRPr>
          </a:p>
        </p:txBody>
      </p:sp>
      <p:sp>
        <p:nvSpPr>
          <p:cNvPr id="49156" name="TextBox 6"/>
          <p:cNvSpPr txBox="1">
            <a:spLocks noChangeArrowheads="1"/>
          </p:cNvSpPr>
          <p:nvPr/>
        </p:nvSpPr>
        <p:spPr bwMode="auto">
          <a:xfrm>
            <a:off x="1044575" y="1053790"/>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JMP: Jump Unconditionally</a:t>
            </a:r>
          </a:p>
        </p:txBody>
      </p:sp>
      <p:graphicFrame>
        <p:nvGraphicFramePr>
          <p:cNvPr id="8" name="Table 7"/>
          <p:cNvGraphicFramePr>
            <a:graphicFrameLocks noGrp="1"/>
          </p:cNvGraphicFramePr>
          <p:nvPr/>
        </p:nvGraphicFramePr>
        <p:xfrm>
          <a:off x="1044575" y="1690688"/>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JMP</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49177" name="Content Placeholder 11"/>
          <p:cNvSpPr txBox="1">
            <a:spLocks/>
          </p:cNvSpPr>
          <p:nvPr/>
        </p:nvSpPr>
        <p:spPr bwMode="auto">
          <a:xfrm>
            <a:off x="498475" y="2762250"/>
            <a:ext cx="10515600" cy="147732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dirty="0">
                <a:solidFill>
                  <a:srgbClr val="FF0000"/>
                </a:solidFill>
                <a:latin typeface="Arial" pitchFamily="34" charset="0"/>
                <a:cs typeface="Arial" pitchFamily="34" charset="0"/>
              </a:rPr>
              <a:t> </a:t>
            </a:r>
            <a:r>
              <a:rPr lang="en-IN" sz="2000" dirty="0">
                <a:latin typeface="Arial" pitchFamily="34" charset="0"/>
                <a:cs typeface="Arial" pitchFamily="34" charset="0"/>
              </a:rPr>
              <a:t>The program sequence is transferred to the memory location specified by the 16-bit address. This is a 3-byte instruction; the second byte specifies the low-order byte and the third byte specifies the high-order byte.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ChangeArrowheads="1"/>
          </p:cNvSpPr>
          <p:nvPr/>
        </p:nvSpPr>
        <p:spPr bwMode="auto">
          <a:xfrm>
            <a:off x="8015235" y="5712793"/>
            <a:ext cx="3368423" cy="400110"/>
          </a:xfrm>
          <a:prstGeom prst="rect">
            <a:avLst/>
          </a:prstGeom>
          <a:noFill/>
          <a:ln w="9525">
            <a:noFill/>
            <a:miter lim="800000"/>
            <a:headEnd/>
            <a:tailEnd/>
          </a:ln>
        </p:spPr>
        <p:txBody>
          <a:bodyPr wrap="none">
            <a:spAutoFit/>
          </a:bodyPr>
          <a:lstStyle/>
          <a:p>
            <a:pPr eaLnBrk="1" hangingPunct="1"/>
            <a:r>
              <a:rPr lang="en-IN" sz="2000" b="1" dirty="0">
                <a:latin typeface="Arial" pitchFamily="34" charset="0"/>
                <a:cs typeface="Arial" pitchFamily="34" charset="0"/>
              </a:rPr>
              <a:t>Flags: </a:t>
            </a:r>
            <a:r>
              <a:rPr lang="en-IN" sz="2000" dirty="0">
                <a:latin typeface="Arial" pitchFamily="34" charset="0"/>
                <a:cs typeface="Arial" pitchFamily="34" charset="0"/>
              </a:rPr>
              <a:t>No flags are affected</a:t>
            </a:r>
          </a:p>
        </p:txBody>
      </p:sp>
      <p:sp>
        <p:nvSpPr>
          <p:cNvPr id="50179" name="TextBox 7"/>
          <p:cNvSpPr txBox="1">
            <a:spLocks noChangeArrowheads="1"/>
          </p:cNvSpPr>
          <p:nvPr/>
        </p:nvSpPr>
        <p:spPr bwMode="auto">
          <a:xfrm>
            <a:off x="1001713" y="17730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Jump Conditionally</a:t>
            </a:r>
          </a:p>
        </p:txBody>
      </p:sp>
      <p:graphicFrame>
        <p:nvGraphicFramePr>
          <p:cNvPr id="9" name="Table 8"/>
          <p:cNvGraphicFramePr>
            <a:graphicFrameLocks noGrp="1"/>
          </p:cNvGraphicFramePr>
          <p:nvPr/>
        </p:nvGraphicFramePr>
        <p:xfrm>
          <a:off x="671918" y="635548"/>
          <a:ext cx="6502400" cy="600456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Description</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Flag Status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16-bit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a:t>
                      </a:r>
                      <a:r>
                        <a:rPr lang="en-IN" sz="2000" baseline="0" dirty="0" smtClean="0">
                          <a:latin typeface="Arial" pitchFamily="34" charset="0"/>
                          <a:cs typeface="Arial" pitchFamily="34" charset="0"/>
                        </a:rPr>
                        <a:t> on Carry</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CY=1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JNC</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a:t>
                      </a:r>
                      <a:r>
                        <a:rPr lang="en-IN" sz="2000" baseline="0" dirty="0" smtClean="0">
                          <a:latin typeface="Arial" pitchFamily="34" charset="0"/>
                          <a:cs typeface="Arial" pitchFamily="34" charset="0"/>
                        </a:rPr>
                        <a:t> on  No Carry</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CY=0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JP</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Positive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S=0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negative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S=1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JPE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parity Even</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P=1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JPO</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parity Odd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P=0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JZ</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Zero</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Z=1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r>
                        <a:rPr lang="en-IN" sz="2000" dirty="0" smtClean="0">
                          <a:latin typeface="Arial" pitchFamily="34" charset="0"/>
                          <a:cs typeface="Arial" pitchFamily="34" charset="0"/>
                        </a:rPr>
                        <a:t>JNZ</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Jump on non zero</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Z=0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0232" name="Rectangle 12"/>
          <p:cNvSpPr>
            <a:spLocks noChangeArrowheads="1"/>
          </p:cNvSpPr>
          <p:nvPr/>
        </p:nvSpPr>
        <p:spPr bwMode="auto">
          <a:xfrm>
            <a:off x="8626183" y="891418"/>
            <a:ext cx="2661404" cy="4190314"/>
          </a:xfrm>
          <a:prstGeom prst="rect">
            <a:avLst/>
          </a:prstGeom>
          <a:noFill/>
          <a:ln w="9525">
            <a:noFill/>
            <a:miter lim="800000"/>
            <a:headEnd/>
            <a:tailEnd/>
          </a:ln>
        </p:spPr>
        <p:txBody>
          <a:bodyPr wrap="square">
            <a:spAutoFit/>
          </a:bodyPr>
          <a:lstStyle/>
          <a:p>
            <a:pPr eaLnBrk="1" hangingPunct="1">
              <a:lnSpc>
                <a:spcPct val="150000"/>
              </a:lnSpc>
            </a:pPr>
            <a:r>
              <a:rPr lang="en-IN" sz="2000" b="1" dirty="0">
                <a:latin typeface="Arial" pitchFamily="34" charset="0"/>
                <a:cs typeface="Arial" pitchFamily="34" charset="0"/>
              </a:rPr>
              <a:t>Instructions:</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JNZ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JZ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JNC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JC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JPO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JPE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JP 2600h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JM 2600h</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5"/>
          <p:cNvSpPr txBox="1">
            <a:spLocks noChangeArrowheads="1"/>
          </p:cNvSpPr>
          <p:nvPr/>
        </p:nvSpPr>
        <p:spPr bwMode="auto">
          <a:xfrm>
            <a:off x="735013" y="4533133"/>
            <a:ext cx="2263020" cy="707886"/>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PCHL</a:t>
            </a:r>
          </a:p>
        </p:txBody>
      </p:sp>
      <p:sp>
        <p:nvSpPr>
          <p:cNvPr id="51203" name="TextBox 7"/>
          <p:cNvSpPr txBox="1">
            <a:spLocks noChangeArrowheads="1"/>
          </p:cNvSpPr>
          <p:nvPr/>
        </p:nvSpPr>
        <p:spPr bwMode="auto">
          <a:xfrm>
            <a:off x="1052513" y="46360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PCHL: Load Program Counter with HL Contents</a:t>
            </a:r>
          </a:p>
        </p:txBody>
      </p:sp>
      <p:graphicFrame>
        <p:nvGraphicFramePr>
          <p:cNvPr id="9" name="Table 8"/>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PCHL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6</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1224" name="Content Placeholder 11"/>
          <p:cNvSpPr txBox="1">
            <a:spLocks/>
          </p:cNvSpPr>
          <p:nvPr/>
        </p:nvSpPr>
        <p:spPr bwMode="auto">
          <a:xfrm>
            <a:off x="508000" y="2471865"/>
            <a:ext cx="10515600" cy="1548565"/>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contents of registers H and L are copied into the program counter. The contents of H are placed as a high –order byte and of L as a low-order byte .</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8411725" y="1538453"/>
            <a:ext cx="2246285" cy="3170099"/>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RST 0</a:t>
            </a:r>
          </a:p>
          <a:p>
            <a:pPr eaLnBrk="1" hangingPunct="1"/>
            <a:r>
              <a:rPr lang="en-IN" sz="2000" dirty="0">
                <a:latin typeface="Arial" pitchFamily="34" charset="0"/>
                <a:cs typeface="Arial" pitchFamily="34" charset="0"/>
              </a:rPr>
              <a:t>RST 1</a:t>
            </a:r>
          </a:p>
          <a:p>
            <a:pPr eaLnBrk="1" hangingPunct="1"/>
            <a:r>
              <a:rPr lang="en-IN" sz="2000" dirty="0">
                <a:latin typeface="Arial" pitchFamily="34" charset="0"/>
                <a:cs typeface="Arial" pitchFamily="34" charset="0"/>
              </a:rPr>
              <a:t>RST 2</a:t>
            </a:r>
          </a:p>
          <a:p>
            <a:pPr eaLnBrk="1" hangingPunct="1"/>
            <a:r>
              <a:rPr lang="en-IN" sz="2000" dirty="0">
                <a:latin typeface="Arial" pitchFamily="34" charset="0"/>
                <a:cs typeface="Arial" pitchFamily="34" charset="0"/>
              </a:rPr>
              <a:t>RST 3 </a:t>
            </a:r>
          </a:p>
          <a:p>
            <a:pPr eaLnBrk="1" hangingPunct="1"/>
            <a:r>
              <a:rPr lang="en-IN" sz="2000" dirty="0">
                <a:latin typeface="Arial" pitchFamily="34" charset="0"/>
                <a:cs typeface="Arial" pitchFamily="34" charset="0"/>
              </a:rPr>
              <a:t>RST 4</a:t>
            </a:r>
          </a:p>
          <a:p>
            <a:pPr eaLnBrk="1" hangingPunct="1"/>
            <a:r>
              <a:rPr lang="en-IN" sz="2000" dirty="0">
                <a:latin typeface="Arial" pitchFamily="34" charset="0"/>
                <a:cs typeface="Arial" pitchFamily="34" charset="0"/>
              </a:rPr>
              <a:t>RST 5</a:t>
            </a:r>
          </a:p>
          <a:p>
            <a:pPr eaLnBrk="1" hangingPunct="1"/>
            <a:r>
              <a:rPr lang="en-IN" sz="2000" dirty="0">
                <a:latin typeface="Arial" pitchFamily="34" charset="0"/>
                <a:cs typeface="Arial" pitchFamily="34" charset="0"/>
              </a:rPr>
              <a:t>RST 6</a:t>
            </a:r>
          </a:p>
          <a:p>
            <a:pPr eaLnBrk="1" hangingPunct="1"/>
            <a:r>
              <a:rPr lang="en-IN" sz="2000" dirty="0">
                <a:latin typeface="Arial" pitchFamily="34" charset="0"/>
                <a:cs typeface="Arial" pitchFamily="34" charset="0"/>
              </a:rPr>
              <a:t>RST 7</a:t>
            </a:r>
          </a:p>
          <a:p>
            <a:pPr eaLnBrk="1" hangingPunct="1"/>
            <a:endParaRPr lang="en-IN" sz="2000" dirty="0">
              <a:latin typeface="Arial" pitchFamily="34" charset="0"/>
              <a:cs typeface="Arial" pitchFamily="34" charset="0"/>
            </a:endParaRPr>
          </a:p>
        </p:txBody>
      </p:sp>
      <p:sp>
        <p:nvSpPr>
          <p:cNvPr id="52227" name="Rectangle 5"/>
          <p:cNvSpPr>
            <a:spLocks noChangeArrowheads="1"/>
          </p:cNvSpPr>
          <p:nvPr/>
        </p:nvSpPr>
        <p:spPr bwMode="auto">
          <a:xfrm>
            <a:off x="7822690" y="1038545"/>
            <a:ext cx="3368423" cy="400110"/>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
        <p:nvSpPr>
          <p:cNvPr id="52228" name="TextBox 6"/>
          <p:cNvSpPr txBox="1">
            <a:spLocks noChangeArrowheads="1"/>
          </p:cNvSpPr>
          <p:nvPr/>
        </p:nvSpPr>
        <p:spPr bwMode="auto">
          <a:xfrm>
            <a:off x="1143000" y="12754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RST: Restart</a:t>
            </a:r>
          </a:p>
        </p:txBody>
      </p:sp>
      <p:graphicFrame>
        <p:nvGraphicFramePr>
          <p:cNvPr id="8" name="Table 7"/>
          <p:cNvGraphicFramePr>
            <a:graphicFrameLocks noGrp="1"/>
          </p:cNvGraphicFramePr>
          <p:nvPr/>
        </p:nvGraphicFramePr>
        <p:xfrm>
          <a:off x="753288" y="558993"/>
          <a:ext cx="3251200" cy="387096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Restart Address (H)</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0</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0000</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0008</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2</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0010</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0018</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4</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0020</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5</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0028</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RST 6</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0030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latin typeface="Arial" pitchFamily="34" charset="0"/>
                          <a:cs typeface="Arial" pitchFamily="34" charset="0"/>
                        </a:rPr>
                        <a:t>RST 7</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0038</a:t>
                      </a:r>
                      <a:endParaRPr lang="en-IN" sz="2000" dirty="0">
                        <a:latin typeface="Arial" pitchFamily="34" charset="0"/>
                        <a:cs typeface="Arial" pitchFamily="34" charset="0"/>
                      </a:endParaRPr>
                    </a:p>
                  </a:txBody>
                  <a:tcPr/>
                </a:tc>
                <a:extLst>
                  <a:ext uri="{0D108BD9-81ED-4DB2-BD59-A6C34878D82A}"/>
                </a:extLst>
              </a:tr>
            </a:tbl>
          </a:graphicData>
        </a:graphic>
      </p:graphicFrame>
      <p:graphicFrame>
        <p:nvGraphicFramePr>
          <p:cNvPr id="10" name="Table 9"/>
          <p:cNvGraphicFramePr>
            <a:graphicFrameLocks noGrp="1"/>
          </p:cNvGraphicFramePr>
          <p:nvPr/>
        </p:nvGraphicFramePr>
        <p:xfrm>
          <a:off x="4350888" y="156908"/>
          <a:ext cx="48768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12</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2275" name="TextBox 11"/>
          <p:cNvSpPr txBox="1">
            <a:spLocks noChangeArrowheads="1"/>
          </p:cNvSpPr>
          <p:nvPr/>
        </p:nvSpPr>
        <p:spPr bwMode="auto">
          <a:xfrm>
            <a:off x="404735" y="4580595"/>
            <a:ext cx="11527436" cy="1938992"/>
          </a:xfrm>
          <a:prstGeom prst="rect">
            <a:avLst/>
          </a:prstGeom>
          <a:noFill/>
          <a:ln w="9525">
            <a:noFill/>
            <a:miter lim="800000"/>
            <a:headEnd/>
            <a:tailEnd/>
          </a:ln>
        </p:spPr>
        <p:txBody>
          <a:bodyPr wrap="square">
            <a:spAutoFit/>
          </a:bodyPr>
          <a:lstStyle/>
          <a:p>
            <a:pPr eaLnBrk="1" hangingPunct="1">
              <a:lnSpc>
                <a:spcPct val="150000"/>
              </a:lnSpc>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RST instruction are equivalent to 1-byte call instruction to one of the eight memory locations on page </a:t>
            </a:r>
            <a:r>
              <a:rPr lang="en-IN" sz="2000" dirty="0" smtClean="0">
                <a:latin typeface="Arial" pitchFamily="34" charset="0"/>
                <a:cs typeface="Arial" pitchFamily="34" charset="0"/>
              </a:rPr>
              <a:t>0. The </a:t>
            </a:r>
            <a:r>
              <a:rPr lang="en-IN" sz="2000" dirty="0">
                <a:latin typeface="Arial" pitchFamily="34" charset="0"/>
                <a:cs typeface="Arial" pitchFamily="34" charset="0"/>
              </a:rPr>
              <a:t>instruction are generally used in conjunction with interrupts and inserted using external hardware. However, these </a:t>
            </a:r>
            <a:r>
              <a:rPr lang="en-IN" sz="2000" dirty="0" smtClean="0">
                <a:latin typeface="Arial" pitchFamily="34" charset="0"/>
                <a:cs typeface="Arial" pitchFamily="34" charset="0"/>
              </a:rPr>
              <a:t>can be </a:t>
            </a:r>
            <a:r>
              <a:rPr lang="en-IN" sz="2000" dirty="0">
                <a:latin typeface="Arial" pitchFamily="34" charset="0"/>
                <a:cs typeface="Arial" pitchFamily="34" charset="0"/>
              </a:rPr>
              <a:t>used as software instruction in a program to transfer program execution to one of the eight locations</a:t>
            </a:r>
            <a:r>
              <a:rPr lang="en-IN" sz="2000" dirty="0" smtClean="0">
                <a:latin typeface="Arial" pitchFamily="34" charset="0"/>
                <a:cs typeface="Arial" pitchFamily="34" charset="0"/>
              </a:rPr>
              <a:t>.</a:t>
            </a:r>
            <a:endParaRPr lang="en-IN"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730250" y="4910018"/>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smtClean="0">
                <a:latin typeface="Arial" pitchFamily="34" charset="0"/>
                <a:cs typeface="Arial" pitchFamily="34" charset="0"/>
              </a:rPr>
              <a:t>CALL 2100h</a:t>
            </a:r>
            <a:endParaRPr lang="en-IN" sz="2000" dirty="0">
              <a:latin typeface="Arial" pitchFamily="34" charset="0"/>
              <a:cs typeface="Arial" pitchFamily="34" charset="0"/>
            </a:endParaRPr>
          </a:p>
        </p:txBody>
      </p:sp>
      <p:sp>
        <p:nvSpPr>
          <p:cNvPr id="53251" name="TextBox 6"/>
          <p:cNvSpPr txBox="1">
            <a:spLocks noChangeArrowheads="1"/>
          </p:cNvSpPr>
          <p:nvPr/>
        </p:nvSpPr>
        <p:spPr bwMode="auto">
          <a:xfrm>
            <a:off x="1052513" y="43362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CALL: Unconditional Subroutine Call</a:t>
            </a:r>
          </a:p>
        </p:txBody>
      </p:sp>
      <p:graphicFrame>
        <p:nvGraphicFramePr>
          <p:cNvPr id="8" name="Table 7"/>
          <p:cNvGraphicFramePr>
            <a:graphicFrameLocks noGrp="1"/>
          </p:cNvGraphicFramePr>
          <p:nvPr/>
        </p:nvGraphicFramePr>
        <p:xfrm>
          <a:off x="1052513" y="1160463"/>
          <a:ext cx="8128000" cy="10972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CALL</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16-bit</a:t>
                      </a:r>
                      <a:r>
                        <a:rPr lang="en-IN" sz="2000" baseline="0" dirty="0" smtClean="0">
                          <a:latin typeface="Arial" pitchFamily="34" charset="0"/>
                          <a:cs typeface="Arial" pitchFamily="34" charset="0"/>
                        </a:rPr>
                        <a:t> address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5</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18</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3272" name="Content Placeholder 11"/>
          <p:cNvSpPr txBox="1">
            <a:spLocks/>
          </p:cNvSpPr>
          <p:nvPr/>
        </p:nvSpPr>
        <p:spPr bwMode="auto">
          <a:xfrm>
            <a:off x="507999" y="2336955"/>
            <a:ext cx="10944485"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program sequence is transferred to the address specified by the operand. Before the transfer, the address of the next instruction to CALL (the contents of the program counter) is pushed on the stack.  </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9335450" y="1576883"/>
            <a:ext cx="1736373" cy="4247317"/>
          </a:xfrm>
          <a:prstGeom prst="rect">
            <a:avLst/>
          </a:prstGeom>
          <a:noFill/>
          <a:ln w="9525">
            <a:noFill/>
            <a:miter lim="800000"/>
            <a:headEnd/>
            <a:tailEnd/>
          </a:ln>
        </p:spPr>
        <p:txBody>
          <a:bodyPr wrap="none">
            <a:spAutoFit/>
          </a:bodyPr>
          <a:lstStyle/>
          <a:p>
            <a:pPr eaLnBrk="1" hangingPunct="1">
              <a:lnSpc>
                <a:spcPct val="150000"/>
              </a:lnSpc>
            </a:pPr>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CNZ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CZ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CNC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CC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CPO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CPE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CP 2100h</a:t>
            </a:r>
            <a:endParaRPr lang="en-IN" sz="2000" dirty="0">
              <a:latin typeface="Arial" pitchFamily="34" charset="0"/>
              <a:cs typeface="Arial" pitchFamily="34" charset="0"/>
            </a:endParaRPr>
          </a:p>
          <a:p>
            <a:pPr eaLnBrk="1" hangingPunct="1">
              <a:lnSpc>
                <a:spcPct val="150000"/>
              </a:lnSpc>
            </a:pPr>
            <a:r>
              <a:rPr lang="en-IN" sz="2000" dirty="0" smtClean="0">
                <a:latin typeface="Arial" pitchFamily="34" charset="0"/>
                <a:cs typeface="Arial" pitchFamily="34" charset="0"/>
              </a:rPr>
              <a:t>CM 2100h</a:t>
            </a:r>
            <a:endParaRPr lang="en-IN" sz="2000" dirty="0">
              <a:latin typeface="Arial" pitchFamily="34" charset="0"/>
              <a:cs typeface="Arial" pitchFamily="34" charset="0"/>
            </a:endParaRPr>
          </a:p>
        </p:txBody>
      </p:sp>
      <p:sp>
        <p:nvSpPr>
          <p:cNvPr id="54275" name="Rectangle 5"/>
          <p:cNvSpPr>
            <a:spLocks noChangeArrowheads="1"/>
          </p:cNvSpPr>
          <p:nvPr/>
        </p:nvSpPr>
        <p:spPr bwMode="auto">
          <a:xfrm>
            <a:off x="835025" y="5892673"/>
            <a:ext cx="3368423" cy="400110"/>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
        <p:nvSpPr>
          <p:cNvPr id="54276" name="TextBox 6"/>
          <p:cNvSpPr txBox="1">
            <a:spLocks noChangeArrowheads="1"/>
          </p:cNvSpPr>
          <p:nvPr/>
        </p:nvSpPr>
        <p:spPr bwMode="auto">
          <a:xfrm>
            <a:off x="1001713" y="19229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Conditional Call to Subroutine</a:t>
            </a:r>
          </a:p>
        </p:txBody>
      </p:sp>
      <p:graphicFrame>
        <p:nvGraphicFramePr>
          <p:cNvPr id="10" name="Table 9"/>
          <p:cNvGraphicFramePr>
            <a:graphicFrameLocks noGrp="1"/>
          </p:cNvGraphicFramePr>
          <p:nvPr/>
        </p:nvGraphicFramePr>
        <p:xfrm>
          <a:off x="597520" y="919135"/>
          <a:ext cx="7152390" cy="4937760"/>
        </p:xfrm>
        <a:graphic>
          <a:graphicData uri="http://schemas.openxmlformats.org/drawingml/2006/table">
            <a:tbl>
              <a:tblPr firstRow="1" bandRow="1">
                <a:tableStyleId>{5C22544A-7EE6-4342-B048-85BDC9FD1C3A}</a:tableStyleId>
              </a:tblPr>
              <a:tblGrid>
                <a:gridCol w="1935813">
                  <a:extLst>
                    <a:ext uri="{9D8B030D-6E8A-4147-A177-3AD203B41FA5}"/>
                  </a:extLst>
                </a:gridCol>
                <a:gridCol w="1154243">
                  <a:extLst>
                    <a:ext uri="{9D8B030D-6E8A-4147-A177-3AD203B41FA5}"/>
                  </a:extLst>
                </a:gridCol>
                <a:gridCol w="2428406">
                  <a:extLst>
                    <a:ext uri="{9D8B030D-6E8A-4147-A177-3AD203B41FA5}"/>
                  </a:extLst>
                </a:gridCol>
                <a:gridCol w="1633928">
                  <a:extLst>
                    <a:ext uri="{9D8B030D-6E8A-4147-A177-3AD203B41FA5}"/>
                  </a:extLst>
                </a:gridCol>
              </a:tblGrid>
              <a:tr h="370840">
                <a:tc>
                  <a:txBody>
                    <a:bodyPr/>
                    <a:lstStyle/>
                    <a:p>
                      <a:pPr>
                        <a:lnSpc>
                          <a:spcPct val="150000"/>
                        </a:lnSpc>
                      </a:pPr>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Description</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Flag Status</a:t>
                      </a:r>
                      <a:endParaRPr lang="en-IN" sz="2000" dirty="0">
                        <a:latin typeface="Arial" pitchFamily="34" charset="0"/>
                        <a:cs typeface="Arial" pitchFamily="34" charset="0"/>
                      </a:endParaRPr>
                    </a:p>
                  </a:txBody>
                  <a:tcPr/>
                </a:tc>
                <a:extLst>
                  <a:ext uri="{0D108BD9-81ED-4DB2-BD59-A6C34878D82A}"/>
                </a:extLst>
              </a:tr>
              <a:tr h="370840">
                <a:tc>
                  <a:txBody>
                    <a:bodyPr/>
                    <a:lstStyle/>
                    <a:p>
                      <a:pPr>
                        <a:lnSpc>
                          <a:spcPct val="150000"/>
                        </a:lnSpc>
                      </a:pPr>
                      <a:r>
                        <a:rPr lang="en-IN" sz="2000" dirty="0" smtClean="0">
                          <a:latin typeface="Arial" pitchFamily="34" charset="0"/>
                          <a:cs typeface="Arial" pitchFamily="34" charset="0"/>
                        </a:rPr>
                        <a:t>16-bit address</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CC</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 on Carry</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CY=1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CNC</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 with  No Carry</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CY=0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CP</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Positive</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S=0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CM</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minus</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S=1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CPE</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parity Even</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P=1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CPO</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parity Odd</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P=0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CZ</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Zero</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Z=1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CNZ</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Call</a:t>
                      </a:r>
                      <a:r>
                        <a:rPr lang="en-IN" sz="2000" dirty="0" smtClean="0">
                          <a:latin typeface="Arial" pitchFamily="34" charset="0"/>
                          <a:cs typeface="Arial" pitchFamily="34" charset="0"/>
                        </a:rPr>
                        <a:t> on non zero</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Z=0</a:t>
                      </a:r>
                      <a:endParaRPr lang="en-IN" sz="2000" dirty="0">
                        <a:latin typeface="Arial" pitchFamily="34" charset="0"/>
                        <a:cs typeface="Arial" pitchFamily="34" charset="0"/>
                      </a:endParaRPr>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ChangeArrowheads="1"/>
          </p:cNvSpPr>
          <p:nvPr/>
        </p:nvSpPr>
        <p:spPr bwMode="auto">
          <a:xfrm>
            <a:off x="711200" y="5224808"/>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RET</a:t>
            </a:r>
          </a:p>
        </p:txBody>
      </p:sp>
      <p:sp>
        <p:nvSpPr>
          <p:cNvPr id="55299" name="TextBox 6"/>
          <p:cNvSpPr txBox="1">
            <a:spLocks noChangeArrowheads="1"/>
          </p:cNvSpPr>
          <p:nvPr/>
        </p:nvSpPr>
        <p:spPr bwMode="auto">
          <a:xfrm>
            <a:off x="1052513" y="40364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RET: Return from Subroutine Unconditionally</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RET</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3</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10</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5320" name="Content Placeholder 11"/>
          <p:cNvSpPr txBox="1">
            <a:spLocks/>
          </p:cNvSpPr>
          <p:nvPr/>
        </p:nvSpPr>
        <p:spPr bwMode="auto">
          <a:xfrm>
            <a:off x="508000" y="2441885"/>
            <a:ext cx="11049416" cy="2067233"/>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program sequence is transferred from the subroutine to the calling program. The two bytes from the top of the stack are copied into the program counter and the program execution begins at the new address. The instruction is equivalent to POP Program Counter.</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9175688" y="949115"/>
            <a:ext cx="1736373" cy="4247317"/>
          </a:xfrm>
          <a:prstGeom prst="rect">
            <a:avLst/>
          </a:prstGeom>
          <a:noFill/>
          <a:ln w="9525">
            <a:noFill/>
            <a:miter lim="800000"/>
            <a:headEnd/>
            <a:tailEnd/>
          </a:ln>
        </p:spPr>
        <p:txBody>
          <a:bodyPr wrap="none">
            <a:spAutoFit/>
          </a:bodyPr>
          <a:lstStyle/>
          <a:p>
            <a:pPr eaLnBrk="1" hangingPunct="1">
              <a:lnSpc>
                <a:spcPct val="150000"/>
              </a:lnSpc>
            </a:pPr>
            <a:r>
              <a:rPr lang="en-IN" sz="2000" b="1" dirty="0">
                <a:solidFill>
                  <a:srgbClr val="FF0000"/>
                </a:solidFill>
                <a:latin typeface="Arial" pitchFamily="34" charset="0"/>
                <a:cs typeface="Arial" pitchFamily="34" charset="0"/>
              </a:rPr>
              <a:t>Instructions:</a:t>
            </a:r>
            <a:endParaRPr lang="en-IN" sz="2000" dirty="0">
              <a:solidFill>
                <a:srgbClr val="FF0000"/>
              </a:solidFill>
              <a:latin typeface="Arial" pitchFamily="34" charset="0"/>
              <a:cs typeface="Arial" pitchFamily="34" charset="0"/>
            </a:endParaRPr>
          </a:p>
          <a:p>
            <a:pPr eaLnBrk="1" hangingPunct="1">
              <a:lnSpc>
                <a:spcPct val="150000"/>
              </a:lnSpc>
            </a:pPr>
            <a:r>
              <a:rPr lang="en-IN" sz="2000" dirty="0">
                <a:latin typeface="Arial" pitchFamily="34" charset="0"/>
                <a:cs typeface="Arial" pitchFamily="34" charset="0"/>
              </a:rPr>
              <a:t>RNZ</a:t>
            </a:r>
          </a:p>
          <a:p>
            <a:pPr eaLnBrk="1" hangingPunct="1">
              <a:lnSpc>
                <a:spcPct val="150000"/>
              </a:lnSpc>
            </a:pPr>
            <a:r>
              <a:rPr lang="en-IN" sz="2000" dirty="0">
                <a:latin typeface="Arial" pitchFamily="34" charset="0"/>
                <a:cs typeface="Arial" pitchFamily="34" charset="0"/>
              </a:rPr>
              <a:t>RZ</a:t>
            </a:r>
          </a:p>
          <a:p>
            <a:pPr eaLnBrk="1" hangingPunct="1">
              <a:lnSpc>
                <a:spcPct val="150000"/>
              </a:lnSpc>
            </a:pPr>
            <a:r>
              <a:rPr lang="en-IN" sz="2000" dirty="0">
                <a:latin typeface="Arial" pitchFamily="34" charset="0"/>
                <a:cs typeface="Arial" pitchFamily="34" charset="0"/>
              </a:rPr>
              <a:t>RNC</a:t>
            </a:r>
          </a:p>
          <a:p>
            <a:pPr eaLnBrk="1" hangingPunct="1">
              <a:lnSpc>
                <a:spcPct val="150000"/>
              </a:lnSpc>
            </a:pPr>
            <a:r>
              <a:rPr lang="en-IN" sz="2000" dirty="0">
                <a:latin typeface="Arial" pitchFamily="34" charset="0"/>
                <a:cs typeface="Arial" pitchFamily="34" charset="0"/>
              </a:rPr>
              <a:t>RC</a:t>
            </a:r>
          </a:p>
          <a:p>
            <a:pPr eaLnBrk="1" hangingPunct="1">
              <a:lnSpc>
                <a:spcPct val="150000"/>
              </a:lnSpc>
            </a:pPr>
            <a:r>
              <a:rPr lang="en-IN" sz="2000" dirty="0">
                <a:latin typeface="Arial" pitchFamily="34" charset="0"/>
                <a:cs typeface="Arial" pitchFamily="34" charset="0"/>
              </a:rPr>
              <a:t>RPO</a:t>
            </a:r>
          </a:p>
          <a:p>
            <a:pPr eaLnBrk="1" hangingPunct="1">
              <a:lnSpc>
                <a:spcPct val="150000"/>
              </a:lnSpc>
            </a:pPr>
            <a:r>
              <a:rPr lang="en-IN" sz="2000" dirty="0">
                <a:latin typeface="Arial" pitchFamily="34" charset="0"/>
                <a:cs typeface="Arial" pitchFamily="34" charset="0"/>
              </a:rPr>
              <a:t>RPE</a:t>
            </a:r>
          </a:p>
          <a:p>
            <a:pPr eaLnBrk="1" hangingPunct="1">
              <a:lnSpc>
                <a:spcPct val="150000"/>
              </a:lnSpc>
            </a:pPr>
            <a:r>
              <a:rPr lang="en-IN" sz="2000" dirty="0">
                <a:latin typeface="Arial" pitchFamily="34" charset="0"/>
                <a:cs typeface="Arial" pitchFamily="34" charset="0"/>
              </a:rPr>
              <a:t>RP</a:t>
            </a:r>
          </a:p>
          <a:p>
            <a:pPr eaLnBrk="1" hangingPunct="1">
              <a:lnSpc>
                <a:spcPct val="150000"/>
              </a:lnSpc>
            </a:pPr>
            <a:r>
              <a:rPr lang="en-IN" sz="2000" dirty="0">
                <a:latin typeface="Arial" pitchFamily="34" charset="0"/>
                <a:cs typeface="Arial" pitchFamily="34" charset="0"/>
              </a:rPr>
              <a:t>RM</a:t>
            </a:r>
          </a:p>
        </p:txBody>
      </p:sp>
      <p:sp>
        <p:nvSpPr>
          <p:cNvPr id="56323" name="Rectangle 6"/>
          <p:cNvSpPr>
            <a:spLocks noChangeArrowheads="1"/>
          </p:cNvSpPr>
          <p:nvPr/>
        </p:nvSpPr>
        <p:spPr bwMode="auto">
          <a:xfrm>
            <a:off x="835025" y="5862693"/>
            <a:ext cx="3368423" cy="400110"/>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
        <p:nvSpPr>
          <p:cNvPr id="56324" name="TextBox 7"/>
          <p:cNvSpPr txBox="1">
            <a:spLocks noChangeArrowheads="1"/>
          </p:cNvSpPr>
          <p:nvPr/>
        </p:nvSpPr>
        <p:spPr bwMode="auto">
          <a:xfrm>
            <a:off x="1001713" y="20728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Return Conditionally</a:t>
            </a:r>
          </a:p>
        </p:txBody>
      </p:sp>
      <p:graphicFrame>
        <p:nvGraphicFramePr>
          <p:cNvPr id="10" name="Table 9"/>
          <p:cNvGraphicFramePr>
            <a:graphicFrameLocks noGrp="1"/>
          </p:cNvGraphicFramePr>
          <p:nvPr/>
        </p:nvGraphicFramePr>
        <p:xfrm>
          <a:off x="177800" y="784225"/>
          <a:ext cx="7497164" cy="4937760"/>
        </p:xfrm>
        <a:graphic>
          <a:graphicData uri="http://schemas.openxmlformats.org/drawingml/2006/table">
            <a:tbl>
              <a:tblPr firstRow="1" bandRow="1">
                <a:tableStyleId>{5C22544A-7EE6-4342-B048-85BDC9FD1C3A}</a:tableStyleId>
              </a:tblPr>
              <a:tblGrid>
                <a:gridCol w="1830882">
                  <a:extLst>
                    <a:ext uri="{9D8B030D-6E8A-4147-A177-3AD203B41FA5}"/>
                  </a:extLst>
                </a:gridCol>
                <a:gridCol w="1184223">
                  <a:extLst>
                    <a:ext uri="{9D8B030D-6E8A-4147-A177-3AD203B41FA5}"/>
                  </a:extLst>
                </a:gridCol>
                <a:gridCol w="2803161">
                  <a:extLst>
                    <a:ext uri="{9D8B030D-6E8A-4147-A177-3AD203B41FA5}"/>
                  </a:extLst>
                </a:gridCol>
                <a:gridCol w="1678898">
                  <a:extLst>
                    <a:ext uri="{9D8B030D-6E8A-4147-A177-3AD203B41FA5}"/>
                  </a:extLst>
                </a:gridCol>
              </a:tblGrid>
              <a:tr h="370840">
                <a:tc>
                  <a:txBody>
                    <a:bodyPr/>
                    <a:lstStyle/>
                    <a:p>
                      <a:pPr>
                        <a:lnSpc>
                          <a:spcPct val="150000"/>
                        </a:lnSpc>
                      </a:pPr>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Description</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Flag Status</a:t>
                      </a:r>
                      <a:endParaRPr lang="en-IN" sz="2000" dirty="0">
                        <a:latin typeface="Arial" pitchFamily="34" charset="0"/>
                        <a:cs typeface="Arial" pitchFamily="34" charset="0"/>
                      </a:endParaRPr>
                    </a:p>
                  </a:txBody>
                  <a:tcPr/>
                </a:tc>
                <a:extLst>
                  <a:ext uri="{0D108BD9-81ED-4DB2-BD59-A6C34878D82A}"/>
                </a:extLst>
              </a:tr>
              <a:tr h="370840">
                <a:tc>
                  <a:txBody>
                    <a:bodyPr/>
                    <a:lstStyle/>
                    <a:p>
                      <a:pPr>
                        <a:lnSpc>
                          <a:spcPct val="150000"/>
                        </a:lnSpc>
                      </a:pPr>
                      <a:r>
                        <a:rPr lang="en-IN" sz="2000" dirty="0" smtClean="0">
                          <a:latin typeface="Arial" pitchFamily="34" charset="0"/>
                          <a:cs typeface="Arial" pitchFamily="34" charset="0"/>
                        </a:rPr>
                        <a:t>16-bit address</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RC</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 on Carry</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CY=1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RNC</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 with  No Carry</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CY=0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RP</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Positive</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S=0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RM</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minus</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S=1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RPE</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parity Even</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P=1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RPO</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parity Odd</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P=0</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RZ</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Zero</a:t>
                      </a:r>
                      <a:endParaRPr lang="en-IN" sz="2000" dirty="0">
                        <a:latin typeface="Arial" pitchFamily="34" charset="0"/>
                        <a:cs typeface="Arial" pitchFamily="34" charset="0"/>
                      </a:endParaRPr>
                    </a:p>
                  </a:txBody>
                  <a:tcPr/>
                </a:tc>
                <a:tc>
                  <a:txBody>
                    <a:bodyPr/>
                    <a:lstStyle/>
                    <a:p>
                      <a:pPr>
                        <a:lnSpc>
                          <a:spcPct val="150000"/>
                        </a:lnSpc>
                      </a:pPr>
                      <a:r>
                        <a:rPr lang="en-IN" sz="2000" smtClean="0">
                          <a:latin typeface="Arial" pitchFamily="34" charset="0"/>
                          <a:cs typeface="Arial" pitchFamily="34" charset="0"/>
                        </a:rPr>
                        <a:t>Z=1</a:t>
                      </a:r>
                      <a:endParaRPr lang="en-IN" sz="2000" dirty="0">
                        <a:latin typeface="Arial" pitchFamily="34" charset="0"/>
                        <a:cs typeface="Arial" pitchFamily="34" charset="0"/>
                      </a:endParaRPr>
                    </a:p>
                  </a:txBody>
                  <a:tcPr/>
                </a:tc>
                <a:extLst>
                  <a:ext uri="{0D108BD9-81ED-4DB2-BD59-A6C34878D82A}"/>
                </a:extLst>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IN" sz="2000" dirty="0" smtClean="0">
                          <a:latin typeface="Arial" pitchFamily="34" charset="0"/>
                          <a:cs typeface="Arial" pitchFamily="34" charset="0"/>
                        </a:rPr>
                        <a:t>16-bit address</a:t>
                      </a:r>
                    </a:p>
                  </a:txBody>
                  <a:tcPr/>
                </a:tc>
                <a:tc>
                  <a:txBody>
                    <a:bodyPr/>
                    <a:lstStyle/>
                    <a:p>
                      <a:pPr>
                        <a:lnSpc>
                          <a:spcPct val="150000"/>
                        </a:lnSpc>
                      </a:pPr>
                      <a:r>
                        <a:rPr lang="en-IN" sz="2000" dirty="0" smtClean="0">
                          <a:latin typeface="Arial" pitchFamily="34" charset="0"/>
                          <a:cs typeface="Arial" pitchFamily="34" charset="0"/>
                        </a:rPr>
                        <a:t>RNZ</a:t>
                      </a:r>
                      <a:endParaRPr lang="en-IN" sz="2000" dirty="0">
                        <a:latin typeface="Arial" pitchFamily="34" charset="0"/>
                        <a:cs typeface="Arial" pitchFamily="34" charset="0"/>
                      </a:endParaRPr>
                    </a:p>
                  </a:txBody>
                  <a:tcPr/>
                </a:tc>
                <a:tc>
                  <a:txBody>
                    <a:bodyPr/>
                    <a:lstStyle/>
                    <a:p>
                      <a:pPr>
                        <a:lnSpc>
                          <a:spcPct val="150000"/>
                        </a:lnSpc>
                      </a:pPr>
                      <a:r>
                        <a:rPr lang="en-IN" sz="2000" baseline="0" dirty="0" smtClean="0">
                          <a:latin typeface="Arial" pitchFamily="34" charset="0"/>
                          <a:cs typeface="Arial" pitchFamily="34" charset="0"/>
                        </a:rPr>
                        <a:t>Return</a:t>
                      </a:r>
                      <a:r>
                        <a:rPr lang="en-IN" sz="2000" dirty="0" smtClean="0">
                          <a:latin typeface="Arial" pitchFamily="34" charset="0"/>
                          <a:cs typeface="Arial" pitchFamily="34" charset="0"/>
                        </a:rPr>
                        <a:t> on non zero</a:t>
                      </a:r>
                      <a:endParaRPr lang="en-IN" sz="2000" dirty="0">
                        <a:latin typeface="Arial" pitchFamily="34" charset="0"/>
                        <a:cs typeface="Arial" pitchFamily="34" charset="0"/>
                      </a:endParaRPr>
                    </a:p>
                  </a:txBody>
                  <a:tcPr/>
                </a:tc>
                <a:tc>
                  <a:txBody>
                    <a:bodyPr/>
                    <a:lstStyle/>
                    <a:p>
                      <a:pPr>
                        <a:lnSpc>
                          <a:spcPct val="150000"/>
                        </a:lnSpc>
                      </a:pPr>
                      <a:r>
                        <a:rPr lang="en-IN" sz="2000" dirty="0" smtClean="0">
                          <a:latin typeface="Arial" pitchFamily="34" charset="0"/>
                          <a:cs typeface="Arial" pitchFamily="34" charset="0"/>
                        </a:rPr>
                        <a:t>Z=0</a:t>
                      </a:r>
                      <a:endParaRPr lang="en-IN" sz="2000" dirty="0">
                        <a:latin typeface="Arial" pitchFamily="34" charset="0"/>
                        <a:cs typeface="Arial" pitchFamily="34" charset="0"/>
                      </a:endParaRPr>
                    </a:p>
                  </a:txBody>
                  <a:tcPr/>
                </a:tc>
                <a:extLst>
                  <a:ext uri="{0D108BD9-81ED-4DB2-BD59-A6C34878D82A}"/>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65125"/>
            <a:ext cx="10904538" cy="1325563"/>
          </a:xfrm>
        </p:spPr>
        <p:txBody>
          <a:bodyPr/>
          <a:lstStyle/>
          <a:p>
            <a:r>
              <a:rPr lang="en-IN" smtClean="0"/>
              <a:t>Timing: Transfer of Byte from Memory to MPU</a:t>
            </a:r>
          </a:p>
        </p:txBody>
      </p:sp>
      <p:pic>
        <p:nvPicPr>
          <p:cNvPr id="8195" name="Content Placeholder 3"/>
          <p:cNvPicPr>
            <a:picLocks noGrp="1" noChangeAspect="1"/>
          </p:cNvPicPr>
          <p:nvPr>
            <p:ph idx="1"/>
          </p:nvPr>
        </p:nvPicPr>
        <p:blipFill>
          <a:blip r:embed="rId2" cstate="print"/>
          <a:srcRect/>
          <a:stretch>
            <a:fillRect/>
          </a:stretch>
        </p:blipFill>
        <p:spPr>
          <a:xfrm>
            <a:off x="760413" y="1508125"/>
            <a:ext cx="9240837" cy="4991100"/>
          </a:xfr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712788" y="4339485"/>
            <a:ext cx="1865520" cy="707886"/>
          </a:xfrm>
          <a:prstGeom prst="rect">
            <a:avLst/>
          </a:prstGeom>
          <a:noFill/>
          <a:ln w="9525">
            <a:noFill/>
            <a:miter lim="800000"/>
            <a:headEnd/>
            <a:tailEnd/>
          </a:ln>
        </p:spPr>
        <p:txBody>
          <a:bodyPr wrap="squar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NOP</a:t>
            </a:r>
          </a:p>
        </p:txBody>
      </p:sp>
      <p:sp>
        <p:nvSpPr>
          <p:cNvPr id="57347" name="TextBox 6"/>
          <p:cNvSpPr txBox="1">
            <a:spLocks noChangeArrowheads="1"/>
          </p:cNvSpPr>
          <p:nvPr/>
        </p:nvSpPr>
        <p:spPr bwMode="auto">
          <a:xfrm>
            <a:off x="1052513" y="37366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NOP: No operation</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NOP</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7368" name="Content Placeholder 11"/>
          <p:cNvSpPr txBox="1">
            <a:spLocks/>
          </p:cNvSpPr>
          <p:nvPr/>
        </p:nvSpPr>
        <p:spPr bwMode="auto">
          <a:xfrm>
            <a:off x="508000" y="2232025"/>
            <a:ext cx="10515600" cy="1605568"/>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No operation is performed. The instruction is fetched and decoded; however, no operation is executed.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ChangeArrowheads="1"/>
          </p:cNvSpPr>
          <p:nvPr/>
        </p:nvSpPr>
        <p:spPr bwMode="auto">
          <a:xfrm>
            <a:off x="722733" y="559555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HLT</a:t>
            </a:r>
          </a:p>
        </p:txBody>
      </p:sp>
      <p:sp>
        <p:nvSpPr>
          <p:cNvPr id="58371" name="TextBox 6"/>
          <p:cNvSpPr txBox="1">
            <a:spLocks noChangeArrowheads="1"/>
          </p:cNvSpPr>
          <p:nvPr/>
        </p:nvSpPr>
        <p:spPr bwMode="auto">
          <a:xfrm>
            <a:off x="1052513" y="35867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HLT: Halt and Enter Wait State</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HLT</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2</a:t>
                      </a:r>
                      <a:r>
                        <a:rPr lang="en-IN" sz="2000" baseline="0" dirty="0" smtClean="0">
                          <a:latin typeface="Arial" pitchFamily="34" charset="0"/>
                          <a:cs typeface="Arial" pitchFamily="34" charset="0"/>
                        </a:rPr>
                        <a:t> or more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5</a:t>
                      </a:r>
                      <a:r>
                        <a:rPr lang="en-IN" sz="2000" baseline="0" dirty="0" smtClean="0">
                          <a:latin typeface="Arial" pitchFamily="34" charset="0"/>
                          <a:cs typeface="Arial" pitchFamily="34" charset="0"/>
                        </a:rPr>
                        <a:t> or more</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8392" name="Content Placeholder 11"/>
          <p:cNvSpPr txBox="1">
            <a:spLocks/>
          </p:cNvSpPr>
          <p:nvPr/>
        </p:nvSpPr>
        <p:spPr bwMode="auto">
          <a:xfrm>
            <a:off x="449705" y="2418255"/>
            <a:ext cx="11452485" cy="2990562"/>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a:t>
            </a:r>
            <a:r>
              <a:rPr lang="en-IN" sz="2000" b="1" dirty="0">
                <a:latin typeface="Arial" pitchFamily="34" charset="0"/>
                <a:cs typeface="Arial" pitchFamily="34" charset="0"/>
              </a:rPr>
              <a:t> </a:t>
            </a:r>
            <a:r>
              <a:rPr lang="en-IN" sz="2000" dirty="0">
                <a:latin typeface="Arial" pitchFamily="34" charset="0"/>
                <a:cs typeface="Arial" pitchFamily="34" charset="0"/>
              </a:rPr>
              <a:t>The MPU finishes executing the current instruction and halts any further execution. The MPU enters the Halt Acknowledge machine cycle and Wait states are inserted in every clock period. The address and the data bus are placed in the high impedance state. The contents of the register are unaffected during the HLT state. An interrupt or reset is necessary to exit from the Halt state.</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767703" y="4531463"/>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DI</a:t>
            </a:r>
          </a:p>
        </p:txBody>
      </p:sp>
      <p:sp>
        <p:nvSpPr>
          <p:cNvPr id="59395" name="TextBox 6"/>
          <p:cNvSpPr txBox="1">
            <a:spLocks noChangeArrowheads="1"/>
          </p:cNvSpPr>
          <p:nvPr/>
        </p:nvSpPr>
        <p:spPr bwMode="auto">
          <a:xfrm>
            <a:off x="1052513" y="46360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DI: Disable Interrupts</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DI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59416" name="Content Placeholder 11"/>
          <p:cNvSpPr txBox="1">
            <a:spLocks/>
          </p:cNvSpPr>
          <p:nvPr/>
        </p:nvSpPr>
        <p:spPr bwMode="auto">
          <a:xfrm>
            <a:off x="524656" y="2493205"/>
            <a:ext cx="11212642" cy="1605568"/>
          </a:xfrm>
          <a:prstGeom prst="rect">
            <a:avLst/>
          </a:prstGeom>
          <a:noFill/>
          <a:ln w="9525">
            <a:noFill/>
            <a:miter lim="800000"/>
            <a:headEnd/>
            <a:tailEnd/>
          </a:ln>
        </p:spPr>
        <p:txBody>
          <a:bodyPr wrap="square">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Interrupt Enables flip-flop is reset and all the interrupts except the TRAP are disabled.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052513" y="3841220"/>
            <a:ext cx="1593706" cy="707886"/>
          </a:xfrm>
          <a:prstGeom prst="rect">
            <a:avLst/>
          </a:prstGeom>
          <a:noFill/>
          <a:ln w="9525">
            <a:noFill/>
            <a:miter lim="800000"/>
            <a:headEnd/>
            <a:tailEnd/>
          </a:ln>
        </p:spPr>
        <p:txBody>
          <a:bodyPr wrap="none">
            <a:spAutoFit/>
          </a:bodyPr>
          <a:lstStyle/>
          <a:p>
            <a:pPr eaLnBrk="1" hangingPunct="1"/>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r>
              <a:rPr lang="en-IN" sz="2000" dirty="0">
                <a:latin typeface="Arial" pitchFamily="34" charset="0"/>
                <a:cs typeface="Arial" pitchFamily="34" charset="0"/>
              </a:rPr>
              <a:t>EI</a:t>
            </a:r>
          </a:p>
        </p:txBody>
      </p:sp>
      <p:sp>
        <p:nvSpPr>
          <p:cNvPr id="60419" name="TextBox 6"/>
          <p:cNvSpPr txBox="1">
            <a:spLocks noChangeArrowheads="1"/>
          </p:cNvSpPr>
          <p:nvPr/>
        </p:nvSpPr>
        <p:spPr bwMode="auto">
          <a:xfrm>
            <a:off x="1052513" y="38865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EI: Enable Interrupts</a:t>
            </a:r>
          </a:p>
        </p:txBody>
      </p:sp>
      <p:graphicFrame>
        <p:nvGraphicFramePr>
          <p:cNvPr id="8" name="Table 7"/>
          <p:cNvGraphicFramePr>
            <a:graphicFrameLocks noGrp="1"/>
          </p:cNvGraphicFramePr>
          <p:nvPr/>
        </p:nvGraphicFramePr>
        <p:xfrm>
          <a:off x="1052513" y="116046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EI</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60440" name="Content Placeholder 11"/>
          <p:cNvSpPr txBox="1">
            <a:spLocks/>
          </p:cNvSpPr>
          <p:nvPr/>
        </p:nvSpPr>
        <p:spPr bwMode="auto">
          <a:xfrm>
            <a:off x="812800" y="2238375"/>
            <a:ext cx="10515600" cy="1143903"/>
          </a:xfrm>
          <a:prstGeom prst="rect">
            <a:avLst/>
          </a:prstGeom>
          <a:noFill/>
          <a:ln w="9525">
            <a:noFill/>
            <a:miter lim="800000"/>
            <a:headEnd/>
            <a:tailEnd/>
          </a:ln>
        </p:spPr>
        <p:txBody>
          <a:bodyPr>
            <a:spAutoFit/>
          </a:bodyPr>
          <a:lstStyle/>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Description: </a:t>
            </a:r>
            <a:r>
              <a:rPr lang="en-IN" sz="2000" dirty="0">
                <a:latin typeface="Arial" pitchFamily="34" charset="0"/>
                <a:cs typeface="Arial" pitchFamily="34" charset="0"/>
              </a:rPr>
              <a:t>The Interrupt Enables flip-flop is set and all the interrupts are enabled.</a:t>
            </a:r>
          </a:p>
          <a:p>
            <a:pPr marL="228600" indent="-228600" eaLnBrk="1" hangingPunct="1">
              <a:lnSpc>
                <a:spcPct val="150000"/>
              </a:lnSpc>
              <a:spcBef>
                <a:spcPts val="1000"/>
              </a:spcBef>
              <a:buFont typeface="Arial" charset="0"/>
              <a:buChar char="•"/>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6"/>
          <p:cNvSpPr txBox="1">
            <a:spLocks noChangeArrowheads="1"/>
          </p:cNvSpPr>
          <p:nvPr/>
        </p:nvSpPr>
        <p:spPr bwMode="auto">
          <a:xfrm>
            <a:off x="1052513" y="223765"/>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RIM: Read Interrupt Mask</a:t>
            </a:r>
          </a:p>
        </p:txBody>
      </p:sp>
      <p:graphicFrame>
        <p:nvGraphicFramePr>
          <p:cNvPr id="8" name="Table 7"/>
          <p:cNvGraphicFramePr>
            <a:graphicFrameLocks noGrp="1"/>
          </p:cNvGraphicFramePr>
          <p:nvPr/>
        </p:nvGraphicFramePr>
        <p:xfrm>
          <a:off x="1052513" y="77072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RIM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9" name="Content Placeholder 11"/>
          <p:cNvSpPr txBox="1">
            <a:spLocks/>
          </p:cNvSpPr>
          <p:nvPr/>
        </p:nvSpPr>
        <p:spPr>
          <a:xfrm>
            <a:off x="700999" y="1685825"/>
            <a:ext cx="11111249" cy="4719241"/>
          </a:xfrm>
          <a:prstGeom prst="rect">
            <a:avLst/>
          </a:prstGeom>
          <a:noFill/>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defRPr/>
            </a:pPr>
            <a:r>
              <a:rPr lang="en-IN" sz="2000" b="1" dirty="0" smtClean="0">
                <a:solidFill>
                  <a:srgbClr val="FF0000"/>
                </a:solidFill>
                <a:latin typeface="Arial" pitchFamily="34" charset="0"/>
                <a:cs typeface="Arial" pitchFamily="34" charset="0"/>
              </a:rPr>
              <a:t>Description: </a:t>
            </a:r>
            <a:r>
              <a:rPr lang="en-IN" sz="2000" dirty="0" smtClean="0">
                <a:latin typeface="Arial" pitchFamily="34" charset="0"/>
                <a:cs typeface="Arial" pitchFamily="34" charset="0"/>
              </a:rPr>
              <a:t>This is a multipurpose instruction used to read the status of interrupts 7.5, 6.5, 5.5 and to read serial data input bit. The instruction loads eight bits in the accumulator with the following interpretations: </a:t>
            </a:r>
          </a:p>
          <a:p>
            <a:pPr fontAlgn="auto">
              <a:spcAft>
                <a:spcPts val="0"/>
              </a:spcAft>
              <a:defRPr/>
            </a:pPr>
            <a:endParaRPr lang="en-IN" sz="2000" dirty="0" smtClean="0">
              <a:latin typeface="Arial" pitchFamily="34" charset="0"/>
              <a:cs typeface="Arial" pitchFamily="34" charset="0"/>
            </a:endParaRPr>
          </a:p>
          <a:p>
            <a:pPr fontAlgn="auto">
              <a:spcAft>
                <a:spcPts val="0"/>
              </a:spcAft>
              <a:defRPr/>
            </a:pPr>
            <a:endParaRPr lang="en-IN" sz="2000" b="1" dirty="0" smtClean="0">
              <a:latin typeface="Arial" pitchFamily="34" charset="0"/>
              <a:cs typeface="Arial" pitchFamily="34" charset="0"/>
            </a:endParaRPr>
          </a:p>
          <a:p>
            <a:pPr fontAlgn="auto">
              <a:spcAft>
                <a:spcPts val="0"/>
              </a:spcAft>
              <a:defRPr/>
            </a:pPr>
            <a:endParaRPr lang="en-IN" sz="2000" b="1" dirty="0">
              <a:latin typeface="Arial" pitchFamily="34" charset="0"/>
              <a:cs typeface="Arial" pitchFamily="34" charset="0"/>
            </a:endParaRPr>
          </a:p>
          <a:p>
            <a:pPr fontAlgn="auto">
              <a:spcAft>
                <a:spcPts val="0"/>
              </a:spcAft>
              <a:defRPr/>
            </a:pPr>
            <a:endParaRPr lang="en-IN" sz="2000" b="1" dirty="0" smtClean="0">
              <a:latin typeface="Arial" pitchFamily="34" charset="0"/>
              <a:cs typeface="Arial" pitchFamily="34" charset="0"/>
            </a:endParaRPr>
          </a:p>
          <a:p>
            <a:pPr fontAlgn="auto">
              <a:spcAft>
                <a:spcPts val="0"/>
              </a:spcAft>
              <a:buNone/>
              <a:defRPr/>
            </a:pPr>
            <a:endParaRPr lang="en-IN" sz="2000" b="1" dirty="0">
              <a:latin typeface="Arial" pitchFamily="34" charset="0"/>
              <a:cs typeface="Arial" pitchFamily="34" charset="0"/>
            </a:endParaRPr>
          </a:p>
          <a:p>
            <a:pPr fontAlgn="auto">
              <a:spcAft>
                <a:spcPts val="0"/>
              </a:spcAft>
              <a:defRPr/>
            </a:pPr>
            <a:r>
              <a:rPr lang="en-IN" sz="2000" b="1" dirty="0" smtClean="0">
                <a:solidFill>
                  <a:srgbClr val="FF0000"/>
                </a:solidFill>
                <a:latin typeface="Arial" pitchFamily="34" charset="0"/>
                <a:cs typeface="Arial" pitchFamily="34" charset="0"/>
              </a:rPr>
              <a:t>Flags: </a:t>
            </a:r>
            <a:r>
              <a:rPr lang="en-IN" sz="2000" dirty="0" smtClean="0">
                <a:latin typeface="Arial" pitchFamily="34" charset="0"/>
                <a:cs typeface="Arial" pitchFamily="34" charset="0"/>
              </a:rPr>
              <a:t>No flags are affected.</a:t>
            </a:r>
          </a:p>
          <a:p>
            <a:pPr fontAlgn="auto">
              <a:spcAft>
                <a:spcPts val="0"/>
              </a:spcAft>
              <a:defRPr/>
            </a:pPr>
            <a:r>
              <a:rPr lang="en-IN" sz="2000" b="1" dirty="0" smtClean="0">
                <a:solidFill>
                  <a:srgbClr val="FF0000"/>
                </a:solidFill>
                <a:latin typeface="Arial" pitchFamily="34" charset="0"/>
                <a:cs typeface="Arial" pitchFamily="34" charset="0"/>
              </a:rPr>
              <a:t>Instruction:</a:t>
            </a:r>
            <a:endParaRPr lang="en-IN" sz="2000" dirty="0" smtClean="0">
              <a:solidFill>
                <a:srgbClr val="FF0000"/>
              </a:solidFill>
              <a:latin typeface="Arial" pitchFamily="34" charset="0"/>
              <a:cs typeface="Arial" pitchFamily="34" charset="0"/>
            </a:endParaRPr>
          </a:p>
          <a:p>
            <a:pPr marL="0" indent="0" fontAlgn="auto">
              <a:spcAft>
                <a:spcPts val="0"/>
              </a:spcAft>
              <a:buFont typeface="Arial" panose="020B0604020202020204" pitchFamily="34" charset="0"/>
              <a:buNone/>
              <a:defRPr/>
            </a:pPr>
            <a:r>
              <a:rPr lang="en-IN" sz="2000" dirty="0">
                <a:latin typeface="Arial" pitchFamily="34" charset="0"/>
                <a:cs typeface="Arial" pitchFamily="34" charset="0"/>
              </a:rPr>
              <a:t> </a:t>
            </a:r>
            <a:r>
              <a:rPr lang="en-IN" sz="2000" dirty="0" smtClean="0">
                <a:latin typeface="Arial" pitchFamily="34" charset="0"/>
                <a:cs typeface="Arial" pitchFamily="34" charset="0"/>
              </a:rPr>
              <a:t>   RIM</a:t>
            </a:r>
            <a:endParaRPr lang="en-IN" sz="2000" dirty="0">
              <a:latin typeface="Arial" pitchFamily="34" charset="0"/>
              <a:cs typeface="Arial" pitchFamily="34" charset="0"/>
            </a:endParaRPr>
          </a:p>
        </p:txBody>
      </p:sp>
      <p:pic>
        <p:nvPicPr>
          <p:cNvPr id="61464" name="Picture Placeholder 4" descr="Instruction set ppt.pptx - PowerPoint"/>
          <p:cNvPicPr>
            <a:picLocks noChangeAspect="1"/>
          </p:cNvPicPr>
          <p:nvPr/>
        </p:nvPicPr>
        <p:blipFill>
          <a:blip r:embed="rId2" cstate="print"/>
          <a:srcRect/>
          <a:stretch>
            <a:fillRect/>
          </a:stretch>
        </p:blipFill>
        <p:spPr bwMode="auto">
          <a:xfrm>
            <a:off x="4746030" y="3102386"/>
            <a:ext cx="6172200" cy="2518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5"/>
          <p:cNvSpPr txBox="1">
            <a:spLocks noChangeArrowheads="1"/>
          </p:cNvSpPr>
          <p:nvPr/>
        </p:nvSpPr>
        <p:spPr bwMode="auto">
          <a:xfrm>
            <a:off x="1052513" y="94758"/>
            <a:ext cx="7969250" cy="400110"/>
          </a:xfrm>
          <a:prstGeom prst="rect">
            <a:avLst/>
          </a:prstGeom>
          <a:noFill/>
          <a:ln w="9525">
            <a:noFill/>
            <a:miter lim="800000"/>
            <a:headEnd/>
            <a:tailEnd/>
          </a:ln>
        </p:spPr>
        <p:txBody>
          <a:bodyPr>
            <a:spAutoFit/>
          </a:bodyPr>
          <a:lstStyle/>
          <a:p>
            <a:pPr eaLnBrk="1" hangingPunct="1"/>
            <a:r>
              <a:rPr lang="en-IN" sz="2000" b="1" dirty="0">
                <a:solidFill>
                  <a:srgbClr val="FF0000"/>
                </a:solidFill>
                <a:latin typeface="Arial" pitchFamily="34" charset="0"/>
                <a:cs typeface="Arial" pitchFamily="34" charset="0"/>
              </a:rPr>
              <a:t>SIM: Set Interrupt Mask</a:t>
            </a:r>
          </a:p>
        </p:txBody>
      </p:sp>
      <p:graphicFrame>
        <p:nvGraphicFramePr>
          <p:cNvPr id="7" name="Table 6"/>
          <p:cNvGraphicFramePr>
            <a:graphicFrameLocks noGrp="1"/>
          </p:cNvGraphicFramePr>
          <p:nvPr/>
        </p:nvGraphicFramePr>
        <p:xfrm>
          <a:off x="1052513" y="574703"/>
          <a:ext cx="8128000" cy="792480"/>
        </p:xfrm>
        <a:graphic>
          <a:graphicData uri="http://schemas.openxmlformats.org/drawingml/2006/table">
            <a:tbl>
              <a:tblPr firstRow="1" bandRow="1">
                <a:tableStyleId>{5C22544A-7EE6-4342-B048-85BDC9FD1C3A}</a:tableStyleId>
              </a:tblPr>
              <a:tblGrid>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gridCol w="1625600">
                  <a:extLst>
                    <a:ext uri="{9D8B030D-6E8A-4147-A177-3AD203B41FA5}"/>
                  </a:extLst>
                </a:gridCol>
              </a:tblGrid>
              <a:tr h="370840">
                <a:tc>
                  <a:txBody>
                    <a:bodyPr/>
                    <a:lstStyle/>
                    <a:p>
                      <a:r>
                        <a:rPr lang="en-IN" sz="2000" dirty="0" smtClean="0">
                          <a:latin typeface="Arial" pitchFamily="34" charset="0"/>
                          <a:cs typeface="Arial" pitchFamily="34" charset="0"/>
                        </a:rPr>
                        <a:t>Opcode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Operand</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Bytes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M-Cycles</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T-States</a:t>
                      </a:r>
                      <a:endParaRPr lang="en-IN" sz="2000" dirty="0">
                        <a:latin typeface="Arial" pitchFamily="34" charset="0"/>
                        <a:cs typeface="Arial" pitchFamily="34" charset="0"/>
                      </a:endParaRPr>
                    </a:p>
                  </a:txBody>
                  <a:tcPr/>
                </a:tc>
                <a:extLst>
                  <a:ext uri="{0D108BD9-81ED-4DB2-BD59-A6C34878D82A}"/>
                </a:extLst>
              </a:tr>
              <a:tr h="370840">
                <a:tc>
                  <a:txBody>
                    <a:bodyPr/>
                    <a:lstStyle/>
                    <a:p>
                      <a:r>
                        <a:rPr lang="en-IN" sz="2000" dirty="0" smtClean="0">
                          <a:latin typeface="Arial" pitchFamily="34" charset="0"/>
                          <a:cs typeface="Arial" pitchFamily="34" charset="0"/>
                        </a:rPr>
                        <a:t>SIM</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None</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1</a:t>
                      </a:r>
                      <a:endParaRPr lang="en-IN" sz="2000" dirty="0">
                        <a:latin typeface="Arial" pitchFamily="34" charset="0"/>
                        <a:cs typeface="Arial" pitchFamily="34" charset="0"/>
                      </a:endParaRPr>
                    </a:p>
                  </a:txBody>
                  <a:tcPr/>
                </a:tc>
                <a:tc>
                  <a:txBody>
                    <a:bodyPr/>
                    <a:lstStyle/>
                    <a:p>
                      <a:r>
                        <a:rPr lang="en-IN" sz="2000" dirty="0" smtClean="0">
                          <a:latin typeface="Arial" pitchFamily="34" charset="0"/>
                          <a:cs typeface="Arial" pitchFamily="34" charset="0"/>
                        </a:rPr>
                        <a:t>4</a:t>
                      </a:r>
                      <a:endParaRPr lang="en-IN" sz="2000" dirty="0">
                        <a:latin typeface="Arial" pitchFamily="34" charset="0"/>
                        <a:cs typeface="Arial" pitchFamily="34" charset="0"/>
                      </a:endParaRPr>
                    </a:p>
                  </a:txBody>
                  <a:tcPr/>
                </a:tc>
                <a:extLst>
                  <a:ext uri="{0D108BD9-81ED-4DB2-BD59-A6C34878D82A}"/>
                </a:extLst>
              </a:tr>
            </a:tbl>
          </a:graphicData>
        </a:graphic>
      </p:graphicFrame>
      <p:sp>
        <p:nvSpPr>
          <p:cNvPr id="62487" name="Content Placeholder 11"/>
          <p:cNvSpPr txBox="1">
            <a:spLocks/>
          </p:cNvSpPr>
          <p:nvPr/>
        </p:nvSpPr>
        <p:spPr bwMode="auto">
          <a:xfrm>
            <a:off x="766763" y="1430338"/>
            <a:ext cx="10515600" cy="646331"/>
          </a:xfrm>
          <a:prstGeom prst="rect">
            <a:avLst/>
          </a:prstGeom>
          <a:noFill/>
          <a:ln w="9525">
            <a:noFill/>
            <a:miter lim="800000"/>
            <a:headEnd/>
            <a:tailEnd/>
          </a:ln>
        </p:spPr>
        <p:txBody>
          <a:bodyPr wrap="square">
            <a:spAutoFit/>
          </a:bodyPr>
          <a:lstStyle/>
          <a:p>
            <a:pPr marL="228600" indent="-228600" eaLnBrk="1" hangingPunct="1">
              <a:lnSpc>
                <a:spcPct val="90000"/>
              </a:lnSpc>
              <a:spcBef>
                <a:spcPts val="1000"/>
              </a:spcBef>
              <a:buFont typeface="Arial" charset="0"/>
              <a:buChar char="•"/>
            </a:pPr>
            <a:r>
              <a:rPr lang="en-IN" sz="2000" b="1" dirty="0">
                <a:latin typeface="Arial" pitchFamily="34" charset="0"/>
                <a:cs typeface="Arial" pitchFamily="34" charset="0"/>
              </a:rPr>
              <a:t>Description: </a:t>
            </a:r>
            <a:r>
              <a:rPr lang="en-IN" sz="2000" dirty="0">
                <a:latin typeface="Arial" pitchFamily="34" charset="0"/>
                <a:cs typeface="Arial" pitchFamily="34" charset="0"/>
              </a:rPr>
              <a:t>This is a multipurpose instruction and used to implement the 8085 interrupts (RST 7.5,6.5 and 5.5) and serial data output. </a:t>
            </a:r>
          </a:p>
        </p:txBody>
      </p:sp>
      <p:pic>
        <p:nvPicPr>
          <p:cNvPr id="62488" name="Picture Placeholder 4" descr="Instruction set ppt.pptx - PowerPoint"/>
          <p:cNvPicPr>
            <a:picLocks noChangeAspect="1"/>
          </p:cNvPicPr>
          <p:nvPr/>
        </p:nvPicPr>
        <p:blipFill>
          <a:blip r:embed="rId3" cstate="print"/>
          <a:srcRect/>
          <a:stretch>
            <a:fillRect/>
          </a:stretch>
        </p:blipFill>
        <p:spPr bwMode="auto">
          <a:xfrm>
            <a:off x="966370" y="2199883"/>
            <a:ext cx="6172200" cy="1622425"/>
          </a:xfrm>
          <a:prstGeom prst="rect">
            <a:avLst/>
          </a:prstGeom>
          <a:noFill/>
          <a:ln w="9525">
            <a:noFill/>
            <a:miter lim="800000"/>
            <a:headEnd/>
            <a:tailEnd/>
          </a:ln>
        </p:spPr>
      </p:pic>
      <p:pic>
        <p:nvPicPr>
          <p:cNvPr id="62489" name="Picture Placeholder 4" descr="Instruction set ppt.pptx - PowerPoint"/>
          <p:cNvPicPr>
            <a:picLocks noChangeAspect="1"/>
          </p:cNvPicPr>
          <p:nvPr/>
        </p:nvPicPr>
        <p:blipFill>
          <a:blip r:embed="rId4" cstate="print"/>
          <a:srcRect/>
          <a:stretch>
            <a:fillRect/>
          </a:stretch>
        </p:blipFill>
        <p:spPr bwMode="auto">
          <a:xfrm>
            <a:off x="909693" y="3962528"/>
            <a:ext cx="6172200" cy="2787650"/>
          </a:xfrm>
          <a:prstGeom prst="rect">
            <a:avLst/>
          </a:prstGeom>
          <a:noFill/>
          <a:ln w="9525">
            <a:noFill/>
            <a:miter lim="800000"/>
            <a:headEnd/>
            <a:tailEnd/>
          </a:ln>
        </p:spPr>
      </p:pic>
      <p:sp>
        <p:nvSpPr>
          <p:cNvPr id="62490" name="Rectangle 12"/>
          <p:cNvSpPr>
            <a:spLocks noChangeArrowheads="1"/>
          </p:cNvSpPr>
          <p:nvPr/>
        </p:nvSpPr>
        <p:spPr bwMode="auto">
          <a:xfrm>
            <a:off x="7790827" y="3890780"/>
            <a:ext cx="4096374" cy="1477328"/>
          </a:xfrm>
          <a:prstGeom prst="rect">
            <a:avLst/>
          </a:prstGeom>
          <a:noFill/>
          <a:ln w="9525">
            <a:noFill/>
            <a:miter lim="800000"/>
            <a:headEnd/>
            <a:tailEnd/>
          </a:ln>
        </p:spPr>
        <p:txBody>
          <a:bodyPr wrap="square">
            <a:spAutoFit/>
          </a:bodyPr>
          <a:lstStyle/>
          <a:p>
            <a:pPr eaLnBrk="1" hangingPunct="1">
              <a:lnSpc>
                <a:spcPct val="150000"/>
              </a:lnSpc>
            </a:pPr>
            <a:r>
              <a:rPr lang="en-IN" sz="2000" b="1" dirty="0">
                <a:solidFill>
                  <a:srgbClr val="FF0000"/>
                </a:solidFill>
                <a:latin typeface="Arial" pitchFamily="34" charset="0"/>
                <a:cs typeface="Arial" pitchFamily="34" charset="0"/>
              </a:rPr>
              <a:t>Flags:</a:t>
            </a:r>
            <a:r>
              <a:rPr lang="en-IN" sz="2000" b="1" dirty="0">
                <a:latin typeface="Arial" pitchFamily="34" charset="0"/>
                <a:cs typeface="Arial" pitchFamily="34" charset="0"/>
              </a:rPr>
              <a:t> </a:t>
            </a:r>
            <a:r>
              <a:rPr lang="en-IN" sz="2000" dirty="0">
                <a:latin typeface="Arial" pitchFamily="34" charset="0"/>
                <a:cs typeface="Arial" pitchFamily="34" charset="0"/>
              </a:rPr>
              <a:t>No flags are affected.</a:t>
            </a:r>
          </a:p>
          <a:p>
            <a:pPr eaLnBrk="1" hangingPunct="1">
              <a:lnSpc>
                <a:spcPct val="150000"/>
              </a:lnSpc>
            </a:pPr>
            <a:r>
              <a:rPr lang="en-IN" sz="2000" b="1" dirty="0">
                <a:solidFill>
                  <a:srgbClr val="FF0000"/>
                </a:solidFill>
                <a:latin typeface="Arial" pitchFamily="34" charset="0"/>
                <a:cs typeface="Arial" pitchFamily="34" charset="0"/>
              </a:rPr>
              <a:t>Instruction:</a:t>
            </a:r>
            <a:endParaRPr lang="en-IN" sz="2000" dirty="0">
              <a:solidFill>
                <a:srgbClr val="FF0000"/>
              </a:solidFill>
              <a:latin typeface="Arial" pitchFamily="34" charset="0"/>
              <a:cs typeface="Arial" pitchFamily="34" charset="0"/>
            </a:endParaRPr>
          </a:p>
          <a:p>
            <a:pPr eaLnBrk="1" hangingPunct="1">
              <a:lnSpc>
                <a:spcPct val="150000"/>
              </a:lnSpc>
            </a:pPr>
            <a:r>
              <a:rPr lang="en-IN" sz="2000" dirty="0">
                <a:latin typeface="Arial" pitchFamily="34" charset="0"/>
                <a:cs typeface="Arial" pitchFamily="34" charset="0"/>
              </a:rPr>
              <a:t>    SIM</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5115" y="490976"/>
            <a:ext cx="9906957" cy="1268552"/>
          </a:xfrm>
        </p:spPr>
        <p:txBody>
          <a:bodyPr>
            <a:noAutofit/>
          </a:bodyPr>
          <a:lstStyle/>
          <a:p>
            <a:pPr algn="just">
              <a:lnSpc>
                <a:spcPct val="150000"/>
              </a:lnSpc>
            </a:pPr>
            <a:r>
              <a:rPr lang="en-IN" sz="2000" dirty="0" smtClean="0">
                <a:solidFill>
                  <a:srgbClr val="FF0000"/>
                </a:solidFill>
                <a:latin typeface="Arial" panose="020B0604020202020204" pitchFamily="34" charset="0"/>
                <a:cs typeface="Arial" panose="020B0604020202020204" pitchFamily="34" charset="0"/>
              </a:rPr>
              <a:t>Example 1: </a:t>
            </a:r>
            <a:r>
              <a:rPr lang="en-IN" sz="2000" dirty="0" smtClean="0">
                <a:latin typeface="Arial" panose="020B0604020202020204" pitchFamily="34" charset="0"/>
                <a:cs typeface="Arial" panose="020B0604020202020204" pitchFamily="34" charset="0"/>
              </a:rPr>
              <a:t>Write instruction to load the 16-bit number 2050H in the register pair HL using LXI and MVI opcodes and explain the difference between the two instructions.</a:t>
            </a:r>
            <a:endParaRPr lang="en-IN" sz="2000"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3477635112"/>
              </p:ext>
            </p:extLst>
          </p:nvPr>
        </p:nvGraphicFramePr>
        <p:xfrm>
          <a:off x="1285767" y="3304667"/>
          <a:ext cx="2266730" cy="1097280"/>
        </p:xfrm>
        <a:graphic>
          <a:graphicData uri="http://schemas.openxmlformats.org/drawingml/2006/table">
            <a:tbl>
              <a:tblPr firstRow="1" bandRow="1">
                <a:tableStyleId>{5C22544A-7EE6-4342-B048-85BDC9FD1C3A}</a:tableStyleId>
              </a:tblPr>
              <a:tblGrid>
                <a:gridCol w="2266730">
                  <a:extLst>
                    <a:ext uri="{9D8B030D-6E8A-4147-A177-3AD203B41FA5}">
                      <a16:colId xmlns:a16="http://schemas.microsoft.com/office/drawing/2014/main" xmlns="" val="3040787565"/>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000" dirty="0" smtClean="0">
                          <a:solidFill>
                            <a:srgbClr val="FF0000"/>
                          </a:solidFill>
                          <a:latin typeface="Arial" panose="020B0604020202020204" pitchFamily="34" charset="0"/>
                          <a:cs typeface="Arial" panose="020B0604020202020204" pitchFamily="34" charset="0"/>
                        </a:rPr>
                        <a:t>Using LXI</a:t>
                      </a:r>
                    </a:p>
                  </a:txBody>
                  <a:tcPr/>
                </a:tc>
                <a:extLst>
                  <a:ext uri="{0D108BD9-81ED-4DB2-BD59-A6C34878D82A}">
                    <a16:rowId xmlns:a16="http://schemas.microsoft.com/office/drawing/2014/main" xmlns="" val="3507416452"/>
                  </a:ext>
                </a:extLst>
              </a:tr>
              <a:tr h="370840">
                <a:tc>
                  <a:txBody>
                    <a:bodyPr/>
                    <a:lstStyle/>
                    <a:p>
                      <a:pPr algn="ctr">
                        <a:lnSpc>
                          <a:spcPct val="150000"/>
                        </a:lnSpc>
                      </a:pPr>
                      <a:r>
                        <a:rPr lang="en-IN" sz="2000" b="1" dirty="0" smtClean="0">
                          <a:solidFill>
                            <a:schemeClr val="tx1"/>
                          </a:solidFill>
                          <a:latin typeface="Arial" panose="020B0604020202020204" pitchFamily="34" charset="0"/>
                          <a:cs typeface="Arial" panose="020B0604020202020204" pitchFamily="34" charset="0"/>
                        </a:rPr>
                        <a:t>LXI H, 2050H</a:t>
                      </a:r>
                      <a:endParaRPr lang="en-IN" sz="2000" b="1"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815234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3156446210"/>
              </p:ext>
            </p:extLst>
          </p:nvPr>
        </p:nvGraphicFramePr>
        <p:xfrm>
          <a:off x="5707116" y="3273304"/>
          <a:ext cx="2266729" cy="1645920"/>
        </p:xfrm>
        <a:graphic>
          <a:graphicData uri="http://schemas.openxmlformats.org/drawingml/2006/table">
            <a:tbl>
              <a:tblPr firstRow="1" bandRow="1">
                <a:tableStyleId>{5C22544A-7EE6-4342-B048-85BDC9FD1C3A}</a:tableStyleId>
              </a:tblPr>
              <a:tblGrid>
                <a:gridCol w="2266729">
                  <a:extLst>
                    <a:ext uri="{9D8B030D-6E8A-4147-A177-3AD203B41FA5}">
                      <a16:colId xmlns:a16="http://schemas.microsoft.com/office/drawing/2014/main" xmlns="" val="2109807328"/>
                    </a:ext>
                  </a:extLst>
                </a:gridCol>
              </a:tblGrid>
              <a:tr h="249678">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MVI</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5895952"/>
                  </a:ext>
                </a:extLst>
              </a:tr>
              <a:tr h="370840">
                <a:tc>
                  <a:txBody>
                    <a:bodyPr/>
                    <a:lstStyle/>
                    <a:p>
                      <a:pPr algn="ctr">
                        <a:lnSpc>
                          <a:spcPct val="150000"/>
                        </a:lnSpc>
                      </a:pPr>
                      <a:r>
                        <a:rPr lang="en-IN" sz="2000" b="1" dirty="0" smtClean="0">
                          <a:solidFill>
                            <a:schemeClr val="tx1"/>
                          </a:solidFill>
                          <a:latin typeface="Arial" panose="020B0604020202020204" pitchFamily="34" charset="0"/>
                          <a:cs typeface="Arial" panose="020B0604020202020204" pitchFamily="34" charset="0"/>
                        </a:rPr>
                        <a:t>MVI H, 20H</a:t>
                      </a:r>
                      <a:endParaRPr lang="en-IN" sz="2000" b="1"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14520557"/>
                  </a:ext>
                </a:extLst>
              </a:tr>
              <a:tr h="370840">
                <a:tc>
                  <a:txBody>
                    <a:bodyPr/>
                    <a:lstStyle/>
                    <a:p>
                      <a:pPr algn="ctr">
                        <a:lnSpc>
                          <a:spcPct val="150000"/>
                        </a:lnSpc>
                      </a:pPr>
                      <a:r>
                        <a:rPr lang="en-IN" sz="2000" b="1" dirty="0" smtClean="0">
                          <a:solidFill>
                            <a:schemeClr val="tx1"/>
                          </a:solidFill>
                          <a:latin typeface="Arial" panose="020B0604020202020204" pitchFamily="34" charset="0"/>
                          <a:cs typeface="Arial" panose="020B0604020202020204" pitchFamily="34" charset="0"/>
                        </a:rPr>
                        <a:t>MVI L,50H</a:t>
                      </a:r>
                      <a:endParaRPr lang="en-IN" sz="2000" b="1"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08217695"/>
                  </a:ext>
                </a:extLst>
              </a:tr>
            </a:tbl>
          </a:graphicData>
        </a:graphic>
      </p:graphicFrame>
    </p:spTree>
    <p:extLst>
      <p:ext uri="{BB962C8B-B14F-4D97-AF65-F5344CB8AC3E}">
        <p14:creationId xmlns:p14="http://schemas.microsoft.com/office/powerpoint/2010/main" xmlns="" val="25997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651164" y="827307"/>
            <a:ext cx="10917381" cy="1292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r>
              <a:rPr lang="en-IN" sz="2000" dirty="0" smtClean="0">
                <a:solidFill>
                  <a:srgbClr val="FF0000"/>
                </a:solidFill>
                <a:latin typeface="Arial" panose="020B0604020202020204" pitchFamily="34" charset="0"/>
                <a:cs typeface="Arial" panose="020B0604020202020204" pitchFamily="34" charset="0"/>
              </a:rPr>
              <a:t>Example 2: </a:t>
            </a:r>
            <a:r>
              <a:rPr lang="en-IN" sz="2000" dirty="0" smtClean="0">
                <a:latin typeface="Arial" panose="020B0604020202020204" pitchFamily="34" charset="0"/>
                <a:cs typeface="Arial" panose="020B0604020202020204" pitchFamily="34" charset="0"/>
              </a:rPr>
              <a:t>The memory location 2050H holds the data byte F7H. Write instructions to transfer the data byte to the accumulator using three different opcodes: MOV, LDAX and LDA.</a:t>
            </a:r>
            <a:endParaRPr lang="en-IN"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859629195"/>
              </p:ext>
            </p:extLst>
          </p:nvPr>
        </p:nvGraphicFramePr>
        <p:xfrm>
          <a:off x="1559035" y="3212288"/>
          <a:ext cx="1799897" cy="1645920"/>
        </p:xfrm>
        <a:graphic>
          <a:graphicData uri="http://schemas.openxmlformats.org/drawingml/2006/table">
            <a:tbl>
              <a:tblPr firstRow="1" bandRow="1">
                <a:tableStyleId>{5C22544A-7EE6-4342-B048-85BDC9FD1C3A}</a:tableStyleId>
              </a:tblPr>
              <a:tblGrid>
                <a:gridCol w="1799897">
                  <a:extLst>
                    <a:ext uri="{9D8B030D-6E8A-4147-A177-3AD203B41FA5}">
                      <a16:colId xmlns:a16="http://schemas.microsoft.com/office/drawing/2014/main" xmlns="" val="3040787565"/>
                    </a:ext>
                  </a:extLst>
                </a:gridCol>
              </a:tblGrid>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2000" dirty="0" smtClean="0">
                          <a:solidFill>
                            <a:srgbClr val="FF0000"/>
                          </a:solidFill>
                          <a:latin typeface="Arial" panose="020B0604020202020204" pitchFamily="34" charset="0"/>
                          <a:cs typeface="Arial" panose="020B0604020202020204" pitchFamily="34" charset="0"/>
                        </a:rPr>
                        <a:t>Using MOV</a:t>
                      </a:r>
                    </a:p>
                  </a:txBody>
                  <a:tcPr/>
                </a:tc>
                <a:extLst>
                  <a:ext uri="{0D108BD9-81ED-4DB2-BD59-A6C34878D82A}">
                    <a16:rowId xmlns:a16="http://schemas.microsoft.com/office/drawing/2014/main" xmlns="" val="35074164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LXI H, 2050H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81523401"/>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MOV A, M</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585883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115607079"/>
              </p:ext>
            </p:extLst>
          </p:nvPr>
        </p:nvGraphicFramePr>
        <p:xfrm>
          <a:off x="5164960" y="3169242"/>
          <a:ext cx="1982074" cy="1645920"/>
        </p:xfrm>
        <a:graphic>
          <a:graphicData uri="http://schemas.openxmlformats.org/drawingml/2006/table">
            <a:tbl>
              <a:tblPr firstRow="1" bandRow="1">
                <a:tableStyleId>{5C22544A-7EE6-4342-B048-85BDC9FD1C3A}</a:tableStyleId>
              </a:tblPr>
              <a:tblGrid>
                <a:gridCol w="1982074">
                  <a:extLst>
                    <a:ext uri="{9D8B030D-6E8A-4147-A177-3AD203B41FA5}">
                      <a16:colId xmlns:a16="http://schemas.microsoft.com/office/drawing/2014/main" xmlns="" val="2109807328"/>
                    </a:ext>
                  </a:extLst>
                </a:gridCol>
              </a:tblGrid>
              <a:tr h="249678">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LDAX</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58959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LXI B, 2050H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14520557"/>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LDAX</a:t>
                      </a:r>
                      <a:r>
                        <a:rPr lang="en-IN" sz="2000" b="1" baseline="0" dirty="0" smtClean="0">
                          <a:latin typeface="Arial" panose="020B0604020202020204" pitchFamily="34" charset="0"/>
                          <a:cs typeface="Arial" panose="020B0604020202020204" pitchFamily="34" charset="0"/>
                        </a:rPr>
                        <a:t> B</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0821769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4281396341"/>
              </p:ext>
            </p:extLst>
          </p:nvPr>
        </p:nvGraphicFramePr>
        <p:xfrm>
          <a:off x="8354848" y="3193326"/>
          <a:ext cx="1966309" cy="1097280"/>
        </p:xfrm>
        <a:graphic>
          <a:graphicData uri="http://schemas.openxmlformats.org/drawingml/2006/table">
            <a:tbl>
              <a:tblPr firstRow="1" bandRow="1">
                <a:tableStyleId>{5C22544A-7EE6-4342-B048-85BDC9FD1C3A}</a:tableStyleId>
              </a:tblPr>
              <a:tblGrid>
                <a:gridCol w="1966309">
                  <a:extLst>
                    <a:ext uri="{9D8B030D-6E8A-4147-A177-3AD203B41FA5}">
                      <a16:colId xmlns:a16="http://schemas.microsoft.com/office/drawing/2014/main" xmlns="" val="3092203663"/>
                    </a:ext>
                  </a:extLst>
                </a:gridCol>
              </a:tblGrid>
              <a:tr h="370840">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LDA</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5772440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LDA 2050H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916823331"/>
                  </a:ext>
                </a:extLst>
              </a:tr>
            </a:tbl>
          </a:graphicData>
        </a:graphic>
      </p:graphicFrame>
    </p:spTree>
    <p:extLst>
      <p:ext uri="{BB962C8B-B14F-4D97-AF65-F5344CB8AC3E}">
        <p14:creationId xmlns:p14="http://schemas.microsoft.com/office/powerpoint/2010/main" xmlns="" val="16671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177158" y="827307"/>
            <a:ext cx="9144000" cy="1290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000" dirty="0" smtClean="0">
                <a:solidFill>
                  <a:srgbClr val="FF0000"/>
                </a:solidFill>
                <a:latin typeface="Arial" panose="020B0604020202020204" pitchFamily="34" charset="0"/>
                <a:cs typeface="Arial" panose="020B0604020202020204" pitchFamily="34" charset="0"/>
              </a:rPr>
              <a:t>Example 3: </a:t>
            </a:r>
            <a:r>
              <a:rPr lang="en-IN" sz="2000" dirty="0" smtClean="0">
                <a:latin typeface="Arial" panose="020B0604020202020204" pitchFamily="34" charset="0"/>
                <a:cs typeface="Arial" panose="020B0604020202020204" pitchFamily="34" charset="0"/>
              </a:rPr>
              <a:t>Write instruction to store the contents of register B (32H) in the memory location 8000H using the opcodes: MOV, STAX and STA.</a:t>
            </a:r>
            <a:endParaRPr lang="en-IN" sz="2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336952643"/>
              </p:ext>
            </p:extLst>
          </p:nvPr>
        </p:nvGraphicFramePr>
        <p:xfrm>
          <a:off x="1381236" y="3174672"/>
          <a:ext cx="1792888" cy="1645920"/>
        </p:xfrm>
        <a:graphic>
          <a:graphicData uri="http://schemas.openxmlformats.org/drawingml/2006/table">
            <a:tbl>
              <a:tblPr firstRow="1" bandRow="1">
                <a:tableStyleId>{5C22544A-7EE6-4342-B048-85BDC9FD1C3A}</a:tableStyleId>
              </a:tblPr>
              <a:tblGrid>
                <a:gridCol w="1792888">
                  <a:extLst>
                    <a:ext uri="{9D8B030D-6E8A-4147-A177-3AD203B41FA5}">
                      <a16:colId xmlns:a16="http://schemas.microsoft.com/office/drawing/2014/main" xmlns="" val="3040787565"/>
                    </a:ext>
                  </a:extLst>
                </a:gridCol>
              </a:tblGrid>
              <a:tr h="370840">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MOV</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074164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LXI H, 8000H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81523401"/>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MOV </a:t>
                      </a:r>
                      <a:r>
                        <a:rPr lang="en-IN" sz="2000" b="1" baseline="0" dirty="0" smtClean="0">
                          <a:latin typeface="Arial" panose="020B0604020202020204" pitchFamily="34" charset="0"/>
                          <a:cs typeface="Arial" panose="020B0604020202020204" pitchFamily="34" charset="0"/>
                        </a:rPr>
                        <a:t> M, B</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5858837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1876968429"/>
              </p:ext>
            </p:extLst>
          </p:nvPr>
        </p:nvGraphicFramePr>
        <p:xfrm>
          <a:off x="4554484" y="3137684"/>
          <a:ext cx="1982950" cy="2194560"/>
        </p:xfrm>
        <a:graphic>
          <a:graphicData uri="http://schemas.openxmlformats.org/drawingml/2006/table">
            <a:tbl>
              <a:tblPr firstRow="1" bandRow="1">
                <a:tableStyleId>{5C22544A-7EE6-4342-B048-85BDC9FD1C3A}</a:tableStyleId>
              </a:tblPr>
              <a:tblGrid>
                <a:gridCol w="1982950">
                  <a:extLst>
                    <a:ext uri="{9D8B030D-6E8A-4147-A177-3AD203B41FA5}">
                      <a16:colId xmlns:a16="http://schemas.microsoft.com/office/drawing/2014/main" xmlns="" val="2109807328"/>
                    </a:ext>
                  </a:extLst>
                </a:gridCol>
              </a:tblGrid>
              <a:tr h="249678">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STAX</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058959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LXI D, 8000H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14520557"/>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MOV</a:t>
                      </a:r>
                      <a:r>
                        <a:rPr lang="en-IN" sz="2000" b="1" baseline="0" dirty="0" smtClean="0">
                          <a:latin typeface="Arial" panose="020B0604020202020204" pitchFamily="34" charset="0"/>
                          <a:cs typeface="Arial" panose="020B0604020202020204" pitchFamily="34" charset="0"/>
                        </a:rPr>
                        <a:t> A, B</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208217695"/>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STAX D</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64357668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569017386"/>
              </p:ext>
            </p:extLst>
          </p:nvPr>
        </p:nvGraphicFramePr>
        <p:xfrm>
          <a:off x="8022898" y="3137684"/>
          <a:ext cx="1867336" cy="1645920"/>
        </p:xfrm>
        <a:graphic>
          <a:graphicData uri="http://schemas.openxmlformats.org/drawingml/2006/table">
            <a:tbl>
              <a:tblPr firstRow="1" bandRow="1">
                <a:tableStyleId>{5C22544A-7EE6-4342-B048-85BDC9FD1C3A}</a:tableStyleId>
              </a:tblPr>
              <a:tblGrid>
                <a:gridCol w="1867336">
                  <a:extLst>
                    <a:ext uri="{9D8B030D-6E8A-4147-A177-3AD203B41FA5}">
                      <a16:colId xmlns:a16="http://schemas.microsoft.com/office/drawing/2014/main" xmlns="" val="3092203663"/>
                    </a:ext>
                  </a:extLst>
                </a:gridCol>
              </a:tblGrid>
              <a:tr h="303428">
                <a:tc>
                  <a:txBody>
                    <a:bodyPr/>
                    <a:lstStyle/>
                    <a:p>
                      <a:pPr algn="ctr">
                        <a:lnSpc>
                          <a:spcPct val="150000"/>
                        </a:lnSpc>
                      </a:pPr>
                      <a:r>
                        <a:rPr lang="en-IN" sz="2000" dirty="0" smtClean="0">
                          <a:solidFill>
                            <a:srgbClr val="FF0000"/>
                          </a:solidFill>
                          <a:latin typeface="Arial" panose="020B0604020202020204" pitchFamily="34" charset="0"/>
                          <a:cs typeface="Arial" panose="020B0604020202020204" pitchFamily="34" charset="0"/>
                        </a:rPr>
                        <a:t>Using STA</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577244052"/>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MOV A, B</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916823331"/>
                  </a:ext>
                </a:extLst>
              </a:tr>
              <a:tr h="370840">
                <a:tc>
                  <a:txBody>
                    <a:bodyPr/>
                    <a:lstStyle/>
                    <a:p>
                      <a:pPr algn="ctr">
                        <a:lnSpc>
                          <a:spcPct val="150000"/>
                        </a:lnSpc>
                      </a:pPr>
                      <a:r>
                        <a:rPr lang="en-IN" sz="2000" b="1" dirty="0" smtClean="0">
                          <a:latin typeface="Arial" panose="020B0604020202020204" pitchFamily="34" charset="0"/>
                          <a:cs typeface="Arial" panose="020B0604020202020204" pitchFamily="34" charset="0"/>
                        </a:rPr>
                        <a:t>STA 8000H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656693172"/>
                  </a:ext>
                </a:extLst>
              </a:tr>
            </a:tbl>
          </a:graphicData>
        </a:graphic>
      </p:graphicFrame>
    </p:spTree>
    <p:extLst>
      <p:ext uri="{BB962C8B-B14F-4D97-AF65-F5344CB8AC3E}">
        <p14:creationId xmlns:p14="http://schemas.microsoft.com/office/powerpoint/2010/main" xmlns="" val="90390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177158" y="827306"/>
            <a:ext cx="9144000" cy="15950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000" dirty="0" smtClean="0">
                <a:solidFill>
                  <a:srgbClr val="FF0000"/>
                </a:solidFill>
                <a:latin typeface="Arial" panose="020B0604020202020204" pitchFamily="34" charset="0"/>
                <a:cs typeface="Arial" panose="020B0604020202020204" pitchFamily="34" charset="0"/>
              </a:rPr>
              <a:t>Example 4: </a:t>
            </a:r>
            <a:r>
              <a:rPr lang="en-IN" sz="2000" dirty="0" smtClean="0">
                <a:latin typeface="Arial" panose="020B0604020202020204" pitchFamily="34" charset="0"/>
                <a:cs typeface="Arial" panose="020B0604020202020204" pitchFamily="34" charset="0"/>
              </a:rPr>
              <a:t>Write instruction to load the number 2050H in the register pair BC. Increment the number using the instruction INX B and illustrate whether the INX B instruction is equivalent to the instruction INR B and INR C.</a:t>
            </a:r>
            <a:endParaRPr lang="en-IN" sz="2000" dirty="0">
              <a:latin typeface="Arial" panose="020B060402020202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584506178"/>
              </p:ext>
            </p:extLst>
          </p:nvPr>
        </p:nvGraphicFramePr>
        <p:xfrm>
          <a:off x="4428361" y="3433555"/>
          <a:ext cx="1741212" cy="1645920"/>
        </p:xfrm>
        <a:graphic>
          <a:graphicData uri="http://schemas.openxmlformats.org/drawingml/2006/table">
            <a:tbl>
              <a:tblPr firstRow="1" bandRow="1">
                <a:tableStyleId>{5C22544A-7EE6-4342-B048-85BDC9FD1C3A}</a:tableStyleId>
              </a:tblPr>
              <a:tblGrid>
                <a:gridCol w="1741212">
                  <a:extLst>
                    <a:ext uri="{9D8B030D-6E8A-4147-A177-3AD203B41FA5}">
                      <a16:colId xmlns:a16="http://schemas.microsoft.com/office/drawing/2014/main" xmlns="" val="3040787565"/>
                    </a:ext>
                  </a:extLst>
                </a:gridCol>
              </a:tblGrid>
              <a:tr h="370840">
                <a:tc>
                  <a:txBody>
                    <a:bodyPr/>
                    <a:lstStyle/>
                    <a:p>
                      <a:pPr>
                        <a:lnSpc>
                          <a:spcPct val="150000"/>
                        </a:lnSpc>
                      </a:pPr>
                      <a:r>
                        <a:rPr lang="en-IN" sz="2000" dirty="0" smtClean="0">
                          <a:solidFill>
                            <a:srgbClr val="FF0000"/>
                          </a:solidFill>
                          <a:latin typeface="Arial" panose="020B0604020202020204" pitchFamily="34" charset="0"/>
                          <a:cs typeface="Arial" panose="020B0604020202020204" pitchFamily="34" charset="0"/>
                        </a:rPr>
                        <a:t>Using INX B</a:t>
                      </a:r>
                      <a:endParaRPr lang="en-IN" sz="20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507416452"/>
                  </a:ext>
                </a:extLst>
              </a:tr>
              <a:tr h="370840">
                <a:tc>
                  <a:txBody>
                    <a:bodyPr/>
                    <a:lstStyle/>
                    <a:p>
                      <a:pPr>
                        <a:lnSpc>
                          <a:spcPct val="150000"/>
                        </a:lnSpc>
                      </a:pPr>
                      <a:r>
                        <a:rPr lang="en-IN" sz="2000" b="1" dirty="0" smtClean="0">
                          <a:latin typeface="Arial" panose="020B0604020202020204" pitchFamily="34" charset="0"/>
                          <a:cs typeface="Arial" panose="020B0604020202020204" pitchFamily="34" charset="0"/>
                        </a:rPr>
                        <a:t>LXI B, 2050H</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81523401"/>
                  </a:ext>
                </a:extLst>
              </a:tr>
              <a:tr h="370840">
                <a:tc>
                  <a:txBody>
                    <a:bodyPr/>
                    <a:lstStyle/>
                    <a:p>
                      <a:pPr>
                        <a:lnSpc>
                          <a:spcPct val="150000"/>
                        </a:lnSpc>
                      </a:pPr>
                      <a:r>
                        <a:rPr lang="en-IN" sz="2000" b="1" dirty="0" smtClean="0">
                          <a:latin typeface="Arial" panose="020B0604020202020204" pitchFamily="34" charset="0"/>
                          <a:cs typeface="Arial" panose="020B0604020202020204" pitchFamily="34" charset="0"/>
                        </a:rPr>
                        <a:t>INX</a:t>
                      </a:r>
                      <a:r>
                        <a:rPr lang="en-IN" sz="2000" b="1" baseline="0" dirty="0" smtClean="0">
                          <a:latin typeface="Arial" panose="020B0604020202020204" pitchFamily="34" charset="0"/>
                          <a:cs typeface="Arial" panose="020B0604020202020204" pitchFamily="34" charset="0"/>
                        </a:rPr>
                        <a:t> B</a:t>
                      </a:r>
                      <a:endParaRPr lang="en-IN" sz="20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58588376"/>
                  </a:ext>
                </a:extLst>
              </a:tr>
            </a:tbl>
          </a:graphicData>
        </a:graphic>
      </p:graphicFrame>
    </p:spTree>
    <p:extLst>
      <p:ext uri="{BB962C8B-B14F-4D97-AF65-F5344CB8AC3E}">
        <p14:creationId xmlns:p14="http://schemas.microsoft.com/office/powerpoint/2010/main" xmlns="" val="426118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IN" smtClean="0"/>
              <a:t>Schematic of Latching Low-Order Address Bus</a:t>
            </a:r>
          </a:p>
        </p:txBody>
      </p:sp>
      <p:pic>
        <p:nvPicPr>
          <p:cNvPr id="9219" name="Picture Placeholder 4" descr="Presentation1.pptx - PowerPoint"/>
          <p:cNvPicPr>
            <a:picLocks noGrp="1" noChangeAspect="1"/>
          </p:cNvPicPr>
          <p:nvPr>
            <p:ph idx="1"/>
          </p:nvPr>
        </p:nvPicPr>
        <p:blipFill>
          <a:blip r:embed="rId2" cstate="print"/>
          <a:srcRect/>
          <a:stretch>
            <a:fillRect/>
          </a:stretch>
        </p:blipFill>
        <p:spPr>
          <a:xfrm>
            <a:off x="1289050" y="1825625"/>
            <a:ext cx="9501188" cy="4970463"/>
          </a:xfrm>
        </p:spPr>
      </p:pic>
      <p:sp>
        <p:nvSpPr>
          <p:cNvPr id="5" name="Rectangle 4"/>
          <p:cNvSpPr/>
          <p:nvPr/>
        </p:nvSpPr>
        <p:spPr>
          <a:xfrm>
            <a:off x="1260475" y="5756275"/>
            <a:ext cx="1530350" cy="7016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IN">
              <a:solidFill>
                <a:schemeClr val="bg1"/>
              </a:solidFill>
            </a:endParaRPr>
          </a:p>
        </p:txBody>
      </p:sp>
      <p:sp>
        <p:nvSpPr>
          <p:cNvPr id="6" name="Rectangle 5"/>
          <p:cNvSpPr/>
          <p:nvPr/>
        </p:nvSpPr>
        <p:spPr>
          <a:xfrm>
            <a:off x="9231313" y="4629150"/>
            <a:ext cx="1125537" cy="35718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I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177157" y="217686"/>
            <a:ext cx="10266697" cy="11262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000" dirty="0" smtClean="0">
                <a:solidFill>
                  <a:srgbClr val="FF0000"/>
                </a:solidFill>
                <a:latin typeface="Arial" panose="020B0604020202020204" pitchFamily="34" charset="0"/>
                <a:cs typeface="Arial" panose="020B0604020202020204" pitchFamily="34" charset="0"/>
              </a:rPr>
              <a:t>Example 5: </a:t>
            </a:r>
            <a:r>
              <a:rPr lang="en-IN" sz="2000" dirty="0" smtClean="0">
                <a:latin typeface="Arial" panose="020B0604020202020204" pitchFamily="34" charset="0"/>
                <a:cs typeface="Arial" panose="020B0604020202020204" pitchFamily="34" charset="0"/>
              </a:rPr>
              <a:t>16-BYTES of data are stored in memory locations at 2050h to 205Fh. Transfer the entire block of data bytes to new memory locations starting at 2070h. </a:t>
            </a:r>
            <a:endParaRPr lang="en-IN" sz="20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1329558" y="1963410"/>
            <a:ext cx="9144000" cy="45482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smtClean="0">
                <a:latin typeface="Arial" panose="020B0604020202020204" pitchFamily="34" charset="0"/>
                <a:cs typeface="Arial" panose="020B0604020202020204" pitchFamily="34" charset="0"/>
              </a:rPr>
              <a:t>LXI H, 2050</a:t>
            </a:r>
          </a:p>
          <a:p>
            <a:pPr marL="0" indent="0" algn="just">
              <a:lnSpc>
                <a:spcPct val="100000"/>
              </a:lnSpc>
              <a:buNone/>
            </a:pPr>
            <a:r>
              <a:rPr lang="en-US" sz="2000" dirty="0" smtClean="0">
                <a:latin typeface="Arial" panose="020B0604020202020204" pitchFamily="34" charset="0"/>
                <a:cs typeface="Arial" panose="020B0604020202020204" pitchFamily="34" charset="0"/>
              </a:rPr>
              <a:t>LXI D, 2070</a:t>
            </a:r>
          </a:p>
          <a:p>
            <a:pPr marL="0" indent="0" algn="just">
              <a:lnSpc>
                <a:spcPct val="100000"/>
              </a:lnSpc>
              <a:buNone/>
            </a:pPr>
            <a:r>
              <a:rPr lang="en-US" sz="2000" dirty="0" smtClean="0">
                <a:latin typeface="Arial" panose="020B0604020202020204" pitchFamily="34" charset="0"/>
                <a:cs typeface="Arial" panose="020B0604020202020204" pitchFamily="34" charset="0"/>
              </a:rPr>
              <a:t>MVI B, 10H</a:t>
            </a:r>
          </a:p>
          <a:p>
            <a:pPr marL="0" indent="0" algn="just">
              <a:lnSpc>
                <a:spcPct val="100000"/>
              </a:lnSpc>
              <a:buNone/>
            </a:pPr>
            <a:r>
              <a:rPr lang="en-US" sz="2000" dirty="0" smtClean="0">
                <a:solidFill>
                  <a:srgbClr val="FF0000"/>
                </a:solidFill>
                <a:latin typeface="Arial" panose="020B0604020202020204" pitchFamily="34" charset="0"/>
                <a:cs typeface="Arial" panose="020B0604020202020204" pitchFamily="34" charset="0"/>
              </a:rPr>
              <a:t>UP</a:t>
            </a:r>
            <a:r>
              <a:rPr lang="en-US" sz="2000" dirty="0" smtClean="0">
                <a:latin typeface="Arial" panose="020B0604020202020204" pitchFamily="34" charset="0"/>
                <a:cs typeface="Arial" panose="020B0604020202020204" pitchFamily="34" charset="0"/>
              </a:rPr>
              <a:t>: MOV A,M</a:t>
            </a:r>
          </a:p>
          <a:p>
            <a:pPr marL="0" indent="0" algn="just">
              <a:lnSpc>
                <a:spcPct val="100000"/>
              </a:lnSpc>
              <a:buNone/>
            </a:pPr>
            <a:r>
              <a:rPr lang="en-US" sz="2000" dirty="0" smtClean="0">
                <a:latin typeface="Arial" panose="020B0604020202020204" pitchFamily="34" charset="0"/>
                <a:cs typeface="Arial" panose="020B0604020202020204" pitchFamily="34" charset="0"/>
              </a:rPr>
              <a:t>STAX D</a:t>
            </a:r>
          </a:p>
          <a:p>
            <a:pPr marL="0" indent="0" algn="just">
              <a:lnSpc>
                <a:spcPct val="100000"/>
              </a:lnSpc>
              <a:buNone/>
            </a:pPr>
            <a:r>
              <a:rPr lang="en-US" sz="2000" dirty="0" smtClean="0">
                <a:latin typeface="Arial" panose="020B0604020202020204" pitchFamily="34" charset="0"/>
                <a:cs typeface="Arial" panose="020B0604020202020204" pitchFamily="34" charset="0"/>
              </a:rPr>
              <a:t>INX H</a:t>
            </a:r>
          </a:p>
          <a:p>
            <a:pPr marL="0" indent="0" algn="just">
              <a:lnSpc>
                <a:spcPct val="100000"/>
              </a:lnSpc>
              <a:buNone/>
            </a:pPr>
            <a:r>
              <a:rPr lang="en-US" sz="2000" dirty="0" smtClean="0">
                <a:latin typeface="Arial" panose="020B0604020202020204" pitchFamily="34" charset="0"/>
                <a:cs typeface="Arial" panose="020B0604020202020204" pitchFamily="34" charset="0"/>
              </a:rPr>
              <a:t>INX D</a:t>
            </a:r>
          </a:p>
          <a:p>
            <a:pPr marL="0" indent="0" algn="just">
              <a:lnSpc>
                <a:spcPct val="100000"/>
              </a:lnSpc>
              <a:buNone/>
            </a:pPr>
            <a:r>
              <a:rPr lang="en-US" sz="2000" dirty="0" smtClean="0">
                <a:latin typeface="Arial" panose="020B0604020202020204" pitchFamily="34" charset="0"/>
                <a:cs typeface="Arial" panose="020B0604020202020204" pitchFamily="34" charset="0"/>
              </a:rPr>
              <a:t>DCR B</a:t>
            </a:r>
          </a:p>
          <a:p>
            <a:pPr marL="0" indent="0" algn="just">
              <a:lnSpc>
                <a:spcPct val="100000"/>
              </a:lnSpc>
              <a:buNone/>
            </a:pPr>
            <a:r>
              <a:rPr lang="en-US" sz="2000" dirty="0" smtClean="0">
                <a:latin typeface="Arial" panose="020B0604020202020204" pitchFamily="34" charset="0"/>
                <a:cs typeface="Arial" panose="020B0604020202020204" pitchFamily="34" charset="0"/>
              </a:rPr>
              <a:t>JNZ </a:t>
            </a:r>
            <a:r>
              <a:rPr lang="en-US" sz="2000" dirty="0" smtClean="0">
                <a:solidFill>
                  <a:srgbClr val="FF0000"/>
                </a:solidFill>
                <a:latin typeface="Arial" panose="020B0604020202020204" pitchFamily="34" charset="0"/>
                <a:cs typeface="Arial" panose="020B0604020202020204" pitchFamily="34" charset="0"/>
              </a:rPr>
              <a:t>UP</a:t>
            </a:r>
          </a:p>
          <a:p>
            <a:pPr marL="0" indent="0" algn="just">
              <a:lnSpc>
                <a:spcPct val="100000"/>
              </a:lnSpc>
              <a:buNone/>
            </a:pPr>
            <a:r>
              <a:rPr lang="en-US" sz="2000" dirty="0" smtClean="0">
                <a:latin typeface="Arial" panose="020B0604020202020204" pitchFamily="34" charset="0"/>
                <a:cs typeface="Arial" panose="020B0604020202020204" pitchFamily="34" charset="0"/>
              </a:rPr>
              <a:t>HLT</a:t>
            </a:r>
          </a:p>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65018" y="217686"/>
            <a:ext cx="11111345" cy="23454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400" dirty="0" smtClean="0">
                <a:solidFill>
                  <a:srgbClr val="FF0000"/>
                </a:solidFill>
                <a:latin typeface="Arial" panose="020B0604020202020204" pitchFamily="34" charset="0"/>
                <a:cs typeface="Arial" panose="020B0604020202020204" pitchFamily="34" charset="0"/>
              </a:rPr>
              <a:t>Example 6: </a:t>
            </a:r>
            <a:r>
              <a:rPr lang="en-IN" sz="2400" dirty="0" smtClean="0">
                <a:latin typeface="Arial" panose="020B0604020202020204" pitchFamily="34" charset="0"/>
                <a:cs typeface="Arial" panose="020B0604020202020204" pitchFamily="34" charset="0"/>
              </a:rPr>
              <a:t>Write instructions to add the contents of memory location 2040 to A, and subtract the contents of memory location 2041 from the first sum. Assume the A has 30h, the memory location 2040 has 68h, and the memory location 2041 has 7Fh.</a:t>
            </a:r>
            <a:endParaRPr lang="en-IN" sz="24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1329558" y="3307346"/>
            <a:ext cx="9144000" cy="23592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smtClean="0">
                <a:latin typeface="Arial" panose="020B0604020202020204" pitchFamily="34" charset="0"/>
                <a:cs typeface="Arial" panose="020B0604020202020204" pitchFamily="34" charset="0"/>
              </a:rPr>
              <a:t>LXI H, 2040h</a:t>
            </a:r>
          </a:p>
          <a:p>
            <a:pPr marL="0" indent="0" algn="just">
              <a:lnSpc>
                <a:spcPct val="100000"/>
              </a:lnSpc>
              <a:buNone/>
            </a:pPr>
            <a:r>
              <a:rPr lang="en-US" sz="2400" dirty="0" smtClean="0">
                <a:latin typeface="Arial" panose="020B0604020202020204" pitchFamily="34" charset="0"/>
                <a:cs typeface="Arial" panose="020B0604020202020204" pitchFamily="34" charset="0"/>
              </a:rPr>
              <a:t>ADD M</a:t>
            </a:r>
          </a:p>
          <a:p>
            <a:pPr marL="0" indent="0" algn="just">
              <a:lnSpc>
                <a:spcPct val="100000"/>
              </a:lnSpc>
              <a:buNone/>
            </a:pPr>
            <a:r>
              <a:rPr lang="en-US" sz="2400" dirty="0" smtClean="0">
                <a:latin typeface="Arial" panose="020B0604020202020204" pitchFamily="34" charset="0"/>
                <a:cs typeface="Arial" panose="020B0604020202020204" pitchFamily="34" charset="0"/>
              </a:rPr>
              <a:t>INX H</a:t>
            </a:r>
          </a:p>
          <a:p>
            <a:pPr marL="0" indent="0" algn="just">
              <a:lnSpc>
                <a:spcPct val="100000"/>
              </a:lnSpc>
              <a:buNone/>
            </a:pPr>
            <a:r>
              <a:rPr lang="en-US" sz="2400" dirty="0" smtClean="0">
                <a:latin typeface="Arial" panose="020B0604020202020204" pitchFamily="34" charset="0"/>
                <a:cs typeface="Arial" panose="020B0604020202020204" pitchFamily="34" charset="0"/>
              </a:rPr>
              <a:t>SUB M</a:t>
            </a:r>
            <a:endParaRPr lang="en-US" sz="2400" dirty="0" smtClean="0">
              <a:solidFill>
                <a:srgbClr val="FF0000"/>
              </a:solidFill>
              <a:latin typeface="Arial" panose="020B0604020202020204" pitchFamily="34" charset="0"/>
              <a:cs typeface="Arial" panose="020B0604020202020204" pitchFamily="34" charset="0"/>
            </a:endParaRPr>
          </a:p>
          <a:p>
            <a:pPr marL="0" indent="0" algn="just">
              <a:lnSpc>
                <a:spcPct val="100000"/>
              </a:lnSpc>
              <a:buNone/>
            </a:pPr>
            <a:r>
              <a:rPr lang="en-US" sz="2400" dirty="0" smtClean="0">
                <a:latin typeface="Arial" panose="020B0604020202020204" pitchFamily="34" charset="0"/>
                <a:cs typeface="Arial" panose="020B0604020202020204" pitchFamily="34" charset="0"/>
              </a:rPr>
              <a:t>HLT</a:t>
            </a:r>
          </a:p>
          <a:p>
            <a:pPr marL="0" indent="0" algn="just">
              <a:lnSpc>
                <a:spcPct val="100000"/>
              </a:lnSpc>
              <a:buNone/>
            </a:pPr>
            <a:endParaRPr lang="en-US" sz="2400" dirty="0" smtClean="0">
              <a:latin typeface="Arial" panose="020B0604020202020204" pitchFamily="34" charset="0"/>
              <a:cs typeface="Arial" panose="020B0604020202020204" pitchFamily="34" charset="0"/>
            </a:endParaRPr>
          </a:p>
          <a:p>
            <a:pPr marL="0" indent="0" algn="just">
              <a:lnSpc>
                <a:spcPct val="100000"/>
              </a:lnSpc>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65018" y="217687"/>
            <a:ext cx="11111345" cy="1971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400" dirty="0" smtClean="0">
                <a:solidFill>
                  <a:srgbClr val="FF0000"/>
                </a:solidFill>
                <a:latin typeface="Arial" panose="020B0604020202020204" pitchFamily="34" charset="0"/>
                <a:cs typeface="Arial" panose="020B0604020202020204" pitchFamily="34" charset="0"/>
              </a:rPr>
              <a:t>Example 7: </a:t>
            </a:r>
            <a:r>
              <a:rPr lang="en-IN" sz="2400" dirty="0" smtClean="0">
                <a:latin typeface="Arial" panose="020B0604020202020204" pitchFamily="34" charset="0"/>
                <a:cs typeface="Arial" panose="020B0604020202020204" pitchFamily="34" charset="0"/>
              </a:rPr>
              <a:t>Write instructions to load 59h in memory location 2040h and increment the contents of the memory location 2040h then load 90h in memory location  2041 and decrement the contents of the memory location 2041h. </a:t>
            </a:r>
            <a:endParaRPr lang="en-IN" sz="24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1329558" y="2476046"/>
            <a:ext cx="9144000" cy="35368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smtClean="0">
                <a:latin typeface="Arial" panose="020B0604020202020204" pitchFamily="34" charset="0"/>
                <a:cs typeface="Arial" panose="020B0604020202020204" pitchFamily="34" charset="0"/>
              </a:rPr>
              <a:t>LXI H, 2040h</a:t>
            </a:r>
          </a:p>
          <a:p>
            <a:pPr marL="0" indent="0" algn="just">
              <a:lnSpc>
                <a:spcPct val="100000"/>
              </a:lnSpc>
              <a:buNone/>
            </a:pPr>
            <a:r>
              <a:rPr lang="en-US" sz="2400" dirty="0" smtClean="0">
                <a:latin typeface="Arial" panose="020B0604020202020204" pitchFamily="34" charset="0"/>
                <a:cs typeface="Arial" panose="020B0604020202020204" pitchFamily="34" charset="0"/>
              </a:rPr>
              <a:t>MVI M, 59H</a:t>
            </a:r>
          </a:p>
          <a:p>
            <a:pPr marL="0" indent="0" algn="just">
              <a:lnSpc>
                <a:spcPct val="100000"/>
              </a:lnSpc>
              <a:buNone/>
            </a:pPr>
            <a:r>
              <a:rPr lang="en-US" sz="2400" dirty="0" smtClean="0">
                <a:latin typeface="Arial" panose="020B0604020202020204" pitchFamily="34" charset="0"/>
                <a:cs typeface="Arial" panose="020B0604020202020204" pitchFamily="34" charset="0"/>
              </a:rPr>
              <a:t>INR M</a:t>
            </a:r>
          </a:p>
          <a:p>
            <a:pPr marL="0" indent="0" algn="just">
              <a:lnSpc>
                <a:spcPct val="100000"/>
              </a:lnSpc>
              <a:buNone/>
            </a:pPr>
            <a:r>
              <a:rPr lang="en-US" sz="2400" dirty="0" smtClean="0">
                <a:latin typeface="Arial" panose="020B0604020202020204" pitchFamily="34" charset="0"/>
                <a:cs typeface="Arial" panose="020B0604020202020204" pitchFamily="34" charset="0"/>
              </a:rPr>
              <a:t>INX H</a:t>
            </a:r>
          </a:p>
          <a:p>
            <a:pPr marL="0" indent="0" algn="just">
              <a:lnSpc>
                <a:spcPct val="100000"/>
              </a:lnSpc>
              <a:buNone/>
            </a:pPr>
            <a:r>
              <a:rPr lang="en-US" sz="2400" dirty="0" smtClean="0">
                <a:latin typeface="Arial" panose="020B0604020202020204" pitchFamily="34" charset="0"/>
                <a:cs typeface="Arial" panose="020B0604020202020204" pitchFamily="34" charset="0"/>
              </a:rPr>
              <a:t>MVI M, 90H</a:t>
            </a:r>
          </a:p>
          <a:p>
            <a:pPr marL="0" indent="0" algn="just">
              <a:lnSpc>
                <a:spcPct val="100000"/>
              </a:lnSpc>
              <a:buNone/>
            </a:pPr>
            <a:r>
              <a:rPr lang="en-US" sz="2400" dirty="0" smtClean="0">
                <a:latin typeface="Arial" panose="020B0604020202020204" pitchFamily="34" charset="0"/>
                <a:cs typeface="Arial" panose="020B0604020202020204" pitchFamily="34" charset="0"/>
              </a:rPr>
              <a:t>DCR M</a:t>
            </a:r>
          </a:p>
          <a:p>
            <a:pPr marL="0" indent="0" algn="just">
              <a:lnSpc>
                <a:spcPct val="100000"/>
              </a:lnSpc>
              <a:buNone/>
            </a:pPr>
            <a:r>
              <a:rPr lang="en-US" sz="2400" dirty="0" smtClean="0">
                <a:latin typeface="Arial" panose="020B0604020202020204" pitchFamily="34" charset="0"/>
                <a:cs typeface="Arial" panose="020B0604020202020204" pitchFamily="34" charset="0"/>
              </a:rPr>
              <a:t>HLT</a:t>
            </a:r>
          </a:p>
          <a:p>
            <a:pPr marL="0" indent="0" algn="just">
              <a:lnSpc>
                <a:spcPct val="100000"/>
              </a:lnSpc>
              <a:buNone/>
            </a:pPr>
            <a:endParaRPr lang="en-US" sz="2400" dirty="0" smtClean="0">
              <a:latin typeface="Arial" panose="020B0604020202020204" pitchFamily="34" charset="0"/>
              <a:cs typeface="Arial" panose="020B0604020202020204" pitchFamily="34" charset="0"/>
            </a:endParaRPr>
          </a:p>
          <a:p>
            <a:pPr marL="0" indent="0" algn="just">
              <a:lnSpc>
                <a:spcPct val="100000"/>
              </a:lnSpc>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249382" y="120701"/>
            <a:ext cx="11748654" cy="10015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IN" sz="2000" dirty="0" smtClean="0">
                <a:solidFill>
                  <a:srgbClr val="FF0000"/>
                </a:solidFill>
                <a:latin typeface="Arial" panose="020B0604020202020204" pitchFamily="34" charset="0"/>
                <a:cs typeface="Arial" panose="020B0604020202020204" pitchFamily="34" charset="0"/>
              </a:rPr>
              <a:t>Example 8: </a:t>
            </a:r>
            <a:r>
              <a:rPr lang="en-IN" sz="2000" dirty="0" smtClean="0">
                <a:latin typeface="Arial" panose="020B0604020202020204" pitchFamily="34" charset="0"/>
                <a:cs typeface="Arial" panose="020B0604020202020204" pitchFamily="34" charset="0"/>
              </a:rPr>
              <a:t>6-BYTES of data are stored in memory locations at 2050h. Add all the data bytes. Use register B to save any carries generated, while adding the data bytes. Display the entire sum at two output ports. </a:t>
            </a:r>
            <a:endParaRPr lang="en-IN" sz="20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2465668" y="868865"/>
            <a:ext cx="9144000" cy="5989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smtClean="0">
                <a:latin typeface="Arial" panose="020B0604020202020204" pitchFamily="34" charset="0"/>
                <a:cs typeface="Arial" panose="020B0604020202020204" pitchFamily="34" charset="0"/>
              </a:rPr>
              <a:t>XRA A</a:t>
            </a:r>
          </a:p>
          <a:p>
            <a:pPr marL="0" indent="0" algn="just">
              <a:lnSpc>
                <a:spcPct val="100000"/>
              </a:lnSpc>
              <a:buNone/>
            </a:pPr>
            <a:r>
              <a:rPr lang="en-US" sz="2000" dirty="0" smtClean="0">
                <a:latin typeface="Arial" panose="020B0604020202020204" pitchFamily="34" charset="0"/>
                <a:cs typeface="Arial" panose="020B0604020202020204" pitchFamily="34" charset="0"/>
              </a:rPr>
              <a:t>MOV B,A</a:t>
            </a:r>
          </a:p>
          <a:p>
            <a:pPr marL="0" indent="0" algn="just">
              <a:lnSpc>
                <a:spcPct val="100000"/>
              </a:lnSpc>
              <a:buNone/>
            </a:pPr>
            <a:r>
              <a:rPr lang="en-US" sz="2000" dirty="0" smtClean="0">
                <a:latin typeface="Arial" panose="020B0604020202020204" pitchFamily="34" charset="0"/>
                <a:cs typeface="Arial" panose="020B0604020202020204" pitchFamily="34" charset="0"/>
              </a:rPr>
              <a:t>MVI C, 06H</a:t>
            </a:r>
          </a:p>
          <a:p>
            <a:pPr marL="0" indent="0" algn="just">
              <a:lnSpc>
                <a:spcPct val="100000"/>
              </a:lnSpc>
              <a:buNone/>
            </a:pPr>
            <a:r>
              <a:rPr lang="en-US" sz="2000" dirty="0" smtClean="0">
                <a:latin typeface="Arial" panose="020B0604020202020204" pitchFamily="34" charset="0"/>
                <a:cs typeface="Arial" panose="020B0604020202020204" pitchFamily="34" charset="0"/>
              </a:rPr>
              <a:t>LXI H, 2050</a:t>
            </a:r>
          </a:p>
          <a:p>
            <a:pPr marL="0" indent="0" algn="just">
              <a:lnSpc>
                <a:spcPct val="100000"/>
              </a:lnSpc>
              <a:buNone/>
            </a:pPr>
            <a:r>
              <a:rPr lang="en-US" sz="2000" dirty="0" smtClean="0">
                <a:solidFill>
                  <a:srgbClr val="FF0000"/>
                </a:solidFill>
                <a:latin typeface="Arial" panose="020B0604020202020204" pitchFamily="34" charset="0"/>
                <a:cs typeface="Arial" panose="020B0604020202020204" pitchFamily="34" charset="0"/>
              </a:rPr>
              <a:t>UP:</a:t>
            </a:r>
            <a:r>
              <a:rPr lang="en-US" sz="2000" dirty="0" smtClean="0">
                <a:latin typeface="Arial" panose="020B0604020202020204" pitchFamily="34" charset="0"/>
                <a:cs typeface="Arial" panose="020B0604020202020204" pitchFamily="34" charset="0"/>
              </a:rPr>
              <a:t> ADD M</a:t>
            </a:r>
          </a:p>
          <a:p>
            <a:pPr marL="0" indent="0" algn="just">
              <a:lnSpc>
                <a:spcPct val="100000"/>
              </a:lnSpc>
              <a:buNone/>
            </a:pPr>
            <a:r>
              <a:rPr lang="en-US" sz="2000" dirty="0" smtClean="0">
                <a:latin typeface="Arial" panose="020B0604020202020204" pitchFamily="34" charset="0"/>
                <a:cs typeface="Arial" panose="020B0604020202020204" pitchFamily="34" charset="0"/>
              </a:rPr>
              <a:t>JNC </a:t>
            </a:r>
            <a:r>
              <a:rPr lang="en-US" sz="2000" dirty="0" smtClean="0">
                <a:solidFill>
                  <a:srgbClr val="7030A0"/>
                </a:solidFill>
                <a:latin typeface="Arial" panose="020B0604020202020204" pitchFamily="34" charset="0"/>
                <a:cs typeface="Arial" panose="020B0604020202020204" pitchFamily="34" charset="0"/>
              </a:rPr>
              <a:t>DOWN</a:t>
            </a:r>
          </a:p>
          <a:p>
            <a:pPr marL="0" indent="0" algn="just">
              <a:lnSpc>
                <a:spcPct val="100000"/>
              </a:lnSpc>
              <a:buNone/>
            </a:pPr>
            <a:r>
              <a:rPr lang="en-US" sz="2000" dirty="0" smtClean="0">
                <a:latin typeface="Arial" panose="020B0604020202020204" pitchFamily="34" charset="0"/>
                <a:cs typeface="Arial" panose="020B0604020202020204" pitchFamily="34" charset="0"/>
              </a:rPr>
              <a:t>INR B</a:t>
            </a:r>
          </a:p>
          <a:p>
            <a:pPr marL="0" indent="0" algn="just">
              <a:lnSpc>
                <a:spcPct val="100000"/>
              </a:lnSpc>
              <a:buNone/>
            </a:pPr>
            <a:r>
              <a:rPr lang="en-US" sz="2000" dirty="0" smtClean="0">
                <a:solidFill>
                  <a:srgbClr val="7030A0"/>
                </a:solidFill>
                <a:latin typeface="Arial" panose="020B0604020202020204" pitchFamily="34" charset="0"/>
                <a:cs typeface="Arial" panose="020B0604020202020204" pitchFamily="34" charset="0"/>
              </a:rPr>
              <a:t>DOWN:</a:t>
            </a:r>
            <a:r>
              <a:rPr lang="en-US" sz="2000" dirty="0" smtClean="0">
                <a:latin typeface="Arial" panose="020B0604020202020204" pitchFamily="34" charset="0"/>
                <a:cs typeface="Arial" panose="020B0604020202020204" pitchFamily="34" charset="0"/>
              </a:rPr>
              <a:t> INX H</a:t>
            </a:r>
          </a:p>
          <a:p>
            <a:pPr marL="0" indent="0" algn="just">
              <a:lnSpc>
                <a:spcPct val="100000"/>
              </a:lnSpc>
              <a:buNone/>
            </a:pPr>
            <a:r>
              <a:rPr lang="en-US" sz="2000" dirty="0" smtClean="0">
                <a:latin typeface="Arial" panose="020B0604020202020204" pitchFamily="34" charset="0"/>
                <a:cs typeface="Arial" panose="020B0604020202020204" pitchFamily="34" charset="0"/>
              </a:rPr>
              <a:t>DCR C</a:t>
            </a:r>
          </a:p>
          <a:p>
            <a:pPr marL="0" indent="0" algn="just">
              <a:lnSpc>
                <a:spcPct val="100000"/>
              </a:lnSpc>
              <a:buNone/>
            </a:pPr>
            <a:r>
              <a:rPr lang="en-US" sz="2000" dirty="0" smtClean="0">
                <a:latin typeface="Arial" panose="020B0604020202020204" pitchFamily="34" charset="0"/>
                <a:cs typeface="Arial" panose="020B0604020202020204" pitchFamily="34" charset="0"/>
              </a:rPr>
              <a:t>JNZ </a:t>
            </a:r>
            <a:r>
              <a:rPr lang="en-US" sz="2000" dirty="0" smtClean="0">
                <a:solidFill>
                  <a:srgbClr val="FF0000"/>
                </a:solidFill>
                <a:latin typeface="Arial" panose="020B0604020202020204" pitchFamily="34" charset="0"/>
                <a:cs typeface="Arial" panose="020B0604020202020204" pitchFamily="34" charset="0"/>
              </a:rPr>
              <a:t>UP</a:t>
            </a:r>
          </a:p>
          <a:p>
            <a:pPr marL="0" indent="0" algn="just">
              <a:lnSpc>
                <a:spcPct val="100000"/>
              </a:lnSpc>
              <a:buNone/>
            </a:pPr>
            <a:r>
              <a:rPr lang="en-US" sz="2000" dirty="0" smtClean="0">
                <a:latin typeface="Arial" panose="020B0604020202020204" pitchFamily="34" charset="0"/>
                <a:cs typeface="Arial" panose="020B0604020202020204" pitchFamily="34" charset="0"/>
              </a:rPr>
              <a:t>OUT PORT 1</a:t>
            </a:r>
          </a:p>
          <a:p>
            <a:pPr marL="0" indent="0" algn="just">
              <a:lnSpc>
                <a:spcPct val="100000"/>
              </a:lnSpc>
              <a:buNone/>
            </a:pPr>
            <a:r>
              <a:rPr lang="en-US" sz="2000" dirty="0" smtClean="0">
                <a:latin typeface="Arial" panose="020B0604020202020204" pitchFamily="34" charset="0"/>
                <a:cs typeface="Arial" panose="020B0604020202020204" pitchFamily="34" charset="0"/>
              </a:rPr>
              <a:t>MOV A,B</a:t>
            </a:r>
          </a:p>
          <a:p>
            <a:pPr marL="0" indent="0" algn="just">
              <a:lnSpc>
                <a:spcPct val="100000"/>
              </a:lnSpc>
              <a:buNone/>
            </a:pPr>
            <a:r>
              <a:rPr lang="en-US" sz="2000" dirty="0" smtClean="0">
                <a:latin typeface="Arial" panose="020B0604020202020204" pitchFamily="34" charset="0"/>
                <a:cs typeface="Arial" panose="020B0604020202020204" pitchFamily="34" charset="0"/>
              </a:rPr>
              <a:t>OUT PORT 2</a:t>
            </a:r>
          </a:p>
          <a:p>
            <a:pPr marL="0" indent="0" algn="just">
              <a:lnSpc>
                <a:spcPct val="100000"/>
              </a:lnSpc>
              <a:buNone/>
            </a:pPr>
            <a:r>
              <a:rPr lang="en-US" sz="2000" dirty="0" smtClean="0">
                <a:latin typeface="Arial" panose="020B0604020202020204" pitchFamily="34" charset="0"/>
                <a:cs typeface="Arial" panose="020B0604020202020204" pitchFamily="34" charset="0"/>
              </a:rPr>
              <a:t>HLT</a:t>
            </a:r>
          </a:p>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65018" y="217687"/>
            <a:ext cx="11111345" cy="1971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400" dirty="0" smtClean="0">
                <a:solidFill>
                  <a:srgbClr val="FF0000"/>
                </a:solidFill>
                <a:latin typeface="Arial" panose="020B0604020202020204" pitchFamily="34" charset="0"/>
                <a:cs typeface="Arial" panose="020B0604020202020204" pitchFamily="34" charset="0"/>
              </a:rPr>
              <a:t>Example 9: </a:t>
            </a:r>
            <a:r>
              <a:rPr lang="en-IN" sz="2400" dirty="0" smtClean="0">
                <a:latin typeface="Arial" panose="020B0604020202020204" pitchFamily="34" charset="0"/>
                <a:cs typeface="Arial" panose="020B0604020202020204" pitchFamily="34" charset="0"/>
              </a:rPr>
              <a:t>Write instructions to load the A with data byte 64h, and verify whether the data byte in memory location 2050h is equal to the A contents. If both data bytes are equal, jump to location OUT 1. </a:t>
            </a:r>
            <a:endParaRPr lang="en-IN" sz="24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1329558" y="2476046"/>
            <a:ext cx="9144000" cy="27055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smtClean="0">
                <a:latin typeface="Arial" panose="020B0604020202020204" pitchFamily="34" charset="0"/>
                <a:cs typeface="Arial" panose="020B0604020202020204" pitchFamily="34" charset="0"/>
              </a:rPr>
              <a:t>LXI H, 2050h</a:t>
            </a:r>
          </a:p>
          <a:p>
            <a:pPr marL="0" indent="0" algn="just">
              <a:lnSpc>
                <a:spcPct val="100000"/>
              </a:lnSpc>
              <a:buNone/>
            </a:pPr>
            <a:r>
              <a:rPr lang="en-US" sz="2400" dirty="0" smtClean="0">
                <a:latin typeface="Arial" panose="020B0604020202020204" pitchFamily="34" charset="0"/>
                <a:cs typeface="Arial" panose="020B0604020202020204" pitchFamily="34" charset="0"/>
              </a:rPr>
              <a:t>MVI A, 64H</a:t>
            </a:r>
          </a:p>
          <a:p>
            <a:pPr marL="0" indent="0" algn="just">
              <a:lnSpc>
                <a:spcPct val="100000"/>
              </a:lnSpc>
              <a:buNone/>
            </a:pPr>
            <a:r>
              <a:rPr lang="en-US" sz="2400" dirty="0" smtClean="0">
                <a:latin typeface="Arial" panose="020B0604020202020204" pitchFamily="34" charset="0"/>
                <a:cs typeface="Arial" panose="020B0604020202020204" pitchFamily="34" charset="0"/>
              </a:rPr>
              <a:t>CMP M</a:t>
            </a:r>
          </a:p>
          <a:p>
            <a:pPr marL="0" indent="0" algn="just">
              <a:lnSpc>
                <a:spcPct val="100000"/>
              </a:lnSpc>
              <a:buNone/>
            </a:pPr>
            <a:r>
              <a:rPr lang="en-US" sz="2400" dirty="0" smtClean="0">
                <a:latin typeface="Arial" panose="020B0604020202020204" pitchFamily="34" charset="0"/>
                <a:cs typeface="Arial" panose="020B0604020202020204" pitchFamily="34" charset="0"/>
              </a:rPr>
              <a:t>JZ OUT 1</a:t>
            </a:r>
          </a:p>
          <a:p>
            <a:pPr marL="0" indent="0" algn="just">
              <a:lnSpc>
                <a:spcPct val="100000"/>
              </a:lnSpc>
              <a:buNone/>
            </a:pPr>
            <a:r>
              <a:rPr lang="en-US" sz="2400" dirty="0" smtClean="0">
                <a:latin typeface="Arial" panose="020B0604020202020204" pitchFamily="34" charset="0"/>
                <a:cs typeface="Arial" panose="020B0604020202020204" pitchFamily="34" charset="0"/>
              </a:rPr>
              <a:t>HLT</a:t>
            </a:r>
          </a:p>
          <a:p>
            <a:pPr marL="0" indent="0" algn="just">
              <a:lnSpc>
                <a:spcPct val="100000"/>
              </a:lnSpc>
              <a:buNone/>
            </a:pPr>
            <a:endParaRPr lang="en-US" sz="2400" dirty="0" smtClean="0">
              <a:latin typeface="Arial" panose="020B0604020202020204" pitchFamily="34" charset="0"/>
              <a:cs typeface="Arial" panose="020B0604020202020204" pitchFamily="34" charset="0"/>
            </a:endParaRPr>
          </a:p>
          <a:p>
            <a:pPr marL="0" indent="0" algn="just">
              <a:lnSpc>
                <a:spcPct val="100000"/>
              </a:lnSpc>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249382" y="120701"/>
            <a:ext cx="11748654" cy="10015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IN" sz="2000" dirty="0" smtClean="0">
                <a:solidFill>
                  <a:srgbClr val="FF0000"/>
                </a:solidFill>
                <a:latin typeface="Arial" panose="020B0604020202020204" pitchFamily="34" charset="0"/>
                <a:cs typeface="Arial" panose="020B0604020202020204" pitchFamily="34" charset="0"/>
              </a:rPr>
              <a:t>Example 10: </a:t>
            </a:r>
            <a:r>
              <a:rPr lang="en-IN" sz="2000" dirty="0" smtClean="0">
                <a:latin typeface="Arial" panose="020B0604020202020204" pitchFamily="34" charset="0"/>
                <a:cs typeface="Arial" panose="020B0604020202020204" pitchFamily="34" charset="0"/>
              </a:rPr>
              <a:t>A set of current readings is stored in memory locations starting at 2050h. The end of data string is indicated by the data byte 00h. Add the set of readings. The answer may be larger than </a:t>
            </a:r>
            <a:r>
              <a:rPr lang="en-IN" sz="2000" dirty="0" err="1" smtClean="0">
                <a:latin typeface="Arial" panose="020B0604020202020204" pitchFamily="34" charset="0"/>
                <a:cs typeface="Arial" panose="020B0604020202020204" pitchFamily="34" charset="0"/>
              </a:rPr>
              <a:t>FFh</a:t>
            </a:r>
            <a:r>
              <a:rPr lang="en-IN" sz="2000" dirty="0" smtClean="0">
                <a:latin typeface="Arial" panose="020B0604020202020204" pitchFamily="34" charset="0"/>
                <a:cs typeface="Arial" panose="020B0604020202020204" pitchFamily="34" charset="0"/>
              </a:rPr>
              <a:t>. Display the entire sum at two output ports. </a:t>
            </a:r>
            <a:endParaRPr lang="en-IN" sz="2000" dirty="0">
              <a:latin typeface="Arial" panose="020B0604020202020204" pitchFamily="34" charset="0"/>
              <a:cs typeface="Arial" panose="020B0604020202020204" pitchFamily="34" charset="0"/>
            </a:endParaRPr>
          </a:p>
        </p:txBody>
      </p:sp>
      <p:sp>
        <p:nvSpPr>
          <p:cNvPr id="5" name="Subtitle 2"/>
          <p:cNvSpPr txBox="1">
            <a:spLocks/>
          </p:cNvSpPr>
          <p:nvPr/>
        </p:nvSpPr>
        <p:spPr>
          <a:xfrm>
            <a:off x="2465668" y="1440879"/>
            <a:ext cx="3380950" cy="52508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dirty="0" smtClean="0">
                <a:latin typeface="Arial" panose="020B0604020202020204" pitchFamily="34" charset="0"/>
                <a:cs typeface="Arial" panose="020B0604020202020204" pitchFamily="34" charset="0"/>
              </a:rPr>
              <a:t>LXI H, 2050</a:t>
            </a:r>
          </a:p>
          <a:p>
            <a:pPr marL="0" indent="0" algn="just">
              <a:lnSpc>
                <a:spcPct val="100000"/>
              </a:lnSpc>
              <a:buNone/>
            </a:pPr>
            <a:r>
              <a:rPr lang="en-US" sz="2000" dirty="0" smtClean="0">
                <a:latin typeface="Arial" panose="020B0604020202020204" pitchFamily="34" charset="0"/>
                <a:cs typeface="Arial" panose="020B0604020202020204" pitchFamily="34" charset="0"/>
              </a:rPr>
              <a:t>MVI C, 00H</a:t>
            </a:r>
          </a:p>
          <a:p>
            <a:pPr marL="0" indent="0" algn="just">
              <a:lnSpc>
                <a:spcPct val="100000"/>
              </a:lnSpc>
              <a:buNone/>
            </a:pPr>
            <a:r>
              <a:rPr lang="en-US" sz="2000" dirty="0" smtClean="0">
                <a:latin typeface="Arial" panose="020B0604020202020204" pitchFamily="34" charset="0"/>
                <a:cs typeface="Arial" panose="020B0604020202020204" pitchFamily="34" charset="0"/>
              </a:rPr>
              <a:t>MOV B,C</a:t>
            </a:r>
          </a:p>
          <a:p>
            <a:pPr marL="0" indent="0" algn="just">
              <a:lnSpc>
                <a:spcPct val="100000"/>
              </a:lnSpc>
              <a:buNone/>
            </a:pPr>
            <a:r>
              <a:rPr lang="en-US" sz="2000" dirty="0" smtClean="0">
                <a:solidFill>
                  <a:srgbClr val="FF0000"/>
                </a:solidFill>
                <a:latin typeface="Arial" panose="020B0604020202020204" pitchFamily="34" charset="0"/>
                <a:cs typeface="Arial" panose="020B0604020202020204" pitchFamily="34" charset="0"/>
              </a:rPr>
              <a:t>UP: </a:t>
            </a:r>
            <a:r>
              <a:rPr lang="en-US" sz="2000" dirty="0" smtClean="0">
                <a:latin typeface="Arial" panose="020B0604020202020204" pitchFamily="34" charset="0"/>
                <a:cs typeface="Arial" panose="020B0604020202020204" pitchFamily="34" charset="0"/>
              </a:rPr>
              <a:t>MOV A, M</a:t>
            </a:r>
          </a:p>
          <a:p>
            <a:pPr marL="0" indent="0" algn="just">
              <a:lnSpc>
                <a:spcPct val="100000"/>
              </a:lnSpc>
              <a:buNone/>
            </a:pPr>
            <a:r>
              <a:rPr lang="en-US" sz="2000" dirty="0" smtClean="0">
                <a:latin typeface="Arial" panose="020B0604020202020204" pitchFamily="34" charset="0"/>
                <a:cs typeface="Arial" panose="020B0604020202020204" pitchFamily="34" charset="0"/>
              </a:rPr>
              <a:t>CPI 00H</a:t>
            </a:r>
          </a:p>
          <a:p>
            <a:pPr marL="0" indent="0" algn="just">
              <a:lnSpc>
                <a:spcPct val="100000"/>
              </a:lnSpc>
              <a:buNone/>
            </a:pPr>
            <a:r>
              <a:rPr lang="en-US" sz="2000" dirty="0" smtClean="0">
                <a:latin typeface="Arial" panose="020B0604020202020204" pitchFamily="34" charset="0"/>
                <a:cs typeface="Arial" panose="020B0604020202020204" pitchFamily="34" charset="0"/>
              </a:rPr>
              <a:t>JZ </a:t>
            </a:r>
            <a:r>
              <a:rPr lang="en-US" sz="2000" dirty="0" smtClean="0">
                <a:solidFill>
                  <a:srgbClr val="7030A0"/>
                </a:solidFill>
                <a:latin typeface="Arial" panose="020B0604020202020204" pitchFamily="34" charset="0"/>
                <a:cs typeface="Arial" panose="020B0604020202020204" pitchFamily="34" charset="0"/>
              </a:rPr>
              <a:t>DOWN 1</a:t>
            </a:r>
          </a:p>
          <a:p>
            <a:pPr marL="0" indent="0" algn="just">
              <a:lnSpc>
                <a:spcPct val="100000"/>
              </a:lnSpc>
              <a:buNone/>
            </a:pPr>
            <a:r>
              <a:rPr lang="en-US" sz="2000" dirty="0" smtClean="0">
                <a:latin typeface="Arial" panose="020B0604020202020204" pitchFamily="34" charset="0"/>
                <a:cs typeface="Arial" panose="020B0604020202020204" pitchFamily="34" charset="0"/>
              </a:rPr>
              <a:t>ADD C</a:t>
            </a:r>
          </a:p>
          <a:p>
            <a:pPr marL="0" indent="0" algn="just">
              <a:lnSpc>
                <a:spcPct val="100000"/>
              </a:lnSpc>
              <a:buNone/>
            </a:pPr>
            <a:r>
              <a:rPr lang="en-US" sz="2000" dirty="0" smtClean="0">
                <a:latin typeface="Arial" panose="020B0604020202020204" pitchFamily="34" charset="0"/>
                <a:cs typeface="Arial" panose="020B0604020202020204" pitchFamily="34" charset="0"/>
              </a:rPr>
              <a:t>JNC </a:t>
            </a:r>
            <a:r>
              <a:rPr lang="en-US" sz="2000" dirty="0" smtClean="0">
                <a:solidFill>
                  <a:srgbClr val="00B050"/>
                </a:solidFill>
                <a:latin typeface="Arial" panose="020B0604020202020204" pitchFamily="34" charset="0"/>
                <a:cs typeface="Arial" panose="020B0604020202020204" pitchFamily="34" charset="0"/>
              </a:rPr>
              <a:t>DOWN 2</a:t>
            </a:r>
          </a:p>
          <a:p>
            <a:pPr marL="0" indent="0" algn="just">
              <a:lnSpc>
                <a:spcPct val="100000"/>
              </a:lnSpc>
              <a:buNone/>
            </a:pPr>
            <a:r>
              <a:rPr lang="en-US" sz="2000" dirty="0" smtClean="0">
                <a:latin typeface="Arial" panose="020B0604020202020204" pitchFamily="34" charset="0"/>
                <a:cs typeface="Arial" panose="020B0604020202020204" pitchFamily="34" charset="0"/>
              </a:rPr>
              <a:t>INR B</a:t>
            </a:r>
          </a:p>
          <a:p>
            <a:pPr marL="0" indent="0" algn="just">
              <a:lnSpc>
                <a:spcPct val="100000"/>
              </a:lnSpc>
              <a:buNone/>
            </a:pPr>
            <a:r>
              <a:rPr lang="en-US" sz="2000" dirty="0" smtClean="0">
                <a:solidFill>
                  <a:srgbClr val="00B050"/>
                </a:solidFill>
                <a:latin typeface="Arial" panose="020B0604020202020204" pitchFamily="34" charset="0"/>
                <a:cs typeface="Arial" panose="020B0604020202020204" pitchFamily="34" charset="0"/>
              </a:rPr>
              <a:t>DOWN 2: </a:t>
            </a:r>
            <a:r>
              <a:rPr lang="en-US" sz="2000" dirty="0" smtClean="0">
                <a:latin typeface="Arial" panose="020B0604020202020204" pitchFamily="34" charset="0"/>
                <a:cs typeface="Arial" panose="020B0604020202020204" pitchFamily="34" charset="0"/>
              </a:rPr>
              <a:t>MOV C,A</a:t>
            </a:r>
          </a:p>
          <a:p>
            <a:pPr marL="0" indent="0" algn="just">
              <a:lnSpc>
                <a:spcPct val="100000"/>
              </a:lnSpc>
              <a:buNone/>
            </a:pPr>
            <a:r>
              <a:rPr lang="en-US" sz="2000" dirty="0" smtClean="0">
                <a:latin typeface="Arial" panose="020B0604020202020204" pitchFamily="34" charset="0"/>
                <a:cs typeface="Arial" panose="020B0604020202020204" pitchFamily="34" charset="0"/>
              </a:rPr>
              <a:t>INX H</a:t>
            </a:r>
          </a:p>
          <a:p>
            <a:pPr marL="0" indent="0" algn="just">
              <a:lnSpc>
                <a:spcPct val="100000"/>
              </a:lnSpc>
              <a:buNone/>
            </a:pPr>
            <a:r>
              <a:rPr lang="en-US" sz="2000" dirty="0" smtClean="0">
                <a:latin typeface="Arial" panose="020B0604020202020204" pitchFamily="34" charset="0"/>
                <a:cs typeface="Arial" panose="020B0604020202020204" pitchFamily="34" charset="0"/>
              </a:rPr>
              <a:t>JMP </a:t>
            </a:r>
            <a:r>
              <a:rPr lang="en-US" sz="2000" dirty="0" smtClean="0">
                <a:solidFill>
                  <a:srgbClr val="FF0000"/>
                </a:solidFill>
                <a:latin typeface="Arial" panose="020B0604020202020204" pitchFamily="34" charset="0"/>
                <a:cs typeface="Arial" panose="020B0604020202020204" pitchFamily="34" charset="0"/>
              </a:rPr>
              <a:t>UP</a:t>
            </a:r>
          </a:p>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endParaRPr lang="en-IN" sz="2000" dirty="0">
              <a:latin typeface="Arial" panose="020B0604020202020204" pitchFamily="34" charset="0"/>
              <a:cs typeface="Arial" panose="020B0604020202020204" pitchFamily="34" charset="0"/>
            </a:endParaRPr>
          </a:p>
        </p:txBody>
      </p:sp>
      <p:sp>
        <p:nvSpPr>
          <p:cNvPr id="4" name="Subtitle 2"/>
          <p:cNvSpPr txBox="1">
            <a:spLocks/>
          </p:cNvSpPr>
          <p:nvPr/>
        </p:nvSpPr>
        <p:spPr>
          <a:xfrm>
            <a:off x="6691309" y="951991"/>
            <a:ext cx="3380950" cy="29272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r>
              <a:rPr lang="en-US" sz="2000" dirty="0" smtClean="0">
                <a:solidFill>
                  <a:srgbClr val="7030A0"/>
                </a:solidFill>
                <a:latin typeface="Arial" panose="020B0604020202020204" pitchFamily="34" charset="0"/>
                <a:cs typeface="Arial" panose="020B0604020202020204" pitchFamily="34" charset="0"/>
              </a:rPr>
              <a:t>DOWN 1: </a:t>
            </a:r>
            <a:r>
              <a:rPr lang="en-US" sz="2000" dirty="0" smtClean="0">
                <a:latin typeface="Arial" panose="020B0604020202020204" pitchFamily="34" charset="0"/>
                <a:cs typeface="Arial" panose="020B0604020202020204" pitchFamily="34" charset="0"/>
              </a:rPr>
              <a:t>MOV A,C</a:t>
            </a:r>
          </a:p>
          <a:p>
            <a:pPr marL="0" indent="0" algn="just">
              <a:lnSpc>
                <a:spcPct val="100000"/>
              </a:lnSpc>
              <a:buNone/>
            </a:pPr>
            <a:r>
              <a:rPr lang="en-US" sz="2000" dirty="0" smtClean="0">
                <a:latin typeface="Arial" panose="020B0604020202020204" pitchFamily="34" charset="0"/>
                <a:cs typeface="Arial" panose="020B0604020202020204" pitchFamily="34" charset="0"/>
              </a:rPr>
              <a:t>OUT PORT 1</a:t>
            </a:r>
          </a:p>
          <a:p>
            <a:pPr marL="0" indent="0" algn="just">
              <a:lnSpc>
                <a:spcPct val="100000"/>
              </a:lnSpc>
              <a:buNone/>
            </a:pPr>
            <a:r>
              <a:rPr lang="en-US" sz="2000" dirty="0" smtClean="0">
                <a:latin typeface="Arial" panose="020B0604020202020204" pitchFamily="34" charset="0"/>
                <a:cs typeface="Arial" panose="020B0604020202020204" pitchFamily="34" charset="0"/>
              </a:rPr>
              <a:t>MOV A,B</a:t>
            </a:r>
          </a:p>
          <a:p>
            <a:pPr marL="0" indent="0" algn="just">
              <a:lnSpc>
                <a:spcPct val="100000"/>
              </a:lnSpc>
              <a:buNone/>
            </a:pPr>
            <a:r>
              <a:rPr lang="en-US" sz="2000" dirty="0" smtClean="0">
                <a:latin typeface="Arial" panose="020B0604020202020204" pitchFamily="34" charset="0"/>
                <a:cs typeface="Arial" panose="020B0604020202020204" pitchFamily="34" charset="0"/>
              </a:rPr>
              <a:t>OUT PORT 2</a:t>
            </a:r>
          </a:p>
          <a:p>
            <a:pPr marL="0" indent="0" algn="just">
              <a:lnSpc>
                <a:spcPct val="100000"/>
              </a:lnSpc>
              <a:buNone/>
            </a:pPr>
            <a:r>
              <a:rPr lang="en-US" sz="2000" dirty="0" smtClean="0">
                <a:latin typeface="Arial" panose="020B0604020202020204" pitchFamily="34" charset="0"/>
                <a:cs typeface="Arial" panose="020B0604020202020204" pitchFamily="34" charset="0"/>
              </a:rPr>
              <a:t>HLT</a:t>
            </a:r>
          </a:p>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endParaRPr lang="en-US" sz="2000" dirty="0" smtClean="0">
              <a:latin typeface="Arial" panose="020B0604020202020204" pitchFamily="34" charset="0"/>
              <a:cs typeface="Arial" panose="020B0604020202020204" pitchFamily="34" charset="0"/>
            </a:endParaRPr>
          </a:p>
          <a:p>
            <a:pPr marL="0" indent="0" algn="just">
              <a:lnSpc>
                <a:spcPct val="100000"/>
              </a:lnSpc>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665018" y="217686"/>
            <a:ext cx="11111345" cy="6321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US" sz="2400" b="1" u="sng" dirty="0" smtClean="0">
                <a:solidFill>
                  <a:srgbClr val="FF0000"/>
                </a:solidFill>
                <a:latin typeface="Arial" panose="020B0604020202020204" pitchFamily="34" charset="0"/>
                <a:cs typeface="Arial" panose="020B0604020202020204" pitchFamily="34" charset="0"/>
              </a:rPr>
              <a:t>Debugging</a:t>
            </a:r>
          </a:p>
          <a:p>
            <a:pPr marL="0" indent="0">
              <a:lnSpc>
                <a:spcPct val="100000"/>
              </a:lnSpc>
              <a:spcBef>
                <a:spcPts val="0"/>
              </a:spcBef>
              <a:buNone/>
            </a:pPr>
            <a:r>
              <a:rPr lang="en-US" sz="2400" b="1" dirty="0" smtClean="0">
                <a:solidFill>
                  <a:srgbClr val="FF0000"/>
                </a:solidFill>
                <a:latin typeface="Arial" panose="020B0604020202020204" pitchFamily="34" charset="0"/>
                <a:cs typeface="Arial" panose="020B0604020202020204" pitchFamily="34" charset="0"/>
              </a:rPr>
              <a:t>Means to look for any errors in a program or on circuit board</a:t>
            </a:r>
          </a:p>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Static Debugging: </a:t>
            </a:r>
            <a:r>
              <a:rPr lang="en-US" sz="2400" dirty="0" smtClean="0">
                <a:latin typeface="Arial" panose="020B0604020202020204" pitchFamily="34" charset="0"/>
                <a:cs typeface="Arial" panose="020B0604020202020204" pitchFamily="34" charset="0"/>
              </a:rPr>
              <a:t>Similar to visual inspection of a circuit board; it is the paper-and-pencil check of a flowchart and machine code.</a:t>
            </a:r>
          </a:p>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Dynamic Debugging: </a:t>
            </a:r>
            <a:r>
              <a:rPr lang="en-US" sz="2400" dirty="0" smtClean="0">
                <a:latin typeface="Arial" panose="020B0604020202020204" pitchFamily="34" charset="0"/>
                <a:cs typeface="Arial" panose="020B0604020202020204" pitchFamily="34" charset="0"/>
              </a:rPr>
              <a:t>Involves observing the output, or register contents, following the execution of each instruction (the single-step technique) or of a group of instructions (the breakpoint technique).</a:t>
            </a:r>
          </a:p>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Dynamic Debugging Techniques:</a:t>
            </a:r>
          </a:p>
          <a:p>
            <a:pPr marL="0" indent="0">
              <a:lnSpc>
                <a:spcPct val="150000"/>
              </a:lnSpc>
              <a:spcBef>
                <a:spcPts val="0"/>
              </a:spcBef>
            </a:pPr>
            <a:r>
              <a:rPr lang="en-US" sz="2400" b="1" dirty="0" smtClean="0">
                <a:solidFill>
                  <a:srgbClr val="C00000"/>
                </a:solidFill>
                <a:latin typeface="Arial" panose="020B0604020202020204" pitchFamily="34" charset="0"/>
                <a:cs typeface="Arial" panose="020B0604020202020204" pitchFamily="34" charset="0"/>
              </a:rPr>
              <a:t> Single Step</a:t>
            </a:r>
          </a:p>
          <a:p>
            <a:pPr marL="0" indent="0">
              <a:lnSpc>
                <a:spcPct val="150000"/>
              </a:lnSpc>
              <a:spcBef>
                <a:spcPts val="0"/>
              </a:spcBef>
            </a:pPr>
            <a:r>
              <a:rPr lang="en-US" sz="2400" b="1" dirty="0" smtClean="0">
                <a:solidFill>
                  <a:srgbClr val="C00000"/>
                </a:solidFill>
                <a:latin typeface="Arial" panose="020B0604020202020204" pitchFamily="34" charset="0"/>
                <a:cs typeface="Arial" panose="020B0604020202020204" pitchFamily="34" charset="0"/>
              </a:rPr>
              <a:t> Register Examine</a:t>
            </a:r>
          </a:p>
          <a:p>
            <a:pPr marL="0" indent="0">
              <a:lnSpc>
                <a:spcPct val="150000"/>
              </a:lnSpc>
              <a:spcBef>
                <a:spcPts val="0"/>
              </a:spcBef>
            </a:pPr>
            <a:r>
              <a:rPr lang="en-US" sz="2400" b="1" dirty="0" smtClean="0">
                <a:solidFill>
                  <a:srgbClr val="C00000"/>
                </a:solidFill>
                <a:latin typeface="Arial" panose="020B0604020202020204" pitchFamily="34" charset="0"/>
                <a:cs typeface="Arial" panose="020B0604020202020204" pitchFamily="34" charset="0"/>
              </a:rPr>
              <a:t> Breakpoint</a:t>
            </a:r>
            <a:endParaRPr lang="en-US" sz="2400" dirty="0" smtClean="0">
              <a:solidFill>
                <a:srgbClr val="C00000"/>
              </a:solidFill>
              <a:latin typeface="Arial" panose="020B0604020202020204" pitchFamily="34" charset="0"/>
              <a:cs typeface="Arial" panose="020B0604020202020204" pitchFamily="34" charset="0"/>
            </a:endParaRPr>
          </a:p>
          <a:p>
            <a:pPr marL="0" indent="0">
              <a:lnSpc>
                <a:spcPct val="150000"/>
              </a:lnSpc>
              <a:spcBef>
                <a:spcPts val="0"/>
              </a:spcBef>
              <a:buNone/>
            </a:pPr>
            <a:endParaRPr lang="en-US" sz="2400" dirty="0" smtClean="0">
              <a:latin typeface="Arial" panose="020B0604020202020204" pitchFamily="34" charset="0"/>
              <a:cs typeface="Arial" panose="020B0604020202020204" pitchFamily="34" charset="0"/>
            </a:endParaRPr>
          </a:p>
          <a:p>
            <a:pPr marL="0" indent="0">
              <a:lnSpc>
                <a:spcPct val="150000"/>
              </a:lnSpc>
              <a:spcBef>
                <a:spcPts val="0"/>
              </a:spcBef>
              <a:buNone/>
            </a:pPr>
            <a:endParaRPr lang="en-US" sz="2400" dirty="0" smtClean="0">
              <a:latin typeface="Arial" panose="020B0604020202020204" pitchFamily="34" charset="0"/>
              <a:cs typeface="Arial" panose="020B0604020202020204" pitchFamily="34" charset="0"/>
            </a:endParaRPr>
          </a:p>
          <a:p>
            <a:pPr marL="0" indent="0">
              <a:lnSpc>
                <a:spcPct val="150000"/>
              </a:lnSpc>
              <a:spcBef>
                <a:spcPts val="0"/>
              </a:spcBef>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235527" y="217686"/>
            <a:ext cx="11748655" cy="6321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Single Step: </a:t>
            </a:r>
            <a:r>
              <a:rPr lang="en-US" sz="2400" dirty="0" smtClean="0">
                <a:latin typeface="Arial" panose="020B0604020202020204" pitchFamily="34" charset="0"/>
                <a:cs typeface="Arial" panose="020B0604020202020204" pitchFamily="34" charset="0"/>
              </a:rPr>
              <a:t>The single step key on a keyboard allows you to execute one instruction at a time, and to observe the results following each instruction. As you push the single step key, you will be able to observe addresses and codes as they are executed. With the single step technique you will be able to spot </a:t>
            </a:r>
            <a:r>
              <a:rPr lang="en-US" sz="2400" dirty="0" smtClean="0">
                <a:solidFill>
                  <a:srgbClr val="C00000"/>
                </a:solidFill>
                <a:latin typeface="Arial" panose="020B0604020202020204" pitchFamily="34" charset="0"/>
                <a:cs typeface="Arial" panose="020B0604020202020204" pitchFamily="34" charset="0"/>
              </a:rPr>
              <a:t>Incorrect Addresses, Incorrect jump locations for loops, Incorrect data or missing codes.</a:t>
            </a:r>
          </a:p>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Register Examine: </a:t>
            </a:r>
            <a:r>
              <a:rPr lang="en-US" sz="2400" dirty="0" smtClean="0">
                <a:latin typeface="Arial" panose="020B0604020202020204" pitchFamily="34" charset="0"/>
                <a:cs typeface="Arial" panose="020B0604020202020204" pitchFamily="34" charset="0"/>
              </a:rPr>
              <a:t>The register examine key allows you to examine the contents of the register. When appropriate keys are pressed, the monitor program can display the contents of the registers. This technique is used in conjunction either with the single step or the breakpoint facilities. After executing a block of instructions, you can examine the register contents at a critical juncture of the program and compare these contents with the expected outcomes.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235527" y="730321"/>
            <a:ext cx="11748655" cy="6321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sz="2400" b="1" u="sng" dirty="0" smtClean="0">
                <a:solidFill>
                  <a:srgbClr val="0070C0"/>
                </a:solidFill>
                <a:latin typeface="Arial" panose="020B0604020202020204" pitchFamily="34" charset="0"/>
                <a:cs typeface="Arial" panose="020B0604020202020204" pitchFamily="34" charset="0"/>
              </a:rPr>
              <a:t>Breakpoint: </a:t>
            </a:r>
            <a:r>
              <a:rPr lang="en-US" sz="2400" dirty="0" smtClean="0">
                <a:latin typeface="Arial" panose="020B0604020202020204" pitchFamily="34" charset="0"/>
                <a:cs typeface="Arial" panose="020B0604020202020204" pitchFamily="34" charset="0"/>
              </a:rPr>
              <a:t>It is generally a software routine that allows you to execute a program in sections. The breakpoint can be set up in your program by using RST instructions. When you push the Execute Key your program will be executed until the breakpoint, where the monitor takes over again. The registers can be examined for expected results. If the segment of the program is found satisfactory, a second breakpoint can be set up at a subsequent memory address to debug the nest segment of the program. With the breakpoint facility you can isolate the segment of the program with errors. Then that segment of the program can be debugged with the single step facility.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61183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smtClean="0"/>
              <a:t>Systematic to Generate Read/Write Control Signals for Memory and I/O</a:t>
            </a:r>
          </a:p>
        </p:txBody>
      </p:sp>
      <p:pic>
        <p:nvPicPr>
          <p:cNvPr id="10243" name="Picture Placeholder 4" descr="New Doc 3.pdf - Foxit PhantomPDF"/>
          <p:cNvPicPr>
            <a:picLocks noGrp="1" noChangeAspect="1"/>
          </p:cNvPicPr>
          <p:nvPr>
            <p:ph idx="1"/>
          </p:nvPr>
        </p:nvPicPr>
        <p:blipFill>
          <a:blip r:embed="rId2" cstate="print"/>
          <a:srcRect/>
          <a:stretch>
            <a:fillRect/>
          </a:stretch>
        </p:blipFill>
        <p:spPr>
          <a:xfrm>
            <a:off x="2159000" y="1743075"/>
            <a:ext cx="7604125" cy="5114925"/>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5948</Words>
  <Application>Microsoft Office PowerPoint</Application>
  <PresentationFormat>Custom</PresentationFormat>
  <Paragraphs>1432</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The 8085 Microprocessor Pinout and Signals</vt:lpstr>
      <vt:lpstr>Slide 2</vt:lpstr>
      <vt:lpstr>Slide 3</vt:lpstr>
      <vt:lpstr>Slide 4</vt:lpstr>
      <vt:lpstr>Slide 5</vt:lpstr>
      <vt:lpstr>8085 Interrupts and Externally Initiated Signals</vt:lpstr>
      <vt:lpstr>Timing: Transfer of Byte from Memory to MPU</vt:lpstr>
      <vt:lpstr>Schematic of Latching Low-Order Address Bus</vt:lpstr>
      <vt:lpstr>Systematic to Generate Read/Write Control Signals for Memory and I/O</vt:lpstr>
      <vt:lpstr>The 8085A Microprocessor : Functional Block Diagram </vt:lpstr>
      <vt:lpstr>Slide 11</vt:lpstr>
      <vt:lpstr>Timing of the memory Write Cycle</vt:lpstr>
      <vt:lpstr>Timing of the memory Read Cycle</vt:lpstr>
      <vt:lpstr>Data Copy Transfer Instruction</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Arithmetic Instructions</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Branching Instructions</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dc:creator>
  <cp:lastModifiedBy>Indu Saini</cp:lastModifiedBy>
  <cp:revision>70</cp:revision>
  <dcterms:created xsi:type="dcterms:W3CDTF">2017-02-06T05:57:53Z</dcterms:created>
  <dcterms:modified xsi:type="dcterms:W3CDTF">2017-02-16T12:45:19Z</dcterms:modified>
</cp:coreProperties>
</file>