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9" r:id="rId1"/>
  </p:sldMasterIdLst>
  <p:notesMasterIdLst>
    <p:notesMasterId r:id="rId22"/>
  </p:notesMasterIdLst>
  <p:handoutMasterIdLst>
    <p:handoutMasterId r:id="rId23"/>
  </p:handoutMasterIdLst>
  <p:sldIdLst>
    <p:sldId id="256" r:id="rId2"/>
    <p:sldId id="258" r:id="rId3"/>
    <p:sldId id="261" r:id="rId4"/>
    <p:sldId id="260" r:id="rId5"/>
    <p:sldId id="272" r:id="rId6"/>
    <p:sldId id="276" r:id="rId7"/>
    <p:sldId id="273" r:id="rId8"/>
    <p:sldId id="275" r:id="rId9"/>
    <p:sldId id="279" r:id="rId10"/>
    <p:sldId id="262" r:id="rId11"/>
    <p:sldId id="270" r:id="rId12"/>
    <p:sldId id="281" r:id="rId13"/>
    <p:sldId id="283" r:id="rId14"/>
    <p:sldId id="280" r:id="rId15"/>
    <p:sldId id="282" r:id="rId16"/>
    <p:sldId id="269" r:id="rId17"/>
    <p:sldId id="271" r:id="rId18"/>
    <p:sldId id="264" r:id="rId19"/>
    <p:sldId id="26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044" autoAdjust="0"/>
    <p:restoredTop sz="94660" autoAdjust="0"/>
  </p:normalViewPr>
  <p:slideViewPr>
    <p:cSldViewPr snapToGrid="0">
      <p:cViewPr varScale="1">
        <p:scale>
          <a:sx n="73" d="100"/>
          <a:sy n="73" d="100"/>
        </p:scale>
        <p:origin x="-456" y="-102"/>
      </p:cViewPr>
      <p:guideLst>
        <p:guide orient="horz" pos="2160"/>
        <p:guide pos="3840"/>
      </p:guideLst>
    </p:cSldViewPr>
  </p:slideViewPr>
  <p:outlineViewPr>
    <p:cViewPr>
      <p:scale>
        <a:sx n="33" d="100"/>
        <a:sy n="33" d="100"/>
      </p:scale>
      <p:origin x="0" y="590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E7222F-D443-40F0-828C-F459ADF67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C65A7586-9FE1-4475-BA4D-384B12D2D3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AA4B36-1036-49F7-893E-5C4A81DCA2A4}" type="datetimeFigureOut">
              <a:rPr lang="en-IN" smtClean="0"/>
              <a:pPr/>
              <a:t>19-12-2020</a:t>
            </a:fld>
            <a:endParaRPr lang="en-IN"/>
          </a:p>
        </p:txBody>
      </p:sp>
      <p:sp>
        <p:nvSpPr>
          <p:cNvPr id="4" name="Footer Placeholder 3">
            <a:extLst>
              <a:ext uri="{FF2B5EF4-FFF2-40B4-BE49-F238E27FC236}">
                <a16:creationId xmlns:a16="http://schemas.microsoft.com/office/drawing/2014/main" xmlns="" id="{916858B5-79CD-4390-99A7-94D4C40BB7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F45930F7-3804-4922-9C0B-E0D72A7A84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1E524C-0417-4E36-8956-B24519930A42}" type="slidenum">
              <a:rPr lang="en-IN" smtClean="0"/>
              <a:pPr/>
              <a:t>‹#›</a:t>
            </a:fld>
            <a:endParaRPr lang="en-IN"/>
          </a:p>
        </p:txBody>
      </p:sp>
    </p:spTree>
    <p:extLst>
      <p:ext uri="{BB962C8B-B14F-4D97-AF65-F5344CB8AC3E}">
        <p14:creationId xmlns:p14="http://schemas.microsoft.com/office/powerpoint/2010/main" xmlns="" val="24515709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C4E33-4673-4DFD-8DAB-676522B65D95}" type="datetimeFigureOut">
              <a:rPr lang="en-IN" smtClean="0"/>
              <a:pPr/>
              <a:t>19-12-2020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D8EFC-A09A-45D9-8F9B-8C2BC4757F3F}" type="slidenum">
              <a:rPr lang="en-IN" smtClean="0"/>
              <a:pPr/>
              <a:t>‹#›</a:t>
            </a:fld>
            <a:endParaRPr lang="en-IN"/>
          </a:p>
        </p:txBody>
      </p:sp>
    </p:spTree>
    <p:extLst>
      <p:ext uri="{BB962C8B-B14F-4D97-AF65-F5344CB8AC3E}">
        <p14:creationId xmlns:p14="http://schemas.microsoft.com/office/powerpoint/2010/main" xmlns="" val="27278188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6D72B88F-BCFB-4E6B-A37A-1B99D6C63C11}" type="datetime1">
              <a:rPr lang="en-US" smtClean="0"/>
              <a:pPr/>
              <a:t>12/19/2020</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r>
              <a:rPr lang="en-US" smtClean="0"/>
              <a:t>ICETMIE 2019</a:t>
            </a:r>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5C9A07-A8A6-4C11-8126-432A8DE7729E}" type="datetime1">
              <a:rPr lang="en-US" smtClean="0"/>
              <a:pPr/>
              <a:t>12/19/2020</a:t>
            </a:fld>
            <a:endParaRPr lang="en-US" dirty="0"/>
          </a:p>
        </p:txBody>
      </p:sp>
      <p:sp>
        <p:nvSpPr>
          <p:cNvPr id="5" name="Footer Placeholder 4"/>
          <p:cNvSpPr>
            <a:spLocks noGrp="1"/>
          </p:cNvSpPr>
          <p:nvPr>
            <p:ph type="ftr" sz="quarter" idx="11"/>
          </p:nvPr>
        </p:nvSpPr>
        <p:spPr/>
        <p:txBody>
          <a:bodyPr/>
          <a:lstStyle>
            <a:extLst/>
          </a:lstStyle>
          <a:p>
            <a:r>
              <a:rPr lang="en-US" smtClean="0"/>
              <a:t>ICETMIE 2019</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6E117BB8-0996-462C-916E-E65E6FD6855D}" type="datetime1">
              <a:rPr lang="en-US" smtClean="0"/>
              <a:pPr/>
              <a:t>12/19/2020</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r>
              <a:rPr lang="en-US" smtClean="0"/>
              <a:t>ICETMIE 2019</a:t>
            </a:r>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2BB6FD-C1F9-4D62-B852-A327411B99BC}" type="datetime1">
              <a:rPr lang="en-US" smtClean="0"/>
              <a:pPr/>
              <a:t>12/19/2020</a:t>
            </a:fld>
            <a:endParaRPr lang="en-US" dirty="0"/>
          </a:p>
        </p:txBody>
      </p:sp>
      <p:sp>
        <p:nvSpPr>
          <p:cNvPr id="5" name="Footer Placeholder 4"/>
          <p:cNvSpPr>
            <a:spLocks noGrp="1"/>
          </p:cNvSpPr>
          <p:nvPr>
            <p:ph type="ftr" sz="quarter" idx="11"/>
          </p:nvPr>
        </p:nvSpPr>
        <p:spPr/>
        <p:txBody>
          <a:bodyPr/>
          <a:lstStyle>
            <a:extLst/>
          </a:lstStyle>
          <a:p>
            <a:r>
              <a:rPr lang="en-US" smtClean="0"/>
              <a:t>ICETMIE 2019</a:t>
            </a:r>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00F8BD8-82F8-424B-AB5D-D7F150A4A0DD}" type="datetime1">
              <a:rPr lang="en-US" smtClean="0"/>
              <a:pPr/>
              <a:t>12/19/2020</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r>
              <a:rPr lang="en-US" smtClean="0"/>
              <a:t>ICETMIE 2019</a:t>
            </a:r>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B5E4D4-EAA1-492D-93AD-3E3B23FC9013}" type="datetime1">
              <a:rPr lang="en-US" smtClean="0"/>
              <a:pPr/>
              <a:t>12/19/2020</a:t>
            </a:fld>
            <a:endParaRPr lang="en-US" dirty="0"/>
          </a:p>
        </p:txBody>
      </p:sp>
      <p:sp>
        <p:nvSpPr>
          <p:cNvPr id="6" name="Footer Placeholder 5"/>
          <p:cNvSpPr>
            <a:spLocks noGrp="1"/>
          </p:cNvSpPr>
          <p:nvPr>
            <p:ph type="ftr" sz="quarter" idx="11"/>
          </p:nvPr>
        </p:nvSpPr>
        <p:spPr/>
        <p:txBody>
          <a:bodyPr/>
          <a:lstStyle>
            <a:extLst/>
          </a:lstStyle>
          <a:p>
            <a:r>
              <a:rPr lang="en-US" smtClean="0"/>
              <a:t>ICETMIE 2019</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02D4C5-CA6A-415B-81CF-429D32388835}" type="datetime1">
              <a:rPr lang="en-US" smtClean="0"/>
              <a:pPr/>
              <a:t>12/19/2020</a:t>
            </a:fld>
            <a:endParaRPr lang="en-US" dirty="0"/>
          </a:p>
        </p:txBody>
      </p:sp>
      <p:sp>
        <p:nvSpPr>
          <p:cNvPr id="8" name="Footer Placeholder 7"/>
          <p:cNvSpPr>
            <a:spLocks noGrp="1"/>
          </p:cNvSpPr>
          <p:nvPr>
            <p:ph type="ftr" sz="quarter" idx="11"/>
          </p:nvPr>
        </p:nvSpPr>
        <p:spPr/>
        <p:txBody>
          <a:bodyPr/>
          <a:lstStyle>
            <a:extLst/>
          </a:lstStyle>
          <a:p>
            <a:r>
              <a:rPr lang="en-US" smtClean="0"/>
              <a:t>ICETMIE 2019</a:t>
            </a:r>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811AB06-54E4-44A6-A802-75D674F9EF65}" type="datetime1">
              <a:rPr lang="en-US" smtClean="0"/>
              <a:pPr/>
              <a:t>12/19/2020</a:t>
            </a:fld>
            <a:endParaRPr lang="en-US" dirty="0"/>
          </a:p>
        </p:txBody>
      </p:sp>
      <p:sp>
        <p:nvSpPr>
          <p:cNvPr id="4" name="Footer Placeholder 3"/>
          <p:cNvSpPr>
            <a:spLocks noGrp="1"/>
          </p:cNvSpPr>
          <p:nvPr>
            <p:ph type="ftr" sz="quarter" idx="11"/>
          </p:nvPr>
        </p:nvSpPr>
        <p:spPr/>
        <p:txBody>
          <a:bodyPr/>
          <a:lstStyle>
            <a:extLst/>
          </a:lstStyle>
          <a:p>
            <a:r>
              <a:rPr lang="en-US" smtClean="0"/>
              <a:t>ICETMIE 2019</a:t>
            </a:r>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A432830-0076-4FB6-A836-0C46CAC6B9CD}" type="datetime1">
              <a:rPr lang="en-US" smtClean="0"/>
              <a:pPr/>
              <a:t>12/19/2020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smtClean="0"/>
              <a:t>ICETMIE 2019</a:t>
            </a:r>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242920-AD5F-4045-B550-F5CE1F7CAA25}" type="datetime1">
              <a:rPr lang="en-US" smtClean="0"/>
              <a:pPr/>
              <a:t>12/19/2020</a:t>
            </a:fld>
            <a:endParaRPr lang="en-US" dirty="0"/>
          </a:p>
        </p:txBody>
      </p:sp>
      <p:sp>
        <p:nvSpPr>
          <p:cNvPr id="6" name="Footer Placeholder 5"/>
          <p:cNvSpPr>
            <a:spLocks noGrp="1"/>
          </p:cNvSpPr>
          <p:nvPr>
            <p:ph type="ftr" sz="quarter" idx="11"/>
          </p:nvPr>
        </p:nvSpPr>
        <p:spPr/>
        <p:txBody>
          <a:bodyPr/>
          <a:lstStyle>
            <a:extLst/>
          </a:lstStyle>
          <a:p>
            <a:r>
              <a:rPr lang="en-US" smtClean="0"/>
              <a:t>ICETMIE 2019</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CEB2587-02D3-4A65-9F87-76996DC2924E}" type="datetime1">
              <a:rPr lang="en-US" smtClean="0"/>
              <a:pPr/>
              <a:t>12/19/2020</a:t>
            </a:fld>
            <a:endParaRPr lang="en-US" dirty="0"/>
          </a:p>
        </p:txBody>
      </p:sp>
      <p:sp>
        <p:nvSpPr>
          <p:cNvPr id="6" name="Footer Placeholder 5"/>
          <p:cNvSpPr>
            <a:spLocks noGrp="1"/>
          </p:cNvSpPr>
          <p:nvPr>
            <p:ph type="ftr" sz="quarter" idx="11"/>
          </p:nvPr>
        </p:nvSpPr>
        <p:spPr/>
        <p:txBody>
          <a:bodyPr/>
          <a:lstStyle>
            <a:extLst/>
          </a:lstStyle>
          <a:p>
            <a:r>
              <a:rPr lang="en-US" smtClean="0"/>
              <a:t>ICETMIE 2019</a:t>
            </a:r>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9C8F615-6654-47F7-A835-61080B14491F}" type="datetime1">
              <a:rPr lang="en-US" smtClean="0"/>
              <a:pPr/>
              <a:t>12/19/2020</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smtClean="0"/>
              <a:t>ICETMIE 2019</a:t>
            </a:r>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1274F-9C2B-455B-ACBE-0FBA6D2D157E}"/>
              </a:ext>
            </a:extLst>
          </p:cNvPr>
          <p:cNvSpPr>
            <a:spLocks noGrp="1"/>
          </p:cNvSpPr>
          <p:nvPr>
            <p:ph type="ctrTitle"/>
          </p:nvPr>
        </p:nvSpPr>
        <p:spPr>
          <a:xfrm>
            <a:off x="1629683" y="2168434"/>
            <a:ext cx="9144000" cy="3961909"/>
          </a:xfrm>
        </p:spPr>
        <p:txBody>
          <a:bodyPr>
            <a:normAutofit fontScale="90000"/>
          </a:bodyPr>
          <a:lstStyle/>
          <a:p>
            <a:r>
              <a:rPr lang="en-IN" sz="3200" b="1" dirty="0">
                <a:solidFill>
                  <a:srgbClr val="0070C0"/>
                </a:solidFill>
                <a:latin typeface="Aharoni" panose="02010803020104030203" pitchFamily="2" charset="-79"/>
                <a:cs typeface="Aharoni" panose="02010803020104030203" pitchFamily="2" charset="-79"/>
              </a:rPr>
              <a:t/>
            </a:r>
            <a:br>
              <a:rPr lang="en-IN" sz="3200" b="1" dirty="0">
                <a:solidFill>
                  <a:srgbClr val="0070C0"/>
                </a:solidFill>
                <a:latin typeface="Aharoni" panose="02010803020104030203" pitchFamily="2" charset="-79"/>
                <a:cs typeface="Aharoni" panose="02010803020104030203" pitchFamily="2" charset="-79"/>
              </a:rPr>
            </a:br>
            <a:r>
              <a:rPr lang="en-IN" sz="3200" b="1" dirty="0">
                <a:solidFill>
                  <a:srgbClr val="0070C0"/>
                </a:solidFill>
                <a:latin typeface="Aharoni" panose="02010803020104030203" pitchFamily="2" charset="-79"/>
                <a:cs typeface="Aharoni" panose="02010803020104030203" pitchFamily="2" charset="-79"/>
              </a:rPr>
              <a:t/>
            </a:r>
            <a:br>
              <a:rPr lang="en-IN" sz="3200" b="1" dirty="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i="1" u="sng" dirty="0" smtClean="0">
                <a:solidFill>
                  <a:srgbClr val="0070C0"/>
                </a:solidFill>
                <a:latin typeface="Aharoni" panose="02010803020104030203" pitchFamily="2" charset="-79"/>
                <a:cs typeface="Aharoni" panose="02010803020104030203" pitchFamily="2" charset="-79"/>
              </a:rPr>
              <a:t>“SMART IRRIGATION SYSTEM”</a:t>
            </a: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err="1" smtClean="0">
                <a:solidFill>
                  <a:srgbClr val="0070C0"/>
                </a:solidFill>
                <a:latin typeface="Aharoni" panose="02010803020104030203" pitchFamily="2" charset="-79"/>
                <a:cs typeface="Aharoni" panose="02010803020104030203" pitchFamily="2" charset="-79"/>
              </a:rPr>
              <a:t>supervisior</a:t>
            </a:r>
            <a:r>
              <a:rPr lang="en-IN" sz="3200" b="1" dirty="0" smtClean="0">
                <a:solidFill>
                  <a:srgbClr val="0070C0"/>
                </a:solidFill>
                <a:latin typeface="Aharoni" panose="02010803020104030203" pitchFamily="2" charset="-79"/>
                <a:cs typeface="Aharoni" panose="02010803020104030203" pitchFamily="2" charset="-79"/>
              </a:rPr>
              <a:t> name: </a:t>
            </a:r>
            <a:br>
              <a:rPr lang="en-IN" sz="3200" b="1" dirty="0" smtClean="0">
                <a:solidFill>
                  <a:srgbClr val="0070C0"/>
                </a:solidFill>
                <a:latin typeface="Aharoni" panose="02010803020104030203" pitchFamily="2" charset="-79"/>
                <a:cs typeface="Aharoni" panose="02010803020104030203" pitchFamily="2" charset="-79"/>
              </a:rPr>
            </a:br>
            <a:r>
              <a:rPr lang="en-IN" sz="3200" b="1" dirty="0" err="1" smtClean="0">
                <a:solidFill>
                  <a:srgbClr val="0070C0"/>
                </a:solidFill>
                <a:latin typeface="Aharoni" panose="02010803020104030203" pitchFamily="2" charset="-79"/>
                <a:cs typeface="Aharoni" panose="02010803020104030203" pitchFamily="2" charset="-79"/>
              </a:rPr>
              <a:t>mr</a:t>
            </a:r>
            <a:r>
              <a:rPr lang="en-IN" sz="3200" b="1" dirty="0" smtClean="0">
                <a:solidFill>
                  <a:srgbClr val="0070C0"/>
                </a:solidFill>
                <a:latin typeface="Aharoni" panose="02010803020104030203" pitchFamily="2" charset="-79"/>
                <a:cs typeface="Aharoni" panose="02010803020104030203" pitchFamily="2" charset="-79"/>
              </a:rPr>
              <a:t> </a:t>
            </a:r>
            <a:r>
              <a:rPr lang="en-IN" sz="3200" b="1" dirty="0" err="1" smtClean="0">
                <a:solidFill>
                  <a:srgbClr val="0070C0"/>
                </a:solidFill>
                <a:latin typeface="Aharoni" panose="02010803020104030203" pitchFamily="2" charset="-79"/>
                <a:cs typeface="Aharoni" panose="02010803020104030203" pitchFamily="2" charset="-79"/>
              </a:rPr>
              <a:t>mayank</a:t>
            </a:r>
            <a:r>
              <a:rPr lang="en-IN" sz="3200" b="1" dirty="0" smtClean="0">
                <a:solidFill>
                  <a:srgbClr val="0070C0"/>
                </a:solidFill>
                <a:latin typeface="Aharoni" panose="02010803020104030203" pitchFamily="2" charset="-79"/>
                <a:cs typeface="Aharoni" panose="02010803020104030203" pitchFamily="2" charset="-79"/>
              </a:rPr>
              <a:t> </a:t>
            </a:r>
            <a:r>
              <a:rPr lang="en-IN" sz="3200" b="1" dirty="0" err="1" smtClean="0">
                <a:solidFill>
                  <a:srgbClr val="0070C0"/>
                </a:solidFill>
                <a:latin typeface="Aharoni" panose="02010803020104030203" pitchFamily="2" charset="-79"/>
                <a:cs typeface="Aharoni" panose="02010803020104030203" pitchFamily="2" charset="-79"/>
              </a:rPr>
              <a:t>pokrihyal</a:t>
            </a: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PRESENTED BY :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1)ABHISHEK KUMAR SRIVASTAVA</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2) ABHISHEK KUMAR SINGH </a:t>
            </a:r>
            <a:br>
              <a:rPr lang="en-IN" sz="3200" b="1" dirty="0" smtClean="0">
                <a:solidFill>
                  <a:srgbClr val="0070C0"/>
                </a:solidFill>
                <a:latin typeface="Aharoni" panose="02010803020104030203" pitchFamily="2" charset="-79"/>
                <a:cs typeface="Aharoni" panose="02010803020104030203" pitchFamily="2" charset="-79"/>
              </a:rPr>
            </a:br>
            <a:r>
              <a:rPr lang="en-IN" sz="3200" b="1" dirty="0" smtClean="0">
                <a:solidFill>
                  <a:srgbClr val="0070C0"/>
                </a:solidFill>
                <a:latin typeface="Aharoni" panose="02010803020104030203" pitchFamily="2" charset="-79"/>
                <a:cs typeface="Aharoni" panose="02010803020104030203" pitchFamily="2" charset="-79"/>
              </a:rPr>
              <a:t>3) DURVESH SAHU </a:t>
            </a:r>
            <a:r>
              <a:rPr lang="en-IN" sz="3200" b="1" dirty="0">
                <a:solidFill>
                  <a:srgbClr val="0070C0"/>
                </a:solidFill>
                <a:latin typeface="Aharoni" panose="02010803020104030203" pitchFamily="2" charset="-79"/>
                <a:cs typeface="Aharoni" panose="02010803020104030203" pitchFamily="2" charset="-79"/>
              </a:rPr>
              <a:t/>
            </a:r>
            <a:br>
              <a:rPr lang="en-IN" sz="3200" b="1" dirty="0">
                <a:solidFill>
                  <a:srgbClr val="0070C0"/>
                </a:solidFill>
                <a:latin typeface="Aharoni" panose="02010803020104030203" pitchFamily="2" charset="-79"/>
                <a:cs typeface="Aharoni" panose="02010803020104030203" pitchFamily="2" charset="-79"/>
              </a:rPr>
            </a:br>
            <a:endParaRPr lang="en-IN" sz="3200" b="1" dirty="0">
              <a:solidFill>
                <a:srgbClr val="0070C0"/>
              </a:solidFill>
              <a:latin typeface="Aharoni" panose="02010803020104030203" pitchFamily="2" charset="-79"/>
              <a:cs typeface="Aharoni" panose="02010803020104030203" pitchFamily="2" charset="-79"/>
            </a:endParaRPr>
          </a:p>
        </p:txBody>
      </p:sp>
      <p:sp>
        <p:nvSpPr>
          <p:cNvPr id="10" name="Footer Placeholder 5">
            <a:extLst>
              <a:ext uri="{FF2B5EF4-FFF2-40B4-BE49-F238E27FC236}">
                <a16:creationId xmlns:a16="http://schemas.microsoft.com/office/drawing/2014/main" xmlns="" id="{590A0C11-C562-404C-88A2-83DBD76BD76C}"/>
              </a:ext>
            </a:extLst>
          </p:cNvPr>
          <p:cNvSpPr>
            <a:spLocks noGrp="1"/>
          </p:cNvSpPr>
          <p:nvPr>
            <p:ph type="ftr" sz="quarter" idx="11"/>
          </p:nvPr>
        </p:nvSpPr>
        <p:spPr>
          <a:xfrm>
            <a:off x="1629683" y="6259132"/>
            <a:ext cx="9459027" cy="462343"/>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p:txBody>
      </p:sp>
      <p:pic>
        <p:nvPicPr>
          <p:cNvPr id="102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6995" y="1293222"/>
            <a:ext cx="3209348" cy="30958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64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694508" y="2289979"/>
            <a:ext cx="10515600" cy="1325563"/>
          </a:xfrm>
        </p:spPr>
        <p:txBody>
          <a:bodyPr/>
          <a:lstStyle/>
          <a:p>
            <a:r>
              <a:rPr lang="en-IN" dirty="0" smtClean="0"/>
              <a:t>          CONSTRUCTION   &amp;   WORKING</a:t>
            </a:r>
            <a:endParaRPr lang="en-IN" dirty="0"/>
          </a:p>
        </p:txBody>
      </p:sp>
      <p:sp>
        <p:nvSpPr>
          <p:cNvPr id="9" name="Content Placeholder 8"/>
          <p:cNvSpPr>
            <a:spLocks noGrp="1"/>
          </p:cNvSpPr>
          <p:nvPr>
            <p:ph idx="1"/>
          </p:nvPr>
        </p:nvSpPr>
        <p:spPr>
          <a:xfrm>
            <a:off x="888273" y="4611187"/>
            <a:ext cx="9655629" cy="2793683"/>
          </a:xfrm>
        </p:spPr>
        <p:txBody>
          <a:bodyPr/>
          <a:lstStyle/>
          <a:p>
            <a:endParaRPr lang="en-US"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4067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838200" y="1584585"/>
            <a:ext cx="10515600" cy="1325563"/>
          </a:xfrm>
        </p:spPr>
        <p:txBody>
          <a:bodyPr/>
          <a:lstStyle/>
          <a:p>
            <a:r>
              <a:rPr lang="en-IN" dirty="0" smtClean="0"/>
              <a:t>CONSTRUCTION…	</a:t>
            </a:r>
            <a:endParaRPr lang="en-IN" dirty="0"/>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561703" y="3151188"/>
            <a:ext cx="10792097" cy="3162011"/>
          </a:xfrm>
        </p:spPr>
        <p:txBody>
          <a:bodyPr/>
          <a:lstStyle/>
          <a:p>
            <a:r>
              <a:rPr lang="en-IN" dirty="0" smtClean="0"/>
              <a:t>DEVICES USED </a:t>
            </a:r>
          </a:p>
          <a:p>
            <a:pPr>
              <a:buNone/>
            </a:pPr>
            <a:r>
              <a:rPr lang="en-IN" dirty="0" smtClean="0"/>
              <a:t>        </a:t>
            </a:r>
          </a:p>
          <a:p>
            <a:pPr>
              <a:buNone/>
            </a:pPr>
            <a:r>
              <a:rPr lang="en-IN" dirty="0" smtClean="0"/>
              <a:t>        Sprinkler ,</a:t>
            </a:r>
            <a:r>
              <a:rPr lang="en-US" dirty="0" err="1" smtClean="0"/>
              <a:t>Arduino</a:t>
            </a:r>
            <a:r>
              <a:rPr lang="en-US" dirty="0" smtClean="0"/>
              <a:t> UNO, Soil moisture sensor, Wi-Fi module ESP8266, </a:t>
            </a:r>
            <a:r>
              <a:rPr lang="en-US" dirty="0" err="1" smtClean="0"/>
              <a:t>Arduino</a:t>
            </a:r>
            <a:r>
              <a:rPr lang="en-US" dirty="0" smtClean="0"/>
              <a:t> ,CC(IDE), Android studio, and </a:t>
            </a:r>
            <a:r>
              <a:rPr lang="en-US" dirty="0" err="1" smtClean="0"/>
              <a:t>MySQL</a:t>
            </a:r>
            <a:r>
              <a:rPr lang="en-US" dirty="0" smtClean="0"/>
              <a:t>, etc.</a:t>
            </a:r>
          </a:p>
          <a:p>
            <a:pPr>
              <a:buNone/>
            </a:pPr>
            <a:endParaRPr lang="en-IN" dirty="0" smtClean="0"/>
          </a:p>
          <a:p>
            <a:pPr>
              <a:buNone/>
            </a:pPr>
            <a:endParaRPr lang="en-US" dirty="0" smtClean="0"/>
          </a:p>
          <a:p>
            <a:pPr>
              <a:buNone/>
            </a:pPr>
            <a:endParaRPr lang="en-IN" dirty="0" smtClean="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Notched Right Arrow 6"/>
          <p:cNvSpPr/>
          <p:nvPr/>
        </p:nvSpPr>
        <p:spPr>
          <a:xfrm>
            <a:off x="809898" y="4245428"/>
            <a:ext cx="470262" cy="2873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13721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1031968" y="4950824"/>
            <a:ext cx="3448594" cy="418012"/>
          </a:xfrm>
        </p:spPr>
        <p:txBody>
          <a:bodyPr>
            <a:noAutofit/>
          </a:bodyPr>
          <a:lstStyle/>
          <a:p>
            <a:r>
              <a:rPr lang="en-IN" sz="2400" dirty="0" smtClean="0"/>
              <a:t>Soil </a:t>
            </a:r>
            <a:r>
              <a:rPr lang="en-IN" sz="2400" dirty="0" err="1" smtClean="0"/>
              <a:t>moiSture</a:t>
            </a:r>
            <a:r>
              <a:rPr lang="en-IN" sz="2400" dirty="0" smtClean="0"/>
              <a:t> sensor</a:t>
            </a:r>
            <a:endParaRPr lang="en-IN" sz="2400" dirty="0"/>
          </a:p>
        </p:txBody>
      </p:sp>
      <p:pic>
        <p:nvPicPr>
          <p:cNvPr id="7" name="Content Placeholder 6" descr="Arduino-UNO-Board.jpg"/>
          <p:cNvPicPr>
            <a:picLocks noGrp="1" noChangeAspect="1"/>
          </p:cNvPicPr>
          <p:nvPr>
            <p:ph idx="1"/>
          </p:nvPr>
        </p:nvPicPr>
        <p:blipFill>
          <a:blip r:embed="rId2"/>
          <a:stretch>
            <a:fillRect/>
          </a:stretch>
        </p:blipFill>
        <p:spPr>
          <a:xfrm>
            <a:off x="7249886" y="3389787"/>
            <a:ext cx="2891244" cy="2107272"/>
          </a:xfrm>
        </p:spPr>
      </p:pic>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Soil-Moisture-Senssor.jpg"/>
          <p:cNvPicPr>
            <a:picLocks noChangeAspect="1"/>
          </p:cNvPicPr>
          <p:nvPr/>
        </p:nvPicPr>
        <p:blipFill>
          <a:blip r:embed="rId4"/>
          <a:stretch>
            <a:fillRect/>
          </a:stretch>
        </p:blipFill>
        <p:spPr>
          <a:xfrm>
            <a:off x="796834" y="1340577"/>
            <a:ext cx="3827417" cy="3521780"/>
          </a:xfrm>
          <a:prstGeom prst="rect">
            <a:avLst/>
          </a:prstGeom>
        </p:spPr>
      </p:pic>
      <p:pic>
        <p:nvPicPr>
          <p:cNvPr id="9" name="Picture 8" descr="Wi-Fi-Module-ESP8266.jpg"/>
          <p:cNvPicPr>
            <a:picLocks noChangeAspect="1"/>
          </p:cNvPicPr>
          <p:nvPr/>
        </p:nvPicPr>
        <p:blipFill>
          <a:blip r:embed="rId5"/>
          <a:stretch>
            <a:fillRect/>
          </a:stretch>
        </p:blipFill>
        <p:spPr>
          <a:xfrm>
            <a:off x="6922012" y="0"/>
            <a:ext cx="4042077" cy="2860766"/>
          </a:xfrm>
          <a:prstGeom prst="rect">
            <a:avLst/>
          </a:prstGeom>
        </p:spPr>
      </p:pic>
      <p:sp>
        <p:nvSpPr>
          <p:cNvPr id="10" name="Title 1">
            <a:extLst>
              <a:ext uri="{FF2B5EF4-FFF2-40B4-BE49-F238E27FC236}">
                <a16:creationId xmlns:a16="http://schemas.microsoft.com/office/drawing/2014/main" xmlns="" id="{3AA6E628-3625-4627-B93E-F6CB06A3EA49}"/>
              </a:ext>
            </a:extLst>
          </p:cNvPr>
          <p:cNvSpPr txBox="1">
            <a:spLocks/>
          </p:cNvSpPr>
          <p:nvPr/>
        </p:nvSpPr>
        <p:spPr>
          <a:xfrm>
            <a:off x="7833362" y="2638698"/>
            <a:ext cx="2081348" cy="505098"/>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2400" b="1" cap="all" dirty="0" err="1"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Wifi</a:t>
            </a:r>
            <a:r>
              <a:rPr lang="en-IN" sz="24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 module</a:t>
            </a:r>
            <a:endParaRPr kumimoji="0" lang="en-IN" sz="24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11" name="Title 1">
            <a:extLst>
              <a:ext uri="{FF2B5EF4-FFF2-40B4-BE49-F238E27FC236}">
                <a16:creationId xmlns:a16="http://schemas.microsoft.com/office/drawing/2014/main" xmlns="" id="{3AA6E628-3625-4627-B93E-F6CB06A3EA49}"/>
              </a:ext>
            </a:extLst>
          </p:cNvPr>
          <p:cNvSpPr txBox="1">
            <a:spLocks/>
          </p:cNvSpPr>
          <p:nvPr/>
        </p:nvSpPr>
        <p:spPr>
          <a:xfrm>
            <a:off x="7402285" y="5512525"/>
            <a:ext cx="2734491" cy="439783"/>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24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ARDUINO BOARD</a:t>
            </a:r>
            <a:endParaRPr kumimoji="0" lang="en-IN" sz="24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5123329" y="4410773"/>
            <a:ext cx="6076022" cy="1325563"/>
          </a:xfrm>
        </p:spPr>
        <p:txBody>
          <a:bodyPr/>
          <a:lstStyle/>
          <a:p>
            <a:r>
              <a:rPr lang="en-IN" dirty="0" smtClean="0"/>
              <a:t>          SPRINKLER’S</a:t>
            </a:r>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Content Placeholder 6" descr="7-10-2014-12-03-54-PM.jpg"/>
          <p:cNvPicPr>
            <a:picLocks noGrp="1" noChangeAspect="1"/>
          </p:cNvPicPr>
          <p:nvPr>
            <p:ph idx="1"/>
          </p:nvPr>
        </p:nvPicPr>
        <p:blipFill>
          <a:blip r:embed="rId3"/>
          <a:stretch>
            <a:fillRect/>
          </a:stretch>
        </p:blipFill>
        <p:spPr>
          <a:xfrm>
            <a:off x="5099549" y="0"/>
            <a:ext cx="5819504" cy="3879669"/>
          </a:xfrm>
          <a:prstGeom prst="rect">
            <a:avLst/>
          </a:prstGeom>
        </p:spPr>
      </p:pic>
      <p:pic>
        <p:nvPicPr>
          <p:cNvPr id="8" name="Picture 7" descr="unnamed.jpg"/>
          <p:cNvPicPr>
            <a:picLocks noChangeAspect="1"/>
          </p:cNvPicPr>
          <p:nvPr/>
        </p:nvPicPr>
        <p:blipFill>
          <a:blip r:embed="rId4"/>
          <a:stretch>
            <a:fillRect/>
          </a:stretch>
        </p:blipFill>
        <p:spPr>
          <a:xfrm>
            <a:off x="0" y="2257874"/>
            <a:ext cx="5081451" cy="3655758"/>
          </a:xfrm>
          <a:prstGeom prst="rect">
            <a:avLst/>
          </a:prstGeom>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470263" y="1384663"/>
            <a:ext cx="9969136" cy="833153"/>
          </a:xfrm>
        </p:spPr>
        <p:txBody>
          <a:bodyPr/>
          <a:lstStyle/>
          <a:p>
            <a:r>
              <a:rPr lang="en-IN" dirty="0" smtClean="0"/>
              <a:t>METHODOLOGY</a:t>
            </a:r>
            <a:endParaRPr lang="en-IN" dirty="0"/>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211183" y="2471919"/>
            <a:ext cx="10515600" cy="3162011"/>
          </a:xfrm>
        </p:spPr>
        <p:txBody>
          <a:bodyPr/>
          <a:lstStyle/>
          <a:p>
            <a:r>
              <a:rPr lang="en-IN" dirty="0" smtClean="0"/>
              <a:t>1) </a:t>
            </a:r>
            <a:r>
              <a:rPr lang="en-US" dirty="0" smtClean="0"/>
              <a:t>Sensor and Data Acquisition : This stage consists of the moisture content sensor and the ultrasonic sensor as shown in Figure.</a:t>
            </a:r>
          </a:p>
          <a:p>
            <a:pPr>
              <a:buNone/>
            </a:pPr>
            <a:endParaRPr lang="en-US" dirty="0" smtClean="0"/>
          </a:p>
          <a:p>
            <a:r>
              <a:rPr lang="en-US" dirty="0" smtClean="0"/>
              <a:t>2) Control </a:t>
            </a:r>
          </a:p>
          <a:p>
            <a:pPr>
              <a:buNone/>
            </a:pPr>
            <a:endParaRPr lang="en-US" dirty="0" smtClean="0"/>
          </a:p>
          <a:p>
            <a:r>
              <a:rPr lang="en-IN" dirty="0" smtClean="0"/>
              <a:t>3) </a:t>
            </a:r>
            <a:r>
              <a:rPr lang="en-US" dirty="0" smtClean="0"/>
              <a:t>Water Optimization</a:t>
            </a:r>
          </a:p>
          <a:p>
            <a:pPr>
              <a:buNone/>
            </a:pPr>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_20201219-064610.jpg"/>
          <p:cNvPicPr>
            <a:picLocks noGrp="1" noChangeAspect="1"/>
          </p:cNvPicPr>
          <p:nvPr>
            <p:ph idx="1"/>
          </p:nvPr>
        </p:nvPicPr>
        <p:blipFill>
          <a:blip r:embed="rId2"/>
          <a:stretch>
            <a:fillRect/>
          </a:stretch>
        </p:blipFill>
        <p:spPr>
          <a:xfrm>
            <a:off x="1704420" y="0"/>
            <a:ext cx="7205043" cy="5917474"/>
          </a:xfrm>
        </p:spPr>
      </p:pic>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511629" y="1397726"/>
            <a:ext cx="3080657" cy="963782"/>
          </a:xfrm>
        </p:spPr>
        <p:txBody>
          <a:bodyPr/>
          <a:lstStyle/>
          <a:p>
            <a:r>
              <a:rPr lang="en-IN" dirty="0" smtClean="0"/>
              <a:t>WORKING…</a:t>
            </a:r>
            <a:endParaRPr lang="en-IN" dirty="0"/>
          </a:p>
        </p:txBody>
      </p:sp>
      <p:pic>
        <p:nvPicPr>
          <p:cNvPr id="7" name="Content Placeholder 6">
            <a:extLst>
              <a:ext uri="{FF2B5EF4-FFF2-40B4-BE49-F238E27FC236}">
                <a16:creationId xmlns:a16="http://schemas.microsoft.com/office/drawing/2014/main" xmlns="" id="{30CA1E8A-C726-4749-8900-6ACDF630A85C}"/>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0446" y="2445117"/>
            <a:ext cx="4402183" cy="2923718"/>
          </a:xfrm>
          <a:prstGeom prst="rect">
            <a:avLst/>
          </a:prstGeom>
          <a:noFill/>
          <a:ln>
            <a:noFill/>
          </a:ln>
        </p:spPr>
      </p:pic>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descr="flowchart-500x455.png"/>
          <p:cNvPicPr>
            <a:picLocks noChangeAspect="1"/>
          </p:cNvPicPr>
          <p:nvPr/>
        </p:nvPicPr>
        <p:blipFill>
          <a:blip r:embed="rId4"/>
          <a:stretch>
            <a:fillRect/>
          </a:stretch>
        </p:blipFill>
        <p:spPr>
          <a:xfrm>
            <a:off x="5031544" y="274320"/>
            <a:ext cx="5828044" cy="5303520"/>
          </a:xfrm>
          <a:prstGeom prst="rect">
            <a:avLst/>
          </a:prstGeom>
        </p:spPr>
      </p:pic>
      <p:sp>
        <p:nvSpPr>
          <p:cNvPr id="9" name="Title 1">
            <a:extLst>
              <a:ext uri="{FF2B5EF4-FFF2-40B4-BE49-F238E27FC236}">
                <a16:creationId xmlns:a16="http://schemas.microsoft.com/office/drawing/2014/main" xmlns="" id="{3AA6E628-3625-4627-B93E-F6CB06A3EA49}"/>
              </a:ext>
            </a:extLst>
          </p:cNvPr>
          <p:cNvSpPr txBox="1">
            <a:spLocks/>
          </p:cNvSpPr>
          <p:nvPr/>
        </p:nvSpPr>
        <p:spPr>
          <a:xfrm>
            <a:off x="1528354" y="5303520"/>
            <a:ext cx="2076994" cy="454330"/>
          </a:xfrm>
          <a:prstGeom prst="rect">
            <a:avLst/>
          </a:prstGeom>
        </p:spPr>
        <p:txBody>
          <a:bodyPr vert="horz" lIns="45720" tIns="0" rIns="45720" bIns="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BLOCK</a:t>
            </a:r>
            <a:r>
              <a:rPr lang="en-IN" sz="28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 </a:t>
            </a:r>
            <a:r>
              <a:rPr lang="en-IN"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DIAGRAM 1</a:t>
            </a:r>
            <a:endParaRPr kumimoji="0" lang="en-IN" sz="16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11" name="Title 1">
            <a:extLst>
              <a:ext uri="{FF2B5EF4-FFF2-40B4-BE49-F238E27FC236}">
                <a16:creationId xmlns:a16="http://schemas.microsoft.com/office/drawing/2014/main" xmlns="" id="{3AA6E628-3625-4627-B93E-F6CB06A3EA49}"/>
              </a:ext>
            </a:extLst>
          </p:cNvPr>
          <p:cNvSpPr txBox="1">
            <a:spLocks/>
          </p:cNvSpPr>
          <p:nvPr/>
        </p:nvSpPr>
        <p:spPr>
          <a:xfrm>
            <a:off x="6818811" y="5512526"/>
            <a:ext cx="2203269" cy="423849"/>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BLOCK DIAGRAM 2</a:t>
            </a:r>
            <a:endParaRPr kumimoji="0" lang="en-IN"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Tree>
    <p:extLst>
      <p:ext uri="{BB962C8B-B14F-4D97-AF65-F5344CB8AC3E}">
        <p14:creationId xmlns:p14="http://schemas.microsoft.com/office/powerpoint/2010/main" xmlns="" val="2013721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903514" y="4754880"/>
            <a:ext cx="10515600" cy="770708"/>
          </a:xfrm>
        </p:spPr>
        <p:txBody>
          <a:bodyPr/>
          <a:lstStyle/>
          <a:p>
            <a:r>
              <a:rPr lang="en-IN" dirty="0" smtClean="0"/>
              <a:t>                GROUND WORK DESIGN</a:t>
            </a:r>
            <a:endParaRPr lang="en-IN" dirty="0"/>
          </a:p>
        </p:txBody>
      </p:sp>
      <p:pic>
        <p:nvPicPr>
          <p:cNvPr id="7" name="Content Placeholder 6">
            <a:extLst>
              <a:ext uri="{FF2B5EF4-FFF2-40B4-BE49-F238E27FC236}">
                <a16:creationId xmlns:a16="http://schemas.microsoft.com/office/drawing/2014/main" xmlns="" id="{C5437062-15F0-4186-80EB-9814E57D71AA}"/>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05766" y="940027"/>
            <a:ext cx="9545336" cy="3609975"/>
          </a:xfrm>
          <a:prstGeom prst="rect">
            <a:avLst/>
          </a:prstGeom>
          <a:noFill/>
          <a:ln>
            <a:noFill/>
          </a:ln>
        </p:spPr>
      </p:pic>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3721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250371" y="1267098"/>
            <a:ext cx="10515600" cy="1120537"/>
          </a:xfrm>
        </p:spPr>
        <p:txBody>
          <a:bodyPr/>
          <a:lstStyle/>
          <a:p>
            <a:r>
              <a:rPr lang="en-IN" dirty="0" smtClean="0"/>
              <a:t>           ADVANTAGES &amp; DISADVANTAGES</a:t>
            </a:r>
            <a:endParaRPr lang="en-IN" dirty="0"/>
          </a:p>
        </p:txBody>
      </p:sp>
      <p:graphicFrame>
        <p:nvGraphicFramePr>
          <p:cNvPr id="7" name="Content Placeholder 6"/>
          <p:cNvGraphicFramePr>
            <a:graphicFrameLocks noGrp="1"/>
          </p:cNvGraphicFramePr>
          <p:nvPr>
            <p:ph idx="1"/>
          </p:nvPr>
        </p:nvGraphicFramePr>
        <p:xfrm>
          <a:off x="195942" y="2821573"/>
          <a:ext cx="10635344" cy="3148152"/>
        </p:xfrm>
        <a:graphic>
          <a:graphicData uri="http://schemas.openxmlformats.org/drawingml/2006/table">
            <a:tbl>
              <a:tblPr firstRow="1" bandRow="1">
                <a:tableStyleId>{5C22544A-7EE6-4342-B048-85BDC9FD1C3A}</a:tableStyleId>
              </a:tblPr>
              <a:tblGrid>
                <a:gridCol w="5238207"/>
                <a:gridCol w="5397137"/>
              </a:tblGrid>
              <a:tr h="524692">
                <a:tc>
                  <a:txBody>
                    <a:bodyPr/>
                    <a:lstStyle/>
                    <a:p>
                      <a:r>
                        <a:rPr lang="en-IN" sz="1800" b="1" kern="1200" dirty="0" smtClean="0">
                          <a:solidFill>
                            <a:schemeClr val="lt1"/>
                          </a:solidFill>
                          <a:latin typeface="+mn-lt"/>
                          <a:ea typeface="+mn-ea"/>
                          <a:cs typeface="+mn-cs"/>
                        </a:rPr>
                        <a:t>ADVANTAGES</a:t>
                      </a:r>
                      <a:endParaRPr lang="en-US" dirty="0"/>
                    </a:p>
                  </a:txBody>
                  <a:tcPr/>
                </a:tc>
                <a:tc>
                  <a:txBody>
                    <a:bodyPr/>
                    <a:lstStyle/>
                    <a:p>
                      <a:r>
                        <a:rPr lang="en-IN" sz="1800" b="1" kern="1200" dirty="0" smtClean="0">
                          <a:solidFill>
                            <a:schemeClr val="lt1"/>
                          </a:solidFill>
                          <a:latin typeface="+mn-lt"/>
                          <a:ea typeface="+mn-ea"/>
                          <a:cs typeface="+mn-cs"/>
                        </a:rPr>
                        <a:t> DISADVANTAGES</a:t>
                      </a:r>
                      <a:endParaRPr lang="en-US" dirty="0"/>
                    </a:p>
                  </a:txBody>
                  <a:tcPr/>
                </a:tc>
              </a:tr>
              <a:tr h="524692">
                <a:tc>
                  <a:txBody>
                    <a:bodyPr/>
                    <a:lstStyle/>
                    <a:p>
                      <a:pPr marL="342900" lvl="0" indent="-342900">
                        <a:lnSpc>
                          <a:spcPct val="107000"/>
                        </a:lnSpc>
                        <a:spcAft>
                          <a:spcPts val="0"/>
                        </a:spcAft>
                        <a:buFont typeface="+mj-lt"/>
                        <a:buAutoNum type="arabicParenR"/>
                      </a:pPr>
                      <a:r>
                        <a:rPr lang="en-IN" sz="1100" dirty="0">
                          <a:latin typeface="Calibri"/>
                          <a:ea typeface="Calibri"/>
                          <a:cs typeface="Times New Roman"/>
                        </a:rPr>
                        <a:t>LOW WATER LOSS (EFFICINENCY UP TO 80%)  </a:t>
                      </a:r>
                      <a:endParaRPr lang="en-US" sz="1100" dirty="0">
                        <a:latin typeface="Calibri"/>
                        <a:ea typeface="Calibri"/>
                        <a:cs typeface="Times New Roman"/>
                      </a:endParaRPr>
                    </a:p>
                  </a:txBody>
                  <a:tcPr marL="68580" marR="68580" marT="0" marB="0"/>
                </a:tc>
                <a:tc>
                  <a:txBody>
                    <a:bodyPr/>
                    <a:lstStyle/>
                    <a:p>
                      <a:pPr marL="342900" lvl="0" indent="-342900">
                        <a:lnSpc>
                          <a:spcPct val="107000"/>
                        </a:lnSpc>
                        <a:spcAft>
                          <a:spcPts val="0"/>
                        </a:spcAft>
                        <a:buFont typeface="+mj-lt"/>
                        <a:buAutoNum type="arabicParenR"/>
                      </a:pPr>
                      <a:r>
                        <a:rPr lang="en-IN" sz="1100" dirty="0">
                          <a:latin typeface="Calibri"/>
                          <a:ea typeface="Calibri"/>
                          <a:cs typeface="Times New Roman"/>
                        </a:rPr>
                        <a:t>INTIAL COST OF THE SETUP IS </a:t>
                      </a:r>
                      <a:r>
                        <a:rPr lang="en-IN" sz="1100" dirty="0" smtClean="0">
                          <a:latin typeface="Calibri"/>
                          <a:ea typeface="Calibri"/>
                          <a:cs typeface="Times New Roman"/>
                        </a:rPr>
                        <a:t>HIGH</a:t>
                      </a:r>
                      <a:endParaRPr lang="en-US" sz="1100" dirty="0">
                        <a:latin typeface="Calibri"/>
                        <a:ea typeface="Calibri"/>
                        <a:cs typeface="Times New Roman"/>
                      </a:endParaRPr>
                    </a:p>
                  </a:txBody>
                  <a:tcPr marL="68580" marR="68580" marT="0" marB="0"/>
                </a:tc>
              </a:tr>
              <a:tr h="524692">
                <a:tc>
                  <a:txBody>
                    <a:bodyPr/>
                    <a:lstStyle/>
                    <a:p>
                      <a:pPr marL="342900" lvl="0" indent="-342900">
                        <a:lnSpc>
                          <a:spcPct val="107000"/>
                        </a:lnSpc>
                        <a:spcAft>
                          <a:spcPts val="0"/>
                        </a:spcAft>
                        <a:buFont typeface="+mj-lt"/>
                        <a:buAutoNum type="arabicParenR"/>
                      </a:pPr>
                      <a:r>
                        <a:rPr lang="en-IN" sz="1100" dirty="0">
                          <a:latin typeface="Calibri"/>
                          <a:ea typeface="Calibri"/>
                          <a:cs typeface="Times New Roman"/>
                        </a:rPr>
                        <a:t>SAVING IN FERTILIZER</a:t>
                      </a:r>
                      <a:endParaRPr lang="en-US" sz="1100" dirty="0">
                        <a:latin typeface="Calibri"/>
                        <a:ea typeface="Calibri"/>
                        <a:cs typeface="Times New Roman"/>
                      </a:endParaRPr>
                    </a:p>
                  </a:txBody>
                  <a:tcPr marL="68580" marR="68580" marT="0" marB="0"/>
                </a:tc>
                <a:tc>
                  <a:txBody>
                    <a:bodyPr/>
                    <a:lstStyle/>
                    <a:p>
                      <a:pPr>
                        <a:lnSpc>
                          <a:spcPct val="107000"/>
                        </a:lnSpc>
                        <a:spcAft>
                          <a:spcPts val="0"/>
                        </a:spcAft>
                      </a:pPr>
                      <a:r>
                        <a:rPr lang="en-IN" sz="1100" dirty="0">
                          <a:latin typeface="Calibri"/>
                          <a:ea typeface="Calibri"/>
                          <a:cs typeface="Times New Roman"/>
                        </a:rPr>
                        <a:t>2)  PEST PROBLEM</a:t>
                      </a:r>
                      <a:endParaRPr lang="en-US" sz="1100" dirty="0">
                        <a:latin typeface="Calibri"/>
                        <a:ea typeface="Calibri"/>
                        <a:cs typeface="Times New Roman"/>
                      </a:endParaRPr>
                    </a:p>
                  </a:txBody>
                  <a:tcPr marL="68580" marR="68580" marT="0" marB="0"/>
                </a:tc>
              </a:tr>
              <a:tr h="524692">
                <a:tc>
                  <a:txBody>
                    <a:bodyPr/>
                    <a:lstStyle/>
                    <a:p>
                      <a:pPr marL="342900" lvl="0" indent="-342900">
                        <a:lnSpc>
                          <a:spcPct val="107000"/>
                        </a:lnSpc>
                        <a:spcAft>
                          <a:spcPts val="0"/>
                        </a:spcAft>
                        <a:buFont typeface="+mj-lt"/>
                        <a:buAutoNum type="arabicParenR"/>
                      </a:pPr>
                      <a:r>
                        <a:rPr lang="en-IN" sz="1100">
                          <a:latin typeface="Calibri"/>
                          <a:ea typeface="Calibri"/>
                          <a:cs typeface="Times New Roman"/>
                        </a:rPr>
                        <a:t>SUITABLE FOR ANY TOPOGRAPHY</a:t>
                      </a:r>
                      <a:endParaRPr lang="en-US" sz="1100">
                        <a:latin typeface="Calibri"/>
                        <a:ea typeface="Calibri"/>
                        <a:cs typeface="Times New Roman"/>
                      </a:endParaRPr>
                    </a:p>
                  </a:txBody>
                  <a:tcPr marL="68580" marR="68580" marT="0" marB="0"/>
                </a:tc>
                <a:tc>
                  <a:txBody>
                    <a:bodyPr/>
                    <a:lstStyle/>
                    <a:p>
                      <a:pPr>
                        <a:lnSpc>
                          <a:spcPct val="107000"/>
                        </a:lnSpc>
                        <a:spcAft>
                          <a:spcPts val="0"/>
                        </a:spcAft>
                      </a:pPr>
                      <a:r>
                        <a:rPr lang="en-IN" sz="1100" dirty="0">
                          <a:latin typeface="Calibri"/>
                          <a:ea typeface="Calibri"/>
                          <a:cs typeface="Times New Roman"/>
                        </a:rPr>
                        <a:t>3) </a:t>
                      </a:r>
                      <a:r>
                        <a:rPr lang="en-IN" sz="1100" dirty="0" smtClean="0">
                          <a:latin typeface="Calibri"/>
                          <a:ea typeface="Calibri"/>
                          <a:cs typeface="Times New Roman"/>
                        </a:rPr>
                        <a:t> EFFICIENCY </a:t>
                      </a:r>
                      <a:r>
                        <a:rPr lang="en-IN" sz="1100" dirty="0">
                          <a:latin typeface="Calibri"/>
                          <a:ea typeface="Calibri"/>
                          <a:cs typeface="Times New Roman"/>
                        </a:rPr>
                        <a:t>OF WATERING WILL DECREASE WITH STRONG WIND OR HIGH TEMP. CONDITION</a:t>
                      </a:r>
                      <a:endParaRPr lang="en-US" sz="1100" dirty="0">
                        <a:latin typeface="Calibri"/>
                        <a:ea typeface="Calibri"/>
                        <a:cs typeface="Times New Roman"/>
                      </a:endParaRPr>
                    </a:p>
                  </a:txBody>
                  <a:tcPr marL="68580" marR="68580" marT="0" marB="0"/>
                </a:tc>
              </a:tr>
              <a:tr h="524692">
                <a:tc>
                  <a:txBody>
                    <a:bodyPr/>
                    <a:lstStyle/>
                    <a:p>
                      <a:pPr marL="342900" lvl="0" indent="-342900">
                        <a:lnSpc>
                          <a:spcPct val="107000"/>
                        </a:lnSpc>
                        <a:spcAft>
                          <a:spcPts val="0"/>
                        </a:spcAft>
                        <a:buFont typeface="+mj-lt"/>
                        <a:buAutoNum type="arabicParenR"/>
                      </a:pPr>
                      <a:r>
                        <a:rPr lang="en-IN" sz="1100">
                          <a:latin typeface="Calibri"/>
                          <a:ea typeface="Calibri"/>
                          <a:cs typeface="Times New Roman"/>
                        </a:rPr>
                        <a:t>NO SOIL EROSION</a:t>
                      </a:r>
                      <a:endParaRPr lang="en-US" sz="1100">
                        <a:latin typeface="Calibri"/>
                        <a:ea typeface="Calibri"/>
                        <a:cs typeface="Times New Roman"/>
                      </a:endParaRPr>
                    </a:p>
                  </a:txBody>
                  <a:tcPr marL="68580" marR="68580" marT="0" marB="0"/>
                </a:tc>
                <a:tc>
                  <a:txBody>
                    <a:bodyPr/>
                    <a:lstStyle/>
                    <a:p>
                      <a:endParaRPr lang="en-US"/>
                    </a:p>
                  </a:txBody>
                  <a:tcPr/>
                </a:tc>
              </a:tr>
              <a:tr h="524692">
                <a:tc>
                  <a:txBody>
                    <a:bodyPr/>
                    <a:lstStyle/>
                    <a:p>
                      <a:pPr marL="342900" lvl="0" indent="-342900">
                        <a:lnSpc>
                          <a:spcPct val="107000"/>
                        </a:lnSpc>
                        <a:spcAft>
                          <a:spcPts val="0"/>
                        </a:spcAft>
                        <a:buFont typeface="+mj-lt"/>
                        <a:buAutoNum type="arabicParenR"/>
                      </a:pPr>
                      <a:r>
                        <a:rPr lang="en-IN" sz="1100" dirty="0">
                          <a:latin typeface="Calibri"/>
                          <a:ea typeface="Calibri"/>
                          <a:cs typeface="Times New Roman"/>
                        </a:rPr>
                        <a:t>UNIFORM APPLICATION OF WATER </a:t>
                      </a:r>
                      <a:endParaRPr lang="en-US" sz="1100" dirty="0">
                        <a:latin typeface="Calibri"/>
                        <a:ea typeface="Calibri"/>
                        <a:cs typeface="Times New Roman"/>
                      </a:endParaRPr>
                    </a:p>
                  </a:txBody>
                  <a:tcPr marL="68580" marR="68580" marT="0" marB="0"/>
                </a:tc>
                <a:tc>
                  <a:txBody>
                    <a:bodyPr/>
                    <a:lstStyle/>
                    <a:p>
                      <a:endParaRPr lang="en-US" dirty="0"/>
                    </a:p>
                  </a:txBody>
                  <a:tcPr/>
                </a:tc>
              </a:tr>
            </a:tbl>
          </a:graphicData>
        </a:graphic>
      </p:graphicFrame>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smtClean="0">
                <a:solidFill>
                  <a:schemeClr val="tx1"/>
                </a:solidFill>
                <a:latin typeface="Times New Roman" panose="02020603050405020304" pitchFamily="18" charset="0"/>
                <a:cs typeface="Times New Roman" panose="02020603050405020304" pitchFamily="18" charset="0"/>
              </a:rPr>
              <a:t>Department </a:t>
            </a:r>
            <a:r>
              <a:rPr lang="en-US" sz="1800" b="1" dirty="0">
                <a:solidFill>
                  <a:schemeClr val="tx1"/>
                </a:solidFill>
                <a:latin typeface="Times New Roman" panose="02020603050405020304" pitchFamily="18" charset="0"/>
                <a:cs typeface="Times New Roman" panose="02020603050405020304" pitchFamily="18" charset="0"/>
              </a:rPr>
              <a:t>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196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838200" y="1584585"/>
            <a:ext cx="10515600" cy="1325563"/>
          </a:xfrm>
        </p:spPr>
        <p:txBody>
          <a:bodyPr/>
          <a:lstStyle/>
          <a:p>
            <a:r>
              <a:rPr lang="en-IN" dirty="0" smtClean="0"/>
              <a:t>CONCLUSION	</a:t>
            </a:r>
            <a:endParaRPr lang="en-IN" dirty="0"/>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838200" y="3151188"/>
            <a:ext cx="10515600" cy="3162011"/>
          </a:xfrm>
        </p:spPr>
        <p:txBody>
          <a:bodyPr/>
          <a:lstStyle/>
          <a:p>
            <a:r>
              <a:rPr lang="en-IN" dirty="0" smtClean="0"/>
              <a:t>THE SMART IRRIGATION SYSTEM IS FEASIBLE &amp; COST EFFECTIVE FOR OPTIMIZING WATER RESOURCES FOR AGRICULTURAL PRODUCTION</a:t>
            </a:r>
          </a:p>
          <a:p>
            <a:r>
              <a:rPr lang="en-IN" dirty="0" smtClean="0"/>
              <a:t>THE IRRIGATION SYSTEM ALLOWS CULTIVATION IN PLACES WITH WATER SCARCITY THERBY IMPROVING SUSTANABILITY	</a:t>
            </a:r>
          </a:p>
          <a:p>
            <a:r>
              <a:rPr lang="en-IN" dirty="0" smtClean="0"/>
              <a:t>IT PROVES THAT THE EXCESS USE OF WATER CAN BE CONTROLLED.</a:t>
            </a:r>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3721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603069" y="1336391"/>
            <a:ext cx="10515600" cy="1325563"/>
          </a:xfrm>
        </p:spPr>
        <p:txBody>
          <a:bodyPr/>
          <a:lstStyle/>
          <a:p>
            <a:r>
              <a:rPr lang="en-US" dirty="0"/>
              <a:t>C</a:t>
            </a:r>
            <a:r>
              <a:rPr lang="en-IN" dirty="0"/>
              <a:t>ONTENT	</a:t>
            </a:r>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799012" y="2779520"/>
            <a:ext cx="10515600" cy="3162011"/>
          </a:xfrm>
        </p:spPr>
        <p:txBody>
          <a:bodyPr>
            <a:normAutofit fontScale="92500" lnSpcReduction="20000"/>
          </a:bodyPr>
          <a:lstStyle/>
          <a:p>
            <a:pPr marL="457200" indent="-457200">
              <a:buAutoNum type="arabicParenR"/>
            </a:pPr>
            <a:r>
              <a:rPr lang="en-US" dirty="0"/>
              <a:t>INTRODUCTION</a:t>
            </a:r>
          </a:p>
          <a:p>
            <a:pPr marL="457200" indent="-457200">
              <a:buAutoNum type="arabicParenR"/>
            </a:pPr>
            <a:r>
              <a:rPr lang="en-US" dirty="0"/>
              <a:t>NEED OF “AUTOMATIC IRRIGATION SYSYTEM</a:t>
            </a:r>
            <a:r>
              <a:rPr lang="en-US" dirty="0" smtClean="0"/>
              <a:t>”</a:t>
            </a:r>
          </a:p>
          <a:p>
            <a:pPr marL="457200" indent="-457200">
              <a:buAutoNum type="arabicParenR"/>
            </a:pPr>
            <a:r>
              <a:rPr lang="en-IN" dirty="0" smtClean="0"/>
              <a:t>EXISTING SYSTEM</a:t>
            </a:r>
          </a:p>
          <a:p>
            <a:pPr marL="457200" indent="-457200">
              <a:buAutoNum type="arabicParenR"/>
            </a:pPr>
            <a:r>
              <a:rPr lang="en-IN" dirty="0" smtClean="0"/>
              <a:t>MODIFICATION</a:t>
            </a:r>
          </a:p>
          <a:p>
            <a:pPr marL="457200" indent="-457200">
              <a:buAutoNum type="arabicParenR"/>
            </a:pPr>
            <a:r>
              <a:rPr lang="en-IN" dirty="0" smtClean="0"/>
              <a:t>METHODOLOGY</a:t>
            </a:r>
            <a:endParaRPr lang="en-US" dirty="0"/>
          </a:p>
          <a:p>
            <a:pPr marL="457200" indent="-457200">
              <a:buAutoNum type="arabicParenR"/>
            </a:pPr>
            <a:r>
              <a:rPr lang="en-US" dirty="0" smtClean="0"/>
              <a:t>CONSTRUCTION &amp; WORKING</a:t>
            </a:r>
            <a:endParaRPr lang="en-US" dirty="0"/>
          </a:p>
          <a:p>
            <a:pPr marL="457200" indent="-457200">
              <a:buAutoNum type="arabicParenR"/>
            </a:pPr>
            <a:r>
              <a:rPr lang="en-US" dirty="0"/>
              <a:t>ADVANTAGES &amp; </a:t>
            </a:r>
            <a:r>
              <a:rPr lang="en-US" dirty="0" smtClean="0"/>
              <a:t>DISADVANTAGES</a:t>
            </a:r>
            <a:endParaRPr lang="en-US" dirty="0"/>
          </a:p>
          <a:p>
            <a:pPr marL="457200" indent="-457200">
              <a:buAutoNum type="arabicParenR"/>
            </a:pPr>
            <a:r>
              <a:rPr lang="en-US" dirty="0"/>
              <a:t>CONCLUSION	</a:t>
            </a:r>
          </a:p>
          <a:p>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7586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34851" y="5988676"/>
            <a:ext cx="11449317" cy="732799"/>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p:txBody>
      </p:sp>
      <p:sp>
        <p:nvSpPr>
          <p:cNvPr id="3" name="AutoShape 2" descr="Image result for THANKS PHO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THANKS PHOT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4873" y="2215166"/>
            <a:ext cx="5564702" cy="318108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Image result for gkv haridwar 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81367" y="437882"/>
            <a:ext cx="2114550"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8857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851263" y="1414768"/>
            <a:ext cx="10515600" cy="1325563"/>
          </a:xfrm>
        </p:spPr>
        <p:txBody>
          <a:bodyPr/>
          <a:lstStyle/>
          <a:p>
            <a:r>
              <a:rPr lang="en-US" dirty="0"/>
              <a:t>I</a:t>
            </a:r>
            <a:r>
              <a:rPr lang="en-IN" dirty="0"/>
              <a:t>NTRODUCTION	</a:t>
            </a:r>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825137" y="2720113"/>
            <a:ext cx="10515600" cy="3162011"/>
          </a:xfrm>
        </p:spPr>
        <p:txBody>
          <a:bodyPr>
            <a:normAutofit lnSpcReduction="10000"/>
          </a:bodyPr>
          <a:lstStyle/>
          <a:p>
            <a:r>
              <a:rPr lang="en-US" b="0" i="0" dirty="0">
                <a:solidFill>
                  <a:srgbClr val="666666"/>
                </a:solidFill>
                <a:effectLst/>
                <a:latin typeface="Arial" panose="020B0604020202020204" pitchFamily="34" charset="0"/>
              </a:rPr>
              <a:t>Irrigation process can be used for the cultivation of agricultural crops during the span of inadequate rainfall and for maintaining landscapes</a:t>
            </a:r>
          </a:p>
          <a:p>
            <a:r>
              <a:rPr lang="en-US" b="0" i="0" dirty="0">
                <a:solidFill>
                  <a:srgbClr val="666666"/>
                </a:solidFill>
                <a:effectLst/>
                <a:latin typeface="Arial" panose="020B0604020202020204" pitchFamily="34" charset="0"/>
              </a:rPr>
              <a:t>An automatic irrigation system does the operation of a system without requiring manual involvement of persons</a:t>
            </a:r>
            <a:r>
              <a:rPr lang="en-US" b="0" i="0" dirty="0" smtClean="0">
                <a:solidFill>
                  <a:srgbClr val="666666"/>
                </a:solidFill>
                <a:effectLst/>
                <a:latin typeface="Arial" panose="020B0604020202020204" pitchFamily="34" charset="0"/>
              </a:rPr>
              <a:t>.</a:t>
            </a:r>
          </a:p>
          <a:p>
            <a:r>
              <a:rPr lang="en-US" dirty="0" smtClean="0"/>
              <a:t>The System will consist a water pump which will be used to sprinkle water on the land depending upon the land environmental condition such as Moisture, Temperature and Humidity.</a:t>
            </a:r>
            <a:endParaRPr lang="en-US" b="0" i="0" dirty="0">
              <a:solidFill>
                <a:srgbClr val="666666"/>
              </a:solidFill>
              <a:effectLst/>
              <a:latin typeface="Arial" panose="020B0604020202020204" pitchFamily="34" charset="0"/>
            </a:endParaRPr>
          </a:p>
          <a:p>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001" y="52649"/>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8958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838200" y="1584585"/>
            <a:ext cx="10515600" cy="1325563"/>
          </a:xfrm>
        </p:spPr>
        <p:txBody>
          <a:bodyPr/>
          <a:lstStyle/>
          <a:p>
            <a:r>
              <a:rPr lang="en-US" dirty="0"/>
              <a:t>N</a:t>
            </a:r>
            <a:r>
              <a:rPr lang="en-IN" dirty="0"/>
              <a:t>EED?</a:t>
            </a:r>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838200" y="2910148"/>
            <a:ext cx="10515600" cy="3162011"/>
          </a:xfrm>
        </p:spPr>
        <p:txBody>
          <a:bodyPr/>
          <a:lstStyle/>
          <a:p>
            <a:r>
              <a:rPr lang="en-US" dirty="0" smtClean="0"/>
              <a:t>INADEQUATE </a:t>
            </a:r>
            <a:r>
              <a:rPr lang="en-US" dirty="0"/>
              <a:t>AMOUNT OF WATER SUPPLY TO THE FARMERS FROM PUMPS</a:t>
            </a:r>
          </a:p>
          <a:p>
            <a:r>
              <a:rPr lang="en-US" dirty="0"/>
              <a:t>BALANCED WATER SUPPLY TO THE CROPS</a:t>
            </a:r>
          </a:p>
          <a:p>
            <a:r>
              <a:rPr lang="en-US" dirty="0"/>
              <a:t>LESS MAN WORK</a:t>
            </a:r>
          </a:p>
          <a:p>
            <a:r>
              <a:rPr lang="en-US" dirty="0"/>
              <a:t>TO GET THE OUTPUT OF SOIL WATER SENSORS AND PROVIDE WATER TO CROP</a:t>
            </a:r>
          </a:p>
          <a:p>
            <a:endParaRPr lang="en-US" dirty="0"/>
          </a:p>
          <a:p>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9938" y="248194"/>
            <a:ext cx="1402768" cy="11966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0721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707571" y="1284139"/>
            <a:ext cx="10515600" cy="1325563"/>
          </a:xfrm>
        </p:spPr>
        <p:txBody>
          <a:bodyPr/>
          <a:lstStyle/>
          <a:p>
            <a:r>
              <a:rPr lang="en-IN" dirty="0" smtClean="0"/>
              <a:t>EXISTING SYSTEMS…</a:t>
            </a:r>
            <a:endParaRPr lang="en-IN" dirty="0"/>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746760" y="2994434"/>
            <a:ext cx="10515600" cy="3162011"/>
          </a:xfrm>
        </p:spPr>
        <p:txBody>
          <a:bodyPr/>
          <a:lstStyle/>
          <a:p>
            <a:r>
              <a:rPr lang="en-IN" dirty="0" smtClean="0"/>
              <a:t>Today in most of the rural area consists of system known of</a:t>
            </a:r>
          </a:p>
          <a:p>
            <a:pPr>
              <a:buNone/>
            </a:pPr>
            <a:r>
              <a:rPr lang="en-IN" dirty="0" smtClean="0"/>
              <a:t>     “DRIP IRRIGATION”</a:t>
            </a:r>
          </a:p>
          <a:p>
            <a:r>
              <a:rPr lang="en-IN" dirty="0" smtClean="0"/>
              <a:t> </a:t>
            </a:r>
            <a:r>
              <a:rPr lang="en-US" dirty="0" smtClean="0"/>
              <a:t>It delivers water and nutrients directly to the plant’s roots zone, in the right amounts, at the right time, so each plant gets exactly what it needs, when it needs it, to grow optimally.</a:t>
            </a:r>
          </a:p>
          <a:p>
            <a:r>
              <a:rPr lang="en-IN" dirty="0" smtClean="0"/>
              <a:t>But at the same time it cannot deliver the proper </a:t>
            </a:r>
            <a:r>
              <a:rPr lang="en-IN" dirty="0" err="1" smtClean="0"/>
              <a:t>nutirent</a:t>
            </a:r>
            <a:r>
              <a:rPr lang="en-IN" dirty="0" smtClean="0"/>
              <a:t> to the soil.</a:t>
            </a:r>
          </a:p>
          <a:p>
            <a:endParaRPr lang="en-IN" dirty="0" smtClean="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4297681" y="4689566"/>
            <a:ext cx="6938554" cy="937656"/>
          </a:xfrm>
        </p:spPr>
        <p:txBody>
          <a:bodyPr/>
          <a:lstStyle/>
          <a:p>
            <a:r>
              <a:rPr lang="en-IN" dirty="0" smtClean="0"/>
              <a:t>DRIP IRRIGATION SYSTEM</a:t>
            </a:r>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Content Placeholder 9" descr="drip-irrigation-500x500.jpg"/>
          <p:cNvPicPr>
            <a:picLocks noGrp="1" noChangeAspect="1"/>
          </p:cNvPicPr>
          <p:nvPr>
            <p:ph idx="1"/>
          </p:nvPr>
        </p:nvPicPr>
        <p:blipFill>
          <a:blip r:embed="rId3"/>
          <a:stretch>
            <a:fillRect/>
          </a:stretch>
        </p:blipFill>
        <p:spPr>
          <a:xfrm>
            <a:off x="4846928" y="1267097"/>
            <a:ext cx="5937661" cy="3265714"/>
          </a:xfrm>
        </p:spPr>
      </p:pic>
      <p:pic>
        <p:nvPicPr>
          <p:cNvPr id="12" name="Picture 11" descr="drip-irrigation-system-500x500.jpg"/>
          <p:cNvPicPr>
            <a:picLocks noChangeAspect="1"/>
          </p:cNvPicPr>
          <p:nvPr/>
        </p:nvPicPr>
        <p:blipFill>
          <a:blip r:embed="rId4"/>
          <a:stretch>
            <a:fillRect/>
          </a:stretch>
        </p:blipFill>
        <p:spPr>
          <a:xfrm>
            <a:off x="0" y="1319348"/>
            <a:ext cx="4273005" cy="4273005"/>
          </a:xfrm>
          <a:prstGeom prst="rect">
            <a:avLst/>
          </a:prstGeom>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838200" y="1584585"/>
            <a:ext cx="10515600" cy="1325563"/>
          </a:xfrm>
        </p:spPr>
        <p:txBody>
          <a:bodyPr/>
          <a:lstStyle/>
          <a:p>
            <a:r>
              <a:rPr lang="en-IN" dirty="0" smtClean="0"/>
              <a:t>WHY TO CHANGE?</a:t>
            </a:r>
            <a:endParaRPr lang="en-IN" dirty="0"/>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537754" y="3020559"/>
            <a:ext cx="10515600" cy="3162011"/>
          </a:xfrm>
        </p:spPr>
        <p:txBody>
          <a:bodyPr/>
          <a:lstStyle/>
          <a:p>
            <a:r>
              <a:rPr lang="en-IN" dirty="0" smtClean="0"/>
              <a:t>Major problem arises with “Drip Irrigation” is that doesn’t provide proper nutrient to the soil.</a:t>
            </a:r>
          </a:p>
          <a:p>
            <a:r>
              <a:rPr lang="en-US" dirty="0" smtClean="0"/>
              <a:t>Drip irrigation emitters are vulnerable to clogging and dysfunction (water filters required, regular flushing of pipe system)</a:t>
            </a:r>
          </a:p>
          <a:p>
            <a:r>
              <a:rPr lang="en-US" dirty="0" smtClean="0"/>
              <a:t>Soil salinity hazard.</a:t>
            </a:r>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2286000" y="4885509"/>
            <a:ext cx="5577841" cy="888273"/>
          </a:xfrm>
        </p:spPr>
        <p:txBody>
          <a:bodyPr/>
          <a:lstStyle/>
          <a:p>
            <a:r>
              <a:rPr lang="en-IN" dirty="0" smtClean="0"/>
              <a:t>       MAJOR PROBLEMS </a:t>
            </a:r>
            <a:endParaRPr lang="en-IN" dirty="0"/>
          </a:p>
        </p:txBody>
      </p:sp>
      <p:pic>
        <p:nvPicPr>
          <p:cNvPr id="7" name="Content Placeholder 6" descr="The-Advantages-and-Disadvantages-of-Drip-Irrigation.jpg"/>
          <p:cNvPicPr>
            <a:picLocks noGrp="1" noChangeAspect="1"/>
          </p:cNvPicPr>
          <p:nvPr>
            <p:ph idx="1"/>
          </p:nvPr>
        </p:nvPicPr>
        <p:blipFill>
          <a:blip r:embed="rId2"/>
          <a:stretch>
            <a:fillRect/>
          </a:stretch>
        </p:blipFill>
        <p:spPr>
          <a:xfrm>
            <a:off x="5185955" y="1149531"/>
            <a:ext cx="5682343" cy="3228420"/>
          </a:xfrm>
        </p:spPr>
      </p:pic>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drip-irrigation-system.jpg"/>
          <p:cNvPicPr>
            <a:picLocks noChangeAspect="1"/>
          </p:cNvPicPr>
          <p:nvPr/>
        </p:nvPicPr>
        <p:blipFill>
          <a:blip r:embed="rId4"/>
          <a:stretch>
            <a:fillRect/>
          </a:stretch>
        </p:blipFill>
        <p:spPr>
          <a:xfrm>
            <a:off x="0" y="1214847"/>
            <a:ext cx="5116991" cy="3017520"/>
          </a:xfrm>
          <a:prstGeom prst="rect">
            <a:avLst/>
          </a:prstGeom>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6E628-3625-4627-B93E-F6CB06A3EA49}"/>
              </a:ext>
            </a:extLst>
          </p:cNvPr>
          <p:cNvSpPr>
            <a:spLocks noGrp="1"/>
          </p:cNvSpPr>
          <p:nvPr>
            <p:ph type="title"/>
          </p:nvPr>
        </p:nvSpPr>
        <p:spPr>
          <a:xfrm>
            <a:off x="838200" y="1584585"/>
            <a:ext cx="10515600" cy="1325563"/>
          </a:xfrm>
        </p:spPr>
        <p:txBody>
          <a:bodyPr/>
          <a:lstStyle/>
          <a:p>
            <a:r>
              <a:rPr lang="en-IN" dirty="0" smtClean="0"/>
              <a:t>MODIFICATION	</a:t>
            </a:r>
            <a:endParaRPr lang="en-IN" dirty="0"/>
          </a:p>
        </p:txBody>
      </p:sp>
      <p:sp>
        <p:nvSpPr>
          <p:cNvPr id="3" name="Content Placeholder 2">
            <a:extLst>
              <a:ext uri="{FF2B5EF4-FFF2-40B4-BE49-F238E27FC236}">
                <a16:creationId xmlns:a16="http://schemas.microsoft.com/office/drawing/2014/main" xmlns="" id="{ADF3A80C-7D80-40AC-BF00-4DA8F4DDE3F4}"/>
              </a:ext>
            </a:extLst>
          </p:cNvPr>
          <p:cNvSpPr>
            <a:spLocks noGrp="1"/>
          </p:cNvSpPr>
          <p:nvPr>
            <p:ph idx="1"/>
          </p:nvPr>
        </p:nvSpPr>
        <p:spPr>
          <a:xfrm>
            <a:off x="838200" y="3151188"/>
            <a:ext cx="10515600" cy="3162011"/>
          </a:xfrm>
        </p:spPr>
        <p:txBody>
          <a:bodyPr/>
          <a:lstStyle/>
          <a:p>
            <a:r>
              <a:rPr lang="en-IN" dirty="0" smtClean="0"/>
              <a:t>A/C to the new technique there is a proper water supply &amp; nutrient to the soil as well as to plants.</a:t>
            </a:r>
          </a:p>
          <a:p>
            <a:r>
              <a:rPr lang="en-IN" dirty="0" smtClean="0"/>
              <a:t>There is no further loss of excess amount of water.</a:t>
            </a:r>
          </a:p>
          <a:p>
            <a:r>
              <a:rPr lang="en-IN" dirty="0" smtClean="0"/>
              <a:t>Fixed amount of water supply to the crops.</a:t>
            </a:r>
          </a:p>
          <a:p>
            <a:r>
              <a:rPr lang="en-IN" dirty="0" smtClean="0"/>
              <a:t>Gathering of water doesn’t occurs.</a:t>
            </a:r>
            <a:endParaRPr lang="en-IN" dirty="0"/>
          </a:p>
        </p:txBody>
      </p:sp>
      <p:sp>
        <p:nvSpPr>
          <p:cNvPr id="5" name="Footer Placeholder 4">
            <a:extLst>
              <a:ext uri="{FF2B5EF4-FFF2-40B4-BE49-F238E27FC236}">
                <a16:creationId xmlns:a16="http://schemas.microsoft.com/office/drawing/2014/main" xmlns="" id="{64863661-2109-429E-A875-668529091ED1}"/>
              </a:ext>
            </a:extLst>
          </p:cNvPr>
          <p:cNvSpPr>
            <a:spLocks noGrp="1"/>
          </p:cNvSpPr>
          <p:nvPr>
            <p:ph type="ftr" sz="quarter" idx="11"/>
          </p:nvPr>
        </p:nvSpPr>
        <p:spPr>
          <a:xfrm>
            <a:off x="953037" y="6313200"/>
            <a:ext cx="10534917" cy="40827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Department of Mechanical Engineering, Faculty of Engineering and Technology, Gurukula </a:t>
            </a:r>
            <a:r>
              <a:rPr lang="en-US" sz="1800" b="1" dirty="0" err="1">
                <a:solidFill>
                  <a:schemeClr val="tx1"/>
                </a:solidFill>
                <a:latin typeface="Times New Roman" panose="02020603050405020304" pitchFamily="18" charset="0"/>
                <a:cs typeface="Times New Roman" panose="02020603050405020304" pitchFamily="18" charset="0"/>
              </a:rPr>
              <a:t>Kangri</a:t>
            </a:r>
            <a:r>
              <a:rPr lang="en-US" sz="1800" b="1" dirty="0">
                <a:solidFill>
                  <a:schemeClr val="tx1"/>
                </a:solidFill>
                <a:latin typeface="Times New Roman" panose="02020603050405020304" pitchFamily="18" charset="0"/>
                <a:cs typeface="Times New Roman" panose="02020603050405020304" pitchFamily="18" charset="0"/>
              </a:rPr>
              <a:t> Vishwavidyalaya-Haridwar</a:t>
            </a:r>
          </a:p>
          <a:p>
            <a:endParaRPr lang="en-US" dirty="0"/>
          </a:p>
        </p:txBody>
      </p:sp>
      <p:pic>
        <p:nvPicPr>
          <p:cNvPr id="6" name="Picture 2" descr="Image result for gkv haridwar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001" y="52649"/>
            <a:ext cx="1402768" cy="11966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5869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409</TotalTime>
  <Words>776</Words>
  <Application>Microsoft Office PowerPoint</Application>
  <PresentationFormat>Custom</PresentationFormat>
  <Paragraphs>90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      “SMART IRRIGATION SYSTEM”  supervisior name:  mr mayank pokrihyal  PRESENTED BY :  1)ABHISHEK KUMAR SRIVASTAVA 2) ABHISHEK KUMAR SINGH  3) DURVESH SAHU  </vt:lpstr>
      <vt:lpstr>CONTENT </vt:lpstr>
      <vt:lpstr>INTRODUCTION </vt:lpstr>
      <vt:lpstr>NEED?</vt:lpstr>
      <vt:lpstr>EXISTING SYSTEMS…</vt:lpstr>
      <vt:lpstr>DRIP IRRIGATION SYSTEM</vt:lpstr>
      <vt:lpstr>WHY TO CHANGE?</vt:lpstr>
      <vt:lpstr>       MAJOR PROBLEMS </vt:lpstr>
      <vt:lpstr>MODIFICATION </vt:lpstr>
      <vt:lpstr>          CONSTRUCTION   &amp;   WORKING</vt:lpstr>
      <vt:lpstr>CONSTRUCTION… </vt:lpstr>
      <vt:lpstr>Soil moiSture sensor</vt:lpstr>
      <vt:lpstr>          SPRINKLER’S</vt:lpstr>
      <vt:lpstr>METHODOLOGY</vt:lpstr>
      <vt:lpstr>Slide 15</vt:lpstr>
      <vt:lpstr>WORKING…</vt:lpstr>
      <vt:lpstr>                GROUND WORK DESIGN</vt:lpstr>
      <vt:lpstr>           ADVANTAGES &amp; DISADVANTAGES</vt:lpstr>
      <vt:lpstr>CONCLUSION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Conference on Emerging Trends in Mechanical &amp; Industrial Engineering ICETMIE 2019</dc:title>
  <dc:creator>VIKAS SHARMA</dc:creator>
  <cp:lastModifiedBy>RajeshSrivastav</cp:lastModifiedBy>
  <cp:revision>56</cp:revision>
  <dcterms:created xsi:type="dcterms:W3CDTF">2019-09-14T04:59:53Z</dcterms:created>
  <dcterms:modified xsi:type="dcterms:W3CDTF">2020-12-19T01:50:06Z</dcterms:modified>
</cp:coreProperties>
</file>