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1" r:id="rId4"/>
    <p:sldId id="265" r:id="rId5"/>
    <p:sldId id="262" r:id="rId6"/>
    <p:sldId id="264"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pPr/>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B3F1-E3CE-49D6-B6AD-CFC1DDEFFBEC}" type="datetimeFigureOut">
              <a:rPr lang="en-IN" smtClean="0"/>
              <a:pPr/>
              <a:t>11-09-2018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2EC72-BF7D-4DF3-9345-586A5C254477}" type="slidenum">
              <a:rPr lang="en-IN" smtClean="0"/>
              <a:pPr/>
              <a:t>‹#›</a:t>
            </a:fld>
            <a:endParaRPr lang="en-IN"/>
          </a:p>
        </p:txBody>
      </p:sp>
      <p:pic>
        <p:nvPicPr>
          <p:cNvPr id="8" name="Picture 7" descr="A close up of a logo&#10;&#10;Description generated with high confidence">
            <a:extLst>
              <a:ext uri="{FF2B5EF4-FFF2-40B4-BE49-F238E27FC236}">
                <a16:creationId xmlns:a16="http://schemas.microsoft.com/office/drawing/2014/main" xmlns="" id="{9375BBE6-6CA9-4708-903A-23335BD82ADF}"/>
              </a:ext>
            </a:extLst>
          </p:cNvPr>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4120552" cy="584775"/>
          </a:xfrm>
          <a:prstGeom prst="rect">
            <a:avLst/>
          </a:prstGeom>
          <a:noFill/>
        </p:spPr>
        <p:txBody>
          <a:bodyPr wrap="none" rtlCol="0">
            <a:spAutoFit/>
          </a:bodyPr>
          <a:lstStyle/>
          <a:p>
            <a:r>
              <a:rPr lang="en-US" sz="3200" b="1" dirty="0">
                <a:solidFill>
                  <a:schemeClr val="bg1"/>
                </a:solidFill>
              </a:rPr>
              <a:t>PROJECT TITLE &amp; TEAM</a:t>
            </a:r>
            <a:endParaRPr lang="en-IN" sz="3200" b="1" dirty="0">
              <a:solidFill>
                <a:schemeClr val="bg1"/>
              </a:solidFill>
            </a:endParaRPr>
          </a:p>
        </p:txBody>
      </p:sp>
      <p:sp>
        <p:nvSpPr>
          <p:cNvPr id="7" name="Rectangle 6">
            <a:extLst>
              <a:ext uri="{FF2B5EF4-FFF2-40B4-BE49-F238E27FC236}">
                <a16:creationId xmlns:a16="http://schemas.microsoft.com/office/drawing/2014/main" xmlns="" id="{58E06921-87A0-4FD1-9A17-4B48E22A25AC}"/>
              </a:ext>
            </a:extLst>
          </p:cNvPr>
          <p:cNvSpPr/>
          <p:nvPr/>
        </p:nvSpPr>
        <p:spPr>
          <a:xfrm>
            <a:off x="228600" y="3886200"/>
            <a:ext cx="8458200" cy="2667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b="1" dirty="0" smtClean="0">
              <a:solidFill>
                <a:schemeClr val="accent1">
                  <a:lumMod val="75000"/>
                </a:schemeClr>
              </a:solidFill>
            </a:endParaRPr>
          </a:p>
          <a:p>
            <a:pPr algn="ctr"/>
            <a:endParaRPr lang="en-US" sz="2400" b="1" dirty="0" smtClean="0">
              <a:solidFill>
                <a:schemeClr val="accent1">
                  <a:lumMod val="75000"/>
                </a:schemeClr>
              </a:solidFill>
            </a:endParaRPr>
          </a:p>
          <a:p>
            <a:pPr algn="ctr"/>
            <a:r>
              <a:rPr lang="en-US" sz="2400" b="1" dirty="0" smtClean="0">
                <a:solidFill>
                  <a:srgbClr val="FF0000"/>
                </a:solidFill>
              </a:rPr>
              <a:t>Team Associates</a:t>
            </a:r>
            <a:r>
              <a:rPr lang="en-US" sz="2400" b="1" dirty="0" smtClean="0">
                <a:solidFill>
                  <a:schemeClr val="accent1">
                    <a:lumMod val="75000"/>
                  </a:schemeClr>
                </a:solidFill>
              </a:rPr>
              <a:t>:</a:t>
            </a:r>
            <a:endParaRPr lang="en-US" sz="2400" b="1" dirty="0">
              <a:solidFill>
                <a:schemeClr val="accent1">
                  <a:lumMod val="75000"/>
                </a:schemeClr>
              </a:solidFill>
            </a:endParaRPr>
          </a:p>
          <a:p>
            <a:r>
              <a:rPr lang="en-US" sz="2400" b="1" dirty="0" smtClean="0">
                <a:solidFill>
                  <a:srgbClr val="00B050"/>
                </a:solidFill>
              </a:rPr>
              <a:t>S.ABHISHEK SINGH- III B.Tech (CSE)</a:t>
            </a:r>
          </a:p>
          <a:p>
            <a:r>
              <a:rPr lang="en-US" sz="2400" b="1" dirty="0" smtClean="0">
                <a:solidFill>
                  <a:srgbClr val="00B050"/>
                </a:solidFill>
              </a:rPr>
              <a:t>T.YUGHANDHAR- III B.Tech (CSE)</a:t>
            </a:r>
          </a:p>
          <a:p>
            <a:r>
              <a:rPr lang="en-US" sz="2400" b="1" dirty="0" smtClean="0">
                <a:solidFill>
                  <a:srgbClr val="00B050"/>
                </a:solidFill>
              </a:rPr>
              <a:t>V.THRIPURA- III B.Tech (CSE)</a:t>
            </a:r>
          </a:p>
          <a:p>
            <a:r>
              <a:rPr lang="en-US" sz="2400" b="1" dirty="0" smtClean="0">
                <a:solidFill>
                  <a:srgbClr val="00B050"/>
                </a:solidFill>
              </a:rPr>
              <a:t>CH.SRAVANI- III B.Tech (CSE)</a:t>
            </a:r>
          </a:p>
          <a:p>
            <a:endParaRPr lang="en-US" sz="2400" b="1" dirty="0" smtClean="0">
              <a:solidFill>
                <a:schemeClr val="accent1">
                  <a:lumMod val="75000"/>
                </a:schemeClr>
              </a:solidFill>
            </a:endParaRPr>
          </a:p>
          <a:p>
            <a:pPr algn="ctr"/>
            <a:r>
              <a:rPr lang="en-US" sz="2400" b="1" dirty="0" smtClean="0">
                <a:solidFill>
                  <a:srgbClr val="002060"/>
                </a:solidFill>
              </a:rPr>
              <a:t>SRI VENKATESWARA COLLEGE OF ENGINEERING</a:t>
            </a:r>
          </a:p>
          <a:p>
            <a:pPr algn="ctr"/>
            <a:r>
              <a:rPr lang="en-US" sz="2000" dirty="0" smtClean="0">
                <a:solidFill>
                  <a:srgbClr val="002060"/>
                </a:solidFill>
              </a:rPr>
              <a:t>NORTH RAJUPALEM, NELLORE DT-524316</a:t>
            </a:r>
          </a:p>
          <a:p>
            <a:endParaRPr lang="en-US" sz="2400" b="1" dirty="0">
              <a:solidFill>
                <a:schemeClr val="accent1">
                  <a:lumMod val="75000"/>
                </a:schemeClr>
              </a:solidFill>
            </a:endParaRPr>
          </a:p>
          <a:p>
            <a:pPr algn="ctr"/>
            <a:endParaRPr lang="en-US" sz="2400" b="1" dirty="0">
              <a:solidFill>
                <a:schemeClr val="accent1">
                  <a:lumMod val="75000"/>
                </a:schemeClr>
              </a:solidFill>
            </a:endParaRPr>
          </a:p>
          <a:p>
            <a:pPr algn="ctr"/>
            <a:endParaRPr lang="en-US" sz="2400" b="1" dirty="0">
              <a:solidFill>
                <a:schemeClr val="accent1">
                  <a:lumMod val="75000"/>
                </a:schemeClr>
              </a:solidFill>
            </a:endParaRPr>
          </a:p>
        </p:txBody>
      </p:sp>
      <p:sp>
        <p:nvSpPr>
          <p:cNvPr id="8" name="Rectangle 7">
            <a:extLst>
              <a:ext uri="{FF2B5EF4-FFF2-40B4-BE49-F238E27FC236}">
                <a16:creationId xmlns:a16="http://schemas.microsoft.com/office/drawing/2014/main" xmlns="" id="{B6945AE4-38AB-4EF3-96E1-780F90045EC8}"/>
              </a:ext>
            </a:extLst>
          </p:cNvPr>
          <p:cNvSpPr/>
          <p:nvPr/>
        </p:nvSpPr>
        <p:spPr>
          <a:xfrm>
            <a:off x="457200" y="1676400"/>
            <a:ext cx="8382000" cy="8382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4400" b="1" dirty="0" smtClean="0">
              <a:solidFill>
                <a:srgbClr val="FF0000"/>
              </a:solidFill>
            </a:endParaRPr>
          </a:p>
          <a:p>
            <a:pPr algn="ctr"/>
            <a:r>
              <a:rPr lang="en-US" sz="4400" b="1" dirty="0" smtClean="0">
                <a:solidFill>
                  <a:srgbClr val="FF0000"/>
                </a:solidFill>
              </a:rPr>
              <a:t>FLOOD PROPHESY </a:t>
            </a:r>
          </a:p>
          <a:p>
            <a:pPr algn="ctr"/>
            <a:r>
              <a:rPr lang="en-US" sz="4400" b="1" dirty="0" smtClean="0">
                <a:solidFill>
                  <a:srgbClr val="FF0000"/>
                </a:solidFill>
              </a:rPr>
              <a:t>&amp; </a:t>
            </a:r>
          </a:p>
          <a:p>
            <a:pPr algn="ctr"/>
            <a:r>
              <a:rPr lang="en-US" sz="4400" b="1" dirty="0" smtClean="0">
                <a:solidFill>
                  <a:srgbClr val="FF0000"/>
                </a:solidFill>
              </a:rPr>
              <a:t>TECH PEDESTAL REPRIEVE </a:t>
            </a:r>
          </a:p>
          <a:p>
            <a:pPr algn="ctr"/>
            <a:endParaRPr lang="en-US" sz="4400" b="1" dirty="0">
              <a:solidFill>
                <a:srgbClr val="FF0000"/>
              </a:solidFill>
            </a:endParaRPr>
          </a:p>
        </p:txBody>
      </p:sp>
    </p:spTree>
    <p:extLst>
      <p:ext uri="{BB962C8B-B14F-4D97-AF65-F5344CB8AC3E}">
        <p14:creationId xmlns:p14="http://schemas.microsoft.com/office/powerpoint/2010/main" xmlns="" val="3238633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3978718" cy="584775"/>
          </a:xfrm>
          <a:prstGeom prst="rect">
            <a:avLst/>
          </a:prstGeom>
          <a:noFill/>
        </p:spPr>
        <p:txBody>
          <a:bodyPr wrap="none" rtlCol="0">
            <a:spAutoFit/>
          </a:bodyPr>
          <a:lstStyle/>
          <a:p>
            <a:r>
              <a:rPr lang="en-US" sz="3200" b="1" dirty="0">
                <a:solidFill>
                  <a:schemeClr val="bg1"/>
                </a:solidFill>
              </a:rPr>
              <a:t>PROBLEM STATEMENT</a:t>
            </a:r>
            <a:endParaRPr lang="en-IN" sz="3200" b="1" dirty="0">
              <a:solidFill>
                <a:schemeClr val="bg1"/>
              </a:solidFill>
            </a:endParaRPr>
          </a:p>
        </p:txBody>
      </p:sp>
      <p:sp>
        <p:nvSpPr>
          <p:cNvPr id="3" name="TextBox 2">
            <a:extLst>
              <a:ext uri="{FF2B5EF4-FFF2-40B4-BE49-F238E27FC236}">
                <a16:creationId xmlns:a16="http://schemas.microsoft.com/office/drawing/2014/main" xmlns="" id="{772916EC-1D2F-4C45-8BC4-5F67653F16EA}"/>
              </a:ext>
            </a:extLst>
          </p:cNvPr>
          <p:cNvSpPr txBox="1"/>
          <p:nvPr/>
        </p:nvSpPr>
        <p:spPr>
          <a:xfrm>
            <a:off x="381000" y="1143000"/>
            <a:ext cx="8534400" cy="4770537"/>
          </a:xfrm>
          <a:prstGeom prst="rect">
            <a:avLst/>
          </a:prstGeom>
          <a:noFill/>
        </p:spPr>
        <p:txBody>
          <a:bodyPr wrap="square" rtlCol="0">
            <a:spAutoFit/>
          </a:bodyPr>
          <a:lstStyle/>
          <a:p>
            <a:pPr algn="just">
              <a:spcBef>
                <a:spcPts val="600"/>
              </a:spcBef>
              <a:spcAft>
                <a:spcPts val="600"/>
              </a:spcAft>
              <a:buFont typeface="Arial" pitchFamily="34" charset="0"/>
              <a:buChar char="•"/>
            </a:pPr>
            <a:r>
              <a:rPr lang="en-US" sz="2400" b="1" dirty="0" smtClean="0">
                <a:solidFill>
                  <a:schemeClr val="accent2">
                    <a:lumMod val="75000"/>
                  </a:schemeClr>
                </a:solidFill>
              </a:rPr>
              <a:t>Natural disasters cannot be avoidable but they may be inevitable. </a:t>
            </a:r>
          </a:p>
          <a:p>
            <a:pPr algn="just">
              <a:spcBef>
                <a:spcPts val="600"/>
              </a:spcBef>
              <a:spcAft>
                <a:spcPts val="600"/>
              </a:spcAft>
              <a:buFont typeface="Arial" pitchFamily="34" charset="0"/>
              <a:buChar char="•"/>
            </a:pPr>
            <a:r>
              <a:rPr lang="en-US" sz="2400" b="1" dirty="0" smtClean="0">
                <a:solidFill>
                  <a:schemeClr val="accent2">
                    <a:lumMod val="75000"/>
                  </a:schemeClr>
                </a:solidFill>
              </a:rPr>
              <a:t>Main motto is Disaster Management using Artificial Intelligence.  </a:t>
            </a:r>
          </a:p>
          <a:p>
            <a:pPr algn="just">
              <a:spcBef>
                <a:spcPts val="600"/>
              </a:spcBef>
              <a:spcAft>
                <a:spcPts val="600"/>
              </a:spcAft>
              <a:buFont typeface="Arial" pitchFamily="34" charset="0"/>
              <a:buChar char="•"/>
            </a:pPr>
            <a:r>
              <a:rPr lang="en-US" sz="2400" b="1" dirty="0" smtClean="0">
                <a:solidFill>
                  <a:schemeClr val="accent2">
                    <a:lumMod val="75000"/>
                  </a:schemeClr>
                </a:solidFill>
              </a:rPr>
              <a:t>By considering topical occurrence happened at neighbor state, we proposed our idea.</a:t>
            </a:r>
          </a:p>
          <a:p>
            <a:pPr algn="just">
              <a:spcBef>
                <a:spcPts val="600"/>
              </a:spcBef>
              <a:spcAft>
                <a:spcPts val="600"/>
              </a:spcAft>
              <a:buFont typeface="Arial" pitchFamily="34" charset="0"/>
              <a:buChar char="•"/>
            </a:pPr>
            <a:r>
              <a:rPr lang="en-US" sz="2400" b="1" dirty="0" smtClean="0">
                <a:solidFill>
                  <a:schemeClr val="accent2">
                    <a:lumMod val="75000"/>
                  </a:schemeClr>
                </a:solidFill>
              </a:rPr>
              <a:t>Floods when occurs will create unmatchable lose, either for humans or property.  </a:t>
            </a:r>
          </a:p>
          <a:p>
            <a:pPr algn="just">
              <a:spcBef>
                <a:spcPts val="600"/>
              </a:spcBef>
              <a:spcAft>
                <a:spcPts val="600"/>
              </a:spcAft>
              <a:buFont typeface="Arial" pitchFamily="34" charset="0"/>
              <a:buChar char="•"/>
            </a:pPr>
            <a:r>
              <a:rPr lang="en-US" sz="2400" b="1" dirty="0" smtClean="0">
                <a:solidFill>
                  <a:schemeClr val="accent2">
                    <a:lumMod val="75000"/>
                  </a:schemeClr>
                </a:solidFill>
              </a:rPr>
              <a:t>We cannot avoid the sudden occurrences but if we try to predict the situation with the help of technology by implementing ARTIFICIAL INTELLIGENCE (AI)  at least we try to minimize the damage by taking precautions.</a:t>
            </a:r>
            <a:endParaRPr lang="en-US" sz="2400" b="1" dirty="0">
              <a:solidFill>
                <a:schemeClr val="accent2">
                  <a:lumMod val="75000"/>
                </a:schemeClr>
              </a:solidFill>
            </a:endParaRPr>
          </a:p>
        </p:txBody>
      </p:sp>
    </p:spTree>
    <p:extLst>
      <p:ext uri="{BB962C8B-B14F-4D97-AF65-F5344CB8AC3E}">
        <p14:creationId xmlns:p14="http://schemas.microsoft.com/office/powerpoint/2010/main" xmlns="" val="1832936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1947584" cy="584775"/>
          </a:xfrm>
          <a:prstGeom prst="rect">
            <a:avLst/>
          </a:prstGeom>
          <a:noFill/>
        </p:spPr>
        <p:txBody>
          <a:bodyPr wrap="none" rtlCol="0">
            <a:spAutoFit/>
          </a:bodyPr>
          <a:lstStyle/>
          <a:p>
            <a:r>
              <a:rPr lang="en-US" sz="3200" b="1" dirty="0">
                <a:solidFill>
                  <a:schemeClr val="bg1"/>
                </a:solidFill>
              </a:rPr>
              <a:t>SOLUTION</a:t>
            </a:r>
            <a:endParaRPr lang="en-IN" sz="3200" b="1" dirty="0">
              <a:solidFill>
                <a:schemeClr val="bg1"/>
              </a:solidFill>
            </a:endParaRPr>
          </a:p>
        </p:txBody>
      </p:sp>
      <p:sp>
        <p:nvSpPr>
          <p:cNvPr id="4" name="TextBox 3">
            <a:extLst>
              <a:ext uri="{FF2B5EF4-FFF2-40B4-BE49-F238E27FC236}">
                <a16:creationId xmlns:a16="http://schemas.microsoft.com/office/drawing/2014/main" xmlns="" id="{67F7E264-F65C-4906-A533-CC9FFFE3F999}"/>
              </a:ext>
            </a:extLst>
          </p:cNvPr>
          <p:cNvSpPr txBox="1"/>
          <p:nvPr/>
        </p:nvSpPr>
        <p:spPr>
          <a:xfrm>
            <a:off x="0" y="838200"/>
            <a:ext cx="8991600" cy="5509200"/>
          </a:xfrm>
          <a:prstGeom prst="rect">
            <a:avLst/>
          </a:prstGeom>
          <a:noFill/>
        </p:spPr>
        <p:txBody>
          <a:bodyPr wrap="square" rtlCol="0">
            <a:spAutoFit/>
          </a:bodyPr>
          <a:lstStyle/>
          <a:p>
            <a:pPr algn="just">
              <a:spcBef>
                <a:spcPts val="600"/>
              </a:spcBef>
              <a:spcAft>
                <a:spcPts val="600"/>
              </a:spcAft>
              <a:buFont typeface="Wingdings" pitchFamily="2" charset="2"/>
              <a:buChar char="Ø"/>
            </a:pPr>
            <a:r>
              <a:rPr lang="en-US" sz="2400" b="1" dirty="0" smtClean="0">
                <a:solidFill>
                  <a:schemeClr val="accent2">
                    <a:lumMod val="75000"/>
                  </a:schemeClr>
                </a:solidFill>
              </a:rPr>
              <a:t>The entire area divided into regions and deployed sensors to cover entire region.</a:t>
            </a:r>
          </a:p>
          <a:p>
            <a:pPr algn="just">
              <a:spcBef>
                <a:spcPts val="600"/>
              </a:spcBef>
              <a:spcAft>
                <a:spcPts val="600"/>
              </a:spcAft>
              <a:buFont typeface="Wingdings" pitchFamily="2" charset="2"/>
              <a:buChar char="Ø"/>
            </a:pPr>
            <a:r>
              <a:rPr lang="en-US" sz="2400" b="1" dirty="0" smtClean="0">
                <a:solidFill>
                  <a:schemeClr val="accent2">
                    <a:lumMod val="75000"/>
                  </a:schemeClr>
                </a:solidFill>
              </a:rPr>
              <a:t>These regions may contain residential area, paddy fields, water float areas, water storage locations and lower level areas like wise. </a:t>
            </a:r>
            <a:endParaRPr lang="en-US" sz="2400" b="1" dirty="0" smtClean="0">
              <a:solidFill>
                <a:schemeClr val="accent2">
                  <a:lumMod val="75000"/>
                </a:schemeClr>
              </a:solidFill>
            </a:endParaRPr>
          </a:p>
          <a:p>
            <a:pPr algn="just">
              <a:spcBef>
                <a:spcPts val="600"/>
              </a:spcBef>
              <a:spcAft>
                <a:spcPts val="600"/>
              </a:spcAft>
              <a:buFont typeface="Wingdings" pitchFamily="2" charset="2"/>
              <a:buChar char="Ø"/>
            </a:pPr>
            <a:r>
              <a:rPr lang="en-US" sz="2400" b="1" dirty="0" smtClean="0">
                <a:solidFill>
                  <a:schemeClr val="accent2">
                    <a:lumMod val="75000"/>
                  </a:schemeClr>
                </a:solidFill>
              </a:rPr>
              <a:t>Sensors </a:t>
            </a:r>
            <a:r>
              <a:rPr lang="en-US" sz="2400" b="1" dirty="0" smtClean="0">
                <a:solidFill>
                  <a:schemeClr val="accent2">
                    <a:lumMod val="75000"/>
                  </a:schemeClr>
                </a:solidFill>
              </a:rPr>
              <a:t>will continuously monitor the regions and collect values of different parameters like Humidity, Rainfall, Temperature, Wind speed, moister and air pressure.</a:t>
            </a:r>
          </a:p>
          <a:p>
            <a:pPr algn="just">
              <a:spcBef>
                <a:spcPts val="600"/>
              </a:spcBef>
              <a:spcAft>
                <a:spcPts val="600"/>
              </a:spcAft>
              <a:buFont typeface="Wingdings" pitchFamily="2" charset="2"/>
              <a:buChar char="Ø"/>
            </a:pPr>
            <a:r>
              <a:rPr lang="en-US" sz="2400" b="1" dirty="0" smtClean="0">
                <a:solidFill>
                  <a:schemeClr val="accent2">
                    <a:lumMod val="75000"/>
                  </a:schemeClr>
                </a:solidFill>
              </a:rPr>
              <a:t>Collected values will send to IBM CLOUD, which contains historical information of all parameters. By comparing the values, we may predict the occurrence of FLOODS.</a:t>
            </a:r>
          </a:p>
          <a:p>
            <a:pPr algn="just">
              <a:spcBef>
                <a:spcPts val="600"/>
              </a:spcBef>
              <a:spcAft>
                <a:spcPts val="600"/>
              </a:spcAft>
              <a:buFont typeface="Wingdings" pitchFamily="2" charset="2"/>
              <a:buChar char="Ø"/>
            </a:pPr>
            <a:r>
              <a:rPr lang="en-US" sz="2400" b="1" dirty="0" smtClean="0">
                <a:solidFill>
                  <a:schemeClr val="accent2">
                    <a:lumMod val="75000"/>
                  </a:schemeClr>
                </a:solidFill>
              </a:rPr>
              <a:t>Present values will match with previous values or any uneven situation immediate alerts will be sent to concern departments to take necessary actions</a:t>
            </a:r>
            <a:r>
              <a:rPr lang="en-US" sz="2400" b="1" dirty="0" smtClean="0">
                <a:solidFill>
                  <a:schemeClr val="accent2">
                    <a:lumMod val="75000"/>
                  </a:schemeClr>
                </a:solidFill>
              </a:rPr>
              <a:t>.</a:t>
            </a:r>
            <a:endParaRPr lang="en-US" dirty="0"/>
          </a:p>
        </p:txBody>
      </p:sp>
    </p:spTree>
    <p:extLst>
      <p:ext uri="{BB962C8B-B14F-4D97-AF65-F5344CB8AC3E}">
        <p14:creationId xmlns:p14="http://schemas.microsoft.com/office/powerpoint/2010/main" xmlns="" val="83136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3F8CDC1-64DC-4C62-962B-4FE43B5D033F}"/>
              </a:ext>
            </a:extLst>
          </p:cNvPr>
          <p:cNvSpPr txBox="1"/>
          <p:nvPr/>
        </p:nvSpPr>
        <p:spPr>
          <a:xfrm>
            <a:off x="228600" y="76200"/>
            <a:ext cx="5206362" cy="584775"/>
          </a:xfrm>
          <a:prstGeom prst="rect">
            <a:avLst/>
          </a:prstGeom>
          <a:noFill/>
        </p:spPr>
        <p:txBody>
          <a:bodyPr wrap="none" rtlCol="0">
            <a:spAutoFit/>
          </a:bodyPr>
          <a:lstStyle/>
          <a:p>
            <a:r>
              <a:rPr lang="en-US" sz="3200" b="1" dirty="0">
                <a:solidFill>
                  <a:schemeClr val="bg1"/>
                </a:solidFill>
              </a:rPr>
              <a:t>PROTOTYPE BLOCK DIAGRAM</a:t>
            </a:r>
            <a:endParaRPr lang="en-IN" sz="3200" b="1" dirty="0">
              <a:solidFill>
                <a:schemeClr val="bg1"/>
              </a:solidFill>
            </a:endParaRPr>
          </a:p>
        </p:txBody>
      </p:sp>
      <p:sp>
        <p:nvSpPr>
          <p:cNvPr id="8" name="TextBox 7">
            <a:extLst>
              <a:ext uri="{FF2B5EF4-FFF2-40B4-BE49-F238E27FC236}">
                <a16:creationId xmlns:a16="http://schemas.microsoft.com/office/drawing/2014/main" xmlns="" id="{69624722-037F-4F51-989B-2011CE8B639D}"/>
              </a:ext>
            </a:extLst>
          </p:cNvPr>
          <p:cNvSpPr txBox="1"/>
          <p:nvPr/>
        </p:nvSpPr>
        <p:spPr>
          <a:xfrm>
            <a:off x="228600" y="914400"/>
            <a:ext cx="8382000"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Oval 2"/>
          <p:cNvSpPr/>
          <p:nvPr/>
        </p:nvSpPr>
        <p:spPr>
          <a:xfrm>
            <a:off x="380999" y="1524000"/>
            <a:ext cx="1686791"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HUMIDITY</a:t>
            </a:r>
            <a:endParaRPr lang="en-IN" dirty="0"/>
          </a:p>
        </p:txBody>
      </p:sp>
      <p:sp>
        <p:nvSpPr>
          <p:cNvPr id="5" name="Oval 4"/>
          <p:cNvSpPr/>
          <p:nvPr/>
        </p:nvSpPr>
        <p:spPr>
          <a:xfrm>
            <a:off x="2438400" y="15621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TEMP</a:t>
            </a:r>
            <a:endParaRPr lang="en-IN" dirty="0"/>
          </a:p>
        </p:txBody>
      </p:sp>
      <p:sp>
        <p:nvSpPr>
          <p:cNvPr id="6" name="Oval 5"/>
          <p:cNvSpPr/>
          <p:nvPr/>
        </p:nvSpPr>
        <p:spPr>
          <a:xfrm>
            <a:off x="4191000" y="1524000"/>
            <a:ext cx="1752599"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RAINFALL</a:t>
            </a:r>
            <a:endParaRPr lang="en-IN" dirty="0"/>
          </a:p>
        </p:txBody>
      </p:sp>
      <p:sp>
        <p:nvSpPr>
          <p:cNvPr id="7" name="Oval 6"/>
          <p:cNvSpPr/>
          <p:nvPr/>
        </p:nvSpPr>
        <p:spPr>
          <a:xfrm>
            <a:off x="6400802" y="1524000"/>
            <a:ext cx="187729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WINDSPEED</a:t>
            </a:r>
            <a:endParaRPr lang="en-IN" dirty="0"/>
          </a:p>
        </p:txBody>
      </p:sp>
      <p:sp>
        <p:nvSpPr>
          <p:cNvPr id="18" name="Rectangle 17"/>
          <p:cNvSpPr/>
          <p:nvPr/>
        </p:nvSpPr>
        <p:spPr>
          <a:xfrm>
            <a:off x="1219200" y="3291036"/>
            <a:ext cx="615314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Occurrence of flood is predicted by using machine learning</a:t>
            </a:r>
          </a:p>
          <a:p>
            <a:pPr algn="ctr"/>
            <a:r>
              <a:rPr lang="en-IN" dirty="0" smtClean="0"/>
              <a:t>(tallying obtained data with flood occurred records)</a:t>
            </a:r>
            <a:endParaRPr lang="en-IN" dirty="0"/>
          </a:p>
        </p:txBody>
      </p:sp>
      <p:cxnSp>
        <p:nvCxnSpPr>
          <p:cNvPr id="20" name="Straight Arrow Connector 19"/>
          <p:cNvCxnSpPr/>
          <p:nvPr/>
        </p:nvCxnSpPr>
        <p:spPr>
          <a:xfrm>
            <a:off x="2438400" y="41910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4160118"/>
            <a:ext cx="0" cy="747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43050" y="4969446"/>
            <a:ext cx="604924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ALERT MESSAGE SENT TO  RESUCE TEAM AND HUMANS NEAR LOACALITY</a:t>
            </a:r>
            <a:endParaRPr lang="en-IN" dirty="0"/>
          </a:p>
        </p:txBody>
      </p:sp>
      <p:sp>
        <p:nvSpPr>
          <p:cNvPr id="16" name="Rectangle 15"/>
          <p:cNvSpPr/>
          <p:nvPr/>
        </p:nvSpPr>
        <p:spPr>
          <a:xfrm>
            <a:off x="3276600" y="2667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a:t>
            </a:r>
            <a:endParaRPr lang="en-US" dirty="0"/>
          </a:p>
        </p:txBody>
      </p:sp>
      <p:cxnSp>
        <p:nvCxnSpPr>
          <p:cNvPr id="21" name="Straight Arrow Connector 20"/>
          <p:cNvCxnSpPr>
            <a:stCxn id="3" idx="5"/>
          </p:cNvCxnSpPr>
          <p:nvPr/>
        </p:nvCxnSpPr>
        <p:spPr>
          <a:xfrm>
            <a:off x="1820765" y="2174408"/>
            <a:ext cx="1303435"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29000" y="2133600"/>
            <a:ext cx="265907" cy="519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191000" y="21336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495800" y="20574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914400" y="28956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6" idx="3"/>
          </p:cNvCxnSpPr>
          <p:nvPr/>
        </p:nvCxnSpPr>
        <p:spPr>
          <a:xfrm flipV="1">
            <a:off x="4343400" y="2819400"/>
            <a:ext cx="3352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4400" y="28956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96200" y="28194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6934200" y="3733800"/>
            <a:ext cx="7620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1231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77CE7C-1711-40E9-8D09-18A4468E8D68}"/>
              </a:ext>
            </a:extLst>
          </p:cNvPr>
          <p:cNvSpPr txBox="1"/>
          <p:nvPr/>
        </p:nvSpPr>
        <p:spPr>
          <a:xfrm>
            <a:off x="228600" y="76200"/>
            <a:ext cx="3660489" cy="584775"/>
          </a:xfrm>
          <a:prstGeom prst="rect">
            <a:avLst/>
          </a:prstGeom>
          <a:noFill/>
        </p:spPr>
        <p:txBody>
          <a:bodyPr wrap="none" rtlCol="0">
            <a:spAutoFit/>
          </a:bodyPr>
          <a:lstStyle/>
          <a:p>
            <a:r>
              <a:rPr lang="en-US" sz="3200" b="1" dirty="0">
                <a:solidFill>
                  <a:schemeClr val="bg1"/>
                </a:solidFill>
              </a:rPr>
              <a:t>TECHNOLOGY STACK</a:t>
            </a:r>
            <a:endParaRPr lang="en-IN" sz="3200" b="1" dirty="0">
              <a:solidFill>
                <a:schemeClr val="bg1"/>
              </a:solidFill>
            </a:endParaRPr>
          </a:p>
        </p:txBody>
      </p:sp>
      <p:sp>
        <p:nvSpPr>
          <p:cNvPr id="11" name="TextBox 10">
            <a:extLst>
              <a:ext uri="{FF2B5EF4-FFF2-40B4-BE49-F238E27FC236}">
                <a16:creationId xmlns:a16="http://schemas.microsoft.com/office/drawing/2014/main" xmlns="" id="{94769CEF-967A-425F-B219-9E3C252AD0F7}"/>
              </a:ext>
            </a:extLst>
          </p:cNvPr>
          <p:cNvSpPr txBox="1"/>
          <p:nvPr/>
        </p:nvSpPr>
        <p:spPr>
          <a:xfrm>
            <a:off x="1219200" y="1066800"/>
            <a:ext cx="4800600" cy="4739759"/>
          </a:xfrm>
          <a:prstGeom prst="rect">
            <a:avLst/>
          </a:prstGeom>
          <a:noFill/>
        </p:spPr>
        <p:txBody>
          <a:bodyPr wrap="square" rtlCol="0">
            <a:spAutoFit/>
          </a:bodyPr>
          <a:lstStyle/>
          <a:p>
            <a:endParaRPr lang="en-US" dirty="0"/>
          </a:p>
          <a:p>
            <a:r>
              <a:rPr lang="en-US" dirty="0" smtClean="0"/>
              <a:t>                           </a:t>
            </a:r>
            <a:endParaRPr lang="en-US" dirty="0"/>
          </a:p>
          <a:p>
            <a:pPr>
              <a:spcBef>
                <a:spcPts val="1200"/>
              </a:spcBef>
              <a:spcAft>
                <a:spcPts val="1200"/>
              </a:spcAft>
              <a:buFont typeface="Wingdings" pitchFamily="2" charset="2"/>
              <a:buChar char="Ø"/>
            </a:pPr>
            <a:r>
              <a:rPr lang="en-US" sz="2400" b="1" dirty="0" smtClean="0">
                <a:solidFill>
                  <a:schemeClr val="accent2">
                    <a:lumMod val="75000"/>
                  </a:schemeClr>
                </a:solidFill>
              </a:rPr>
              <a:t>SENSORS</a:t>
            </a:r>
          </a:p>
          <a:p>
            <a:pPr>
              <a:spcBef>
                <a:spcPts val="1200"/>
              </a:spcBef>
              <a:spcAft>
                <a:spcPts val="1200"/>
              </a:spcAft>
              <a:buFont typeface="Wingdings" pitchFamily="2" charset="2"/>
              <a:buChar char="Ø"/>
            </a:pPr>
            <a:r>
              <a:rPr lang="en-US" sz="2400" b="1" dirty="0" smtClean="0">
                <a:solidFill>
                  <a:schemeClr val="accent2">
                    <a:lumMod val="75000"/>
                  </a:schemeClr>
                </a:solidFill>
              </a:rPr>
              <a:t>WATSON STUDIO</a:t>
            </a:r>
          </a:p>
          <a:p>
            <a:pPr>
              <a:spcBef>
                <a:spcPts val="1200"/>
              </a:spcBef>
              <a:spcAft>
                <a:spcPts val="1200"/>
              </a:spcAft>
              <a:buFont typeface="Wingdings" pitchFamily="2" charset="2"/>
              <a:buChar char="Ø"/>
            </a:pPr>
            <a:r>
              <a:rPr lang="en-US" sz="2400" b="1" dirty="0" smtClean="0">
                <a:solidFill>
                  <a:schemeClr val="accent2">
                    <a:lumMod val="75000"/>
                  </a:schemeClr>
                </a:solidFill>
              </a:rPr>
              <a:t>AURDINO TOOL KIT</a:t>
            </a:r>
          </a:p>
          <a:p>
            <a:pPr>
              <a:spcBef>
                <a:spcPts val="1200"/>
              </a:spcBef>
              <a:spcAft>
                <a:spcPts val="1200"/>
              </a:spcAft>
              <a:buFont typeface="Wingdings" pitchFamily="2" charset="2"/>
              <a:buChar char="Ø"/>
            </a:pPr>
            <a:r>
              <a:rPr lang="en-US" sz="2400" b="1" dirty="0" smtClean="0">
                <a:solidFill>
                  <a:schemeClr val="accent2">
                    <a:lumMod val="75000"/>
                  </a:schemeClr>
                </a:solidFill>
              </a:rPr>
              <a:t>IBM CLOUD </a:t>
            </a:r>
          </a:p>
          <a:p>
            <a:r>
              <a:rPr lang="en-US" dirty="0" smtClean="0"/>
              <a:t>         </a:t>
            </a:r>
            <a:endParaRPr lang="en-US" dirty="0"/>
          </a:p>
          <a:p>
            <a:r>
              <a:rPr lang="en-US" dirty="0" smtClean="0"/>
              <a:t>              </a:t>
            </a:r>
            <a:endParaRPr lang="en-US" dirty="0"/>
          </a:p>
          <a:p>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xmlns="" val="953931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9CD50D-5D1D-4B40-986C-4B3C15F1F342}"/>
              </a:ext>
            </a:extLst>
          </p:cNvPr>
          <p:cNvSpPr txBox="1"/>
          <p:nvPr/>
        </p:nvSpPr>
        <p:spPr>
          <a:xfrm>
            <a:off x="228600" y="76200"/>
            <a:ext cx="2379947" cy="584775"/>
          </a:xfrm>
          <a:prstGeom prst="rect">
            <a:avLst/>
          </a:prstGeom>
          <a:noFill/>
        </p:spPr>
        <p:txBody>
          <a:bodyPr wrap="none" rtlCol="0">
            <a:spAutoFit/>
          </a:bodyPr>
          <a:lstStyle/>
          <a:p>
            <a:r>
              <a:rPr lang="en-US" sz="3200" b="1" dirty="0">
                <a:solidFill>
                  <a:schemeClr val="bg1"/>
                </a:solidFill>
              </a:rPr>
              <a:t>CHALLENGES</a:t>
            </a:r>
            <a:endParaRPr lang="en-IN" sz="3200" b="1" dirty="0">
              <a:solidFill>
                <a:schemeClr val="bg1"/>
              </a:solidFill>
            </a:endParaRPr>
          </a:p>
        </p:txBody>
      </p:sp>
      <p:sp>
        <p:nvSpPr>
          <p:cNvPr id="4" name="TextBox 3"/>
          <p:cNvSpPr txBox="1"/>
          <p:nvPr/>
        </p:nvSpPr>
        <p:spPr>
          <a:xfrm>
            <a:off x="0" y="685800"/>
            <a:ext cx="9144000" cy="5944384"/>
          </a:xfrm>
          <a:prstGeom prst="rect">
            <a:avLst/>
          </a:prstGeom>
          <a:noFill/>
        </p:spPr>
        <p:txBody>
          <a:bodyPr wrap="square" rtlCol="0">
            <a:spAutoFit/>
          </a:bodyPr>
          <a:lstStyle/>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We are giving precautions not preventive steps.</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Need to upgrade technology to get accuracy. </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Continuous monitoring is mandatory.</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There is no scope for minute mistakes.</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We never predict the occurrence of disaster in which form it will come.</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Response of rescue team may not as quickly as disaster.</a:t>
            </a:r>
          </a:p>
          <a:p>
            <a:pPr algn="just">
              <a:lnSpc>
                <a:spcPct val="150000"/>
              </a:lnSpc>
              <a:spcBef>
                <a:spcPts val="600"/>
              </a:spcBef>
              <a:spcAft>
                <a:spcPts val="600"/>
              </a:spcAft>
              <a:buFont typeface="Wingdings" pitchFamily="2" charset="2"/>
              <a:buChar char="Ø"/>
            </a:pPr>
            <a:r>
              <a:rPr lang="en-US" sz="2400" b="1" dirty="0" smtClean="0">
                <a:solidFill>
                  <a:schemeClr val="accent2">
                    <a:lumMod val="75000"/>
                  </a:schemeClr>
                </a:solidFill>
              </a:rPr>
              <a:t>Identification of areas where we need to safe guard the public is changed dynamically.</a:t>
            </a:r>
            <a:endParaRPr lang="en-US" sz="2400" b="1" dirty="0">
              <a:solidFill>
                <a:schemeClr val="accent2">
                  <a:lumMod val="75000"/>
                </a:schemeClr>
              </a:solidFill>
            </a:endParaRPr>
          </a:p>
        </p:txBody>
      </p:sp>
    </p:spTree>
    <p:extLst>
      <p:ext uri="{BB962C8B-B14F-4D97-AF65-F5344CB8AC3E}">
        <p14:creationId xmlns:p14="http://schemas.microsoft.com/office/powerpoint/2010/main" xmlns="" val="841061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9CD50D-5D1D-4B40-986C-4B3C15F1F342}"/>
              </a:ext>
            </a:extLst>
          </p:cNvPr>
          <p:cNvSpPr txBox="1"/>
          <p:nvPr/>
        </p:nvSpPr>
        <p:spPr>
          <a:xfrm>
            <a:off x="228600" y="76200"/>
            <a:ext cx="2341090" cy="584775"/>
          </a:xfrm>
          <a:prstGeom prst="rect">
            <a:avLst/>
          </a:prstGeom>
          <a:noFill/>
        </p:spPr>
        <p:txBody>
          <a:bodyPr wrap="none" rtlCol="0">
            <a:spAutoFit/>
          </a:bodyPr>
          <a:lstStyle/>
          <a:p>
            <a:r>
              <a:rPr lang="en-US" sz="3200" b="1" dirty="0">
                <a:solidFill>
                  <a:schemeClr val="bg1"/>
                </a:solidFill>
              </a:rPr>
              <a:t>CONTACT US</a:t>
            </a:r>
            <a:endParaRPr lang="en-IN" sz="3200" b="1" dirty="0">
              <a:solidFill>
                <a:schemeClr val="bg1"/>
              </a:solidFill>
            </a:endParaRPr>
          </a:p>
        </p:txBody>
      </p:sp>
      <p:sp>
        <p:nvSpPr>
          <p:cNvPr id="3" name="TextBox 2">
            <a:extLst>
              <a:ext uri="{FF2B5EF4-FFF2-40B4-BE49-F238E27FC236}">
                <a16:creationId xmlns:a16="http://schemas.microsoft.com/office/drawing/2014/main" xmlns="" id="{04B184CA-E778-4574-ADDE-31583E81138B}"/>
              </a:ext>
            </a:extLst>
          </p:cNvPr>
          <p:cNvSpPr txBox="1"/>
          <p:nvPr/>
        </p:nvSpPr>
        <p:spPr>
          <a:xfrm>
            <a:off x="0" y="1143000"/>
            <a:ext cx="4724400" cy="1015663"/>
          </a:xfrm>
          <a:prstGeom prst="rect">
            <a:avLst/>
          </a:prstGeom>
          <a:noFill/>
        </p:spPr>
        <p:txBody>
          <a:bodyPr wrap="square" rtlCol="0">
            <a:spAutoFit/>
          </a:bodyPr>
          <a:lstStyle/>
          <a:p>
            <a:r>
              <a:rPr lang="en-US" dirty="0" smtClean="0"/>
              <a:t>Name:</a:t>
            </a:r>
            <a:r>
              <a:rPr lang="en-US" sz="2000" b="1" dirty="0" smtClean="0">
                <a:solidFill>
                  <a:schemeClr val="accent2">
                    <a:lumMod val="75000"/>
                  </a:schemeClr>
                </a:solidFill>
              </a:rPr>
              <a:t>S.ABHISHEK SINGH</a:t>
            </a:r>
            <a:endParaRPr lang="en-US" sz="2000" b="1" dirty="0">
              <a:solidFill>
                <a:schemeClr val="accent2">
                  <a:lumMod val="75000"/>
                </a:schemeClr>
              </a:solidFill>
            </a:endParaRPr>
          </a:p>
          <a:p>
            <a:r>
              <a:rPr lang="en-US" dirty="0"/>
              <a:t>Mobile </a:t>
            </a:r>
            <a:r>
              <a:rPr lang="en-US" dirty="0" smtClean="0"/>
              <a:t>No:</a:t>
            </a:r>
            <a:r>
              <a:rPr lang="en-US" sz="2000" b="1" dirty="0" smtClean="0">
                <a:solidFill>
                  <a:schemeClr val="accent2">
                    <a:lumMod val="75000"/>
                  </a:schemeClr>
                </a:solidFill>
              </a:rPr>
              <a:t>7396044458</a:t>
            </a:r>
            <a:endParaRPr lang="en-US" sz="2000" b="1" dirty="0">
              <a:solidFill>
                <a:schemeClr val="accent2">
                  <a:lumMod val="75000"/>
                </a:schemeClr>
              </a:solidFill>
            </a:endParaRPr>
          </a:p>
          <a:p>
            <a:r>
              <a:rPr lang="en-US" dirty="0"/>
              <a:t>e</a:t>
            </a:r>
            <a:r>
              <a:rPr lang="en-US" dirty="0" smtClean="0"/>
              <a:t>mail ID:</a:t>
            </a:r>
            <a:r>
              <a:rPr lang="en-US" sz="2000" b="1" dirty="0" smtClean="0">
                <a:solidFill>
                  <a:schemeClr val="accent2">
                    <a:lumMod val="75000"/>
                  </a:schemeClr>
                </a:solidFill>
              </a:rPr>
              <a:t>abhiabhisheksingh183@gmail.com</a:t>
            </a:r>
            <a:endParaRPr lang="en-US" sz="2000" b="1" dirty="0">
              <a:solidFill>
                <a:schemeClr val="accent2">
                  <a:lumMod val="75000"/>
                </a:schemeClr>
              </a:solidFill>
            </a:endParaRPr>
          </a:p>
        </p:txBody>
      </p:sp>
      <p:sp>
        <p:nvSpPr>
          <p:cNvPr id="4" name="TextBox 3">
            <a:extLst>
              <a:ext uri="{FF2B5EF4-FFF2-40B4-BE49-F238E27FC236}">
                <a16:creationId xmlns:a16="http://schemas.microsoft.com/office/drawing/2014/main" xmlns="" id="{65B55C0A-964C-455C-A8B7-E6730AD46286}"/>
              </a:ext>
            </a:extLst>
          </p:cNvPr>
          <p:cNvSpPr txBox="1"/>
          <p:nvPr/>
        </p:nvSpPr>
        <p:spPr>
          <a:xfrm>
            <a:off x="4724401" y="1066800"/>
            <a:ext cx="4180492" cy="1015663"/>
          </a:xfrm>
          <a:prstGeom prst="rect">
            <a:avLst/>
          </a:prstGeom>
          <a:noFill/>
        </p:spPr>
        <p:txBody>
          <a:bodyPr wrap="square" rtlCol="0">
            <a:spAutoFit/>
          </a:bodyPr>
          <a:lstStyle/>
          <a:p>
            <a:r>
              <a:rPr lang="en-US" dirty="0" smtClean="0"/>
              <a:t>Name: </a:t>
            </a:r>
            <a:r>
              <a:rPr lang="en-US" sz="2000" b="1" dirty="0" smtClean="0">
                <a:solidFill>
                  <a:schemeClr val="accent2">
                    <a:lumMod val="75000"/>
                  </a:schemeClr>
                </a:solidFill>
              </a:rPr>
              <a:t>YUGHANDHAR RAJU</a:t>
            </a:r>
            <a:endParaRPr lang="en-US" sz="2000" b="1" dirty="0">
              <a:solidFill>
                <a:schemeClr val="accent2">
                  <a:lumMod val="75000"/>
                </a:schemeClr>
              </a:solidFill>
            </a:endParaRPr>
          </a:p>
          <a:p>
            <a:r>
              <a:rPr lang="en-US" dirty="0"/>
              <a:t>Mobile </a:t>
            </a:r>
            <a:r>
              <a:rPr lang="en-US" dirty="0" smtClean="0"/>
              <a:t>No:</a:t>
            </a:r>
            <a:r>
              <a:rPr lang="en-US" sz="2000" b="1" dirty="0" smtClean="0">
                <a:solidFill>
                  <a:schemeClr val="accent2">
                    <a:lumMod val="75000"/>
                  </a:schemeClr>
                </a:solidFill>
              </a:rPr>
              <a:t>7995867917</a:t>
            </a:r>
            <a:endParaRPr lang="en-US" sz="2000" b="1" dirty="0">
              <a:solidFill>
                <a:schemeClr val="accent2">
                  <a:lumMod val="75000"/>
                </a:schemeClr>
              </a:solidFill>
            </a:endParaRPr>
          </a:p>
          <a:p>
            <a:r>
              <a:rPr lang="en-US" dirty="0"/>
              <a:t>e</a:t>
            </a:r>
            <a:r>
              <a:rPr lang="en-US" dirty="0" smtClean="0"/>
              <a:t>mail </a:t>
            </a:r>
            <a:r>
              <a:rPr lang="en-US" dirty="0" err="1" smtClean="0"/>
              <a:t>ID:</a:t>
            </a:r>
            <a:r>
              <a:rPr lang="en-US" sz="2000" b="1" dirty="0" err="1" smtClean="0">
                <a:solidFill>
                  <a:schemeClr val="accent2">
                    <a:lumMod val="75000"/>
                  </a:schemeClr>
                </a:solidFill>
              </a:rPr>
              <a:t>yughandharraju@gmail.com</a:t>
            </a:r>
            <a:endParaRPr lang="en-US" sz="2000" b="1" dirty="0">
              <a:solidFill>
                <a:schemeClr val="accent2">
                  <a:lumMod val="75000"/>
                </a:schemeClr>
              </a:solidFill>
            </a:endParaRPr>
          </a:p>
        </p:txBody>
      </p:sp>
      <p:sp>
        <p:nvSpPr>
          <p:cNvPr id="5" name="TextBox 4">
            <a:extLst>
              <a:ext uri="{FF2B5EF4-FFF2-40B4-BE49-F238E27FC236}">
                <a16:creationId xmlns:a16="http://schemas.microsoft.com/office/drawing/2014/main" xmlns="" id="{40672ACB-72E6-4330-9688-72CC3FC32A8E}"/>
              </a:ext>
            </a:extLst>
          </p:cNvPr>
          <p:cNvSpPr txBox="1"/>
          <p:nvPr/>
        </p:nvSpPr>
        <p:spPr>
          <a:xfrm>
            <a:off x="0" y="4191000"/>
            <a:ext cx="4572000" cy="1015663"/>
          </a:xfrm>
          <a:prstGeom prst="rect">
            <a:avLst/>
          </a:prstGeom>
          <a:noFill/>
        </p:spPr>
        <p:txBody>
          <a:bodyPr wrap="square" rtlCol="0">
            <a:spAutoFit/>
          </a:bodyPr>
          <a:lstStyle/>
          <a:p>
            <a:r>
              <a:rPr lang="en-US" dirty="0" smtClean="0"/>
              <a:t>Name:</a:t>
            </a:r>
            <a:r>
              <a:rPr lang="en-US" sz="2000" b="1" dirty="0" smtClean="0">
                <a:solidFill>
                  <a:schemeClr val="accent2">
                    <a:lumMod val="75000"/>
                  </a:schemeClr>
                </a:solidFill>
              </a:rPr>
              <a:t>V.THRIPURA</a:t>
            </a:r>
            <a:endParaRPr lang="en-US" sz="2000" b="1" dirty="0">
              <a:solidFill>
                <a:schemeClr val="accent2">
                  <a:lumMod val="75000"/>
                </a:schemeClr>
              </a:solidFill>
            </a:endParaRPr>
          </a:p>
          <a:p>
            <a:r>
              <a:rPr lang="en-US" dirty="0"/>
              <a:t>Mobile </a:t>
            </a:r>
            <a:r>
              <a:rPr lang="en-US" dirty="0" smtClean="0"/>
              <a:t>No:</a:t>
            </a:r>
            <a:r>
              <a:rPr lang="en-US" sz="2000" b="1" dirty="0" smtClean="0">
                <a:solidFill>
                  <a:schemeClr val="accent2">
                    <a:lumMod val="75000"/>
                  </a:schemeClr>
                </a:solidFill>
              </a:rPr>
              <a:t>9491922923</a:t>
            </a:r>
            <a:endParaRPr lang="en-US" sz="2000" b="1" dirty="0">
              <a:solidFill>
                <a:schemeClr val="accent2">
                  <a:lumMod val="75000"/>
                </a:schemeClr>
              </a:solidFill>
            </a:endParaRPr>
          </a:p>
          <a:p>
            <a:r>
              <a:rPr lang="en-US" dirty="0"/>
              <a:t>Email </a:t>
            </a:r>
            <a:r>
              <a:rPr lang="en-US" dirty="0" err="1" smtClean="0"/>
              <a:t>ID:</a:t>
            </a:r>
            <a:r>
              <a:rPr lang="en-US" sz="2000" b="1" dirty="0" err="1" smtClean="0">
                <a:solidFill>
                  <a:schemeClr val="accent2">
                    <a:lumMod val="75000"/>
                  </a:schemeClr>
                </a:solidFill>
              </a:rPr>
              <a:t>vyamajalathripura@gmail.com</a:t>
            </a:r>
            <a:endParaRPr lang="en-US" sz="2000" b="1" dirty="0">
              <a:solidFill>
                <a:schemeClr val="accent2">
                  <a:lumMod val="75000"/>
                </a:schemeClr>
              </a:solidFill>
            </a:endParaRPr>
          </a:p>
        </p:txBody>
      </p:sp>
      <p:sp>
        <p:nvSpPr>
          <p:cNvPr id="6" name="TextBox 5">
            <a:extLst>
              <a:ext uri="{FF2B5EF4-FFF2-40B4-BE49-F238E27FC236}">
                <a16:creationId xmlns:a16="http://schemas.microsoft.com/office/drawing/2014/main" xmlns="" id="{EB3537D7-5842-4723-9FB3-5934CDCF2479}"/>
              </a:ext>
            </a:extLst>
          </p:cNvPr>
          <p:cNvSpPr txBox="1"/>
          <p:nvPr/>
        </p:nvSpPr>
        <p:spPr>
          <a:xfrm>
            <a:off x="4572000" y="4114800"/>
            <a:ext cx="4572000" cy="1015663"/>
          </a:xfrm>
          <a:prstGeom prst="rect">
            <a:avLst/>
          </a:prstGeom>
          <a:noFill/>
        </p:spPr>
        <p:txBody>
          <a:bodyPr wrap="square" rtlCol="0">
            <a:spAutoFit/>
          </a:bodyPr>
          <a:lstStyle/>
          <a:p>
            <a:r>
              <a:rPr lang="en-US" dirty="0" smtClean="0"/>
              <a:t>Name:</a:t>
            </a:r>
            <a:r>
              <a:rPr lang="en-US" sz="2000" b="1" dirty="0" smtClean="0">
                <a:solidFill>
                  <a:schemeClr val="accent2">
                    <a:lumMod val="75000"/>
                  </a:schemeClr>
                </a:solidFill>
              </a:rPr>
              <a:t>CH.SRAVANI</a:t>
            </a:r>
            <a:endParaRPr lang="en-US" sz="2000" b="1" dirty="0">
              <a:solidFill>
                <a:schemeClr val="accent2">
                  <a:lumMod val="75000"/>
                </a:schemeClr>
              </a:solidFill>
            </a:endParaRPr>
          </a:p>
          <a:p>
            <a:r>
              <a:rPr lang="en-US" dirty="0"/>
              <a:t>Mobile </a:t>
            </a:r>
            <a:r>
              <a:rPr lang="en-US" dirty="0" smtClean="0"/>
              <a:t>No:</a:t>
            </a:r>
            <a:r>
              <a:rPr lang="en-US" sz="2000" b="1" dirty="0" smtClean="0">
                <a:solidFill>
                  <a:schemeClr val="accent2">
                    <a:lumMod val="75000"/>
                  </a:schemeClr>
                </a:solidFill>
              </a:rPr>
              <a:t>9491923677</a:t>
            </a:r>
            <a:endParaRPr lang="en-US" sz="2000" b="1" dirty="0">
              <a:solidFill>
                <a:schemeClr val="accent2">
                  <a:lumMod val="75000"/>
                </a:schemeClr>
              </a:solidFill>
            </a:endParaRPr>
          </a:p>
          <a:p>
            <a:r>
              <a:rPr lang="en-US" dirty="0"/>
              <a:t>Email </a:t>
            </a:r>
            <a:r>
              <a:rPr lang="en-US" dirty="0" smtClean="0"/>
              <a:t>ID:</a:t>
            </a:r>
            <a:r>
              <a:rPr lang="en-US" sz="2000" b="1" dirty="0" smtClean="0">
                <a:solidFill>
                  <a:schemeClr val="accent2">
                    <a:lumMod val="75000"/>
                  </a:schemeClr>
                </a:solidFill>
              </a:rPr>
              <a:t>sravanichandra333@gmail.com</a:t>
            </a:r>
            <a:endParaRPr lang="en-US" sz="2000" b="1" dirty="0">
              <a:solidFill>
                <a:schemeClr val="accent2">
                  <a:lumMod val="75000"/>
                </a:schemeClr>
              </a:solidFill>
            </a:endParaRPr>
          </a:p>
        </p:txBody>
      </p:sp>
    </p:spTree>
    <p:extLst>
      <p:ext uri="{BB962C8B-B14F-4D97-AF65-F5344CB8AC3E}">
        <p14:creationId xmlns:p14="http://schemas.microsoft.com/office/powerpoint/2010/main" xmlns="" val="1886365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401</Words>
  <Application>Microsoft Office PowerPoint</Application>
  <PresentationFormat>On-screen Show (4:3)</PresentationFormat>
  <Paragraphs>76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VSES</dc:creator>
  <cp:lastModifiedBy>satya</cp:lastModifiedBy>
  <cp:revision>34</cp:revision>
  <dcterms:created xsi:type="dcterms:W3CDTF">2018-02-26T18:14:21Z</dcterms:created>
  <dcterms:modified xsi:type="dcterms:W3CDTF">2018-09-10T18:58:48Z</dcterms:modified>
</cp:coreProperties>
</file>