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99"/>
    <a:srgbClr val="FF9966"/>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HISHEK%20KUMAR%20SINGH\Desktop\Hospital%20Wait%20Time%20Analysis%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HISHEK%20KUMAR%20SINGH\Desktop\Hospital%20Wait%20Time%20Analysis%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BHISHEK%20KUMAR%20SINGH\Desktop\Hospital%20Wait%20Time%20Analysis%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BHISHEK%20KUMAR%20SINGH\Desktop\Hospital%20Wait%20Time%20Analysis%20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Analysis!$C$12</c:f>
              <c:strCache>
                <c:ptCount val="1"/>
                <c:pt idx="0">
                  <c:v>Count of Patient ID</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C175-450F-A8FF-C7FB1662D20D}"/>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C175-450F-A8FF-C7FB1662D20D}"/>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C175-450F-A8FF-C7FB1662D20D}"/>
              </c:ext>
            </c:extLst>
          </c:dPt>
          <c:dPt>
            <c:idx val="3"/>
            <c:bubble3D val="0"/>
            <c:explosion val="18"/>
            <c:spPr>
              <a:gradFill>
                <a:gsLst>
                  <a:gs pos="100000">
                    <a:srgbClr val="FF0000"/>
                  </a:gs>
                  <a:gs pos="0">
                    <a:srgbClr val="FF9999"/>
                  </a:gs>
                </a:gsLst>
                <a:lin ang="5400000" scaled="1"/>
              </a:gradFill>
              <a:ln w="19050">
                <a:solidFill>
                  <a:schemeClr val="lt1"/>
                </a:solidFill>
              </a:ln>
              <a:effectLst/>
            </c:spPr>
            <c:extLst>
              <c:ext xmlns:c16="http://schemas.microsoft.com/office/drawing/2014/chart" uri="{C3380CC4-5D6E-409C-BE32-E72D297353CC}">
                <c16:uniqueId val="{00000007-C175-450F-A8FF-C7FB1662D20D}"/>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C175-450F-A8FF-C7FB1662D20D}"/>
              </c:ext>
            </c:extLst>
          </c:dPt>
          <c:dLbls>
            <c:dLbl>
              <c:idx val="0"/>
              <c:tx>
                <c:rich>
                  <a:bodyPr/>
                  <a:lstStyle/>
                  <a:p>
                    <a:fld id="{B432A80C-1739-4E8B-9CFB-DB76206FADA8}" type="CELLRANGE">
                      <a:rPr lang="en-US"/>
                      <a:pPr/>
                      <a:t>[CELLRANGE]</a:t>
                    </a:fld>
                    <a:r>
                      <a:rPr lang="en-US" baseline="0"/>
                      <a:t>, </a:t>
                    </a:r>
                    <a:fld id="{FD322B48-9151-4253-BE08-B7644BEAD9B6}" type="CATEGORYNAME">
                      <a:rPr lang="en-US" baseline="0"/>
                      <a:pPr/>
                      <a:t>[CATEGORY NAME]</a:t>
                    </a:fld>
                    <a:r>
                      <a:rPr lang="en-US" baseline="0"/>
                      <a:t>, </a:t>
                    </a:r>
                    <a:fld id="{21985297-F998-47DD-8438-8F0D4DE6CA54}"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C175-450F-A8FF-C7FB1662D20D}"/>
                </c:ext>
              </c:extLst>
            </c:dLbl>
            <c:dLbl>
              <c:idx val="1"/>
              <c:tx>
                <c:rich>
                  <a:bodyPr/>
                  <a:lstStyle/>
                  <a:p>
                    <a:fld id="{C8EAC7D6-5F13-4C3D-9A45-AEA8DC9E007D}" type="CELLRANGE">
                      <a:rPr lang="en-US"/>
                      <a:pPr/>
                      <a:t>[CELLRANGE]</a:t>
                    </a:fld>
                    <a:r>
                      <a:rPr lang="en-US" baseline="0"/>
                      <a:t>, </a:t>
                    </a:r>
                    <a:fld id="{282B85FF-2E65-40EA-9D9F-D7A5D326A345}" type="CATEGORYNAME">
                      <a:rPr lang="en-US" baseline="0"/>
                      <a:pPr/>
                      <a:t>[CATEGORY NAME]</a:t>
                    </a:fld>
                    <a:r>
                      <a:rPr lang="en-US" baseline="0"/>
                      <a:t>, </a:t>
                    </a:r>
                    <a:fld id="{803FCBD6-80A0-463F-828C-AD64514E1F27}"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175-450F-A8FF-C7FB1662D20D}"/>
                </c:ext>
              </c:extLst>
            </c:dLbl>
            <c:dLbl>
              <c:idx val="2"/>
              <c:tx>
                <c:rich>
                  <a:bodyPr/>
                  <a:lstStyle/>
                  <a:p>
                    <a:fld id="{61F8B051-5BBF-4F34-9927-7524A0F74F0F}" type="CELLRANGE">
                      <a:rPr lang="en-US"/>
                      <a:pPr/>
                      <a:t>[CELLRANGE]</a:t>
                    </a:fld>
                    <a:r>
                      <a:rPr lang="en-US" baseline="0"/>
                      <a:t>, </a:t>
                    </a:r>
                    <a:fld id="{1DF6D26C-5003-4029-B3E5-A1D1B16064C3}" type="CATEGORYNAME">
                      <a:rPr lang="en-US" baseline="0"/>
                      <a:pPr/>
                      <a:t>[CATEGORY NAME]</a:t>
                    </a:fld>
                    <a:r>
                      <a:rPr lang="en-US" baseline="0"/>
                      <a:t>, </a:t>
                    </a:r>
                    <a:fld id="{9578A5C4-9FA3-4744-BCCE-C3A0BBB66315}"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175-450F-A8FF-C7FB1662D20D}"/>
                </c:ext>
              </c:extLst>
            </c:dLbl>
            <c:dLbl>
              <c:idx val="3"/>
              <c:tx>
                <c:rich>
                  <a:bodyPr rot="0" spcFirstLastPara="1" vertOverflow="ellipsis" vert="horz" wrap="square" lIns="38100" tIns="19050" rIns="38100" bIns="19050" anchor="ctr" anchorCtr="1">
                    <a:spAutoFit/>
                  </a:bodyPr>
                  <a:lstStyle/>
                  <a:p>
                    <a:pPr>
                      <a:defRPr sz="1200" b="0" i="0" u="none" strike="noStrike" kern="1200" baseline="0">
                        <a:solidFill>
                          <a:srgbClr val="FF0000"/>
                        </a:solidFill>
                        <a:latin typeface="Roboto condensed" panose="02000000000000000000" pitchFamily="2" charset="0"/>
                        <a:ea typeface="Roboto condensed" panose="02000000000000000000" pitchFamily="2" charset="0"/>
                        <a:cs typeface="+mn-cs"/>
                      </a:defRPr>
                    </a:pPr>
                    <a:fld id="{836F07F8-552A-45BB-AC21-A382BE92B48E}" type="CELLRANGE">
                      <a:rPr lang="en-US"/>
                      <a:pPr>
                        <a:defRPr sz="1200" b="0">
                          <a:solidFill>
                            <a:srgbClr val="FF0000"/>
                          </a:solidFill>
                          <a:latin typeface="Roboto condensed" panose="02000000000000000000" pitchFamily="2" charset="0"/>
                          <a:ea typeface="Roboto condensed" panose="02000000000000000000" pitchFamily="2" charset="0"/>
                        </a:defRPr>
                      </a:pPr>
                      <a:t>[CELLRANGE]</a:t>
                    </a:fld>
                    <a:r>
                      <a:rPr lang="en-US" baseline="0"/>
                      <a:t>, </a:t>
                    </a:r>
                    <a:fld id="{E1C906E5-CFDC-4D9E-BEE1-19847EF79C03}" type="CATEGORYNAME">
                      <a:rPr lang="en-US" baseline="0"/>
                      <a:pPr>
                        <a:defRPr sz="1200" b="0">
                          <a:solidFill>
                            <a:srgbClr val="FF0000"/>
                          </a:solidFill>
                          <a:latin typeface="Roboto condensed" panose="02000000000000000000" pitchFamily="2" charset="0"/>
                          <a:ea typeface="Roboto condensed" panose="02000000000000000000" pitchFamily="2" charset="0"/>
                        </a:defRPr>
                      </a:pPr>
                      <a:t>[CATEGORY NAME]</a:t>
                    </a:fld>
                    <a:r>
                      <a:rPr lang="en-US" baseline="0"/>
                      <a:t>, </a:t>
                    </a:r>
                    <a:fld id="{96F4267C-3FD2-4E54-8413-72D403C18305}" type="VALUE">
                      <a:rPr lang="en-US" baseline="0"/>
                      <a:pPr>
                        <a:defRPr sz="1200" b="0">
                          <a:solidFill>
                            <a:srgbClr val="FF0000"/>
                          </a:solidFill>
                          <a:latin typeface="Roboto condensed" panose="02000000000000000000" pitchFamily="2" charset="0"/>
                          <a:ea typeface="Roboto condensed" panose="02000000000000000000" pitchFamily="2" charset="0"/>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FF0000"/>
                      </a:solidFill>
                      <a:latin typeface="Roboto condensed" panose="02000000000000000000" pitchFamily="2" charset="0"/>
                      <a:ea typeface="Roboto condensed" panose="02000000000000000000" pitchFamily="2" charset="0"/>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C175-450F-A8FF-C7FB1662D20D}"/>
                </c:ext>
              </c:extLst>
            </c:dLbl>
            <c:dLbl>
              <c:idx val="4"/>
              <c:tx>
                <c:rich>
                  <a:bodyPr/>
                  <a:lstStyle/>
                  <a:p>
                    <a:fld id="{904F8220-E994-4EE2-84C4-65FB7736D6B8}" type="CELLRANGE">
                      <a:rPr lang="en-US"/>
                      <a:pPr/>
                      <a:t>[CELLRANGE]</a:t>
                    </a:fld>
                    <a:r>
                      <a:rPr lang="en-US" baseline="0"/>
                      <a:t>, </a:t>
                    </a:r>
                    <a:fld id="{1FB740BF-34BC-4F41-A963-09FCEAB473C8}" type="CATEGORYNAME">
                      <a:rPr lang="en-US" baseline="0"/>
                      <a:pPr/>
                      <a:t>[CATEGORY NAME]</a:t>
                    </a:fld>
                    <a:r>
                      <a:rPr lang="en-US" baseline="0"/>
                      <a:t>, </a:t>
                    </a:r>
                    <a:fld id="{677EA918-2DD3-4B3B-A19A-10B29CE646CB}"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C175-450F-A8FF-C7FB1662D20D}"/>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solidFill>
                    <a:latin typeface="Roboto condensed" panose="02000000000000000000" pitchFamily="2" charset="0"/>
                    <a:ea typeface="Roboto condensed" panose="02000000000000000000" pitchFamily="2" charset="0"/>
                    <a:cs typeface="+mn-cs"/>
                  </a:defRPr>
                </a:pPr>
                <a:endParaRPr lang="en-US"/>
              </a:p>
            </c:txPr>
            <c:dLblPos val="bestFit"/>
            <c:showLegendKey val="0"/>
            <c:showVal val="1"/>
            <c:showCatName val="1"/>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showDataLabelsRange val="1"/>
              </c:ext>
            </c:extLst>
          </c:dLbls>
          <c:cat>
            <c:strRef>
              <c:f>Analysis!$A$13:$A$17</c:f>
              <c:strCache>
                <c:ptCount val="5"/>
                <c:pt idx="0">
                  <c:v>CORPORATE</c:v>
                </c:pt>
                <c:pt idx="1">
                  <c:v>HMO</c:v>
                </c:pt>
                <c:pt idx="2">
                  <c:v>INSURANCE</c:v>
                </c:pt>
                <c:pt idx="3">
                  <c:v>MEDICARE</c:v>
                </c:pt>
                <c:pt idx="4">
                  <c:v>PRIVATE</c:v>
                </c:pt>
              </c:strCache>
            </c:strRef>
          </c:cat>
          <c:val>
            <c:numRef>
              <c:f>Analysis!$C$13:$C$17</c:f>
              <c:numCache>
                <c:formatCode>0%</c:formatCode>
                <c:ptCount val="5"/>
                <c:pt idx="0">
                  <c:v>0.23051536769117942</c:v>
                </c:pt>
                <c:pt idx="1">
                  <c:v>0.12460830722048137</c:v>
                </c:pt>
                <c:pt idx="2">
                  <c:v>0.33105540369357955</c:v>
                </c:pt>
                <c:pt idx="3">
                  <c:v>9.7673178211880787E-3</c:v>
                </c:pt>
                <c:pt idx="4">
                  <c:v>0.30405360357357158</c:v>
                </c:pt>
              </c:numCache>
            </c:numRef>
          </c:val>
          <c:extLst>
            <c:ext xmlns:c15="http://schemas.microsoft.com/office/drawing/2012/chart" uri="{02D57815-91ED-43cb-92C2-25804820EDAC}">
              <c15:datalabelsRange>
                <c15:f>Analysis!$B$13:$B$17</c15:f>
                <c15:dlblRangeCache>
                  <c:ptCount val="5"/>
                  <c:pt idx="0">
                    <c:v>46Min</c:v>
                  </c:pt>
                  <c:pt idx="1">
                    <c:v>46Min</c:v>
                  </c:pt>
                  <c:pt idx="2">
                    <c:v>44Min</c:v>
                  </c:pt>
                  <c:pt idx="3">
                    <c:v>58Min</c:v>
                  </c:pt>
                  <c:pt idx="4">
                    <c:v>40Min</c:v>
                  </c:pt>
                </c15:dlblRangeCache>
              </c15:datalabelsRange>
            </c:ext>
            <c:ext xmlns:c16="http://schemas.microsoft.com/office/drawing/2014/chart" uri="{C3380CC4-5D6E-409C-BE32-E72D297353CC}">
              <c16:uniqueId val="{0000000A-C175-450F-A8FF-C7FB1662D20D}"/>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Analysis!$H$14</c:f>
              <c:strCache>
                <c:ptCount val="1"/>
                <c:pt idx="0">
                  <c:v>Count of Patient ID</c:v>
                </c:pt>
              </c:strCache>
            </c:strRef>
          </c:tx>
          <c:spPr>
            <a:solidFill>
              <a:schemeClr val="bg1">
                <a:lumMod val="75000"/>
              </a:schemeClr>
            </a:solidFill>
            <a:ln>
              <a:noFill/>
            </a:ln>
            <a:effectLst/>
          </c:spPr>
          <c:invertIfNegative val="0"/>
          <c:dPt>
            <c:idx val="0"/>
            <c:invertIfNegative val="0"/>
            <c:bubble3D val="0"/>
            <c:spPr>
              <a:gradFill>
                <a:gsLst>
                  <a:gs pos="100000">
                    <a:srgbClr val="FF9966"/>
                  </a:gs>
                  <a:gs pos="0">
                    <a:srgbClr val="FF0000"/>
                  </a:gs>
                </a:gsLst>
                <a:lin ang="5400000" scaled="1"/>
              </a:gradFill>
              <a:ln>
                <a:noFill/>
              </a:ln>
              <a:effectLst/>
            </c:spPr>
            <c:extLst>
              <c:ext xmlns:c16="http://schemas.microsoft.com/office/drawing/2014/chart" uri="{C3380CC4-5D6E-409C-BE32-E72D297353CC}">
                <c16:uniqueId val="{00000000-BA43-4B80-A35F-90B3DF08CA08}"/>
              </c:ext>
            </c:extLst>
          </c:dPt>
          <c:dPt>
            <c:idx val="2"/>
            <c:invertIfNegative val="0"/>
            <c:bubble3D val="0"/>
            <c:spPr>
              <a:gradFill>
                <a:gsLst>
                  <a:gs pos="100000">
                    <a:srgbClr val="FF9966"/>
                  </a:gs>
                  <a:gs pos="0">
                    <a:srgbClr val="FF0000"/>
                  </a:gs>
                </a:gsLst>
                <a:lin ang="5400000" scaled="1"/>
              </a:gradFill>
              <a:ln>
                <a:noFill/>
              </a:ln>
              <a:effectLst/>
            </c:spPr>
            <c:extLst>
              <c:ext xmlns:c16="http://schemas.microsoft.com/office/drawing/2014/chart" uri="{C3380CC4-5D6E-409C-BE32-E72D297353CC}">
                <c16:uniqueId val="{00000002-BA43-4B80-A35F-90B3DF08CA08}"/>
              </c:ext>
            </c:extLst>
          </c:dPt>
          <c:dLbls>
            <c:dLbl>
              <c:idx val="0"/>
              <c:tx>
                <c:rich>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Roboto" panose="02000000000000000000" pitchFamily="2" charset="0"/>
                        <a:ea typeface="Roboto" panose="02000000000000000000" pitchFamily="2" charset="0"/>
                        <a:cs typeface="+mn-cs"/>
                      </a:defRPr>
                    </a:pPr>
                    <a:fld id="{A36A2289-D039-412C-8EC0-4296ED3BCDAB}" type="CELLRANGE">
                      <a:rPr lang="en-US"/>
                      <a:pPr>
                        <a:defRPr sz="1100" b="1">
                          <a:latin typeface="Roboto" panose="02000000000000000000" pitchFamily="2" charset="0"/>
                          <a:ea typeface="Roboto" panose="02000000000000000000" pitchFamily="2" charset="0"/>
                        </a:defRPr>
                      </a:pPr>
                      <a:t>[CELLRANGE]</a:t>
                    </a:fld>
                    <a:r>
                      <a:rPr lang="en-US" baseline="0"/>
                      <a:t>, </a:t>
                    </a:r>
                    <a:fld id="{682AF45D-264E-4A02-844D-128C0E7D2853}" type="VALUE">
                      <a:rPr lang="en-US" baseline="0"/>
                      <a:pPr>
                        <a:defRPr sz="1100" b="1">
                          <a:latin typeface="Roboto" panose="02000000000000000000" pitchFamily="2" charset="0"/>
                          <a:ea typeface="Roboto" panose="02000000000000000000" pitchFamily="2" charset="0"/>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BA43-4B80-A35F-90B3DF08CA08}"/>
                </c:ext>
              </c:extLst>
            </c:dLbl>
            <c:dLbl>
              <c:idx val="1"/>
              <c:tx>
                <c:rich>
                  <a:bodyPr/>
                  <a:lstStyle/>
                  <a:p>
                    <a:fld id="{BEAE411E-F12E-4FF3-AA2B-08D1049B8233}" type="CELLRANGE">
                      <a:rPr lang="en-US"/>
                      <a:pPr/>
                      <a:t>[CELLRANGE]</a:t>
                    </a:fld>
                    <a:r>
                      <a:rPr lang="en-US" baseline="0"/>
                      <a:t>, </a:t>
                    </a:r>
                    <a:fld id="{674C58EE-E802-4A28-9818-2C380F04C5E0}"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A43-4B80-A35F-90B3DF08CA08}"/>
                </c:ext>
              </c:extLst>
            </c:dLbl>
            <c:dLbl>
              <c:idx val="2"/>
              <c:tx>
                <c:rich>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Roboto" panose="02000000000000000000" pitchFamily="2" charset="0"/>
                        <a:ea typeface="Roboto" panose="02000000000000000000" pitchFamily="2" charset="0"/>
                        <a:cs typeface="+mn-cs"/>
                      </a:defRPr>
                    </a:pPr>
                    <a:fld id="{4EBD35EA-B631-4838-B696-E520E3E37D42}" type="CELLRANGE">
                      <a:rPr lang="en-US"/>
                      <a:pPr>
                        <a:defRPr sz="1100" b="1">
                          <a:latin typeface="Roboto" panose="02000000000000000000" pitchFamily="2" charset="0"/>
                          <a:ea typeface="Roboto" panose="02000000000000000000" pitchFamily="2" charset="0"/>
                        </a:defRPr>
                      </a:pPr>
                      <a:t>[CELLRANGE]</a:t>
                    </a:fld>
                    <a:r>
                      <a:rPr lang="en-US" baseline="0"/>
                      <a:t>, </a:t>
                    </a:r>
                    <a:fld id="{F86BBEA1-E3C3-4547-9EE0-066A84F0FC33}" type="VALUE">
                      <a:rPr lang="en-US" baseline="0"/>
                      <a:pPr>
                        <a:defRPr sz="1100" b="1">
                          <a:latin typeface="Roboto" panose="02000000000000000000" pitchFamily="2" charset="0"/>
                          <a:ea typeface="Roboto" panose="02000000000000000000" pitchFamily="2" charset="0"/>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BA43-4B80-A35F-90B3DF08CA08}"/>
                </c:ext>
              </c:extLst>
            </c:dLbl>
            <c:dLbl>
              <c:idx val="3"/>
              <c:tx>
                <c:rich>
                  <a:bodyPr/>
                  <a:lstStyle/>
                  <a:p>
                    <a:fld id="{BBE40C59-04F2-444C-B2A0-6CAF74AA08A7}" type="CELLRANGE">
                      <a:rPr lang="en-US"/>
                      <a:pPr/>
                      <a:t>[CELLRANGE]</a:t>
                    </a:fld>
                    <a:r>
                      <a:rPr lang="en-US" baseline="0"/>
                      <a:t>, </a:t>
                    </a:r>
                    <a:fld id="{A2B3E302-70D7-4E9B-BD64-D1B7004B3CDD}"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A43-4B80-A35F-90B3DF08CA08}"/>
                </c:ext>
              </c:extLst>
            </c:dLbl>
            <c:dLbl>
              <c:idx val="4"/>
              <c:tx>
                <c:rich>
                  <a:bodyPr/>
                  <a:lstStyle/>
                  <a:p>
                    <a:fld id="{09607174-EAB5-4C61-A6BB-B7BDF4538FD2}" type="CELLRANGE">
                      <a:rPr lang="en-US"/>
                      <a:pPr/>
                      <a:t>[CELLRANGE]</a:t>
                    </a:fld>
                    <a:r>
                      <a:rPr lang="en-US" baseline="0"/>
                      <a:t>, </a:t>
                    </a:r>
                    <a:fld id="{14351C80-5B40-4054-A2BD-651E99AA981B}"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BA43-4B80-A35F-90B3DF08CA08}"/>
                </c:ext>
              </c:extLst>
            </c:dLbl>
            <c:dLbl>
              <c:idx val="5"/>
              <c:tx>
                <c:rich>
                  <a:bodyPr/>
                  <a:lstStyle/>
                  <a:p>
                    <a:fld id="{29E9F3CE-F9ED-4ADB-8E11-CBC1553F28F8}" type="CELLRANGE">
                      <a:rPr lang="en-US"/>
                      <a:pPr/>
                      <a:t>[CELLRANGE]</a:t>
                    </a:fld>
                    <a:r>
                      <a:rPr lang="en-US" baseline="0"/>
                      <a:t>, </a:t>
                    </a:r>
                    <a:fld id="{003C500F-BFB1-4199-B992-50D44FF3C808}"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A43-4B80-A35F-90B3DF08CA08}"/>
                </c:ext>
              </c:extLst>
            </c:dLbl>
            <c:dLbl>
              <c:idx val="6"/>
              <c:tx>
                <c:rich>
                  <a:bodyPr/>
                  <a:lstStyle/>
                  <a:p>
                    <a:fld id="{2C07FA63-BC8A-4B71-95DF-15AE32429BDC}" type="CELLRANGE">
                      <a:rPr lang="en-US"/>
                      <a:pPr/>
                      <a:t>[CELLRANGE]</a:t>
                    </a:fld>
                    <a:r>
                      <a:rPr lang="en-US" baseline="0"/>
                      <a:t>, </a:t>
                    </a:r>
                    <a:fld id="{66B0E551-0418-453D-8AB6-74DD57204B91}"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BA43-4B80-A35F-90B3DF08CA08}"/>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Analysis!$G$15:$G$21</c:f>
              <c:strCache>
                <c:ptCount val="7"/>
                <c:pt idx="0">
                  <c:v>Monday</c:v>
                </c:pt>
                <c:pt idx="1">
                  <c:v>Tuesday</c:v>
                </c:pt>
                <c:pt idx="2">
                  <c:v>Wednesday</c:v>
                </c:pt>
                <c:pt idx="3">
                  <c:v>Thursday</c:v>
                </c:pt>
                <c:pt idx="4">
                  <c:v>Friday</c:v>
                </c:pt>
                <c:pt idx="5">
                  <c:v>Saturday</c:v>
                </c:pt>
                <c:pt idx="6">
                  <c:v>Sunday</c:v>
                </c:pt>
              </c:strCache>
            </c:strRef>
          </c:cat>
          <c:val>
            <c:numRef>
              <c:f>Analysis!$H$15:$H$21</c:f>
              <c:numCache>
                <c:formatCode>General</c:formatCode>
                <c:ptCount val="7"/>
                <c:pt idx="0">
                  <c:v>6982</c:v>
                </c:pt>
                <c:pt idx="1">
                  <c:v>5690</c:v>
                </c:pt>
                <c:pt idx="2">
                  <c:v>4171</c:v>
                </c:pt>
                <c:pt idx="3">
                  <c:v>2673</c:v>
                </c:pt>
                <c:pt idx="4">
                  <c:v>4923</c:v>
                </c:pt>
                <c:pt idx="5">
                  <c:v>3010</c:v>
                </c:pt>
                <c:pt idx="6">
                  <c:v>2549</c:v>
                </c:pt>
              </c:numCache>
            </c:numRef>
          </c:val>
          <c:extLst>
            <c:ext xmlns:c15="http://schemas.microsoft.com/office/drawing/2012/chart" uri="{02D57815-91ED-43cb-92C2-25804820EDAC}">
              <c15:datalabelsRange>
                <c15:f>Analysis!$I$15:$I$21</c15:f>
                <c15:dlblRangeCache>
                  <c:ptCount val="7"/>
                  <c:pt idx="0">
                    <c:v>49Min</c:v>
                  </c:pt>
                  <c:pt idx="1">
                    <c:v>42Min</c:v>
                  </c:pt>
                  <c:pt idx="2">
                    <c:v>47Min</c:v>
                  </c:pt>
                  <c:pt idx="3">
                    <c:v>42Min</c:v>
                  </c:pt>
                  <c:pt idx="4">
                    <c:v>42Min</c:v>
                  </c:pt>
                  <c:pt idx="5">
                    <c:v>42Min</c:v>
                  </c:pt>
                  <c:pt idx="6">
                    <c:v>33Min</c:v>
                  </c:pt>
                </c15:dlblRangeCache>
              </c15:datalabelsRange>
            </c:ext>
            <c:ext xmlns:c16="http://schemas.microsoft.com/office/drawing/2014/chart" uri="{C3380CC4-5D6E-409C-BE32-E72D297353CC}">
              <c16:uniqueId val="{00000007-BA43-4B80-A35F-90B3DF08CA08}"/>
            </c:ext>
          </c:extLst>
        </c:ser>
        <c:dLbls>
          <c:showLegendKey val="0"/>
          <c:showVal val="0"/>
          <c:showCatName val="0"/>
          <c:showSerName val="0"/>
          <c:showPercent val="0"/>
          <c:showBubbleSize val="0"/>
        </c:dLbls>
        <c:gapWidth val="65"/>
        <c:axId val="1084984192"/>
        <c:axId val="1084983776"/>
      </c:barChart>
      <c:catAx>
        <c:axId val="108498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1084983776"/>
        <c:crosses val="autoZero"/>
        <c:auto val="1"/>
        <c:lblAlgn val="ctr"/>
        <c:lblOffset val="100"/>
        <c:noMultiLvlLbl val="0"/>
      </c:catAx>
      <c:valAx>
        <c:axId val="1084983776"/>
        <c:scaling>
          <c:orientation val="minMax"/>
        </c:scaling>
        <c:delete val="1"/>
        <c:axPos val="l"/>
        <c:numFmt formatCode="General" sourceLinked="1"/>
        <c:majorTickMark val="none"/>
        <c:minorTickMark val="none"/>
        <c:tickLblPos val="nextTo"/>
        <c:crossAx val="1084984192"/>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[Hospital Wait Time Analysis 1.xlsx]Analysis!PivotTable11</c:name>
    <c:fmtId val="16"/>
  </c:pivotSource>
  <c:chart>
    <c:autoTitleDeleted val="0"/>
    <c:pivotFmts>
      <c:pivotFmt>
        <c:idx val="0"/>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a:gsLst>
              <a:gs pos="100000">
                <a:srgbClr val="66CCFF"/>
              </a:gs>
              <a:gs pos="0">
                <a:srgbClr val="0066FF"/>
              </a:gs>
            </a:gsLst>
            <a:lin ang="5400000" scaled="1"/>
          </a:gradFill>
          <a:ln>
            <a:noFill/>
          </a:ln>
          <a:effectLst/>
        </c:spPr>
      </c:pivotFmt>
      <c:pivotFmt>
        <c:idx val="3"/>
        <c:spPr>
          <a:gradFill>
            <a:gsLst>
              <a:gs pos="100000">
                <a:srgbClr val="66CCFF"/>
              </a:gs>
              <a:gs pos="0">
                <a:srgbClr val="0066FF"/>
              </a:gs>
            </a:gsLst>
            <a:lin ang="5400000" scaled="1"/>
          </a:gradFill>
          <a:ln>
            <a:noFill/>
          </a:ln>
          <a:effectLst/>
        </c:spPr>
      </c:pivotFmt>
      <c:pivotFmt>
        <c:idx val="4"/>
        <c:spPr>
          <a:gradFill>
            <a:gsLst>
              <a:gs pos="100000">
                <a:srgbClr val="66CCFF"/>
              </a:gs>
              <a:gs pos="0">
                <a:srgbClr val="0066FF"/>
              </a:gs>
            </a:gsLst>
            <a:lin ang="5400000" scaled="1"/>
          </a:gradFill>
          <a:ln>
            <a:noFill/>
          </a:ln>
          <a:effectLst/>
        </c:spPr>
      </c:pivotFmt>
      <c:pivotFmt>
        <c:idx val="5"/>
        <c:spPr>
          <a:gradFill>
            <a:gsLst>
              <a:gs pos="0">
                <a:srgbClr val="FF0000"/>
              </a:gs>
              <a:gs pos="100000">
                <a:srgbClr val="FF9966"/>
              </a:gs>
            </a:gsLst>
            <a:lin ang="5400000" scaled="1"/>
          </a:gradFill>
          <a:ln>
            <a:noFill/>
          </a:ln>
          <a:effectLst/>
        </c:spPr>
      </c:pivotFmt>
      <c:pivotFmt>
        <c:idx val="6"/>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a:gsLst>
              <a:gs pos="100000">
                <a:srgbClr val="66CCFF"/>
              </a:gs>
              <a:gs pos="0">
                <a:srgbClr val="0066FF"/>
              </a:gs>
            </a:gsLst>
            <a:lin ang="5400000" scaled="1"/>
          </a:gradFill>
          <a:ln>
            <a:noFill/>
          </a:ln>
          <a:effectLst/>
        </c:spPr>
      </c:pivotFmt>
      <c:pivotFmt>
        <c:idx val="8"/>
        <c:spPr>
          <a:gradFill>
            <a:gsLst>
              <a:gs pos="100000">
                <a:srgbClr val="66CCFF"/>
              </a:gs>
              <a:gs pos="0">
                <a:srgbClr val="0066FF"/>
              </a:gs>
            </a:gsLst>
            <a:lin ang="5400000" scaled="1"/>
          </a:gradFill>
          <a:ln>
            <a:noFill/>
          </a:ln>
          <a:effectLst/>
        </c:spPr>
      </c:pivotFmt>
      <c:pivotFmt>
        <c:idx val="9"/>
        <c:spPr>
          <a:gradFill>
            <a:gsLst>
              <a:gs pos="100000">
                <a:srgbClr val="66CCFF"/>
              </a:gs>
              <a:gs pos="0">
                <a:srgbClr val="0066FF"/>
              </a:gs>
            </a:gsLst>
            <a:lin ang="5400000" scaled="1"/>
          </a:gradFill>
          <a:ln>
            <a:noFill/>
          </a:ln>
          <a:effectLst/>
        </c:spPr>
      </c:pivotFmt>
      <c:pivotFmt>
        <c:idx val="10"/>
        <c:spPr>
          <a:gradFill>
            <a:gsLst>
              <a:gs pos="0">
                <a:srgbClr val="FF0000"/>
              </a:gs>
              <a:gs pos="100000">
                <a:srgbClr val="FF9966"/>
              </a:gs>
            </a:gsLst>
            <a:lin ang="5400000" scaled="1"/>
          </a:gradFill>
          <a:ln>
            <a:noFill/>
          </a:ln>
          <a:effectLst/>
        </c:spPr>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a:gsLst>
              <a:gs pos="100000">
                <a:srgbClr val="66CCFF"/>
              </a:gs>
              <a:gs pos="0">
                <a:srgbClr val="0066FF"/>
              </a:gs>
            </a:gsLst>
            <a:lin ang="5400000" scaled="1"/>
          </a:gradFill>
          <a:ln>
            <a:noFill/>
          </a:ln>
          <a:effectLst/>
        </c:spPr>
      </c:pivotFmt>
      <c:pivotFmt>
        <c:idx val="14"/>
        <c:spPr>
          <a:gradFill>
            <a:gsLst>
              <a:gs pos="100000">
                <a:srgbClr val="66CCFF"/>
              </a:gs>
              <a:gs pos="0">
                <a:srgbClr val="0066FF"/>
              </a:gs>
            </a:gsLst>
            <a:lin ang="5400000" scaled="1"/>
          </a:gradFill>
          <a:ln>
            <a:noFill/>
          </a:ln>
          <a:effectLst/>
        </c:spPr>
      </c:pivotFmt>
      <c:pivotFmt>
        <c:idx val="15"/>
        <c:spPr>
          <a:gradFill>
            <a:gsLst>
              <a:gs pos="100000">
                <a:srgbClr val="66CCFF"/>
              </a:gs>
              <a:gs pos="0">
                <a:srgbClr val="0066FF"/>
              </a:gs>
            </a:gsLst>
            <a:lin ang="5400000" scaled="1"/>
          </a:gradFill>
          <a:ln>
            <a:noFill/>
          </a:ln>
          <a:effectLst/>
        </c:spPr>
      </c:pivotFmt>
      <c:pivotFmt>
        <c:idx val="16"/>
        <c:spPr>
          <a:gradFill>
            <a:gsLst>
              <a:gs pos="0">
                <a:srgbClr val="FF0000"/>
              </a:gs>
              <a:gs pos="100000">
                <a:srgbClr val="FF9966"/>
              </a:gs>
            </a:gsLst>
            <a:lin ang="5400000" scaled="1"/>
          </a:gradFill>
          <a:ln>
            <a:noFill/>
          </a:ln>
          <a:effectLst/>
        </c:spPr>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Analysis!$AK$4</c:f>
              <c:strCache>
                <c:ptCount val="1"/>
                <c:pt idx="0">
                  <c:v>Average Wait Minutes</c:v>
                </c:pt>
              </c:strCache>
            </c:strRef>
          </c:tx>
          <c:spPr>
            <a:solidFill>
              <a:schemeClr val="bg2">
                <a:lumMod val="75000"/>
              </a:schemeClr>
            </a:solidFill>
            <a:ln>
              <a:noFill/>
            </a:ln>
            <a:effectLst/>
          </c:spPr>
          <c:invertIfNegative val="0"/>
          <c:dPt>
            <c:idx val="1"/>
            <c:invertIfNegative val="0"/>
            <c:bubble3D val="0"/>
            <c:spPr>
              <a:gradFill>
                <a:gsLst>
                  <a:gs pos="100000">
                    <a:srgbClr val="66CCFF"/>
                  </a:gs>
                  <a:gs pos="0">
                    <a:srgbClr val="0066FF"/>
                  </a:gs>
                </a:gsLst>
                <a:lin ang="5400000" scaled="1"/>
              </a:gradFill>
              <a:ln>
                <a:noFill/>
              </a:ln>
              <a:effectLst/>
            </c:spPr>
            <c:extLst>
              <c:ext xmlns:c16="http://schemas.microsoft.com/office/drawing/2014/chart" uri="{C3380CC4-5D6E-409C-BE32-E72D297353CC}">
                <c16:uniqueId val="{00000001-B947-4840-902D-AD1E5EB2F8D6}"/>
              </c:ext>
            </c:extLst>
          </c:dPt>
          <c:dPt>
            <c:idx val="2"/>
            <c:invertIfNegative val="0"/>
            <c:bubble3D val="0"/>
            <c:spPr>
              <a:gradFill>
                <a:gsLst>
                  <a:gs pos="100000">
                    <a:srgbClr val="66CCFF"/>
                  </a:gs>
                  <a:gs pos="0">
                    <a:srgbClr val="0066FF"/>
                  </a:gs>
                </a:gsLst>
                <a:lin ang="5400000" scaled="1"/>
              </a:gradFill>
              <a:ln>
                <a:noFill/>
              </a:ln>
              <a:effectLst/>
            </c:spPr>
            <c:extLst>
              <c:ext xmlns:c16="http://schemas.microsoft.com/office/drawing/2014/chart" uri="{C3380CC4-5D6E-409C-BE32-E72D297353CC}">
                <c16:uniqueId val="{00000003-B947-4840-902D-AD1E5EB2F8D6}"/>
              </c:ext>
            </c:extLst>
          </c:dPt>
          <c:dPt>
            <c:idx val="3"/>
            <c:invertIfNegative val="0"/>
            <c:bubble3D val="0"/>
            <c:spPr>
              <a:gradFill>
                <a:gsLst>
                  <a:gs pos="100000">
                    <a:srgbClr val="66CCFF"/>
                  </a:gs>
                  <a:gs pos="0">
                    <a:srgbClr val="0066FF"/>
                  </a:gs>
                </a:gsLst>
                <a:lin ang="5400000" scaled="1"/>
              </a:gradFill>
              <a:ln>
                <a:noFill/>
              </a:ln>
              <a:effectLst/>
            </c:spPr>
            <c:extLst>
              <c:ext xmlns:c16="http://schemas.microsoft.com/office/drawing/2014/chart" uri="{C3380CC4-5D6E-409C-BE32-E72D297353CC}">
                <c16:uniqueId val="{00000005-B947-4840-902D-AD1E5EB2F8D6}"/>
              </c:ext>
            </c:extLst>
          </c:dPt>
          <c:dPt>
            <c:idx val="6"/>
            <c:invertIfNegative val="0"/>
            <c:bubble3D val="0"/>
            <c:spPr>
              <a:gradFill>
                <a:gsLst>
                  <a:gs pos="0">
                    <a:srgbClr val="FF0000"/>
                  </a:gs>
                  <a:gs pos="100000">
                    <a:srgbClr val="FF9966"/>
                  </a:gs>
                </a:gsLst>
                <a:lin ang="5400000" scaled="1"/>
              </a:gradFill>
              <a:ln>
                <a:noFill/>
              </a:ln>
              <a:effectLst/>
            </c:spPr>
            <c:extLst>
              <c:ext xmlns:c16="http://schemas.microsoft.com/office/drawing/2014/chart" uri="{C3380CC4-5D6E-409C-BE32-E72D297353CC}">
                <c16:uniqueId val="{00000007-B947-4840-902D-AD1E5EB2F8D6}"/>
              </c:ext>
            </c:extLst>
          </c:dPt>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Analysis!$AJ$5:$AJ$21</c:f>
              <c:strCache>
                <c:ptCount val="17"/>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strCache>
            </c:strRef>
          </c:cat>
          <c:val>
            <c:numRef>
              <c:f>Analysis!$AK$5:$AK$21</c:f>
              <c:numCache>
                <c:formatCode>0</c:formatCode>
                <c:ptCount val="17"/>
                <c:pt idx="0">
                  <c:v>43.566666666666684</c:v>
                </c:pt>
                <c:pt idx="1">
                  <c:v>52.561670010509168</c:v>
                </c:pt>
                <c:pt idx="2">
                  <c:v>59.415592273679387</c:v>
                </c:pt>
                <c:pt idx="3">
                  <c:v>52.012835144927607</c:v>
                </c:pt>
                <c:pt idx="4">
                  <c:v>41.769363783020793</c:v>
                </c:pt>
                <c:pt idx="5">
                  <c:v>35.032480405716967</c:v>
                </c:pt>
                <c:pt idx="6">
                  <c:v>43.449882629108004</c:v>
                </c:pt>
                <c:pt idx="7">
                  <c:v>42.170907590759107</c:v>
                </c:pt>
                <c:pt idx="8">
                  <c:v>37.840173253925244</c:v>
                </c:pt>
                <c:pt idx="9">
                  <c:v>27.752788897784885</c:v>
                </c:pt>
                <c:pt idx="10">
                  <c:v>24.972374429223731</c:v>
                </c:pt>
                <c:pt idx="11">
                  <c:v>37.887538461538377</c:v>
                </c:pt>
                <c:pt idx="12">
                  <c:v>38.191369178786502</c:v>
                </c:pt>
                <c:pt idx="13">
                  <c:v>28.333848797250877</c:v>
                </c:pt>
                <c:pt idx="14">
                  <c:v>22.179300000000008</c:v>
                </c:pt>
                <c:pt idx="15">
                  <c:v>16.043207282913169</c:v>
                </c:pt>
                <c:pt idx="16">
                  <c:v>12.792708333333339</c:v>
                </c:pt>
              </c:numCache>
            </c:numRef>
          </c:val>
          <c:extLst>
            <c:ext xmlns:c16="http://schemas.microsoft.com/office/drawing/2014/chart" uri="{C3380CC4-5D6E-409C-BE32-E72D297353CC}">
              <c16:uniqueId val="{00000008-B947-4840-902D-AD1E5EB2F8D6}"/>
            </c:ext>
          </c:extLst>
        </c:ser>
        <c:dLbls>
          <c:showLegendKey val="0"/>
          <c:showVal val="0"/>
          <c:showCatName val="0"/>
          <c:showSerName val="0"/>
          <c:showPercent val="0"/>
          <c:showBubbleSize val="0"/>
        </c:dLbls>
        <c:gapWidth val="79"/>
        <c:overlap val="-24"/>
        <c:axId val="1128410976"/>
        <c:axId val="1128413056"/>
      </c:barChart>
      <c:lineChart>
        <c:grouping val="standard"/>
        <c:varyColors val="0"/>
        <c:ser>
          <c:idx val="1"/>
          <c:order val="1"/>
          <c:tx>
            <c:strRef>
              <c:f>Analysis!$AL$4</c:f>
              <c:strCache>
                <c:ptCount val="1"/>
                <c:pt idx="0">
                  <c:v>Patient Count</c:v>
                </c:pt>
              </c:strCache>
            </c:strRef>
          </c:tx>
          <c:spPr>
            <a:ln w="28575" cap="rnd">
              <a:solidFill>
                <a:srgbClr val="00FF99"/>
              </a:solidFill>
              <a:round/>
            </a:ln>
            <a:effectLst/>
          </c:spPr>
          <c:marker>
            <c:symbol val="none"/>
          </c:marker>
          <c:cat>
            <c:strRef>
              <c:f>Analysis!$AJ$5:$AJ$21</c:f>
              <c:strCache>
                <c:ptCount val="17"/>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strCache>
            </c:strRef>
          </c:cat>
          <c:val>
            <c:numRef>
              <c:f>Analysis!$AL$5:$AL$21</c:f>
              <c:numCache>
                <c:formatCode>General</c:formatCode>
                <c:ptCount val="17"/>
                <c:pt idx="0">
                  <c:v>12</c:v>
                </c:pt>
                <c:pt idx="1">
                  <c:v>3489</c:v>
                </c:pt>
                <c:pt idx="2">
                  <c:v>4297</c:v>
                </c:pt>
                <c:pt idx="3">
                  <c:v>3680</c:v>
                </c:pt>
                <c:pt idx="4">
                  <c:v>3306</c:v>
                </c:pt>
                <c:pt idx="5">
                  <c:v>1446</c:v>
                </c:pt>
                <c:pt idx="6">
                  <c:v>426</c:v>
                </c:pt>
                <c:pt idx="7">
                  <c:v>3030</c:v>
                </c:pt>
                <c:pt idx="8">
                  <c:v>1847</c:v>
                </c:pt>
                <c:pt idx="9">
                  <c:v>1249</c:v>
                </c:pt>
                <c:pt idx="10">
                  <c:v>219</c:v>
                </c:pt>
                <c:pt idx="11">
                  <c:v>2600</c:v>
                </c:pt>
                <c:pt idx="12">
                  <c:v>2269</c:v>
                </c:pt>
                <c:pt idx="13">
                  <c:v>1358</c:v>
                </c:pt>
                <c:pt idx="14">
                  <c:v>500</c:v>
                </c:pt>
                <c:pt idx="15">
                  <c:v>238</c:v>
                </c:pt>
                <c:pt idx="16">
                  <c:v>32</c:v>
                </c:pt>
              </c:numCache>
            </c:numRef>
          </c:val>
          <c:smooth val="1"/>
          <c:extLst>
            <c:ext xmlns:c16="http://schemas.microsoft.com/office/drawing/2014/chart" uri="{C3380CC4-5D6E-409C-BE32-E72D297353CC}">
              <c16:uniqueId val="{00000009-B947-4840-902D-AD1E5EB2F8D6}"/>
            </c:ext>
          </c:extLst>
        </c:ser>
        <c:dLbls>
          <c:showLegendKey val="0"/>
          <c:showVal val="0"/>
          <c:showCatName val="0"/>
          <c:showSerName val="0"/>
          <c:showPercent val="0"/>
          <c:showBubbleSize val="0"/>
        </c:dLbls>
        <c:marker val="1"/>
        <c:smooth val="0"/>
        <c:axId val="1224211920"/>
        <c:axId val="1224209840"/>
      </c:lineChart>
      <c:catAx>
        <c:axId val="122421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1224209840"/>
        <c:crosses val="autoZero"/>
        <c:auto val="1"/>
        <c:lblAlgn val="ctr"/>
        <c:lblOffset val="100"/>
        <c:noMultiLvlLbl val="0"/>
      </c:catAx>
      <c:valAx>
        <c:axId val="12242098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1224211920"/>
        <c:crosses val="autoZero"/>
        <c:crossBetween val="between"/>
      </c:valAx>
      <c:valAx>
        <c:axId val="112841305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1128410976"/>
        <c:crosses val="max"/>
        <c:crossBetween val="between"/>
      </c:valAx>
      <c:catAx>
        <c:axId val="1128410976"/>
        <c:scaling>
          <c:orientation val="minMax"/>
        </c:scaling>
        <c:delete val="1"/>
        <c:axPos val="b"/>
        <c:numFmt formatCode="General" sourceLinked="1"/>
        <c:majorTickMark val="out"/>
        <c:minorTickMark val="none"/>
        <c:tickLblPos val="nextTo"/>
        <c:crossAx val="1128413056"/>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gradFill>
                <a:gsLst>
                  <a:gs pos="0">
                    <a:srgbClr val="0066FF"/>
                  </a:gs>
                  <a:gs pos="100000">
                    <a:srgbClr val="66CCFF"/>
                  </a:gs>
                </a:gsLst>
                <a:lin ang="5400000" scaled="1"/>
              </a:gradFill>
              <a:ln w="19050">
                <a:solidFill>
                  <a:schemeClr val="lt1"/>
                </a:solidFill>
              </a:ln>
              <a:effectLst/>
            </c:spPr>
            <c:extLst>
              <c:ext xmlns:c16="http://schemas.microsoft.com/office/drawing/2014/chart" uri="{C3380CC4-5D6E-409C-BE32-E72D297353CC}">
                <c16:uniqueId val="{00000001-6016-4D21-BE34-CC28C406EBDC}"/>
              </c:ext>
            </c:extLst>
          </c:dPt>
          <c:dPt>
            <c:idx val="1"/>
            <c:bubble3D val="0"/>
            <c:explosion val="18"/>
            <c:spPr>
              <a:gradFill>
                <a:gsLst>
                  <a:gs pos="0">
                    <a:srgbClr val="FF5050"/>
                  </a:gs>
                  <a:gs pos="100000">
                    <a:srgbClr val="FF9999"/>
                  </a:gs>
                </a:gsLst>
                <a:lin ang="5400000" scaled="1"/>
              </a:gradFill>
              <a:ln w="19050">
                <a:solidFill>
                  <a:schemeClr val="lt1"/>
                </a:solidFill>
              </a:ln>
              <a:effectLst/>
            </c:spPr>
            <c:extLst>
              <c:ext xmlns:c16="http://schemas.microsoft.com/office/drawing/2014/chart" uri="{C3380CC4-5D6E-409C-BE32-E72D297353CC}">
                <c16:uniqueId val="{00000003-6016-4D21-BE34-CC28C406EBDC}"/>
              </c:ext>
            </c:extLst>
          </c:dPt>
          <c:dLbls>
            <c:dLbl>
              <c:idx val="0"/>
              <c:tx>
                <c:rich>
                  <a:bodyPr/>
                  <a:lstStyle/>
                  <a:p>
                    <a:fld id="{7E0FA4CA-223A-4842-9895-DDDA7C44DF0C}" type="CELLRANGE">
                      <a:rPr lang="en-US"/>
                      <a:pPr/>
                      <a:t>[CELLRANGE]</a:t>
                    </a:fld>
                    <a:r>
                      <a:rPr lang="en-US"/>
                      <a:t> Min</a:t>
                    </a:r>
                    <a:r>
                      <a:rPr lang="en-US" baseline="0"/>
                      <a:t>, </a:t>
                    </a:r>
                    <a:fld id="{B1351463-2FF6-4B49-B2CF-34F821AA53C0}" type="CATEGORYNAME">
                      <a:rPr lang="en-US" baseline="0"/>
                      <a:pPr/>
                      <a:t>[CATEGORY NAME]</a:t>
                    </a:fld>
                    <a:r>
                      <a:rPr lang="en-US" baseline="0"/>
                      <a:t>, </a:t>
                    </a:r>
                    <a:fld id="{EDC5B9A6-0B73-44ED-B4DD-6F4E6B2B0246}" type="VALUE">
                      <a:rPr lang="en-US" baseline="0"/>
                      <a:pPr/>
                      <a:t>[VALUE]</a:t>
                    </a:fld>
                    <a:endParaRPr lang="en-US" baseline="0"/>
                  </a:p>
                </c:rich>
              </c:tx>
              <c:dLblPos val="outEnd"/>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6016-4D21-BE34-CC28C406EBDC}"/>
                </c:ext>
              </c:extLst>
            </c:dLbl>
            <c:dLbl>
              <c:idx val="1"/>
              <c:tx>
                <c:rich>
                  <a:bodyPr/>
                  <a:lstStyle/>
                  <a:p>
                    <a:fld id="{009C8BCD-B85C-42C4-8F55-80EA6E1596F9}" type="CELLRANGE">
                      <a:rPr lang="en-US"/>
                      <a:pPr/>
                      <a:t>[CELLRANGE]</a:t>
                    </a:fld>
                    <a:r>
                      <a:rPr lang="en-US"/>
                      <a:t> Min</a:t>
                    </a:r>
                    <a:r>
                      <a:rPr lang="en-US" baseline="0"/>
                      <a:t>, </a:t>
                    </a:r>
                    <a:fld id="{90043576-2BBE-4BF7-8625-AFE17B09490D}" type="CATEGORYNAME">
                      <a:rPr lang="en-US" baseline="0"/>
                      <a:pPr/>
                      <a:t>[CATEGORY NAME]</a:t>
                    </a:fld>
                    <a:r>
                      <a:rPr lang="en-US" baseline="0"/>
                      <a:t>, </a:t>
                    </a:r>
                    <a:fld id="{9A4DAFC1-098F-4B74-AEE1-427B3D965215}" type="VALUE">
                      <a:rPr lang="en-US" baseline="0"/>
                      <a:pPr/>
                      <a:t>[VALUE]</a:t>
                    </a:fld>
                    <a:endParaRPr lang="en-US" baseline="0"/>
                  </a:p>
                </c:rich>
              </c:tx>
              <c:dLblPos val="outEnd"/>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6016-4D21-BE34-CC28C406EBDC}"/>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Roboto" panose="02000000000000000000" pitchFamily="2" charset="0"/>
                    <a:ea typeface="Roboto" panose="02000000000000000000" pitchFamily="2" charset="0"/>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Analysis!$AT$8:$AU$8</c:f>
              <c:strCache>
                <c:ptCount val="2"/>
                <c:pt idx="0">
                  <c:v>Average of % Consulation</c:v>
                </c:pt>
                <c:pt idx="1">
                  <c:v>Average of % Processing</c:v>
                </c:pt>
              </c:strCache>
            </c:strRef>
          </c:cat>
          <c:val>
            <c:numRef>
              <c:f>Analysis!$AT$9:$AU$9</c:f>
              <c:numCache>
                <c:formatCode>0%</c:formatCode>
                <c:ptCount val="2"/>
                <c:pt idx="0">
                  <c:v>0.88208049610677897</c:v>
                </c:pt>
                <c:pt idx="1">
                  <c:v>0.11791950389322102</c:v>
                </c:pt>
              </c:numCache>
            </c:numRef>
          </c:val>
          <c:extLst>
            <c:ext xmlns:c15="http://schemas.microsoft.com/office/drawing/2012/chart" uri="{02D57815-91ED-43cb-92C2-25804820EDAC}">
              <c15:datalabelsRange>
                <c15:f>Analysis!$AR$9:$AS$9</c15:f>
                <c15:dlblRangeCache>
                  <c:ptCount val="2"/>
                  <c:pt idx="0">
                    <c:v>38.9</c:v>
                  </c:pt>
                  <c:pt idx="1">
                    <c:v>4.9</c:v>
                  </c:pt>
                </c15:dlblRangeCache>
              </c15:datalabelsRange>
            </c:ext>
            <c:ext xmlns:c16="http://schemas.microsoft.com/office/drawing/2014/chart" uri="{C3380CC4-5D6E-409C-BE32-E72D297353CC}">
              <c16:uniqueId val="{00000004-6016-4D21-BE34-CC28C406EBDC}"/>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A39A8-E814-4C1B-BF0F-494A1BB6B0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C4AF8D-5867-445E-8B3C-B86BF9B5DE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45CECD-69F0-4AE7-AE1A-28F906895231}"/>
              </a:ext>
            </a:extLst>
          </p:cNvPr>
          <p:cNvSpPr>
            <a:spLocks noGrp="1"/>
          </p:cNvSpPr>
          <p:nvPr>
            <p:ph type="dt" sz="half" idx="10"/>
          </p:nvPr>
        </p:nvSpPr>
        <p:spPr/>
        <p:txBody>
          <a:bodyPr/>
          <a:lstStyle/>
          <a:p>
            <a:fld id="{117B0154-1806-4D55-B744-EA933F7F0149}" type="datetimeFigureOut">
              <a:rPr lang="en-IN" smtClean="0"/>
              <a:t>06-08-2023</a:t>
            </a:fld>
            <a:endParaRPr lang="en-IN"/>
          </a:p>
        </p:txBody>
      </p:sp>
      <p:sp>
        <p:nvSpPr>
          <p:cNvPr id="5" name="Footer Placeholder 4">
            <a:extLst>
              <a:ext uri="{FF2B5EF4-FFF2-40B4-BE49-F238E27FC236}">
                <a16:creationId xmlns:a16="http://schemas.microsoft.com/office/drawing/2014/main" id="{528A3D31-06B5-4F62-AA59-F8CB04322C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F51F57-D7D1-4AB6-9CA9-B894BFA3EC1E}"/>
              </a:ext>
            </a:extLst>
          </p:cNvPr>
          <p:cNvSpPr>
            <a:spLocks noGrp="1"/>
          </p:cNvSpPr>
          <p:nvPr>
            <p:ph type="sldNum" sz="quarter" idx="12"/>
          </p:nvPr>
        </p:nvSpPr>
        <p:spPr/>
        <p:txBody>
          <a:bodyPr/>
          <a:lstStyle/>
          <a:p>
            <a:fld id="{EBE99978-A546-41D5-93C7-385289E4A4C2}" type="slidenum">
              <a:rPr lang="en-IN" smtClean="0"/>
              <a:t>‹#›</a:t>
            </a:fld>
            <a:endParaRPr lang="en-IN"/>
          </a:p>
        </p:txBody>
      </p:sp>
    </p:spTree>
    <p:extLst>
      <p:ext uri="{BB962C8B-B14F-4D97-AF65-F5344CB8AC3E}">
        <p14:creationId xmlns:p14="http://schemas.microsoft.com/office/powerpoint/2010/main" val="134795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937-6C09-41BA-B99E-94C1C756B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14EEF8-A7BF-49AE-A8B5-C490AA0E7B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D8FC04-F5CD-4682-9DC2-CFBCAA5034EC}"/>
              </a:ext>
            </a:extLst>
          </p:cNvPr>
          <p:cNvSpPr>
            <a:spLocks noGrp="1"/>
          </p:cNvSpPr>
          <p:nvPr>
            <p:ph type="dt" sz="half" idx="10"/>
          </p:nvPr>
        </p:nvSpPr>
        <p:spPr/>
        <p:txBody>
          <a:bodyPr/>
          <a:lstStyle/>
          <a:p>
            <a:fld id="{117B0154-1806-4D55-B744-EA933F7F0149}" type="datetimeFigureOut">
              <a:rPr lang="en-IN" smtClean="0"/>
              <a:t>06-08-2023</a:t>
            </a:fld>
            <a:endParaRPr lang="en-IN"/>
          </a:p>
        </p:txBody>
      </p:sp>
      <p:sp>
        <p:nvSpPr>
          <p:cNvPr id="5" name="Footer Placeholder 4">
            <a:extLst>
              <a:ext uri="{FF2B5EF4-FFF2-40B4-BE49-F238E27FC236}">
                <a16:creationId xmlns:a16="http://schemas.microsoft.com/office/drawing/2014/main" id="{5EE679E0-D9E2-459D-B30C-BA5FE38C76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9E79F1-67B6-4509-BFA7-7922A577E048}"/>
              </a:ext>
            </a:extLst>
          </p:cNvPr>
          <p:cNvSpPr>
            <a:spLocks noGrp="1"/>
          </p:cNvSpPr>
          <p:nvPr>
            <p:ph type="sldNum" sz="quarter" idx="12"/>
          </p:nvPr>
        </p:nvSpPr>
        <p:spPr/>
        <p:txBody>
          <a:bodyPr/>
          <a:lstStyle/>
          <a:p>
            <a:fld id="{EBE99978-A546-41D5-93C7-385289E4A4C2}" type="slidenum">
              <a:rPr lang="en-IN" smtClean="0"/>
              <a:t>‹#›</a:t>
            </a:fld>
            <a:endParaRPr lang="en-IN"/>
          </a:p>
        </p:txBody>
      </p:sp>
    </p:spTree>
    <p:extLst>
      <p:ext uri="{BB962C8B-B14F-4D97-AF65-F5344CB8AC3E}">
        <p14:creationId xmlns:p14="http://schemas.microsoft.com/office/powerpoint/2010/main" val="181860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735BAD-9FD3-4A12-867C-4654C88117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3A6F2F-7390-486C-92D1-27F8AEFC1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385428-2565-4B13-AA65-E9FBCA96177B}"/>
              </a:ext>
            </a:extLst>
          </p:cNvPr>
          <p:cNvSpPr>
            <a:spLocks noGrp="1"/>
          </p:cNvSpPr>
          <p:nvPr>
            <p:ph type="dt" sz="half" idx="10"/>
          </p:nvPr>
        </p:nvSpPr>
        <p:spPr/>
        <p:txBody>
          <a:bodyPr/>
          <a:lstStyle/>
          <a:p>
            <a:fld id="{117B0154-1806-4D55-B744-EA933F7F0149}" type="datetimeFigureOut">
              <a:rPr lang="en-IN" smtClean="0"/>
              <a:t>06-08-2023</a:t>
            </a:fld>
            <a:endParaRPr lang="en-IN"/>
          </a:p>
        </p:txBody>
      </p:sp>
      <p:sp>
        <p:nvSpPr>
          <p:cNvPr id="5" name="Footer Placeholder 4">
            <a:extLst>
              <a:ext uri="{FF2B5EF4-FFF2-40B4-BE49-F238E27FC236}">
                <a16:creationId xmlns:a16="http://schemas.microsoft.com/office/drawing/2014/main" id="{81D5A0A7-0477-4395-B5FF-043893718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02CA0C-91D9-468D-81C0-7BF607C34E12}"/>
              </a:ext>
            </a:extLst>
          </p:cNvPr>
          <p:cNvSpPr>
            <a:spLocks noGrp="1"/>
          </p:cNvSpPr>
          <p:nvPr>
            <p:ph type="sldNum" sz="quarter" idx="12"/>
          </p:nvPr>
        </p:nvSpPr>
        <p:spPr/>
        <p:txBody>
          <a:bodyPr/>
          <a:lstStyle/>
          <a:p>
            <a:fld id="{EBE99978-A546-41D5-93C7-385289E4A4C2}" type="slidenum">
              <a:rPr lang="en-IN" smtClean="0"/>
              <a:t>‹#›</a:t>
            </a:fld>
            <a:endParaRPr lang="en-IN"/>
          </a:p>
        </p:txBody>
      </p:sp>
    </p:spTree>
    <p:extLst>
      <p:ext uri="{BB962C8B-B14F-4D97-AF65-F5344CB8AC3E}">
        <p14:creationId xmlns:p14="http://schemas.microsoft.com/office/powerpoint/2010/main" val="359466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746D-53AF-48A5-A401-7063A70817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CF5731-7235-45D5-A64A-10A0AAC575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D4B0BC-34FE-40B7-ACBC-BB27E765DD4E}"/>
              </a:ext>
            </a:extLst>
          </p:cNvPr>
          <p:cNvSpPr>
            <a:spLocks noGrp="1"/>
          </p:cNvSpPr>
          <p:nvPr>
            <p:ph type="dt" sz="half" idx="10"/>
          </p:nvPr>
        </p:nvSpPr>
        <p:spPr/>
        <p:txBody>
          <a:bodyPr/>
          <a:lstStyle/>
          <a:p>
            <a:fld id="{117B0154-1806-4D55-B744-EA933F7F0149}" type="datetimeFigureOut">
              <a:rPr lang="en-IN" smtClean="0"/>
              <a:t>06-08-2023</a:t>
            </a:fld>
            <a:endParaRPr lang="en-IN"/>
          </a:p>
        </p:txBody>
      </p:sp>
      <p:sp>
        <p:nvSpPr>
          <p:cNvPr id="5" name="Footer Placeholder 4">
            <a:extLst>
              <a:ext uri="{FF2B5EF4-FFF2-40B4-BE49-F238E27FC236}">
                <a16:creationId xmlns:a16="http://schemas.microsoft.com/office/drawing/2014/main" id="{ABFDE07A-25AB-49F6-9463-5F891D3D52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52DF7B-DC52-4C86-8D51-0AFF44696E32}"/>
              </a:ext>
            </a:extLst>
          </p:cNvPr>
          <p:cNvSpPr>
            <a:spLocks noGrp="1"/>
          </p:cNvSpPr>
          <p:nvPr>
            <p:ph type="sldNum" sz="quarter" idx="12"/>
          </p:nvPr>
        </p:nvSpPr>
        <p:spPr/>
        <p:txBody>
          <a:bodyPr/>
          <a:lstStyle/>
          <a:p>
            <a:fld id="{EBE99978-A546-41D5-93C7-385289E4A4C2}" type="slidenum">
              <a:rPr lang="en-IN" smtClean="0"/>
              <a:t>‹#›</a:t>
            </a:fld>
            <a:endParaRPr lang="en-IN"/>
          </a:p>
        </p:txBody>
      </p:sp>
    </p:spTree>
    <p:extLst>
      <p:ext uri="{BB962C8B-B14F-4D97-AF65-F5344CB8AC3E}">
        <p14:creationId xmlns:p14="http://schemas.microsoft.com/office/powerpoint/2010/main" val="2730106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4BFA-578B-4874-8956-732E4D7CAE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7922F9-6663-4B82-8DBC-9FA04168DE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B23AF7-1BA0-4989-AB74-5DCD27C212CA}"/>
              </a:ext>
            </a:extLst>
          </p:cNvPr>
          <p:cNvSpPr>
            <a:spLocks noGrp="1"/>
          </p:cNvSpPr>
          <p:nvPr>
            <p:ph type="dt" sz="half" idx="10"/>
          </p:nvPr>
        </p:nvSpPr>
        <p:spPr/>
        <p:txBody>
          <a:bodyPr/>
          <a:lstStyle/>
          <a:p>
            <a:fld id="{117B0154-1806-4D55-B744-EA933F7F0149}" type="datetimeFigureOut">
              <a:rPr lang="en-IN" smtClean="0"/>
              <a:t>06-08-2023</a:t>
            </a:fld>
            <a:endParaRPr lang="en-IN"/>
          </a:p>
        </p:txBody>
      </p:sp>
      <p:sp>
        <p:nvSpPr>
          <p:cNvPr id="5" name="Footer Placeholder 4">
            <a:extLst>
              <a:ext uri="{FF2B5EF4-FFF2-40B4-BE49-F238E27FC236}">
                <a16:creationId xmlns:a16="http://schemas.microsoft.com/office/drawing/2014/main" id="{34C30629-CEE8-40BF-BE8C-D4037BBE40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42CC8E-22A8-4BB7-9D11-A8F92EC9027E}"/>
              </a:ext>
            </a:extLst>
          </p:cNvPr>
          <p:cNvSpPr>
            <a:spLocks noGrp="1"/>
          </p:cNvSpPr>
          <p:nvPr>
            <p:ph type="sldNum" sz="quarter" idx="12"/>
          </p:nvPr>
        </p:nvSpPr>
        <p:spPr/>
        <p:txBody>
          <a:bodyPr/>
          <a:lstStyle/>
          <a:p>
            <a:fld id="{EBE99978-A546-41D5-93C7-385289E4A4C2}" type="slidenum">
              <a:rPr lang="en-IN" smtClean="0"/>
              <a:t>‹#›</a:t>
            </a:fld>
            <a:endParaRPr lang="en-IN"/>
          </a:p>
        </p:txBody>
      </p:sp>
    </p:spTree>
    <p:extLst>
      <p:ext uri="{BB962C8B-B14F-4D97-AF65-F5344CB8AC3E}">
        <p14:creationId xmlns:p14="http://schemas.microsoft.com/office/powerpoint/2010/main" val="1491193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570D-EAB6-4B6B-AF98-6C1D2287A4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031C7A-2101-45D9-A370-C848535075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3BC1AF-0097-4A83-A236-64E3E8E975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AE3112-A7DF-4990-90AB-665822D26222}"/>
              </a:ext>
            </a:extLst>
          </p:cNvPr>
          <p:cNvSpPr>
            <a:spLocks noGrp="1"/>
          </p:cNvSpPr>
          <p:nvPr>
            <p:ph type="dt" sz="half" idx="10"/>
          </p:nvPr>
        </p:nvSpPr>
        <p:spPr/>
        <p:txBody>
          <a:bodyPr/>
          <a:lstStyle/>
          <a:p>
            <a:fld id="{117B0154-1806-4D55-B744-EA933F7F0149}" type="datetimeFigureOut">
              <a:rPr lang="en-IN" smtClean="0"/>
              <a:t>06-08-2023</a:t>
            </a:fld>
            <a:endParaRPr lang="en-IN"/>
          </a:p>
        </p:txBody>
      </p:sp>
      <p:sp>
        <p:nvSpPr>
          <p:cNvPr id="6" name="Footer Placeholder 5">
            <a:extLst>
              <a:ext uri="{FF2B5EF4-FFF2-40B4-BE49-F238E27FC236}">
                <a16:creationId xmlns:a16="http://schemas.microsoft.com/office/drawing/2014/main" id="{A7F765C9-22F5-494B-AC30-E51B31871A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B07CAF-01AD-44D6-B53F-F07880D5D93D}"/>
              </a:ext>
            </a:extLst>
          </p:cNvPr>
          <p:cNvSpPr>
            <a:spLocks noGrp="1"/>
          </p:cNvSpPr>
          <p:nvPr>
            <p:ph type="sldNum" sz="quarter" idx="12"/>
          </p:nvPr>
        </p:nvSpPr>
        <p:spPr/>
        <p:txBody>
          <a:bodyPr/>
          <a:lstStyle/>
          <a:p>
            <a:fld id="{EBE99978-A546-41D5-93C7-385289E4A4C2}" type="slidenum">
              <a:rPr lang="en-IN" smtClean="0"/>
              <a:t>‹#›</a:t>
            </a:fld>
            <a:endParaRPr lang="en-IN"/>
          </a:p>
        </p:txBody>
      </p:sp>
    </p:spTree>
    <p:extLst>
      <p:ext uri="{BB962C8B-B14F-4D97-AF65-F5344CB8AC3E}">
        <p14:creationId xmlns:p14="http://schemas.microsoft.com/office/powerpoint/2010/main" val="220234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B8AC7-0610-4C3E-9A64-F500A37AB9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FBF6B9-DB54-4936-8D4F-765813810B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353D30-15E9-4F58-B0D8-DE3B2FF971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E7F024-568E-4D11-8797-A83D973E4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A93A99-F59D-4CFF-A2C7-B17BE425B3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783329-C4CA-45C7-85FA-DE24F2DCC91D}"/>
              </a:ext>
            </a:extLst>
          </p:cNvPr>
          <p:cNvSpPr>
            <a:spLocks noGrp="1"/>
          </p:cNvSpPr>
          <p:nvPr>
            <p:ph type="dt" sz="half" idx="10"/>
          </p:nvPr>
        </p:nvSpPr>
        <p:spPr/>
        <p:txBody>
          <a:bodyPr/>
          <a:lstStyle/>
          <a:p>
            <a:fld id="{117B0154-1806-4D55-B744-EA933F7F0149}" type="datetimeFigureOut">
              <a:rPr lang="en-IN" smtClean="0"/>
              <a:t>06-08-2023</a:t>
            </a:fld>
            <a:endParaRPr lang="en-IN"/>
          </a:p>
        </p:txBody>
      </p:sp>
      <p:sp>
        <p:nvSpPr>
          <p:cNvPr id="8" name="Footer Placeholder 7">
            <a:extLst>
              <a:ext uri="{FF2B5EF4-FFF2-40B4-BE49-F238E27FC236}">
                <a16:creationId xmlns:a16="http://schemas.microsoft.com/office/drawing/2014/main" id="{54E4171A-0A62-4877-9004-A980BAFB2A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2C54A8-33B6-4623-B13F-B86134BBCA23}"/>
              </a:ext>
            </a:extLst>
          </p:cNvPr>
          <p:cNvSpPr>
            <a:spLocks noGrp="1"/>
          </p:cNvSpPr>
          <p:nvPr>
            <p:ph type="sldNum" sz="quarter" idx="12"/>
          </p:nvPr>
        </p:nvSpPr>
        <p:spPr/>
        <p:txBody>
          <a:bodyPr/>
          <a:lstStyle/>
          <a:p>
            <a:fld id="{EBE99978-A546-41D5-93C7-385289E4A4C2}" type="slidenum">
              <a:rPr lang="en-IN" smtClean="0"/>
              <a:t>‹#›</a:t>
            </a:fld>
            <a:endParaRPr lang="en-IN"/>
          </a:p>
        </p:txBody>
      </p:sp>
    </p:spTree>
    <p:extLst>
      <p:ext uri="{BB962C8B-B14F-4D97-AF65-F5344CB8AC3E}">
        <p14:creationId xmlns:p14="http://schemas.microsoft.com/office/powerpoint/2010/main" val="308732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CF5C-1A76-4DEF-AFF8-C502C83359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37E523-2134-4C63-B164-1B53E05B927F}"/>
              </a:ext>
            </a:extLst>
          </p:cNvPr>
          <p:cNvSpPr>
            <a:spLocks noGrp="1"/>
          </p:cNvSpPr>
          <p:nvPr>
            <p:ph type="dt" sz="half" idx="10"/>
          </p:nvPr>
        </p:nvSpPr>
        <p:spPr/>
        <p:txBody>
          <a:bodyPr/>
          <a:lstStyle/>
          <a:p>
            <a:fld id="{117B0154-1806-4D55-B744-EA933F7F0149}" type="datetimeFigureOut">
              <a:rPr lang="en-IN" smtClean="0"/>
              <a:t>06-08-2023</a:t>
            </a:fld>
            <a:endParaRPr lang="en-IN"/>
          </a:p>
        </p:txBody>
      </p:sp>
      <p:sp>
        <p:nvSpPr>
          <p:cNvPr id="4" name="Footer Placeholder 3">
            <a:extLst>
              <a:ext uri="{FF2B5EF4-FFF2-40B4-BE49-F238E27FC236}">
                <a16:creationId xmlns:a16="http://schemas.microsoft.com/office/drawing/2014/main" id="{4156250D-7B61-4024-ADBB-12AC1C50C2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02CA9E-DA51-4C52-BD55-01DA875BB810}"/>
              </a:ext>
            </a:extLst>
          </p:cNvPr>
          <p:cNvSpPr>
            <a:spLocks noGrp="1"/>
          </p:cNvSpPr>
          <p:nvPr>
            <p:ph type="sldNum" sz="quarter" idx="12"/>
          </p:nvPr>
        </p:nvSpPr>
        <p:spPr/>
        <p:txBody>
          <a:bodyPr/>
          <a:lstStyle/>
          <a:p>
            <a:fld id="{EBE99978-A546-41D5-93C7-385289E4A4C2}" type="slidenum">
              <a:rPr lang="en-IN" smtClean="0"/>
              <a:t>‹#›</a:t>
            </a:fld>
            <a:endParaRPr lang="en-IN"/>
          </a:p>
        </p:txBody>
      </p:sp>
    </p:spTree>
    <p:extLst>
      <p:ext uri="{BB962C8B-B14F-4D97-AF65-F5344CB8AC3E}">
        <p14:creationId xmlns:p14="http://schemas.microsoft.com/office/powerpoint/2010/main" val="1080929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BBBB05-2492-4DFC-BFF3-340D517DBA3C}"/>
              </a:ext>
            </a:extLst>
          </p:cNvPr>
          <p:cNvSpPr>
            <a:spLocks noGrp="1"/>
          </p:cNvSpPr>
          <p:nvPr>
            <p:ph type="dt" sz="half" idx="10"/>
          </p:nvPr>
        </p:nvSpPr>
        <p:spPr/>
        <p:txBody>
          <a:bodyPr/>
          <a:lstStyle/>
          <a:p>
            <a:fld id="{117B0154-1806-4D55-B744-EA933F7F0149}" type="datetimeFigureOut">
              <a:rPr lang="en-IN" smtClean="0"/>
              <a:t>06-08-2023</a:t>
            </a:fld>
            <a:endParaRPr lang="en-IN"/>
          </a:p>
        </p:txBody>
      </p:sp>
      <p:sp>
        <p:nvSpPr>
          <p:cNvPr id="3" name="Footer Placeholder 2">
            <a:extLst>
              <a:ext uri="{FF2B5EF4-FFF2-40B4-BE49-F238E27FC236}">
                <a16:creationId xmlns:a16="http://schemas.microsoft.com/office/drawing/2014/main" id="{626C4C45-4DC2-4408-8CE1-9F73F96AA9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2FD31B-3DF0-4190-8876-AFB14A4F41FB}"/>
              </a:ext>
            </a:extLst>
          </p:cNvPr>
          <p:cNvSpPr>
            <a:spLocks noGrp="1"/>
          </p:cNvSpPr>
          <p:nvPr>
            <p:ph type="sldNum" sz="quarter" idx="12"/>
          </p:nvPr>
        </p:nvSpPr>
        <p:spPr/>
        <p:txBody>
          <a:bodyPr/>
          <a:lstStyle/>
          <a:p>
            <a:fld id="{EBE99978-A546-41D5-93C7-385289E4A4C2}" type="slidenum">
              <a:rPr lang="en-IN" smtClean="0"/>
              <a:t>‹#›</a:t>
            </a:fld>
            <a:endParaRPr lang="en-IN"/>
          </a:p>
        </p:txBody>
      </p:sp>
    </p:spTree>
    <p:extLst>
      <p:ext uri="{BB962C8B-B14F-4D97-AF65-F5344CB8AC3E}">
        <p14:creationId xmlns:p14="http://schemas.microsoft.com/office/powerpoint/2010/main" val="35806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725C-FA71-4F96-8999-0AC1A273F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4742EA-6187-4069-93F8-334BDD50B2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8F4926-0D6D-4591-AB3C-E03185B9E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8805A-43A5-434A-B0E6-25B616443E5D}"/>
              </a:ext>
            </a:extLst>
          </p:cNvPr>
          <p:cNvSpPr>
            <a:spLocks noGrp="1"/>
          </p:cNvSpPr>
          <p:nvPr>
            <p:ph type="dt" sz="half" idx="10"/>
          </p:nvPr>
        </p:nvSpPr>
        <p:spPr/>
        <p:txBody>
          <a:bodyPr/>
          <a:lstStyle/>
          <a:p>
            <a:fld id="{117B0154-1806-4D55-B744-EA933F7F0149}" type="datetimeFigureOut">
              <a:rPr lang="en-IN" smtClean="0"/>
              <a:t>06-08-2023</a:t>
            </a:fld>
            <a:endParaRPr lang="en-IN"/>
          </a:p>
        </p:txBody>
      </p:sp>
      <p:sp>
        <p:nvSpPr>
          <p:cNvPr id="6" name="Footer Placeholder 5">
            <a:extLst>
              <a:ext uri="{FF2B5EF4-FFF2-40B4-BE49-F238E27FC236}">
                <a16:creationId xmlns:a16="http://schemas.microsoft.com/office/drawing/2014/main" id="{E45463E4-2A48-4701-BC9F-03D3FA080E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4D76F6-18FE-4B5B-B78E-A4FD760F3CC2}"/>
              </a:ext>
            </a:extLst>
          </p:cNvPr>
          <p:cNvSpPr>
            <a:spLocks noGrp="1"/>
          </p:cNvSpPr>
          <p:nvPr>
            <p:ph type="sldNum" sz="quarter" idx="12"/>
          </p:nvPr>
        </p:nvSpPr>
        <p:spPr/>
        <p:txBody>
          <a:bodyPr/>
          <a:lstStyle/>
          <a:p>
            <a:fld id="{EBE99978-A546-41D5-93C7-385289E4A4C2}" type="slidenum">
              <a:rPr lang="en-IN" smtClean="0"/>
              <a:t>‹#›</a:t>
            </a:fld>
            <a:endParaRPr lang="en-IN"/>
          </a:p>
        </p:txBody>
      </p:sp>
    </p:spTree>
    <p:extLst>
      <p:ext uri="{BB962C8B-B14F-4D97-AF65-F5344CB8AC3E}">
        <p14:creationId xmlns:p14="http://schemas.microsoft.com/office/powerpoint/2010/main" val="423574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9A2D-F857-4F79-8579-508A9D2EC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72E00F-F373-4A2A-A278-B0E8000688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460A6C-D2AA-4BA4-91BA-3FAB85A24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75CFD-0126-4890-980B-4D4DCAEF41B1}"/>
              </a:ext>
            </a:extLst>
          </p:cNvPr>
          <p:cNvSpPr>
            <a:spLocks noGrp="1"/>
          </p:cNvSpPr>
          <p:nvPr>
            <p:ph type="dt" sz="half" idx="10"/>
          </p:nvPr>
        </p:nvSpPr>
        <p:spPr/>
        <p:txBody>
          <a:bodyPr/>
          <a:lstStyle/>
          <a:p>
            <a:fld id="{117B0154-1806-4D55-B744-EA933F7F0149}" type="datetimeFigureOut">
              <a:rPr lang="en-IN" smtClean="0"/>
              <a:t>06-08-2023</a:t>
            </a:fld>
            <a:endParaRPr lang="en-IN"/>
          </a:p>
        </p:txBody>
      </p:sp>
      <p:sp>
        <p:nvSpPr>
          <p:cNvPr id="6" name="Footer Placeholder 5">
            <a:extLst>
              <a:ext uri="{FF2B5EF4-FFF2-40B4-BE49-F238E27FC236}">
                <a16:creationId xmlns:a16="http://schemas.microsoft.com/office/drawing/2014/main" id="{DD20EA5D-A8E6-4A4C-BA7A-7262DC724D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E5D5EF-9477-44A8-856E-5B685641D695}"/>
              </a:ext>
            </a:extLst>
          </p:cNvPr>
          <p:cNvSpPr>
            <a:spLocks noGrp="1"/>
          </p:cNvSpPr>
          <p:nvPr>
            <p:ph type="sldNum" sz="quarter" idx="12"/>
          </p:nvPr>
        </p:nvSpPr>
        <p:spPr/>
        <p:txBody>
          <a:bodyPr/>
          <a:lstStyle/>
          <a:p>
            <a:fld id="{EBE99978-A546-41D5-93C7-385289E4A4C2}" type="slidenum">
              <a:rPr lang="en-IN" smtClean="0"/>
              <a:t>‹#›</a:t>
            </a:fld>
            <a:endParaRPr lang="en-IN"/>
          </a:p>
        </p:txBody>
      </p:sp>
    </p:spTree>
    <p:extLst>
      <p:ext uri="{BB962C8B-B14F-4D97-AF65-F5344CB8AC3E}">
        <p14:creationId xmlns:p14="http://schemas.microsoft.com/office/powerpoint/2010/main" val="2320078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39965-2C06-48EA-AA55-F91139722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C86A9F-9F8A-4FFD-9FB6-C4003775F5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B42DFB-1BC5-4FB7-8D44-E3E3FC8EF0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B0154-1806-4D55-B744-EA933F7F0149}" type="datetimeFigureOut">
              <a:rPr lang="en-IN" smtClean="0"/>
              <a:t>06-08-2023</a:t>
            </a:fld>
            <a:endParaRPr lang="en-IN"/>
          </a:p>
        </p:txBody>
      </p:sp>
      <p:sp>
        <p:nvSpPr>
          <p:cNvPr id="5" name="Footer Placeholder 4">
            <a:extLst>
              <a:ext uri="{FF2B5EF4-FFF2-40B4-BE49-F238E27FC236}">
                <a16:creationId xmlns:a16="http://schemas.microsoft.com/office/drawing/2014/main" id="{3D537F7F-1E24-4FA0-9BED-9A7207D57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71DCFC-3D09-4F8A-8229-CCC83F33BF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99978-A546-41D5-93C7-385289E4A4C2}" type="slidenum">
              <a:rPr lang="en-IN" smtClean="0"/>
              <a:t>‹#›</a:t>
            </a:fld>
            <a:endParaRPr lang="en-IN"/>
          </a:p>
        </p:txBody>
      </p:sp>
    </p:spTree>
    <p:extLst>
      <p:ext uri="{BB962C8B-B14F-4D97-AF65-F5344CB8AC3E}">
        <p14:creationId xmlns:p14="http://schemas.microsoft.com/office/powerpoint/2010/main" val="1047962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bhisheksingh35"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linkedin.com/in/abhishek-kumar-singh35/"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7A99CA-92BE-4902-88B2-2D5C37492E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6013" y="711702"/>
            <a:ext cx="5449835" cy="5434595"/>
          </a:xfrm>
          <a:prstGeom prst="rect">
            <a:avLst/>
          </a:prstGeom>
        </p:spPr>
      </p:pic>
      <p:sp>
        <p:nvSpPr>
          <p:cNvPr id="6" name="Rectangle: Rounded Corners 5">
            <a:extLst>
              <a:ext uri="{FF2B5EF4-FFF2-40B4-BE49-F238E27FC236}">
                <a16:creationId xmlns:a16="http://schemas.microsoft.com/office/drawing/2014/main" id="{87A1F0A0-8899-4013-BE76-FE949285B281}"/>
              </a:ext>
            </a:extLst>
          </p:cNvPr>
          <p:cNvSpPr/>
          <p:nvPr/>
        </p:nvSpPr>
        <p:spPr>
          <a:xfrm>
            <a:off x="0" y="0"/>
            <a:ext cx="3209731" cy="6858000"/>
          </a:xfrm>
          <a:prstGeom prst="roundRect">
            <a:avLst>
              <a:gd name="adj" fmla="val 2713"/>
            </a:avLst>
          </a:prstGeom>
          <a:gradFill flip="none" rotWithShape="1">
            <a:gsLst>
              <a:gs pos="100000">
                <a:srgbClr val="FF9900"/>
              </a:gs>
              <a:gs pos="0">
                <a:srgbClr val="FF996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IN"/>
          </a:p>
        </p:txBody>
      </p:sp>
      <p:sp>
        <p:nvSpPr>
          <p:cNvPr id="7" name="Rectangle: Rounded Corners 6">
            <a:extLst>
              <a:ext uri="{FF2B5EF4-FFF2-40B4-BE49-F238E27FC236}">
                <a16:creationId xmlns:a16="http://schemas.microsoft.com/office/drawing/2014/main" id="{DA4E5252-4A9B-4445-BA3E-DFF832235CA7}"/>
              </a:ext>
            </a:extLst>
          </p:cNvPr>
          <p:cNvSpPr/>
          <p:nvPr/>
        </p:nvSpPr>
        <p:spPr>
          <a:xfrm>
            <a:off x="3209731" y="541174"/>
            <a:ext cx="4040155" cy="5775649"/>
          </a:xfrm>
          <a:prstGeom prst="round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IN"/>
          </a:p>
        </p:txBody>
      </p:sp>
      <p:sp>
        <p:nvSpPr>
          <p:cNvPr id="8" name="TextBox 7">
            <a:extLst>
              <a:ext uri="{FF2B5EF4-FFF2-40B4-BE49-F238E27FC236}">
                <a16:creationId xmlns:a16="http://schemas.microsoft.com/office/drawing/2014/main" id="{BDF798E1-5BB5-47AA-991C-053429EA757C}"/>
              </a:ext>
            </a:extLst>
          </p:cNvPr>
          <p:cNvSpPr txBox="1"/>
          <p:nvPr/>
        </p:nvSpPr>
        <p:spPr>
          <a:xfrm>
            <a:off x="7281041" y="972832"/>
            <a:ext cx="4910959" cy="258570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5400" dirty="0">
                <a:ln w="0"/>
                <a:effectLst>
                  <a:outerShdw blurRad="38100" dist="25400" dir="5400000" algn="ctr" rotWithShape="0">
                    <a:srgbClr val="6E747A">
                      <a:alpha val="43000"/>
                    </a:srgbClr>
                  </a:outerShdw>
                </a:effectLst>
                <a:latin typeface="Bahnschrift" panose="020B0502040204020203" pitchFamily="34" charset="0"/>
                <a:cs typeface="Arial" panose="020B0604020202020204" pitchFamily="34" charset="0"/>
              </a:rPr>
              <a:t>Hospital Wait Time Analysis Report</a:t>
            </a:r>
            <a:endParaRPr lang="en-IN" sz="5400" dirty="0">
              <a:ln w="0"/>
              <a:effectLst>
                <a:outerShdw blurRad="38100" dist="25400" dir="5400000" algn="ctr" rotWithShape="0">
                  <a:srgbClr val="6E747A">
                    <a:alpha val="43000"/>
                  </a:srgbClr>
                </a:outerShdw>
              </a:effectLst>
              <a:latin typeface="Bahnschrift" panose="020B0502040204020203" pitchFamily="34" charset="0"/>
              <a:cs typeface="Arial" panose="020B0604020202020204" pitchFamily="34" charset="0"/>
            </a:endParaRPr>
          </a:p>
        </p:txBody>
      </p:sp>
      <p:pic>
        <p:nvPicPr>
          <p:cNvPr id="11" name="Picture 10">
            <a:hlinkClick r:id="rId3" tooltip="GitHub"/>
            <a:extLst>
              <a:ext uri="{FF2B5EF4-FFF2-40B4-BE49-F238E27FC236}">
                <a16:creationId xmlns:a16="http://schemas.microsoft.com/office/drawing/2014/main" id="{03B37844-C1E1-4E90-A1FB-0B68F34E40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590" y="6162447"/>
            <a:ext cx="540000" cy="540000"/>
          </a:xfrm>
          <a:prstGeom prst="rect">
            <a:avLst/>
          </a:prstGeom>
        </p:spPr>
      </p:pic>
      <p:pic>
        <p:nvPicPr>
          <p:cNvPr id="13" name="Picture 12">
            <a:hlinkClick r:id="rId5" tooltip="LinkedIn"/>
            <a:extLst>
              <a:ext uri="{FF2B5EF4-FFF2-40B4-BE49-F238E27FC236}">
                <a16:creationId xmlns:a16="http://schemas.microsoft.com/office/drawing/2014/main" id="{A85E43D4-4E10-4612-970B-DA1BF02A1B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2590" y="5492741"/>
            <a:ext cx="540000" cy="540000"/>
          </a:xfrm>
          <a:prstGeom prst="rect">
            <a:avLst/>
          </a:prstGeom>
        </p:spPr>
      </p:pic>
      <p:sp>
        <p:nvSpPr>
          <p:cNvPr id="14" name="TextBox 13">
            <a:extLst>
              <a:ext uri="{FF2B5EF4-FFF2-40B4-BE49-F238E27FC236}">
                <a16:creationId xmlns:a16="http://schemas.microsoft.com/office/drawing/2014/main" id="{86F617E7-1FBC-4105-8CD7-F5D60983CFB5}"/>
              </a:ext>
            </a:extLst>
          </p:cNvPr>
          <p:cNvSpPr txBox="1"/>
          <p:nvPr/>
        </p:nvSpPr>
        <p:spPr>
          <a:xfrm>
            <a:off x="750373" y="5893006"/>
            <a:ext cx="4910959"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dirty="0">
                <a:ln w="0"/>
                <a:solidFill>
                  <a:schemeClr val="bg1"/>
                </a:solidFill>
                <a:effectLst>
                  <a:outerShdw blurRad="38100" dist="25400" dir="5400000" algn="ctr" rotWithShape="0">
                    <a:srgbClr val="6E747A">
                      <a:alpha val="43000"/>
                    </a:srgbClr>
                  </a:outerShdw>
                </a:effectLst>
                <a:latin typeface="Bahnschrift" panose="020B0502040204020203" pitchFamily="34" charset="0"/>
                <a:cs typeface="Arial" panose="020B0604020202020204" pitchFamily="34" charset="0"/>
              </a:rPr>
              <a:t>Abhishek Kumar Singh</a:t>
            </a:r>
            <a:endParaRPr lang="en-IN" sz="1800" dirty="0">
              <a:ln w="0"/>
              <a:solidFill>
                <a:schemeClr val="bg1"/>
              </a:solidFill>
              <a:effectLst>
                <a:outerShdw blurRad="38100" dist="25400" dir="5400000" algn="ctr" rotWithShape="0">
                  <a:srgbClr val="6E747A">
                    <a:alpha val="43000"/>
                  </a:srgbClr>
                </a:outerShdw>
              </a:effectLst>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12382952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7A1F0A0-8899-4013-BE76-FE949285B281}"/>
              </a:ext>
            </a:extLst>
          </p:cNvPr>
          <p:cNvSpPr/>
          <p:nvPr/>
        </p:nvSpPr>
        <p:spPr>
          <a:xfrm>
            <a:off x="0" y="0"/>
            <a:ext cx="3209731" cy="6858000"/>
          </a:xfrm>
          <a:prstGeom prst="roundRect">
            <a:avLst>
              <a:gd name="adj" fmla="val 2713"/>
            </a:avLst>
          </a:prstGeom>
          <a:gradFill flip="none" rotWithShape="1">
            <a:gsLst>
              <a:gs pos="100000">
                <a:srgbClr val="FF9900"/>
              </a:gs>
              <a:gs pos="0">
                <a:srgbClr val="FF996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IN"/>
          </a:p>
        </p:txBody>
      </p:sp>
      <p:sp>
        <p:nvSpPr>
          <p:cNvPr id="8" name="TextBox 7">
            <a:extLst>
              <a:ext uri="{FF2B5EF4-FFF2-40B4-BE49-F238E27FC236}">
                <a16:creationId xmlns:a16="http://schemas.microsoft.com/office/drawing/2014/main" id="{BDF798E1-5BB5-47AA-991C-053429EA757C}"/>
              </a:ext>
            </a:extLst>
          </p:cNvPr>
          <p:cNvSpPr txBox="1"/>
          <p:nvPr/>
        </p:nvSpPr>
        <p:spPr>
          <a:xfrm>
            <a:off x="3511473" y="894102"/>
            <a:ext cx="6714877"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400" dirty="0">
                <a:ln w="0"/>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rPr>
              <a:t>Problem Statement:</a:t>
            </a:r>
            <a:endParaRPr lang="en-IN" sz="2400" dirty="0">
              <a:ln w="0"/>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endParaRPr>
          </a:p>
        </p:txBody>
      </p:sp>
      <p:sp>
        <p:nvSpPr>
          <p:cNvPr id="10" name="TextBox 9">
            <a:extLst>
              <a:ext uri="{FF2B5EF4-FFF2-40B4-BE49-F238E27FC236}">
                <a16:creationId xmlns:a16="http://schemas.microsoft.com/office/drawing/2014/main" id="{8AC00B51-A7B1-471D-9DEB-60724BE83C8D}"/>
              </a:ext>
            </a:extLst>
          </p:cNvPr>
          <p:cNvSpPr txBox="1"/>
          <p:nvPr/>
        </p:nvSpPr>
        <p:spPr>
          <a:xfrm>
            <a:off x="242596" y="2705725"/>
            <a:ext cx="2883159" cy="144655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4400" dirty="0">
                <a:ln w="0"/>
                <a:solidFill>
                  <a:schemeClr val="bg1"/>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rPr>
              <a:t>Hospital Analysis</a:t>
            </a:r>
            <a:endParaRPr lang="en-IN" sz="4400" dirty="0">
              <a:ln w="0"/>
              <a:solidFill>
                <a:schemeClr val="bg1"/>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endParaRPr>
          </a:p>
        </p:txBody>
      </p:sp>
      <p:sp>
        <p:nvSpPr>
          <p:cNvPr id="2" name="TextBox 1">
            <a:extLst>
              <a:ext uri="{FF2B5EF4-FFF2-40B4-BE49-F238E27FC236}">
                <a16:creationId xmlns:a16="http://schemas.microsoft.com/office/drawing/2014/main" id="{B00ED590-2FDF-47CF-B875-0672BEE34890}"/>
              </a:ext>
            </a:extLst>
          </p:cNvPr>
          <p:cNvSpPr txBox="1"/>
          <p:nvPr/>
        </p:nvSpPr>
        <p:spPr>
          <a:xfrm>
            <a:off x="3648269" y="1524274"/>
            <a:ext cx="6714877" cy="646331"/>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clinic has lately received several complaint from patients regarding long wait time during visit</a:t>
            </a:r>
            <a:endParaRPr lang="en-IN" dirty="0">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F7A418E9-B525-47A1-B51B-D32BFF07CB31}"/>
              </a:ext>
            </a:extLst>
          </p:cNvPr>
          <p:cNvSpPr txBox="1"/>
          <p:nvPr/>
        </p:nvSpPr>
        <p:spPr>
          <a:xfrm>
            <a:off x="3511473" y="2339112"/>
            <a:ext cx="6714877"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400" dirty="0">
                <a:ln w="0"/>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rPr>
              <a:t>Task:</a:t>
            </a:r>
            <a:endParaRPr lang="en-IN" sz="2400" dirty="0">
              <a:ln w="0"/>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endParaRPr>
          </a:p>
        </p:txBody>
      </p:sp>
      <p:sp>
        <p:nvSpPr>
          <p:cNvPr id="12" name="TextBox 11">
            <a:extLst>
              <a:ext uri="{FF2B5EF4-FFF2-40B4-BE49-F238E27FC236}">
                <a16:creationId xmlns:a16="http://schemas.microsoft.com/office/drawing/2014/main" id="{D6A90874-F290-4637-8A96-7FA6EFFCDBF6}"/>
              </a:ext>
            </a:extLst>
          </p:cNvPr>
          <p:cNvSpPr txBox="1"/>
          <p:nvPr/>
        </p:nvSpPr>
        <p:spPr>
          <a:xfrm>
            <a:off x="3648269" y="2969284"/>
            <a:ext cx="6714877" cy="646331"/>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To analyze provided patient visit data for the entire month and find insight &amp; data story on overall wait time.</a:t>
            </a:r>
            <a:endParaRPr lang="en-IN" dirty="0">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4CA012E7-4EA8-41A7-A271-D20BCED7A332}"/>
              </a:ext>
            </a:extLst>
          </p:cNvPr>
          <p:cNvSpPr txBox="1"/>
          <p:nvPr/>
        </p:nvSpPr>
        <p:spPr>
          <a:xfrm>
            <a:off x="3511473" y="3784122"/>
            <a:ext cx="6714877"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400" dirty="0">
                <a:ln w="0"/>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rPr>
              <a:t>Question From Management:</a:t>
            </a:r>
            <a:endParaRPr lang="en-IN" sz="2400" dirty="0">
              <a:ln w="0"/>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endParaRPr>
          </a:p>
        </p:txBody>
      </p:sp>
      <p:sp>
        <p:nvSpPr>
          <p:cNvPr id="14" name="TextBox 13">
            <a:extLst>
              <a:ext uri="{FF2B5EF4-FFF2-40B4-BE49-F238E27FC236}">
                <a16:creationId xmlns:a16="http://schemas.microsoft.com/office/drawing/2014/main" id="{76F2DF10-6FFD-4A87-A400-5E92965145F3}"/>
              </a:ext>
            </a:extLst>
          </p:cNvPr>
          <p:cNvSpPr txBox="1"/>
          <p:nvPr/>
        </p:nvSpPr>
        <p:spPr>
          <a:xfrm>
            <a:off x="3648269" y="4414294"/>
            <a:ext cx="6714877"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Roboto" panose="02000000000000000000" pitchFamily="2" charset="0"/>
                <a:ea typeface="Roboto" panose="02000000000000000000" pitchFamily="2" charset="0"/>
              </a:rPr>
              <a:t>Why are we getting these complaint?</a:t>
            </a:r>
            <a:endParaRPr lang="en-IN" b="1" dirty="0">
              <a:latin typeface="Roboto" panose="02000000000000000000" pitchFamily="2" charset="0"/>
              <a:ea typeface="Roboto" panose="02000000000000000000" pitchFamily="2" charset="0"/>
            </a:endParaRPr>
          </a:p>
        </p:txBody>
      </p:sp>
      <p:sp>
        <p:nvSpPr>
          <p:cNvPr id="15" name="TextBox 14">
            <a:extLst>
              <a:ext uri="{FF2B5EF4-FFF2-40B4-BE49-F238E27FC236}">
                <a16:creationId xmlns:a16="http://schemas.microsoft.com/office/drawing/2014/main" id="{931A6C8E-533D-48D6-B47B-858CF481F54C}"/>
              </a:ext>
            </a:extLst>
          </p:cNvPr>
          <p:cNvSpPr txBox="1"/>
          <p:nvPr/>
        </p:nvSpPr>
        <p:spPr>
          <a:xfrm>
            <a:off x="3648269" y="4765517"/>
            <a:ext cx="6714877" cy="1200329"/>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Do we have staffing issues during working hours?</a:t>
            </a:r>
            <a:br>
              <a:rPr lang="en-US" dirty="0">
                <a:latin typeface="Roboto" panose="02000000000000000000" pitchFamily="2" charset="0"/>
                <a:ea typeface="Roboto" panose="02000000000000000000" pitchFamily="2" charset="0"/>
              </a:rPr>
            </a:br>
            <a:r>
              <a:rPr lang="en-US" dirty="0">
                <a:latin typeface="Roboto" panose="02000000000000000000" pitchFamily="2" charset="0"/>
                <a:ea typeface="Roboto" panose="02000000000000000000" pitchFamily="2" charset="0"/>
              </a:rPr>
              <a:t>Are these complaint valid and can be checked?</a:t>
            </a:r>
            <a:br>
              <a:rPr lang="en-US" dirty="0">
                <a:latin typeface="Roboto" panose="02000000000000000000" pitchFamily="2" charset="0"/>
                <a:ea typeface="Roboto" panose="02000000000000000000" pitchFamily="2" charset="0"/>
              </a:rPr>
            </a:br>
            <a:r>
              <a:rPr lang="en-US" dirty="0">
                <a:latin typeface="Roboto" panose="02000000000000000000" pitchFamily="2" charset="0"/>
                <a:ea typeface="Roboto" panose="02000000000000000000" pitchFamily="2" charset="0"/>
              </a:rPr>
              <a:t>Is there any particular group of patient raising complaint?</a:t>
            </a:r>
            <a:br>
              <a:rPr lang="en-US" dirty="0">
                <a:latin typeface="Roboto" panose="02000000000000000000" pitchFamily="2" charset="0"/>
                <a:ea typeface="Roboto" panose="02000000000000000000" pitchFamily="2" charset="0"/>
              </a:rPr>
            </a:br>
            <a:r>
              <a:rPr lang="en-US" dirty="0">
                <a:latin typeface="Roboto" panose="02000000000000000000" pitchFamily="2" charset="0"/>
                <a:ea typeface="Roboto" panose="02000000000000000000" pitchFamily="2" charset="0"/>
              </a:rPr>
              <a:t>Are we managing patient and time effectively?</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5346101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F798E1-5BB5-47AA-991C-053429EA757C}"/>
              </a:ext>
            </a:extLst>
          </p:cNvPr>
          <p:cNvSpPr txBox="1"/>
          <p:nvPr/>
        </p:nvSpPr>
        <p:spPr>
          <a:xfrm>
            <a:off x="2430651" y="558201"/>
            <a:ext cx="7330698" cy="646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600" dirty="0">
                <a:ln w="0"/>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rPr>
              <a:t>WHO IS WAITING THE LONGEST?</a:t>
            </a:r>
            <a:endParaRPr lang="en-IN" sz="3600" dirty="0">
              <a:ln w="0"/>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endParaRPr>
          </a:p>
        </p:txBody>
      </p:sp>
      <p:grpSp>
        <p:nvGrpSpPr>
          <p:cNvPr id="4" name="Group 3">
            <a:extLst>
              <a:ext uri="{FF2B5EF4-FFF2-40B4-BE49-F238E27FC236}">
                <a16:creationId xmlns:a16="http://schemas.microsoft.com/office/drawing/2014/main" id="{14CEFC37-D580-4423-9632-5CE7EF22EBC3}"/>
              </a:ext>
            </a:extLst>
          </p:cNvPr>
          <p:cNvGrpSpPr/>
          <p:nvPr/>
        </p:nvGrpSpPr>
        <p:grpSpPr>
          <a:xfrm>
            <a:off x="8509186" y="1738904"/>
            <a:ext cx="3293707" cy="4253334"/>
            <a:chOff x="8630817" y="1439176"/>
            <a:chExt cx="3293707" cy="4253334"/>
          </a:xfrm>
        </p:grpSpPr>
        <p:sp>
          <p:nvSpPr>
            <p:cNvPr id="2" name="TextBox 1">
              <a:extLst>
                <a:ext uri="{FF2B5EF4-FFF2-40B4-BE49-F238E27FC236}">
                  <a16:creationId xmlns:a16="http://schemas.microsoft.com/office/drawing/2014/main" id="{B00ED590-2FDF-47CF-B875-0672BEE34890}"/>
                </a:ext>
              </a:extLst>
            </p:cNvPr>
            <p:cNvSpPr txBox="1"/>
            <p:nvPr/>
          </p:nvSpPr>
          <p:spPr>
            <a:xfrm>
              <a:off x="8630817" y="1506749"/>
              <a:ext cx="3293707" cy="4185761"/>
            </a:xfrm>
            <a:prstGeom prst="rect">
              <a:avLst/>
            </a:prstGeom>
            <a:noFill/>
          </p:spPr>
          <p:txBody>
            <a:bodyPr wrap="square" rtlCol="0">
              <a:spAutoFit/>
            </a:bodyPr>
            <a:lstStyle/>
            <a:p>
              <a:r>
                <a:rPr lang="en-US" sz="3200" dirty="0">
                  <a:solidFill>
                    <a:srgbClr val="0070C0"/>
                  </a:solidFill>
                  <a:latin typeface="Roboto" panose="02000000000000000000" pitchFamily="2" charset="0"/>
                  <a:ea typeface="Roboto" panose="02000000000000000000" pitchFamily="2" charset="0"/>
                </a:rPr>
                <a:t>Financial Class</a:t>
              </a:r>
              <a:br>
                <a:rPr lang="en-US" dirty="0">
                  <a:latin typeface="Roboto" panose="02000000000000000000" pitchFamily="2" charset="0"/>
                  <a:ea typeface="Roboto" panose="02000000000000000000" pitchFamily="2" charset="0"/>
                </a:rPr>
              </a:br>
              <a:br>
                <a:rPr lang="en-US" dirty="0">
                  <a:latin typeface="Roboto" panose="02000000000000000000" pitchFamily="2" charset="0"/>
                  <a:ea typeface="Roboto" panose="02000000000000000000" pitchFamily="2" charset="0"/>
                </a:rPr>
              </a:br>
              <a:r>
                <a:rPr lang="en-US" dirty="0">
                  <a:latin typeface="Roboto" panose="02000000000000000000" pitchFamily="2" charset="0"/>
                  <a:ea typeface="Roboto" panose="02000000000000000000" pitchFamily="2" charset="0"/>
                </a:rPr>
                <a:t>Average wait time is approximately 43 min for most patient classes, but Medicare Class patients experience longer waits of around 58 min, representing ~1% of total patients. Although one month's data cannot confirm a consistent trend, this could be a potential reason for complaints about extended wait times.</a:t>
              </a:r>
              <a:endParaRPr lang="en-IN" dirty="0">
                <a:latin typeface="Roboto" panose="02000000000000000000" pitchFamily="2" charset="0"/>
                <a:ea typeface="Roboto" panose="02000000000000000000" pitchFamily="2" charset="0"/>
              </a:endParaRPr>
            </a:p>
          </p:txBody>
        </p:sp>
        <p:sp>
          <p:nvSpPr>
            <p:cNvPr id="3" name="Rectangle: Rounded Corners 2">
              <a:extLst>
                <a:ext uri="{FF2B5EF4-FFF2-40B4-BE49-F238E27FC236}">
                  <a16:creationId xmlns:a16="http://schemas.microsoft.com/office/drawing/2014/main" id="{AC43060A-EFE0-4113-A5C0-19F1AA056A2F}"/>
                </a:ext>
              </a:extLst>
            </p:cNvPr>
            <p:cNvSpPr/>
            <p:nvPr/>
          </p:nvSpPr>
          <p:spPr>
            <a:xfrm>
              <a:off x="8630817" y="1439176"/>
              <a:ext cx="3209730" cy="4236098"/>
            </a:xfrm>
            <a:prstGeom prst="roundRect">
              <a:avLst>
                <a:gd name="adj" fmla="val 5824"/>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aphicFrame>
        <p:nvGraphicFramePr>
          <p:cNvPr id="16" name="Chart 15">
            <a:extLst>
              <a:ext uri="{FF2B5EF4-FFF2-40B4-BE49-F238E27FC236}">
                <a16:creationId xmlns:a16="http://schemas.microsoft.com/office/drawing/2014/main" id="{1580D91F-1731-4968-89AA-31994BA911D7}"/>
              </a:ext>
            </a:extLst>
          </p:cNvPr>
          <p:cNvGraphicFramePr>
            <a:graphicFrameLocks/>
          </p:cNvGraphicFramePr>
          <p:nvPr>
            <p:extLst>
              <p:ext uri="{D42A27DB-BD31-4B8C-83A1-F6EECF244321}">
                <p14:modId xmlns:p14="http://schemas.microsoft.com/office/powerpoint/2010/main" val="3521959651"/>
              </p:ext>
            </p:extLst>
          </p:nvPr>
        </p:nvGraphicFramePr>
        <p:xfrm>
          <a:off x="525294" y="1423581"/>
          <a:ext cx="6239400" cy="45686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99366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F798E1-5BB5-47AA-991C-053429EA757C}"/>
              </a:ext>
            </a:extLst>
          </p:cNvPr>
          <p:cNvSpPr txBox="1"/>
          <p:nvPr/>
        </p:nvSpPr>
        <p:spPr>
          <a:xfrm>
            <a:off x="1681620" y="491882"/>
            <a:ext cx="8673473"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600" dirty="0">
                <a:ln w="0"/>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rPr>
              <a:t>WHAT DAYS OF WEEK ARE IMPACTED?</a:t>
            </a:r>
            <a:endParaRPr lang="en-IN" sz="3600" dirty="0">
              <a:ln w="0"/>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endParaRPr>
          </a:p>
        </p:txBody>
      </p:sp>
      <p:graphicFrame>
        <p:nvGraphicFramePr>
          <p:cNvPr id="7" name="Chart 6">
            <a:extLst>
              <a:ext uri="{FF2B5EF4-FFF2-40B4-BE49-F238E27FC236}">
                <a16:creationId xmlns:a16="http://schemas.microsoft.com/office/drawing/2014/main" id="{07D3967C-FE2A-4965-87E6-D7E89FE8DEA1}"/>
              </a:ext>
            </a:extLst>
          </p:cNvPr>
          <p:cNvGraphicFramePr>
            <a:graphicFrameLocks/>
          </p:cNvGraphicFramePr>
          <p:nvPr>
            <p:extLst>
              <p:ext uri="{D42A27DB-BD31-4B8C-83A1-F6EECF244321}">
                <p14:modId xmlns:p14="http://schemas.microsoft.com/office/powerpoint/2010/main" val="2973665991"/>
              </p:ext>
            </p:extLst>
          </p:nvPr>
        </p:nvGraphicFramePr>
        <p:xfrm>
          <a:off x="609271" y="1439693"/>
          <a:ext cx="7036669" cy="4990289"/>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a:extLst>
              <a:ext uri="{FF2B5EF4-FFF2-40B4-BE49-F238E27FC236}">
                <a16:creationId xmlns:a16="http://schemas.microsoft.com/office/drawing/2014/main" id="{4BE3103A-8692-463E-B55F-A2B5A0590B9A}"/>
              </a:ext>
            </a:extLst>
          </p:cNvPr>
          <p:cNvSpPr/>
          <p:nvPr/>
        </p:nvSpPr>
        <p:spPr>
          <a:xfrm>
            <a:off x="8589523" y="2509736"/>
            <a:ext cx="2762656" cy="2762656"/>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60CB534-6B55-49A3-96FB-86F0E8A332FB}"/>
              </a:ext>
            </a:extLst>
          </p:cNvPr>
          <p:cNvSpPr txBox="1"/>
          <p:nvPr/>
        </p:nvSpPr>
        <p:spPr>
          <a:xfrm>
            <a:off x="8589523" y="5398851"/>
            <a:ext cx="3093395"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Average Patient Wait Time</a:t>
            </a:r>
            <a:endParaRPr lang="en-IN" b="1" dirty="0">
              <a:latin typeface="Roboto" panose="02000000000000000000" pitchFamily="2" charset="0"/>
              <a:ea typeface="Roboto" panose="02000000000000000000" pitchFamily="2" charset="0"/>
            </a:endParaRPr>
          </a:p>
        </p:txBody>
      </p:sp>
      <p:sp>
        <p:nvSpPr>
          <p:cNvPr id="9" name="TextBox 8">
            <a:extLst>
              <a:ext uri="{FF2B5EF4-FFF2-40B4-BE49-F238E27FC236}">
                <a16:creationId xmlns:a16="http://schemas.microsoft.com/office/drawing/2014/main" id="{0C830647-57BA-43EA-A8DD-33411691873C}"/>
              </a:ext>
            </a:extLst>
          </p:cNvPr>
          <p:cNvSpPr txBox="1"/>
          <p:nvPr/>
        </p:nvSpPr>
        <p:spPr>
          <a:xfrm>
            <a:off x="9326394" y="3249038"/>
            <a:ext cx="1288914" cy="1015663"/>
          </a:xfrm>
          <a:prstGeom prst="rect">
            <a:avLst/>
          </a:prstGeom>
          <a:noFill/>
        </p:spPr>
        <p:txBody>
          <a:bodyPr wrap="square" rtlCol="0">
            <a:spAutoFit/>
          </a:bodyPr>
          <a:lstStyle/>
          <a:p>
            <a:r>
              <a:rPr lang="en-US" sz="6000" dirty="0">
                <a:latin typeface="Copperplate Gothic Bold" panose="020E0705020206020404" pitchFamily="34" charset="0"/>
              </a:rPr>
              <a:t>43</a:t>
            </a:r>
            <a:endParaRPr lang="en-IN" sz="6000" dirty="0">
              <a:latin typeface="Copperplate Gothic Bold" panose="020E0705020206020404" pitchFamily="34" charset="0"/>
            </a:endParaRPr>
          </a:p>
        </p:txBody>
      </p:sp>
      <p:sp>
        <p:nvSpPr>
          <p:cNvPr id="11" name="TextBox 10">
            <a:extLst>
              <a:ext uri="{FF2B5EF4-FFF2-40B4-BE49-F238E27FC236}">
                <a16:creationId xmlns:a16="http://schemas.microsoft.com/office/drawing/2014/main" id="{577737A5-3CB8-417E-9E3D-6986B2256D5D}"/>
              </a:ext>
            </a:extLst>
          </p:cNvPr>
          <p:cNvSpPr txBox="1"/>
          <p:nvPr/>
        </p:nvSpPr>
        <p:spPr>
          <a:xfrm>
            <a:off x="8905672" y="4278415"/>
            <a:ext cx="2130358" cy="369332"/>
          </a:xfrm>
          <a:prstGeom prst="rect">
            <a:avLst/>
          </a:prstGeom>
          <a:noFill/>
        </p:spPr>
        <p:txBody>
          <a:bodyPr wrap="square" rtlCol="0">
            <a:spAutoFit/>
          </a:bodyPr>
          <a:lstStyle/>
          <a:p>
            <a:pPr algn="ctr"/>
            <a:r>
              <a:rPr lang="en-US" b="1" dirty="0">
                <a:ln w="0"/>
                <a:solidFill>
                  <a:srgbClr val="0070C0"/>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rPr>
              <a:t>Minutes</a:t>
            </a:r>
            <a:endParaRPr lang="en-IN" b="1" dirty="0">
              <a:ln w="0"/>
              <a:solidFill>
                <a:srgbClr val="0070C0"/>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639253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F798E1-5BB5-47AA-991C-053429EA757C}"/>
              </a:ext>
            </a:extLst>
          </p:cNvPr>
          <p:cNvSpPr txBox="1"/>
          <p:nvPr/>
        </p:nvSpPr>
        <p:spPr>
          <a:xfrm>
            <a:off x="1644964" y="544237"/>
            <a:ext cx="8902072"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600" dirty="0">
                <a:ln w="0"/>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rPr>
              <a:t>ARE WAIT TIME LINKED TO BUSY PERIOD</a:t>
            </a:r>
            <a:endParaRPr lang="en-IN" sz="3600" dirty="0">
              <a:ln w="0"/>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endParaRPr>
          </a:p>
        </p:txBody>
      </p:sp>
      <p:grpSp>
        <p:nvGrpSpPr>
          <p:cNvPr id="4" name="Group 3">
            <a:extLst>
              <a:ext uri="{FF2B5EF4-FFF2-40B4-BE49-F238E27FC236}">
                <a16:creationId xmlns:a16="http://schemas.microsoft.com/office/drawing/2014/main" id="{14CEFC37-D580-4423-9632-5CE7EF22EBC3}"/>
              </a:ext>
            </a:extLst>
          </p:cNvPr>
          <p:cNvGrpSpPr/>
          <p:nvPr/>
        </p:nvGrpSpPr>
        <p:grpSpPr>
          <a:xfrm>
            <a:off x="8729350" y="2003401"/>
            <a:ext cx="3209731" cy="3897271"/>
            <a:chOff x="8630817" y="1439176"/>
            <a:chExt cx="3209731" cy="4236098"/>
          </a:xfrm>
        </p:grpSpPr>
        <p:sp>
          <p:nvSpPr>
            <p:cNvPr id="2" name="TextBox 1">
              <a:extLst>
                <a:ext uri="{FF2B5EF4-FFF2-40B4-BE49-F238E27FC236}">
                  <a16:creationId xmlns:a16="http://schemas.microsoft.com/office/drawing/2014/main" id="{B00ED590-2FDF-47CF-B875-0672BEE34890}"/>
                </a:ext>
              </a:extLst>
            </p:cNvPr>
            <p:cNvSpPr txBox="1"/>
            <p:nvPr/>
          </p:nvSpPr>
          <p:spPr>
            <a:xfrm>
              <a:off x="8630818" y="1506749"/>
              <a:ext cx="3209730" cy="3631763"/>
            </a:xfrm>
            <a:prstGeom prst="rect">
              <a:avLst/>
            </a:prstGeom>
            <a:noFill/>
          </p:spPr>
          <p:txBody>
            <a:bodyPr wrap="square" rtlCol="0">
              <a:spAutoFit/>
            </a:bodyPr>
            <a:lstStyle/>
            <a:p>
              <a:r>
                <a:rPr lang="en-US" sz="3200" dirty="0">
                  <a:solidFill>
                    <a:srgbClr val="0070C0"/>
                  </a:solidFill>
                  <a:latin typeface="Roboto" panose="02000000000000000000" pitchFamily="2" charset="0"/>
                  <a:ea typeface="Roboto" panose="02000000000000000000" pitchFamily="2" charset="0"/>
                </a:rPr>
                <a:t>Staffing Status</a:t>
              </a:r>
              <a:br>
                <a:rPr lang="en-US" dirty="0">
                  <a:latin typeface="Roboto" panose="02000000000000000000" pitchFamily="2" charset="0"/>
                  <a:ea typeface="Roboto" panose="02000000000000000000" pitchFamily="2" charset="0"/>
                </a:rPr>
              </a:br>
              <a:br>
                <a:rPr lang="en-US" dirty="0">
                  <a:latin typeface="Roboto" panose="02000000000000000000" pitchFamily="2" charset="0"/>
                  <a:ea typeface="Roboto" panose="02000000000000000000" pitchFamily="2" charset="0"/>
                </a:rPr>
              </a:br>
              <a:r>
                <a:rPr lang="en-US" dirty="0">
                  <a:latin typeface="Roboto" panose="02000000000000000000" pitchFamily="2" charset="0"/>
                  <a:ea typeface="Roboto" panose="02000000000000000000" pitchFamily="2" charset="0"/>
                </a:rPr>
                <a:t>From data it seems we have enough staffing however we just need to optimize staffing during peak hours, such as the start of the day, to accommodate the highest patient flow. Address long wait times during lunchtime (1 pm) despite lower patient visits.</a:t>
              </a:r>
              <a:endParaRPr lang="en-IN" dirty="0">
                <a:latin typeface="Roboto" panose="02000000000000000000" pitchFamily="2" charset="0"/>
                <a:ea typeface="Roboto" panose="02000000000000000000" pitchFamily="2" charset="0"/>
              </a:endParaRPr>
            </a:p>
          </p:txBody>
        </p:sp>
        <p:sp>
          <p:nvSpPr>
            <p:cNvPr id="3" name="Rectangle: Rounded Corners 2">
              <a:extLst>
                <a:ext uri="{FF2B5EF4-FFF2-40B4-BE49-F238E27FC236}">
                  <a16:creationId xmlns:a16="http://schemas.microsoft.com/office/drawing/2014/main" id="{AC43060A-EFE0-4113-A5C0-19F1AA056A2F}"/>
                </a:ext>
              </a:extLst>
            </p:cNvPr>
            <p:cNvSpPr/>
            <p:nvPr/>
          </p:nvSpPr>
          <p:spPr>
            <a:xfrm>
              <a:off x="8630817" y="1439176"/>
              <a:ext cx="3209730" cy="4236098"/>
            </a:xfrm>
            <a:prstGeom prst="roundRect">
              <a:avLst>
                <a:gd name="adj" fmla="val 5824"/>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aphicFrame>
        <p:nvGraphicFramePr>
          <p:cNvPr id="7" name="Chart 6">
            <a:extLst>
              <a:ext uri="{FF2B5EF4-FFF2-40B4-BE49-F238E27FC236}">
                <a16:creationId xmlns:a16="http://schemas.microsoft.com/office/drawing/2014/main" id="{B90533F9-63B5-47A2-B9EF-B3F17ECB9EEC}"/>
              </a:ext>
            </a:extLst>
          </p:cNvPr>
          <p:cNvGraphicFramePr>
            <a:graphicFrameLocks/>
          </p:cNvGraphicFramePr>
          <p:nvPr>
            <p:extLst>
              <p:ext uri="{D42A27DB-BD31-4B8C-83A1-F6EECF244321}">
                <p14:modId xmlns:p14="http://schemas.microsoft.com/office/powerpoint/2010/main" val="1440452272"/>
              </p:ext>
            </p:extLst>
          </p:nvPr>
        </p:nvGraphicFramePr>
        <p:xfrm>
          <a:off x="252919" y="1357360"/>
          <a:ext cx="8249055" cy="51893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40253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F798E1-5BB5-47AA-991C-053429EA757C}"/>
              </a:ext>
            </a:extLst>
          </p:cNvPr>
          <p:cNvSpPr txBox="1"/>
          <p:nvPr/>
        </p:nvSpPr>
        <p:spPr>
          <a:xfrm>
            <a:off x="2430651" y="558201"/>
            <a:ext cx="7330698" cy="646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600" dirty="0">
                <a:ln w="0"/>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rPr>
              <a:t>WHERE DO WE NEED STAFFING?</a:t>
            </a:r>
            <a:endParaRPr lang="en-IN" sz="3600" dirty="0">
              <a:ln w="0"/>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endParaRPr>
          </a:p>
        </p:txBody>
      </p:sp>
      <p:grpSp>
        <p:nvGrpSpPr>
          <p:cNvPr id="4" name="Group 3">
            <a:extLst>
              <a:ext uri="{FF2B5EF4-FFF2-40B4-BE49-F238E27FC236}">
                <a16:creationId xmlns:a16="http://schemas.microsoft.com/office/drawing/2014/main" id="{14CEFC37-D580-4423-9632-5CE7EF22EBC3}"/>
              </a:ext>
            </a:extLst>
          </p:cNvPr>
          <p:cNvGrpSpPr/>
          <p:nvPr/>
        </p:nvGrpSpPr>
        <p:grpSpPr>
          <a:xfrm>
            <a:off x="8499458" y="2382605"/>
            <a:ext cx="3293707" cy="3128786"/>
            <a:chOff x="8630817" y="1439176"/>
            <a:chExt cx="3293707" cy="4236098"/>
          </a:xfrm>
        </p:grpSpPr>
        <p:sp>
          <p:nvSpPr>
            <p:cNvPr id="2" name="TextBox 1">
              <a:extLst>
                <a:ext uri="{FF2B5EF4-FFF2-40B4-BE49-F238E27FC236}">
                  <a16:creationId xmlns:a16="http://schemas.microsoft.com/office/drawing/2014/main" id="{B00ED590-2FDF-47CF-B875-0672BEE34890}"/>
                </a:ext>
              </a:extLst>
            </p:cNvPr>
            <p:cNvSpPr txBox="1"/>
            <p:nvPr/>
          </p:nvSpPr>
          <p:spPr>
            <a:xfrm>
              <a:off x="8630817" y="1506748"/>
              <a:ext cx="3293707" cy="4167021"/>
            </a:xfrm>
            <a:prstGeom prst="rect">
              <a:avLst/>
            </a:prstGeom>
            <a:noFill/>
          </p:spPr>
          <p:txBody>
            <a:bodyPr wrap="square" rtlCol="0">
              <a:spAutoFit/>
            </a:bodyPr>
            <a:lstStyle/>
            <a:p>
              <a:r>
                <a:rPr lang="en-US" sz="3200" dirty="0">
                  <a:solidFill>
                    <a:srgbClr val="0070C0"/>
                  </a:solidFill>
                  <a:latin typeface="Roboto" panose="02000000000000000000" pitchFamily="2" charset="0"/>
                  <a:ea typeface="Roboto" panose="02000000000000000000" pitchFamily="2" charset="0"/>
                </a:rPr>
                <a:t>Staff Breakdown</a:t>
              </a:r>
              <a:br>
                <a:rPr lang="en-US" dirty="0">
                  <a:latin typeface="Roboto" panose="02000000000000000000" pitchFamily="2" charset="0"/>
                  <a:ea typeface="Roboto" panose="02000000000000000000" pitchFamily="2" charset="0"/>
                </a:rPr>
              </a:br>
              <a:br>
                <a:rPr lang="en-US" dirty="0">
                  <a:latin typeface="Roboto" panose="02000000000000000000" pitchFamily="2" charset="0"/>
                  <a:ea typeface="Roboto" panose="02000000000000000000" pitchFamily="2" charset="0"/>
                </a:rPr>
              </a:br>
              <a:r>
                <a:rPr lang="en-US" dirty="0">
                  <a:latin typeface="Roboto" panose="02000000000000000000" pitchFamily="2" charset="0"/>
                  <a:ea typeface="Roboto" panose="02000000000000000000" pitchFamily="2" charset="0"/>
                </a:rPr>
                <a:t>We need to focus on medical staff apart from doctors as well to reduce processing time after doctor consultations (which accounts for ~12% of patient time), focus on maintaining sufficient medical staff levels.</a:t>
              </a:r>
              <a:endParaRPr lang="en-IN" dirty="0">
                <a:latin typeface="Roboto" panose="02000000000000000000" pitchFamily="2" charset="0"/>
                <a:ea typeface="Roboto" panose="02000000000000000000" pitchFamily="2" charset="0"/>
              </a:endParaRPr>
            </a:p>
          </p:txBody>
        </p:sp>
        <p:sp>
          <p:nvSpPr>
            <p:cNvPr id="3" name="Rectangle: Rounded Corners 2">
              <a:extLst>
                <a:ext uri="{FF2B5EF4-FFF2-40B4-BE49-F238E27FC236}">
                  <a16:creationId xmlns:a16="http://schemas.microsoft.com/office/drawing/2014/main" id="{AC43060A-EFE0-4113-A5C0-19F1AA056A2F}"/>
                </a:ext>
              </a:extLst>
            </p:cNvPr>
            <p:cNvSpPr/>
            <p:nvPr/>
          </p:nvSpPr>
          <p:spPr>
            <a:xfrm>
              <a:off x="8630817" y="1439176"/>
              <a:ext cx="3209730" cy="4236098"/>
            </a:xfrm>
            <a:prstGeom prst="roundRect">
              <a:avLst>
                <a:gd name="adj" fmla="val 5824"/>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aphicFrame>
        <p:nvGraphicFramePr>
          <p:cNvPr id="7" name="Chart 6">
            <a:extLst>
              <a:ext uri="{FF2B5EF4-FFF2-40B4-BE49-F238E27FC236}">
                <a16:creationId xmlns:a16="http://schemas.microsoft.com/office/drawing/2014/main" id="{E689E55E-89FC-4F8D-9E2F-96567359D847}"/>
              </a:ext>
            </a:extLst>
          </p:cNvPr>
          <p:cNvGraphicFramePr>
            <a:graphicFrameLocks/>
          </p:cNvGraphicFramePr>
          <p:nvPr>
            <p:extLst>
              <p:ext uri="{D42A27DB-BD31-4B8C-83A1-F6EECF244321}">
                <p14:modId xmlns:p14="http://schemas.microsoft.com/office/powerpoint/2010/main" val="2878631561"/>
              </p:ext>
            </p:extLst>
          </p:nvPr>
        </p:nvGraphicFramePr>
        <p:xfrm>
          <a:off x="249675" y="1473741"/>
          <a:ext cx="7620001" cy="49465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8730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7A1F0A0-8899-4013-BE76-FE949285B281}"/>
              </a:ext>
            </a:extLst>
          </p:cNvPr>
          <p:cNvSpPr/>
          <p:nvPr/>
        </p:nvSpPr>
        <p:spPr>
          <a:xfrm>
            <a:off x="0" y="0"/>
            <a:ext cx="3209731" cy="6858000"/>
          </a:xfrm>
          <a:prstGeom prst="roundRect">
            <a:avLst>
              <a:gd name="adj" fmla="val 2713"/>
            </a:avLst>
          </a:prstGeom>
          <a:gradFill flip="none" rotWithShape="1">
            <a:gsLst>
              <a:gs pos="100000">
                <a:srgbClr val="FF9900"/>
              </a:gs>
              <a:gs pos="0">
                <a:srgbClr val="FF996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IN"/>
          </a:p>
        </p:txBody>
      </p:sp>
      <p:sp>
        <p:nvSpPr>
          <p:cNvPr id="8" name="TextBox 7">
            <a:extLst>
              <a:ext uri="{FF2B5EF4-FFF2-40B4-BE49-F238E27FC236}">
                <a16:creationId xmlns:a16="http://schemas.microsoft.com/office/drawing/2014/main" id="{BDF798E1-5BB5-47AA-991C-053429EA757C}"/>
              </a:ext>
            </a:extLst>
          </p:cNvPr>
          <p:cNvSpPr txBox="1"/>
          <p:nvPr/>
        </p:nvSpPr>
        <p:spPr>
          <a:xfrm>
            <a:off x="3599022" y="1701498"/>
            <a:ext cx="6714877"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400" dirty="0">
                <a:ln w="0"/>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rPr>
              <a:t>Summary:</a:t>
            </a:r>
            <a:endParaRPr lang="en-IN" sz="2400" dirty="0">
              <a:ln w="0"/>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endParaRPr>
          </a:p>
        </p:txBody>
      </p:sp>
      <p:sp>
        <p:nvSpPr>
          <p:cNvPr id="10" name="TextBox 9">
            <a:extLst>
              <a:ext uri="{FF2B5EF4-FFF2-40B4-BE49-F238E27FC236}">
                <a16:creationId xmlns:a16="http://schemas.microsoft.com/office/drawing/2014/main" id="{8AC00B51-A7B1-471D-9DEB-60724BE83C8D}"/>
              </a:ext>
            </a:extLst>
          </p:cNvPr>
          <p:cNvSpPr txBox="1"/>
          <p:nvPr/>
        </p:nvSpPr>
        <p:spPr>
          <a:xfrm>
            <a:off x="242596" y="2705725"/>
            <a:ext cx="2883159" cy="76944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4400" dirty="0">
                <a:ln w="0"/>
                <a:solidFill>
                  <a:schemeClr val="bg1"/>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rPr>
              <a:t>Summary</a:t>
            </a:r>
            <a:endParaRPr lang="en-IN" sz="4400" dirty="0">
              <a:ln w="0"/>
              <a:solidFill>
                <a:schemeClr val="bg1"/>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Arial" panose="020B0604020202020204" pitchFamily="34" charset="0"/>
            </a:endParaRPr>
          </a:p>
        </p:txBody>
      </p:sp>
      <p:sp>
        <p:nvSpPr>
          <p:cNvPr id="2" name="TextBox 1">
            <a:extLst>
              <a:ext uri="{FF2B5EF4-FFF2-40B4-BE49-F238E27FC236}">
                <a16:creationId xmlns:a16="http://schemas.microsoft.com/office/drawing/2014/main" id="{B00ED590-2FDF-47CF-B875-0672BEE34890}"/>
              </a:ext>
            </a:extLst>
          </p:cNvPr>
          <p:cNvSpPr txBox="1"/>
          <p:nvPr/>
        </p:nvSpPr>
        <p:spPr>
          <a:xfrm>
            <a:off x="3735818" y="2331670"/>
            <a:ext cx="6714877" cy="2308324"/>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Based of our analysis on data, there might be possibility to add more staffing during early morning hours of clinic to handle rush period &amp; also lunch time which can end up reducing the wait time complaint.</a:t>
            </a:r>
            <a:br>
              <a:rPr lang="en-US" dirty="0">
                <a:latin typeface="Roboto" panose="02000000000000000000" pitchFamily="2" charset="0"/>
                <a:ea typeface="Roboto" panose="02000000000000000000" pitchFamily="2" charset="0"/>
              </a:rPr>
            </a:br>
            <a:br>
              <a:rPr lang="en-US" dirty="0">
                <a:latin typeface="Roboto" panose="02000000000000000000" pitchFamily="2" charset="0"/>
                <a:ea typeface="Roboto" panose="02000000000000000000" pitchFamily="2" charset="0"/>
              </a:rPr>
            </a:br>
            <a:r>
              <a:rPr lang="en-US" dirty="0">
                <a:latin typeface="Roboto" panose="02000000000000000000" pitchFamily="2" charset="0"/>
                <a:ea typeface="Roboto" panose="02000000000000000000" pitchFamily="2" charset="0"/>
              </a:rPr>
              <a:t>We also need to manage medical staffing during Monday &amp; Thursday since we have seen wait time is highest during these 2 days compare to other clinic working days.</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856430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373</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Bahnschrift</vt:lpstr>
      <vt:lpstr>Calibri</vt:lpstr>
      <vt:lpstr>Calibri Light</vt:lpstr>
      <vt:lpstr>Copperplate Gothic Bold</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Singh</dc:creator>
  <cp:lastModifiedBy>Abhishek Singh</cp:lastModifiedBy>
  <cp:revision>9</cp:revision>
  <dcterms:created xsi:type="dcterms:W3CDTF">2023-08-05T19:57:15Z</dcterms:created>
  <dcterms:modified xsi:type="dcterms:W3CDTF">2023-08-05T20:38:46Z</dcterms:modified>
</cp:coreProperties>
</file>