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1"/>
  </p:sldMasterIdLst>
  <p:sldIdLst>
    <p:sldId id="256" r:id="rId2"/>
    <p:sldId id="258" r:id="rId3"/>
    <p:sldId id="279" r:id="rId4"/>
    <p:sldId id="257"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8" r:id="rId19"/>
    <p:sldId id="273" r:id="rId20"/>
    <p:sldId id="280" r:id="rId21"/>
    <p:sldId id="275"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EC6D96-58EE-47EA-92F1-437A89782605}" type="datetimeFigureOut">
              <a:rPr lang="en-IN" smtClean="0"/>
              <a:t>17-07-2021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F7FE6671-9CDF-4DFE-93F6-0B846D59B9CC}" type="slidenum">
              <a:rPr lang="en-IN" smtClean="0"/>
              <a:t>‹#›</a:t>
            </a:fld>
            <a:endParaRPr lang="en-IN"/>
          </a:p>
        </p:txBody>
      </p:sp>
    </p:spTree>
    <p:extLst>
      <p:ext uri="{BB962C8B-B14F-4D97-AF65-F5344CB8AC3E}">
        <p14:creationId xmlns:p14="http://schemas.microsoft.com/office/powerpoint/2010/main" val="305732808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EC6D96-58EE-47EA-92F1-437A89782605}" type="datetimeFigureOut">
              <a:rPr lang="en-IN" smtClean="0"/>
              <a:t>17-07-2021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F7FE6671-9CDF-4DFE-93F6-0B846D59B9CC}" type="slidenum">
              <a:rPr lang="en-IN" smtClean="0"/>
              <a:t>‹#›</a:t>
            </a:fld>
            <a:endParaRPr lang="en-IN"/>
          </a:p>
        </p:txBody>
      </p:sp>
    </p:spTree>
    <p:extLst>
      <p:ext uri="{BB962C8B-B14F-4D97-AF65-F5344CB8AC3E}">
        <p14:creationId xmlns:p14="http://schemas.microsoft.com/office/powerpoint/2010/main" val="2063587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EC6D96-58EE-47EA-92F1-437A89782605}" type="datetimeFigureOut">
              <a:rPr lang="en-IN" smtClean="0"/>
              <a:t>17-07-2021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F7FE6671-9CDF-4DFE-93F6-0B846D59B9CC}" type="slidenum">
              <a:rPr lang="en-IN" smtClean="0"/>
              <a:t>‹#›</a:t>
            </a:fld>
            <a:endParaRPr lang="en-IN"/>
          </a:p>
        </p:txBody>
      </p:sp>
    </p:spTree>
    <p:extLst>
      <p:ext uri="{BB962C8B-B14F-4D97-AF65-F5344CB8AC3E}">
        <p14:creationId xmlns:p14="http://schemas.microsoft.com/office/powerpoint/2010/main" val="1927532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EC6D96-58EE-47EA-92F1-437A89782605}" type="datetimeFigureOut">
              <a:rPr lang="en-IN" smtClean="0"/>
              <a:t>17-07-2021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F7FE6671-9CDF-4DFE-93F6-0B846D59B9CC}"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45607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EC6D96-58EE-47EA-92F1-437A89782605}" type="datetimeFigureOut">
              <a:rPr lang="en-IN" smtClean="0"/>
              <a:t>17-07-2021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F7FE6671-9CDF-4DFE-93F6-0B846D59B9CC}" type="slidenum">
              <a:rPr lang="en-IN" smtClean="0"/>
              <a:t>‹#›</a:t>
            </a:fld>
            <a:endParaRPr lang="en-IN"/>
          </a:p>
        </p:txBody>
      </p:sp>
    </p:spTree>
    <p:extLst>
      <p:ext uri="{BB962C8B-B14F-4D97-AF65-F5344CB8AC3E}">
        <p14:creationId xmlns:p14="http://schemas.microsoft.com/office/powerpoint/2010/main" val="2292178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0EC6D96-58EE-47EA-92F1-437A89782605}" type="datetimeFigureOut">
              <a:rPr lang="en-IN" smtClean="0"/>
              <a:t>17-07-2021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FE6671-9CDF-4DFE-93F6-0B846D59B9CC}" type="slidenum">
              <a:rPr lang="en-IN" smtClean="0"/>
              <a:t>‹#›</a:t>
            </a:fld>
            <a:endParaRPr lang="en-IN"/>
          </a:p>
        </p:txBody>
      </p:sp>
    </p:spTree>
    <p:extLst>
      <p:ext uri="{BB962C8B-B14F-4D97-AF65-F5344CB8AC3E}">
        <p14:creationId xmlns:p14="http://schemas.microsoft.com/office/powerpoint/2010/main" val="32942410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0EC6D96-58EE-47EA-92F1-437A89782605}" type="datetimeFigureOut">
              <a:rPr lang="en-IN" smtClean="0"/>
              <a:t>17-07-2021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FE6671-9CDF-4DFE-93F6-0B846D59B9CC}" type="slidenum">
              <a:rPr lang="en-IN" smtClean="0"/>
              <a:t>‹#›</a:t>
            </a:fld>
            <a:endParaRPr lang="en-IN"/>
          </a:p>
        </p:txBody>
      </p:sp>
    </p:spTree>
    <p:extLst>
      <p:ext uri="{BB962C8B-B14F-4D97-AF65-F5344CB8AC3E}">
        <p14:creationId xmlns:p14="http://schemas.microsoft.com/office/powerpoint/2010/main" val="3206536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EC6D96-58EE-47EA-92F1-437A89782605}" type="datetimeFigureOut">
              <a:rPr lang="en-IN" smtClean="0"/>
              <a:t>17-07-2021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FE6671-9CDF-4DFE-93F6-0B846D59B9CC}" type="slidenum">
              <a:rPr lang="en-IN" smtClean="0"/>
              <a:t>‹#›</a:t>
            </a:fld>
            <a:endParaRPr lang="en-IN"/>
          </a:p>
        </p:txBody>
      </p:sp>
    </p:spTree>
    <p:extLst>
      <p:ext uri="{BB962C8B-B14F-4D97-AF65-F5344CB8AC3E}">
        <p14:creationId xmlns:p14="http://schemas.microsoft.com/office/powerpoint/2010/main" val="3537471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0EC6D96-58EE-47EA-92F1-437A89782605}" type="datetimeFigureOut">
              <a:rPr lang="en-IN" smtClean="0"/>
              <a:t>17-07-2021</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7FE6671-9CDF-4DFE-93F6-0B846D59B9CC}" type="slidenum">
              <a:rPr lang="en-IN" smtClean="0"/>
              <a:t>‹#›</a:t>
            </a:fld>
            <a:endParaRPr lang="en-IN"/>
          </a:p>
        </p:txBody>
      </p:sp>
    </p:spTree>
    <p:extLst>
      <p:ext uri="{BB962C8B-B14F-4D97-AF65-F5344CB8AC3E}">
        <p14:creationId xmlns:p14="http://schemas.microsoft.com/office/powerpoint/2010/main" val="2638393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EC6D96-58EE-47EA-92F1-437A89782605}" type="datetimeFigureOut">
              <a:rPr lang="en-IN" smtClean="0"/>
              <a:t>17-07-2021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FE6671-9CDF-4DFE-93F6-0B846D59B9CC}" type="slidenum">
              <a:rPr lang="en-IN" smtClean="0"/>
              <a:t>‹#›</a:t>
            </a:fld>
            <a:endParaRPr lang="en-IN"/>
          </a:p>
        </p:txBody>
      </p:sp>
    </p:spTree>
    <p:extLst>
      <p:ext uri="{BB962C8B-B14F-4D97-AF65-F5344CB8AC3E}">
        <p14:creationId xmlns:p14="http://schemas.microsoft.com/office/powerpoint/2010/main" val="3414021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EC6D96-58EE-47EA-92F1-437A89782605}" type="datetimeFigureOut">
              <a:rPr lang="en-IN" smtClean="0"/>
              <a:t>17-07-2021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F7FE6671-9CDF-4DFE-93F6-0B846D59B9CC}" type="slidenum">
              <a:rPr lang="en-IN" smtClean="0"/>
              <a:t>‹#›</a:t>
            </a:fld>
            <a:endParaRPr lang="en-IN"/>
          </a:p>
        </p:txBody>
      </p:sp>
    </p:spTree>
    <p:extLst>
      <p:ext uri="{BB962C8B-B14F-4D97-AF65-F5344CB8AC3E}">
        <p14:creationId xmlns:p14="http://schemas.microsoft.com/office/powerpoint/2010/main" val="420710972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EC6D96-58EE-47EA-92F1-437A89782605}" type="datetimeFigureOut">
              <a:rPr lang="en-IN" smtClean="0"/>
              <a:t>17-07-2021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FE6671-9CDF-4DFE-93F6-0B846D59B9CC}" type="slidenum">
              <a:rPr lang="en-IN" smtClean="0"/>
              <a:t>‹#›</a:t>
            </a:fld>
            <a:endParaRPr lang="en-IN"/>
          </a:p>
        </p:txBody>
      </p:sp>
    </p:spTree>
    <p:extLst>
      <p:ext uri="{BB962C8B-B14F-4D97-AF65-F5344CB8AC3E}">
        <p14:creationId xmlns:p14="http://schemas.microsoft.com/office/powerpoint/2010/main" val="3813055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EC6D96-58EE-47EA-92F1-437A89782605}" type="datetimeFigureOut">
              <a:rPr lang="en-IN" smtClean="0"/>
              <a:t>17-07-2021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FE6671-9CDF-4DFE-93F6-0B846D59B9CC}" type="slidenum">
              <a:rPr lang="en-IN" smtClean="0"/>
              <a:t>‹#›</a:t>
            </a:fld>
            <a:endParaRPr lang="en-IN"/>
          </a:p>
        </p:txBody>
      </p:sp>
    </p:spTree>
    <p:extLst>
      <p:ext uri="{BB962C8B-B14F-4D97-AF65-F5344CB8AC3E}">
        <p14:creationId xmlns:p14="http://schemas.microsoft.com/office/powerpoint/2010/main" val="2044818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EC6D96-58EE-47EA-92F1-437A89782605}" type="datetimeFigureOut">
              <a:rPr lang="en-IN" smtClean="0"/>
              <a:t>17-07-2021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FE6671-9CDF-4DFE-93F6-0B846D59B9CC}" type="slidenum">
              <a:rPr lang="en-IN" smtClean="0"/>
              <a:t>‹#›</a:t>
            </a:fld>
            <a:endParaRPr lang="en-IN"/>
          </a:p>
        </p:txBody>
      </p:sp>
    </p:spTree>
    <p:extLst>
      <p:ext uri="{BB962C8B-B14F-4D97-AF65-F5344CB8AC3E}">
        <p14:creationId xmlns:p14="http://schemas.microsoft.com/office/powerpoint/2010/main" val="1459019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0EC6D96-58EE-47EA-92F1-437A89782605}" type="datetimeFigureOut">
              <a:rPr lang="en-IN" smtClean="0"/>
              <a:t>17-07-2021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FE6671-9CDF-4DFE-93F6-0B846D59B9CC}" type="slidenum">
              <a:rPr lang="en-IN" smtClean="0"/>
              <a:t>‹#›</a:t>
            </a:fld>
            <a:endParaRPr lang="en-IN"/>
          </a:p>
        </p:txBody>
      </p:sp>
    </p:spTree>
    <p:extLst>
      <p:ext uri="{BB962C8B-B14F-4D97-AF65-F5344CB8AC3E}">
        <p14:creationId xmlns:p14="http://schemas.microsoft.com/office/powerpoint/2010/main" val="2539031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EC6D96-58EE-47EA-92F1-437A89782605}" type="datetimeFigureOut">
              <a:rPr lang="en-IN" smtClean="0"/>
              <a:t>17-07-2021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FE6671-9CDF-4DFE-93F6-0B846D59B9CC}" type="slidenum">
              <a:rPr lang="en-IN" smtClean="0"/>
              <a:t>‹#›</a:t>
            </a:fld>
            <a:endParaRPr lang="en-IN"/>
          </a:p>
        </p:txBody>
      </p:sp>
    </p:spTree>
    <p:extLst>
      <p:ext uri="{BB962C8B-B14F-4D97-AF65-F5344CB8AC3E}">
        <p14:creationId xmlns:p14="http://schemas.microsoft.com/office/powerpoint/2010/main" val="2832729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EC6D96-58EE-47EA-92F1-437A89782605}" type="datetimeFigureOut">
              <a:rPr lang="en-IN" smtClean="0"/>
              <a:t>17-07-2021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FE6671-9CDF-4DFE-93F6-0B846D59B9CC}" type="slidenum">
              <a:rPr lang="en-IN" smtClean="0"/>
              <a:t>‹#›</a:t>
            </a:fld>
            <a:endParaRPr lang="en-IN"/>
          </a:p>
        </p:txBody>
      </p:sp>
    </p:spTree>
    <p:extLst>
      <p:ext uri="{BB962C8B-B14F-4D97-AF65-F5344CB8AC3E}">
        <p14:creationId xmlns:p14="http://schemas.microsoft.com/office/powerpoint/2010/main" val="3738859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0EC6D96-58EE-47EA-92F1-437A89782605}" type="datetimeFigureOut">
              <a:rPr lang="en-IN" smtClean="0"/>
              <a:t>17-07-2021</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7FE6671-9CDF-4DFE-93F6-0B846D59B9CC}" type="slidenum">
              <a:rPr lang="en-IN" smtClean="0"/>
              <a:t>‹#›</a:t>
            </a:fld>
            <a:endParaRPr lang="en-IN"/>
          </a:p>
        </p:txBody>
      </p:sp>
    </p:spTree>
    <p:extLst>
      <p:ext uri="{BB962C8B-B14F-4D97-AF65-F5344CB8AC3E}">
        <p14:creationId xmlns:p14="http://schemas.microsoft.com/office/powerpoint/2010/main" val="2676018536"/>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781" r:id="rId4"/>
    <p:sldLayoutId id="2147484782" r:id="rId5"/>
    <p:sldLayoutId id="2147484783" r:id="rId6"/>
    <p:sldLayoutId id="2147484784" r:id="rId7"/>
    <p:sldLayoutId id="2147484785" r:id="rId8"/>
    <p:sldLayoutId id="2147484786" r:id="rId9"/>
    <p:sldLayoutId id="2147484787" r:id="rId10"/>
    <p:sldLayoutId id="2147484788" r:id="rId11"/>
    <p:sldLayoutId id="2147484789" r:id="rId12"/>
    <p:sldLayoutId id="2147484790" r:id="rId13"/>
    <p:sldLayoutId id="2147484791" r:id="rId14"/>
    <p:sldLayoutId id="2147484792" r:id="rId15"/>
    <p:sldLayoutId id="2147484793" r:id="rId16"/>
    <p:sldLayoutId id="2147484794"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F047C-AA26-4B65-8E39-43A67291E609}"/>
              </a:ext>
            </a:extLst>
          </p:cNvPr>
          <p:cNvSpPr>
            <a:spLocks noGrp="1"/>
          </p:cNvSpPr>
          <p:nvPr>
            <p:ph type="ctrTitle"/>
          </p:nvPr>
        </p:nvSpPr>
        <p:spPr/>
        <p:txBody>
          <a:bodyPr/>
          <a:lstStyle/>
          <a:p>
            <a:r>
              <a:rPr lang="en-IN" dirty="0"/>
              <a:t>CELEBAL PROJECT</a:t>
            </a:r>
          </a:p>
        </p:txBody>
      </p:sp>
      <p:sp>
        <p:nvSpPr>
          <p:cNvPr id="3" name="Subtitle 2">
            <a:extLst>
              <a:ext uri="{FF2B5EF4-FFF2-40B4-BE49-F238E27FC236}">
                <a16:creationId xmlns:a16="http://schemas.microsoft.com/office/drawing/2014/main" id="{41843729-5080-4EAA-B0CF-34AE671DCEA6}"/>
              </a:ext>
            </a:extLst>
          </p:cNvPr>
          <p:cNvSpPr>
            <a:spLocks noGrp="1"/>
          </p:cNvSpPr>
          <p:nvPr>
            <p:ph type="subTitle" idx="1"/>
          </p:nvPr>
        </p:nvSpPr>
        <p:spPr/>
        <p:txBody>
          <a:bodyPr>
            <a:normAutofit/>
          </a:bodyPr>
          <a:lstStyle/>
          <a:p>
            <a:r>
              <a:rPr lang="en-IN" sz="2800" dirty="0"/>
              <a:t>CLOUD-3</a:t>
            </a:r>
            <a:endParaRPr lang="en-IN" dirty="0"/>
          </a:p>
        </p:txBody>
      </p:sp>
    </p:spTree>
    <p:extLst>
      <p:ext uri="{BB962C8B-B14F-4D97-AF65-F5344CB8AC3E}">
        <p14:creationId xmlns:p14="http://schemas.microsoft.com/office/powerpoint/2010/main" val="3138041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FF7D1-2D04-475C-8F33-CABBBBE07817}"/>
              </a:ext>
            </a:extLst>
          </p:cNvPr>
          <p:cNvSpPr>
            <a:spLocks noGrp="1"/>
          </p:cNvSpPr>
          <p:nvPr>
            <p:ph type="title"/>
          </p:nvPr>
        </p:nvSpPr>
        <p:spPr/>
        <p:txBody>
          <a:bodyPr/>
          <a:lstStyle/>
          <a:p>
            <a:r>
              <a:rPr lang="en-IN" dirty="0"/>
              <a:t>WORKING</a:t>
            </a:r>
          </a:p>
        </p:txBody>
      </p:sp>
      <p:pic>
        <p:nvPicPr>
          <p:cNvPr id="8" name="Content Placeholder 7">
            <a:extLst>
              <a:ext uri="{FF2B5EF4-FFF2-40B4-BE49-F238E27FC236}">
                <a16:creationId xmlns:a16="http://schemas.microsoft.com/office/drawing/2014/main" id="{6AD0AFF7-B029-41EC-BAA5-B50BA62DFC7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020" t="16473" r="970" b="4836"/>
          <a:stretch/>
        </p:blipFill>
        <p:spPr>
          <a:xfrm>
            <a:off x="680321" y="2157274"/>
            <a:ext cx="9724308" cy="4438835"/>
          </a:xfrm>
        </p:spPr>
      </p:pic>
    </p:spTree>
    <p:extLst>
      <p:ext uri="{BB962C8B-B14F-4D97-AF65-F5344CB8AC3E}">
        <p14:creationId xmlns:p14="http://schemas.microsoft.com/office/powerpoint/2010/main" val="4037931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B4C3-424C-4D76-B0AE-17194A3091C2}"/>
              </a:ext>
            </a:extLst>
          </p:cNvPr>
          <p:cNvSpPr>
            <a:spLocks noGrp="1"/>
          </p:cNvSpPr>
          <p:nvPr>
            <p:ph type="title"/>
          </p:nvPr>
        </p:nvSpPr>
        <p:spPr/>
        <p:txBody>
          <a:bodyPr/>
          <a:lstStyle/>
          <a:p>
            <a:r>
              <a:rPr lang="en-IN" dirty="0"/>
              <a:t>WORKING..</a:t>
            </a:r>
          </a:p>
        </p:txBody>
      </p:sp>
      <p:sp>
        <p:nvSpPr>
          <p:cNvPr id="3" name="Content Placeholder 2">
            <a:extLst>
              <a:ext uri="{FF2B5EF4-FFF2-40B4-BE49-F238E27FC236}">
                <a16:creationId xmlns:a16="http://schemas.microsoft.com/office/drawing/2014/main" id="{E92FA39D-BEDF-41A5-990D-9223DC8C8BB3}"/>
              </a:ext>
            </a:extLst>
          </p:cNvPr>
          <p:cNvSpPr>
            <a:spLocks noGrp="1"/>
          </p:cNvSpPr>
          <p:nvPr>
            <p:ph idx="1"/>
          </p:nvPr>
        </p:nvSpPr>
        <p:spPr/>
        <p:txBody>
          <a:bodyPr/>
          <a:lstStyle/>
          <a:p>
            <a:r>
              <a:rPr lang="en-IN" dirty="0"/>
              <a:t>Upload a .csv file in Blob Storage and create a table in Azure SQL Database.</a:t>
            </a:r>
          </a:p>
          <a:p>
            <a:r>
              <a:rPr lang="en-IN" dirty="0"/>
              <a:t>Create two linked service and datasets for Azure Blob Service and Azure SQL database in Data Factory pipeline.</a:t>
            </a:r>
          </a:p>
          <a:p>
            <a:r>
              <a:rPr lang="en-IN" dirty="0"/>
              <a:t>Azure pipeline will fetch data from source(Azure Blob Storage) and will copy it to sink(Azure SQL Database).</a:t>
            </a:r>
          </a:p>
          <a:p>
            <a:r>
              <a:rPr lang="en-IN" dirty="0"/>
              <a:t>Hence, data from Azure Blob Storage is copied to SQL database by configuring pipeline in Azure Data Factory.</a:t>
            </a:r>
          </a:p>
        </p:txBody>
      </p:sp>
    </p:spTree>
    <p:extLst>
      <p:ext uri="{BB962C8B-B14F-4D97-AF65-F5344CB8AC3E}">
        <p14:creationId xmlns:p14="http://schemas.microsoft.com/office/powerpoint/2010/main" val="1107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B5D0-BF08-4A46-84D0-8A561E41E034}"/>
              </a:ext>
            </a:extLst>
          </p:cNvPr>
          <p:cNvSpPr>
            <a:spLocks noGrp="1"/>
          </p:cNvSpPr>
          <p:nvPr>
            <p:ph type="title"/>
          </p:nvPr>
        </p:nvSpPr>
        <p:spPr>
          <a:xfrm>
            <a:off x="248575" y="1091952"/>
            <a:ext cx="10045607" cy="742213"/>
          </a:xfrm>
        </p:spPr>
        <p:txBody>
          <a:bodyPr>
            <a:normAutofit fontScale="90000"/>
          </a:bodyPr>
          <a:lstStyle/>
          <a:p>
            <a:r>
              <a:rPr lang="en-IN" dirty="0"/>
              <a:t>Step 1: Upload a .csv file in Blob Storage.</a:t>
            </a:r>
            <a:br>
              <a:rPr lang="en-IN" dirty="0"/>
            </a:br>
            <a:endParaRPr lang="en-IN" dirty="0"/>
          </a:p>
        </p:txBody>
      </p:sp>
      <p:pic>
        <p:nvPicPr>
          <p:cNvPr id="5" name="Content Placeholder 4">
            <a:extLst>
              <a:ext uri="{FF2B5EF4-FFF2-40B4-BE49-F238E27FC236}">
                <a16:creationId xmlns:a16="http://schemas.microsoft.com/office/drawing/2014/main" id="{633F252F-C5D1-4D42-8903-E7E3D3D1E56C}"/>
              </a:ext>
            </a:extLst>
          </p:cNvPr>
          <p:cNvPicPr>
            <a:picLocks noGrp="1" noChangeAspect="1"/>
          </p:cNvPicPr>
          <p:nvPr>
            <p:ph idx="1"/>
          </p:nvPr>
        </p:nvPicPr>
        <p:blipFill rotWithShape="1">
          <a:blip r:embed="rId2"/>
          <a:srcRect t="11739" r="23755" b="14432"/>
          <a:stretch/>
        </p:blipFill>
        <p:spPr>
          <a:xfrm>
            <a:off x="248575" y="1979721"/>
            <a:ext cx="10235953" cy="4878280"/>
          </a:xfrm>
        </p:spPr>
      </p:pic>
    </p:spTree>
    <p:extLst>
      <p:ext uri="{BB962C8B-B14F-4D97-AF65-F5344CB8AC3E}">
        <p14:creationId xmlns:p14="http://schemas.microsoft.com/office/powerpoint/2010/main" val="2071489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D0606-E559-4E6F-B6AF-97D2F78662EA}"/>
              </a:ext>
            </a:extLst>
          </p:cNvPr>
          <p:cNvSpPr>
            <a:spLocks noGrp="1"/>
          </p:cNvSpPr>
          <p:nvPr>
            <p:ph type="title"/>
          </p:nvPr>
        </p:nvSpPr>
        <p:spPr>
          <a:xfrm>
            <a:off x="257453" y="753228"/>
            <a:ext cx="10036730" cy="1080938"/>
          </a:xfrm>
        </p:spPr>
        <p:txBody>
          <a:bodyPr/>
          <a:lstStyle/>
          <a:p>
            <a:r>
              <a:rPr lang="en-IN" dirty="0"/>
              <a:t>Step 2: Create a table in Azure SQL Database.</a:t>
            </a:r>
          </a:p>
        </p:txBody>
      </p:sp>
      <p:sp>
        <p:nvSpPr>
          <p:cNvPr id="7" name="Content Placeholder 6">
            <a:extLst>
              <a:ext uri="{FF2B5EF4-FFF2-40B4-BE49-F238E27FC236}">
                <a16:creationId xmlns:a16="http://schemas.microsoft.com/office/drawing/2014/main" id="{B03133DA-313C-420A-9DFD-D7A5A86B9019}"/>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BB7D5B71-9AF6-4F43-BF74-FF84FDBB8384}"/>
              </a:ext>
            </a:extLst>
          </p:cNvPr>
          <p:cNvPicPr>
            <a:picLocks noChangeAspect="1"/>
          </p:cNvPicPr>
          <p:nvPr/>
        </p:nvPicPr>
        <p:blipFill>
          <a:blip r:embed="rId2"/>
          <a:stretch>
            <a:fillRect/>
          </a:stretch>
        </p:blipFill>
        <p:spPr>
          <a:xfrm>
            <a:off x="257452" y="1944211"/>
            <a:ext cx="10173810" cy="4913790"/>
          </a:xfrm>
          <a:prstGeom prst="rect">
            <a:avLst/>
          </a:prstGeom>
        </p:spPr>
      </p:pic>
    </p:spTree>
    <p:extLst>
      <p:ext uri="{BB962C8B-B14F-4D97-AF65-F5344CB8AC3E}">
        <p14:creationId xmlns:p14="http://schemas.microsoft.com/office/powerpoint/2010/main" val="2792921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100CA-FF94-4E7A-8954-29FDEE1ABAC2}"/>
              </a:ext>
            </a:extLst>
          </p:cNvPr>
          <p:cNvSpPr>
            <a:spLocks noGrp="1"/>
          </p:cNvSpPr>
          <p:nvPr>
            <p:ph type="title"/>
          </p:nvPr>
        </p:nvSpPr>
        <p:spPr>
          <a:xfrm>
            <a:off x="204187" y="753228"/>
            <a:ext cx="10089996" cy="1457312"/>
          </a:xfrm>
        </p:spPr>
        <p:txBody>
          <a:bodyPr>
            <a:normAutofit/>
          </a:bodyPr>
          <a:lstStyle/>
          <a:p>
            <a:r>
              <a:rPr lang="en-IN" sz="3100" dirty="0"/>
              <a:t>Step 3: Create two linked service for Azure Blob Service and Azure SQL database in Data Factory pipeline.</a:t>
            </a:r>
            <a:br>
              <a:rPr lang="en-IN" dirty="0"/>
            </a:br>
            <a:endParaRPr lang="en-IN" dirty="0"/>
          </a:p>
        </p:txBody>
      </p:sp>
      <p:pic>
        <p:nvPicPr>
          <p:cNvPr id="5" name="Content Placeholder 4">
            <a:extLst>
              <a:ext uri="{FF2B5EF4-FFF2-40B4-BE49-F238E27FC236}">
                <a16:creationId xmlns:a16="http://schemas.microsoft.com/office/drawing/2014/main" id="{F58BEA36-BE15-4FED-9A32-EEBF6CD91A58}"/>
              </a:ext>
            </a:extLst>
          </p:cNvPr>
          <p:cNvPicPr>
            <a:picLocks noGrp="1" noChangeAspect="1"/>
          </p:cNvPicPr>
          <p:nvPr>
            <p:ph idx="1"/>
          </p:nvPr>
        </p:nvPicPr>
        <p:blipFill rotWithShape="1">
          <a:blip r:embed="rId2"/>
          <a:srcRect t="12374" r="11461" b="13509"/>
          <a:stretch/>
        </p:blipFill>
        <p:spPr>
          <a:xfrm>
            <a:off x="204186" y="1970843"/>
            <a:ext cx="10227076" cy="4887157"/>
          </a:xfrm>
        </p:spPr>
      </p:pic>
    </p:spTree>
    <p:extLst>
      <p:ext uri="{BB962C8B-B14F-4D97-AF65-F5344CB8AC3E}">
        <p14:creationId xmlns:p14="http://schemas.microsoft.com/office/powerpoint/2010/main" val="4285123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9101-0532-4D27-A128-B4EEBB4C95D1}"/>
              </a:ext>
            </a:extLst>
          </p:cNvPr>
          <p:cNvSpPr>
            <a:spLocks noGrp="1"/>
          </p:cNvSpPr>
          <p:nvPr>
            <p:ph type="title"/>
          </p:nvPr>
        </p:nvSpPr>
        <p:spPr>
          <a:xfrm>
            <a:off x="213065" y="1012053"/>
            <a:ext cx="10081117" cy="896645"/>
          </a:xfrm>
        </p:spPr>
        <p:txBody>
          <a:bodyPr>
            <a:normAutofit fontScale="90000"/>
          </a:bodyPr>
          <a:lstStyle/>
          <a:p>
            <a:r>
              <a:rPr lang="en-IN" sz="3600" dirty="0">
                <a:latin typeface="Segoe UI" panose="020B0502040204020203" pitchFamily="34" charset="0"/>
                <a:cs typeface="Segoe UI" panose="020B0502040204020203" pitchFamily="34" charset="0"/>
              </a:rPr>
              <a:t>Step 4: Provide the path to .csv file in blob storage in the source section dataset.</a:t>
            </a:r>
            <a:br>
              <a:rPr lang="en-IN" sz="3600" dirty="0">
                <a:latin typeface="Segoe UI" panose="020B0502040204020203" pitchFamily="34" charset="0"/>
                <a:cs typeface="Segoe UI" panose="020B0502040204020203" pitchFamily="34" charset="0"/>
              </a:rPr>
            </a:br>
            <a:endParaRPr lang="en-IN" dirty="0"/>
          </a:p>
        </p:txBody>
      </p:sp>
      <p:pic>
        <p:nvPicPr>
          <p:cNvPr id="7" name="Content Placeholder 6">
            <a:extLst>
              <a:ext uri="{FF2B5EF4-FFF2-40B4-BE49-F238E27FC236}">
                <a16:creationId xmlns:a16="http://schemas.microsoft.com/office/drawing/2014/main" id="{1142263E-E2B6-491A-9B50-80ED38571935}"/>
              </a:ext>
            </a:extLst>
          </p:cNvPr>
          <p:cNvPicPr>
            <a:picLocks noGrp="1" noChangeAspect="1"/>
          </p:cNvPicPr>
          <p:nvPr>
            <p:ph idx="1"/>
          </p:nvPr>
        </p:nvPicPr>
        <p:blipFill rotWithShape="1">
          <a:blip r:embed="rId2"/>
          <a:srcRect t="12299" b="4531"/>
          <a:stretch/>
        </p:blipFill>
        <p:spPr>
          <a:xfrm>
            <a:off x="213065" y="1970843"/>
            <a:ext cx="10168896" cy="4887157"/>
          </a:xfrm>
        </p:spPr>
      </p:pic>
    </p:spTree>
    <p:extLst>
      <p:ext uri="{BB962C8B-B14F-4D97-AF65-F5344CB8AC3E}">
        <p14:creationId xmlns:p14="http://schemas.microsoft.com/office/powerpoint/2010/main" val="836612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A52E9-1EE8-448D-98FC-D45CB817143F}"/>
              </a:ext>
            </a:extLst>
          </p:cNvPr>
          <p:cNvSpPr>
            <a:spLocks noGrp="1"/>
          </p:cNvSpPr>
          <p:nvPr>
            <p:ph type="title"/>
          </p:nvPr>
        </p:nvSpPr>
        <p:spPr>
          <a:xfrm>
            <a:off x="204187" y="753228"/>
            <a:ext cx="10089996" cy="1080938"/>
          </a:xfrm>
        </p:spPr>
        <p:txBody>
          <a:bodyPr/>
          <a:lstStyle/>
          <a:p>
            <a:r>
              <a:rPr lang="en-IN" dirty="0"/>
              <a:t>Step 5: </a:t>
            </a:r>
            <a:r>
              <a:rPr lang="en-IN" dirty="0">
                <a:latin typeface="Segoe UI" panose="020B0502040204020203" pitchFamily="34" charset="0"/>
                <a:cs typeface="Segoe UI" panose="020B0502040204020203" pitchFamily="34" charset="0"/>
              </a:rPr>
              <a:t>G</a:t>
            </a:r>
            <a:r>
              <a:rPr lang="en-IN" sz="3600" dirty="0">
                <a:latin typeface="Segoe UI" panose="020B0502040204020203" pitchFamily="34" charset="0"/>
                <a:cs typeface="Segoe UI" panose="020B0502040204020203" pitchFamily="34" charset="0"/>
              </a:rPr>
              <a:t>ive database name in sink section dataset.</a:t>
            </a:r>
            <a:endParaRPr lang="en-IN" dirty="0"/>
          </a:p>
        </p:txBody>
      </p:sp>
      <p:pic>
        <p:nvPicPr>
          <p:cNvPr id="5" name="Content Placeholder 4">
            <a:extLst>
              <a:ext uri="{FF2B5EF4-FFF2-40B4-BE49-F238E27FC236}">
                <a16:creationId xmlns:a16="http://schemas.microsoft.com/office/drawing/2014/main" id="{BF06D203-8F81-4A6A-A2C4-2F0B58B01A10}"/>
              </a:ext>
            </a:extLst>
          </p:cNvPr>
          <p:cNvPicPr>
            <a:picLocks noGrp="1" noChangeAspect="1"/>
          </p:cNvPicPr>
          <p:nvPr>
            <p:ph idx="1"/>
          </p:nvPr>
        </p:nvPicPr>
        <p:blipFill rotWithShape="1">
          <a:blip r:embed="rId2"/>
          <a:srcRect t="12526" b="4836"/>
          <a:stretch/>
        </p:blipFill>
        <p:spPr>
          <a:xfrm>
            <a:off x="204186" y="1979720"/>
            <a:ext cx="10235954" cy="4878280"/>
          </a:xfrm>
        </p:spPr>
      </p:pic>
    </p:spTree>
    <p:extLst>
      <p:ext uri="{BB962C8B-B14F-4D97-AF65-F5344CB8AC3E}">
        <p14:creationId xmlns:p14="http://schemas.microsoft.com/office/powerpoint/2010/main" val="1043535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6DD1E-8017-4C43-BAA1-DD5619140D01}"/>
              </a:ext>
            </a:extLst>
          </p:cNvPr>
          <p:cNvSpPr>
            <a:spLocks noGrp="1"/>
          </p:cNvSpPr>
          <p:nvPr>
            <p:ph type="title"/>
          </p:nvPr>
        </p:nvSpPr>
        <p:spPr>
          <a:xfrm>
            <a:off x="239697" y="1216240"/>
            <a:ext cx="10054485" cy="617925"/>
          </a:xfrm>
        </p:spPr>
        <p:txBody>
          <a:bodyPr>
            <a:normAutofit fontScale="90000"/>
          </a:bodyPr>
          <a:lstStyle/>
          <a:p>
            <a:r>
              <a:rPr lang="en-IN" sz="3600" dirty="0">
                <a:latin typeface="Segoe UI" panose="020B0502040204020203" pitchFamily="34" charset="0"/>
                <a:cs typeface="Segoe UI" panose="020B0502040204020203" pitchFamily="34" charset="0"/>
              </a:rPr>
              <a:t>Step 6: Run ”Validate” to check whether there are errors.</a:t>
            </a:r>
            <a:br>
              <a:rPr lang="en-IN" sz="3600" dirty="0">
                <a:latin typeface="Segoe UI" panose="020B0502040204020203" pitchFamily="34" charset="0"/>
                <a:cs typeface="Segoe UI" panose="020B0502040204020203" pitchFamily="34" charset="0"/>
              </a:rPr>
            </a:br>
            <a:endParaRPr lang="en-IN" dirty="0"/>
          </a:p>
        </p:txBody>
      </p:sp>
      <p:pic>
        <p:nvPicPr>
          <p:cNvPr id="5" name="Content Placeholder 4">
            <a:extLst>
              <a:ext uri="{FF2B5EF4-FFF2-40B4-BE49-F238E27FC236}">
                <a16:creationId xmlns:a16="http://schemas.microsoft.com/office/drawing/2014/main" id="{BFE47AA6-7C09-40FD-B650-CF410A2B2A66}"/>
              </a:ext>
            </a:extLst>
          </p:cNvPr>
          <p:cNvPicPr>
            <a:picLocks noGrp="1" noChangeAspect="1"/>
          </p:cNvPicPr>
          <p:nvPr>
            <p:ph idx="1"/>
          </p:nvPr>
        </p:nvPicPr>
        <p:blipFill rotWithShape="1">
          <a:blip r:embed="rId2"/>
          <a:srcRect l="23057" t="11786" b="4590"/>
          <a:stretch/>
        </p:blipFill>
        <p:spPr>
          <a:xfrm>
            <a:off x="239697" y="1963146"/>
            <a:ext cx="10219989" cy="4894854"/>
          </a:xfrm>
        </p:spPr>
      </p:pic>
    </p:spTree>
    <p:extLst>
      <p:ext uri="{BB962C8B-B14F-4D97-AF65-F5344CB8AC3E}">
        <p14:creationId xmlns:p14="http://schemas.microsoft.com/office/powerpoint/2010/main" val="3938814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6DD1E-8017-4C43-BAA1-DD5619140D01}"/>
              </a:ext>
            </a:extLst>
          </p:cNvPr>
          <p:cNvSpPr>
            <a:spLocks noGrp="1"/>
          </p:cNvSpPr>
          <p:nvPr>
            <p:ph type="title"/>
          </p:nvPr>
        </p:nvSpPr>
        <p:spPr>
          <a:xfrm>
            <a:off x="239697" y="1216240"/>
            <a:ext cx="10054485" cy="617925"/>
          </a:xfrm>
        </p:spPr>
        <p:txBody>
          <a:bodyPr>
            <a:normAutofit fontScale="90000"/>
          </a:bodyPr>
          <a:lstStyle/>
          <a:p>
            <a:r>
              <a:rPr lang="en-IN" sz="3600" dirty="0">
                <a:latin typeface="Segoe UI" panose="020B0502040204020203" pitchFamily="34" charset="0"/>
                <a:cs typeface="Segoe UI" panose="020B0502040204020203" pitchFamily="34" charset="0"/>
              </a:rPr>
              <a:t>Step 7: Run ”Debug</a:t>
            </a:r>
            <a:r>
              <a:rPr lang="en-IN" dirty="0">
                <a:latin typeface="Segoe UI" panose="020B0502040204020203" pitchFamily="34" charset="0"/>
                <a:cs typeface="Segoe UI" panose="020B0502040204020203" pitchFamily="34" charset="0"/>
              </a:rPr>
              <a:t>”</a:t>
            </a:r>
            <a:r>
              <a:rPr lang="en-IN" sz="3600" dirty="0">
                <a:latin typeface="Segoe UI" panose="020B0502040204020203" pitchFamily="34" charset="0"/>
                <a:cs typeface="Segoe UI" panose="020B0502040204020203" pitchFamily="34" charset="0"/>
              </a:rPr>
              <a:t> to automate the process.</a:t>
            </a:r>
            <a:br>
              <a:rPr lang="en-IN" sz="3600" dirty="0">
                <a:latin typeface="Segoe UI" panose="020B0502040204020203" pitchFamily="34" charset="0"/>
                <a:cs typeface="Segoe UI" panose="020B0502040204020203" pitchFamily="34" charset="0"/>
              </a:rPr>
            </a:br>
            <a:endParaRPr lang="en-IN" dirty="0"/>
          </a:p>
        </p:txBody>
      </p:sp>
      <p:sp>
        <p:nvSpPr>
          <p:cNvPr id="4" name="Content Placeholder 3">
            <a:extLst>
              <a:ext uri="{FF2B5EF4-FFF2-40B4-BE49-F238E27FC236}">
                <a16:creationId xmlns:a16="http://schemas.microsoft.com/office/drawing/2014/main" id="{6F84CBEC-624C-4989-BB03-3562324CC559}"/>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8EBEE41A-F965-41C4-A4B0-57A1A533999C}"/>
              </a:ext>
            </a:extLst>
          </p:cNvPr>
          <p:cNvPicPr>
            <a:picLocks noChangeAspect="1"/>
          </p:cNvPicPr>
          <p:nvPr/>
        </p:nvPicPr>
        <p:blipFill>
          <a:blip r:embed="rId2"/>
          <a:stretch>
            <a:fillRect/>
          </a:stretch>
        </p:blipFill>
        <p:spPr>
          <a:xfrm>
            <a:off x="79898" y="1970842"/>
            <a:ext cx="10360242" cy="4887157"/>
          </a:xfrm>
          <a:prstGeom prst="rect">
            <a:avLst/>
          </a:prstGeom>
        </p:spPr>
      </p:pic>
    </p:spTree>
    <p:extLst>
      <p:ext uri="{BB962C8B-B14F-4D97-AF65-F5344CB8AC3E}">
        <p14:creationId xmlns:p14="http://schemas.microsoft.com/office/powerpoint/2010/main" val="1508854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9814D-3028-4DA0-BED5-462218CDA071}"/>
              </a:ext>
            </a:extLst>
          </p:cNvPr>
          <p:cNvSpPr>
            <a:spLocks noGrp="1"/>
          </p:cNvSpPr>
          <p:nvPr>
            <p:ph type="title"/>
          </p:nvPr>
        </p:nvSpPr>
        <p:spPr>
          <a:xfrm>
            <a:off x="177553" y="994298"/>
            <a:ext cx="10116629" cy="839867"/>
          </a:xfrm>
        </p:spPr>
        <p:txBody>
          <a:bodyPr>
            <a:normAutofit fontScale="90000"/>
          </a:bodyPr>
          <a:lstStyle/>
          <a:p>
            <a:r>
              <a:rPr lang="en-IN" dirty="0"/>
              <a:t>Step 8: </a:t>
            </a:r>
            <a:r>
              <a:rPr lang="en-IN" sz="3600" dirty="0">
                <a:latin typeface="Segoe UI" panose="020B0502040204020203" pitchFamily="34" charset="0"/>
                <a:cs typeface="Segoe UI" panose="020B0502040204020203" pitchFamily="34" charset="0"/>
              </a:rPr>
              <a:t>In SQL database, run “select” query in query editor to confirm that data has been copied.</a:t>
            </a:r>
            <a:br>
              <a:rPr lang="en-IN" sz="3600" dirty="0">
                <a:latin typeface="Segoe UI" panose="020B0502040204020203" pitchFamily="34" charset="0"/>
                <a:cs typeface="Segoe UI" panose="020B0502040204020203" pitchFamily="34" charset="0"/>
              </a:rPr>
            </a:br>
            <a:endParaRPr lang="en-IN" dirty="0"/>
          </a:p>
        </p:txBody>
      </p:sp>
      <p:pic>
        <p:nvPicPr>
          <p:cNvPr id="5" name="Content Placeholder 4">
            <a:extLst>
              <a:ext uri="{FF2B5EF4-FFF2-40B4-BE49-F238E27FC236}">
                <a16:creationId xmlns:a16="http://schemas.microsoft.com/office/drawing/2014/main" id="{5CE4F0FC-7843-4583-9B3E-8BDD250526FB}"/>
              </a:ext>
            </a:extLst>
          </p:cNvPr>
          <p:cNvPicPr>
            <a:picLocks noGrp="1" noChangeAspect="1"/>
          </p:cNvPicPr>
          <p:nvPr>
            <p:ph idx="1"/>
          </p:nvPr>
        </p:nvPicPr>
        <p:blipFill rotWithShape="1">
          <a:blip r:embed="rId2"/>
          <a:srcRect l="162" t="11539" b="4590"/>
          <a:stretch/>
        </p:blipFill>
        <p:spPr>
          <a:xfrm>
            <a:off x="177553" y="1979720"/>
            <a:ext cx="10280342" cy="4878280"/>
          </a:xfrm>
        </p:spPr>
      </p:pic>
    </p:spTree>
    <p:extLst>
      <p:ext uri="{BB962C8B-B14F-4D97-AF65-F5344CB8AC3E}">
        <p14:creationId xmlns:p14="http://schemas.microsoft.com/office/powerpoint/2010/main" val="947931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0454-A566-4AF8-B083-F0E58F5F523D}"/>
              </a:ext>
            </a:extLst>
          </p:cNvPr>
          <p:cNvSpPr>
            <a:spLocks noGrp="1"/>
          </p:cNvSpPr>
          <p:nvPr>
            <p:ph type="title"/>
          </p:nvPr>
        </p:nvSpPr>
        <p:spPr>
          <a:xfrm>
            <a:off x="1760738" y="2779206"/>
            <a:ext cx="8533444" cy="1704017"/>
          </a:xfrm>
        </p:spPr>
        <p:txBody>
          <a:bodyPr>
            <a:normAutofit fontScale="90000"/>
          </a:bodyPr>
          <a:lstStyle/>
          <a:p>
            <a:pPr algn="l"/>
            <a:r>
              <a:rPr lang="en-US" sz="3100" dirty="0"/>
              <a:t>Configuration of Azure Data Factory and create    pipelines to take data from Azure Blob and insert in into Azure SQL Database</a:t>
            </a:r>
            <a:br>
              <a:rPr lang="ru-RU" sz="3600" dirty="0"/>
            </a:br>
            <a:endParaRPr lang="en-IN" dirty="0"/>
          </a:p>
        </p:txBody>
      </p:sp>
      <p:pic>
        <p:nvPicPr>
          <p:cNvPr id="1026" name="Picture 2" descr="Objectives – SLNA TRIPURA">
            <a:extLst>
              <a:ext uri="{FF2B5EF4-FFF2-40B4-BE49-F238E27FC236}">
                <a16:creationId xmlns:a16="http://schemas.microsoft.com/office/drawing/2014/main" id="{48607451-2AEB-4231-B940-8341B28F2C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957" t="6130" r="16930"/>
          <a:stretch/>
        </p:blipFill>
        <p:spPr bwMode="auto">
          <a:xfrm>
            <a:off x="0" y="2707689"/>
            <a:ext cx="1760738" cy="1384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813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13CC0-E3A8-4576-96C5-335A8F22C1EE}"/>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FUTURE SCOPE</a:t>
            </a:r>
            <a:endParaRPr lang="en-IN"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58C38972-92B1-4BAE-8847-97F778809976}"/>
              </a:ext>
            </a:extLst>
          </p:cNvPr>
          <p:cNvSpPr>
            <a:spLocks noGrp="1"/>
          </p:cNvSpPr>
          <p:nvPr>
            <p:ph idx="1"/>
          </p:nvPr>
        </p:nvSpPr>
        <p:spPr/>
        <p:txBody>
          <a:bodyPr>
            <a:normAutofit fontScale="85000" lnSpcReduction="20000"/>
          </a:bodyPr>
          <a:lstStyle/>
          <a:p>
            <a:pPr marL="0" indent="0">
              <a:buNone/>
            </a:pPr>
            <a:r>
              <a:rPr lang="en-US" dirty="0"/>
              <a:t>According to sources, 2.5 quintillion bytes of data is generated everyday.</a:t>
            </a:r>
            <a:r>
              <a:rPr lang="en-US" b="0" i="0" dirty="0">
                <a:solidFill>
                  <a:srgbClr val="202124"/>
                </a:solidFill>
                <a:effectLst/>
                <a:latin typeface="Roboto" panose="02000000000000000000" pitchFamily="2" charset="0"/>
              </a:rPr>
              <a:t> </a:t>
            </a:r>
            <a:r>
              <a:rPr lang="en-US" b="0" i="0" dirty="0">
                <a:effectLst/>
                <a:latin typeface="Roboto" panose="02000000000000000000" pitchFamily="2" charset="0"/>
              </a:rPr>
              <a:t>Research from IDC shows that 80% of worldwide data produced will be unstructured, means it is typically text heavy and does not follow a predefined data model.</a:t>
            </a:r>
            <a:endParaRPr lang="en-US" dirty="0"/>
          </a:p>
          <a:p>
            <a:pPr marL="0" indent="0">
              <a:buNone/>
            </a:pPr>
            <a:r>
              <a:rPr lang="en-US" dirty="0"/>
              <a:t>According to our project we have used blob storage as a source for our unstructured data. Moreover, if we expand the scope of this project we can also take the data directly as generated from – </a:t>
            </a:r>
          </a:p>
          <a:p>
            <a:r>
              <a:rPr lang="en-US" dirty="0"/>
              <a:t>Azure services – Data Lake, </a:t>
            </a:r>
            <a:r>
              <a:rPr lang="en-US" dirty="0" err="1"/>
              <a:t>Iot</a:t>
            </a:r>
            <a:r>
              <a:rPr lang="en-US" dirty="0"/>
              <a:t> Hub.</a:t>
            </a:r>
          </a:p>
          <a:p>
            <a:r>
              <a:rPr lang="en-US" dirty="0"/>
              <a:t>FTP servers</a:t>
            </a:r>
          </a:p>
          <a:p>
            <a:r>
              <a:rPr lang="en-US" dirty="0"/>
              <a:t>3</a:t>
            </a:r>
            <a:r>
              <a:rPr lang="en-US" baseline="30000" dirty="0"/>
              <a:t>rd</a:t>
            </a:r>
            <a:r>
              <a:rPr lang="en-US" dirty="0"/>
              <a:t> Party applications such as google drive, </a:t>
            </a:r>
            <a:r>
              <a:rPr lang="en-US" dirty="0" err="1"/>
              <a:t>github</a:t>
            </a:r>
            <a:r>
              <a:rPr lang="en-US" dirty="0"/>
              <a:t>, and  many more. </a:t>
            </a:r>
          </a:p>
          <a:p>
            <a:r>
              <a:rPr lang="en-US" dirty="0"/>
              <a:t>E-commerce websites</a:t>
            </a:r>
          </a:p>
          <a:p>
            <a:r>
              <a:rPr lang="en-US" dirty="0"/>
              <a:t>Audio, video and images content</a:t>
            </a:r>
          </a:p>
          <a:p>
            <a:endParaRPr lang="en-IN" dirty="0"/>
          </a:p>
        </p:txBody>
      </p:sp>
    </p:spTree>
    <p:extLst>
      <p:ext uri="{BB962C8B-B14F-4D97-AF65-F5344CB8AC3E}">
        <p14:creationId xmlns:p14="http://schemas.microsoft.com/office/powerpoint/2010/main" val="90855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0454-A566-4AF8-B083-F0E58F5F523D}"/>
              </a:ext>
            </a:extLst>
          </p:cNvPr>
          <p:cNvSpPr>
            <a:spLocks noGrp="1"/>
          </p:cNvSpPr>
          <p:nvPr>
            <p:ph type="title"/>
          </p:nvPr>
        </p:nvSpPr>
        <p:spPr>
          <a:xfrm>
            <a:off x="1760738" y="2779206"/>
            <a:ext cx="8533444" cy="1704017"/>
          </a:xfrm>
        </p:spPr>
        <p:txBody>
          <a:bodyPr>
            <a:normAutofit fontScale="90000"/>
          </a:bodyPr>
          <a:lstStyle/>
          <a:p>
            <a:pPr algn="l"/>
            <a:r>
              <a:rPr lang="en-US" sz="3100" dirty="0"/>
              <a:t>Configured Azure Data Factory and created pipelines to take data from Azure Blob and inserted in into Azure SQL.</a:t>
            </a:r>
            <a:br>
              <a:rPr lang="ru-RU" sz="3600" dirty="0"/>
            </a:br>
            <a:endParaRPr lang="en-IN" dirty="0"/>
          </a:p>
        </p:txBody>
      </p:sp>
      <p:pic>
        <p:nvPicPr>
          <p:cNvPr id="3078" name="Picture 6" descr="Outcome High Res Stock Images | Shutterstock">
            <a:extLst>
              <a:ext uri="{FF2B5EF4-FFF2-40B4-BE49-F238E27FC236}">
                <a16:creationId xmlns:a16="http://schemas.microsoft.com/office/drawing/2014/main" id="{7BD83AC7-CAA3-4B35-B078-EA23010A8C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156" t="4720" r="15599" b="12062"/>
          <a:stretch/>
        </p:blipFill>
        <p:spPr bwMode="auto">
          <a:xfrm>
            <a:off x="90800" y="2528153"/>
            <a:ext cx="1669938" cy="170401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173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B66FF-A1BC-4E2E-A7B0-666B7BAF44F1}"/>
              </a:ext>
            </a:extLst>
          </p:cNvPr>
          <p:cNvSpPr>
            <a:spLocks noGrp="1"/>
          </p:cNvSpPr>
          <p:nvPr>
            <p:ph type="ctrTitle"/>
          </p:nvPr>
        </p:nvSpPr>
        <p:spPr>
          <a:xfrm>
            <a:off x="680322" y="2849731"/>
            <a:ext cx="8144134" cy="1038687"/>
          </a:xfrm>
        </p:spPr>
        <p:txBody>
          <a:bodyPr/>
          <a:lstStyle/>
          <a:p>
            <a:r>
              <a:rPr lang="en-IN" dirty="0"/>
              <a:t>THANK YOU </a:t>
            </a:r>
          </a:p>
        </p:txBody>
      </p:sp>
    </p:spTree>
    <p:extLst>
      <p:ext uri="{BB962C8B-B14F-4D97-AF65-F5344CB8AC3E}">
        <p14:creationId xmlns:p14="http://schemas.microsoft.com/office/powerpoint/2010/main" val="180732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B616C-AA05-4F5E-9182-73A7BE2340DD}"/>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TARGET AUDIENCE</a:t>
            </a:r>
            <a:endParaRPr lang="en-IN"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EA21FC15-3540-4D55-A780-B86276FCDFC1}"/>
              </a:ext>
            </a:extLst>
          </p:cNvPr>
          <p:cNvSpPr>
            <a:spLocks noGrp="1"/>
          </p:cNvSpPr>
          <p:nvPr>
            <p:ph idx="1"/>
          </p:nvPr>
        </p:nvSpPr>
        <p:spPr>
          <a:xfrm>
            <a:off x="520523" y="2336873"/>
            <a:ext cx="9613861" cy="3599316"/>
          </a:xfrm>
        </p:spPr>
        <p:txBody>
          <a:bodyPr/>
          <a:lstStyle/>
          <a:p>
            <a:pPr marL="0" indent="0">
              <a:buNone/>
            </a:pPr>
            <a:endParaRPr lang="en-US" dirty="0"/>
          </a:p>
          <a:p>
            <a:r>
              <a:rPr lang="en-US" dirty="0"/>
              <a:t>Students seeking career in Cloud Domain.</a:t>
            </a:r>
          </a:p>
          <a:p>
            <a:r>
              <a:rPr lang="en-US" dirty="0"/>
              <a:t>Industries using Azure Data Factory.</a:t>
            </a:r>
          </a:p>
          <a:p>
            <a:endParaRPr lang="en-US" dirty="0"/>
          </a:p>
          <a:p>
            <a:endParaRPr lang="en-IN" dirty="0"/>
          </a:p>
        </p:txBody>
      </p:sp>
      <p:pic>
        <p:nvPicPr>
          <p:cNvPr id="1026" name="Picture 2" descr="Companies using Azure Data Factory - Distribution by industry">
            <a:extLst>
              <a:ext uri="{FF2B5EF4-FFF2-40B4-BE49-F238E27FC236}">
                <a16:creationId xmlns:a16="http://schemas.microsoft.com/office/drawing/2014/main" id="{0AAABFD8-1174-48A2-8A9E-FBABA9CD2A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29"/>
          <a:stretch/>
        </p:blipFill>
        <p:spPr bwMode="auto">
          <a:xfrm>
            <a:off x="2629751" y="3908949"/>
            <a:ext cx="5715000" cy="2713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221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A24BE-6BD1-4107-A0D3-C248818DEAF9}"/>
              </a:ext>
            </a:extLst>
          </p:cNvPr>
          <p:cNvSpPr>
            <a:spLocks noGrp="1"/>
          </p:cNvSpPr>
          <p:nvPr>
            <p:ph type="title"/>
          </p:nvPr>
        </p:nvSpPr>
        <p:spPr/>
        <p:txBody>
          <a:bodyPr/>
          <a:lstStyle/>
          <a:p>
            <a:r>
              <a:rPr lang="en-IN" dirty="0"/>
              <a:t>PROJECT GROUP DETAILS</a:t>
            </a:r>
          </a:p>
        </p:txBody>
      </p:sp>
      <p:sp>
        <p:nvSpPr>
          <p:cNvPr id="3" name="Content Placeholder 2">
            <a:extLst>
              <a:ext uri="{FF2B5EF4-FFF2-40B4-BE49-F238E27FC236}">
                <a16:creationId xmlns:a16="http://schemas.microsoft.com/office/drawing/2014/main" id="{FEC57233-56F4-4067-BC0D-328C8AE8442B}"/>
              </a:ext>
            </a:extLst>
          </p:cNvPr>
          <p:cNvSpPr>
            <a:spLocks noGrp="1"/>
          </p:cNvSpPr>
          <p:nvPr>
            <p:ph sz="half" idx="1"/>
          </p:nvPr>
        </p:nvSpPr>
        <p:spPr/>
        <p:txBody>
          <a:bodyPr/>
          <a:lstStyle/>
          <a:p>
            <a:r>
              <a:rPr lang="en-IN" sz="2400" b="1" u="sng" dirty="0"/>
              <a:t>PROJECT MENTOR</a:t>
            </a:r>
          </a:p>
          <a:p>
            <a:pPr>
              <a:buFont typeface="Wingdings" panose="05000000000000000000" pitchFamily="2" charset="2"/>
              <a:buChar char="Ø"/>
            </a:pPr>
            <a:r>
              <a:rPr lang="en-IN" dirty="0"/>
              <a:t>Ms. Reema Rani </a:t>
            </a:r>
          </a:p>
          <a:p>
            <a:pPr marL="0" indent="0">
              <a:buNone/>
            </a:pPr>
            <a:r>
              <a:rPr lang="en-IN" dirty="0"/>
              <a:t>   </a:t>
            </a:r>
            <a:r>
              <a:rPr lang="en-IN" sz="1600" i="1" dirty="0"/>
              <a:t>Assistant Professor</a:t>
            </a:r>
            <a:endParaRPr lang="en-IN" sz="1800" i="1" dirty="0"/>
          </a:p>
          <a:p>
            <a:pPr marL="0" indent="0">
              <a:buNone/>
            </a:pPr>
            <a:r>
              <a:rPr lang="en-IN" i="1" dirty="0"/>
              <a:t>   </a:t>
            </a:r>
            <a:r>
              <a:rPr lang="en-IN" sz="1600" i="1" dirty="0"/>
              <a:t>School of Computer Science and Engineering</a:t>
            </a:r>
          </a:p>
          <a:p>
            <a:pPr marL="0" indent="0">
              <a:buNone/>
            </a:pPr>
            <a:r>
              <a:rPr lang="en-IN" i="1" dirty="0"/>
              <a:t>   </a:t>
            </a:r>
            <a:r>
              <a:rPr lang="en-IN" sz="1600" i="1" dirty="0"/>
              <a:t>Poornima University, Jaipur </a:t>
            </a:r>
            <a:endParaRPr lang="en-IN" i="1" dirty="0"/>
          </a:p>
        </p:txBody>
      </p:sp>
      <p:sp>
        <p:nvSpPr>
          <p:cNvPr id="4" name="Content Placeholder 3">
            <a:extLst>
              <a:ext uri="{FF2B5EF4-FFF2-40B4-BE49-F238E27FC236}">
                <a16:creationId xmlns:a16="http://schemas.microsoft.com/office/drawing/2014/main" id="{9ED54CE7-745B-4D3C-897F-02ED1E891E0F}"/>
              </a:ext>
            </a:extLst>
          </p:cNvPr>
          <p:cNvSpPr>
            <a:spLocks noGrp="1"/>
          </p:cNvSpPr>
          <p:nvPr>
            <p:ph sz="half" idx="2"/>
          </p:nvPr>
        </p:nvSpPr>
        <p:spPr/>
        <p:txBody>
          <a:bodyPr/>
          <a:lstStyle/>
          <a:p>
            <a:r>
              <a:rPr lang="en-IN" b="1" u="sng" dirty="0"/>
              <a:t>TEAM MEMBERS</a:t>
            </a:r>
          </a:p>
          <a:p>
            <a:pPr>
              <a:buFont typeface="Wingdings" panose="05000000000000000000" pitchFamily="2" charset="2"/>
              <a:buChar char="Ø"/>
            </a:pPr>
            <a:r>
              <a:rPr lang="en-IN" sz="1800" i="1" dirty="0"/>
              <a:t>Aarish Ahmed Siddique</a:t>
            </a:r>
          </a:p>
          <a:p>
            <a:pPr>
              <a:buFont typeface="Wingdings" panose="05000000000000000000" pitchFamily="2" charset="2"/>
              <a:buChar char="Ø"/>
            </a:pPr>
            <a:r>
              <a:rPr lang="en-IN" sz="1800" i="1" dirty="0"/>
              <a:t>Abhishek Singh</a:t>
            </a:r>
          </a:p>
          <a:p>
            <a:pPr>
              <a:buFont typeface="Wingdings" panose="05000000000000000000" pitchFamily="2" charset="2"/>
              <a:buChar char="Ø"/>
            </a:pPr>
            <a:r>
              <a:rPr lang="en-IN" sz="1800" i="1" dirty="0"/>
              <a:t>Anshita Goyal</a:t>
            </a:r>
          </a:p>
          <a:p>
            <a:pPr>
              <a:buFont typeface="Wingdings" panose="05000000000000000000" pitchFamily="2" charset="2"/>
              <a:buChar char="Ø"/>
            </a:pPr>
            <a:r>
              <a:rPr lang="en-IN" sz="1800" i="1" dirty="0"/>
              <a:t>Arushi Sukhwal</a:t>
            </a:r>
          </a:p>
          <a:p>
            <a:pPr>
              <a:buFont typeface="Wingdings" panose="05000000000000000000" pitchFamily="2" charset="2"/>
              <a:buChar char="Ø"/>
            </a:pPr>
            <a:r>
              <a:rPr lang="en-IN" sz="1800" i="1" dirty="0"/>
              <a:t>Teli Udayram</a:t>
            </a:r>
          </a:p>
        </p:txBody>
      </p:sp>
    </p:spTree>
    <p:extLst>
      <p:ext uri="{BB962C8B-B14F-4D97-AF65-F5344CB8AC3E}">
        <p14:creationId xmlns:p14="http://schemas.microsoft.com/office/powerpoint/2010/main" val="1522132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44C51-A2A7-4031-9C2B-D1FFE0695AD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2FF6F095-102E-48F7-95AF-A6A99BA153D3}"/>
              </a:ext>
            </a:extLst>
          </p:cNvPr>
          <p:cNvSpPr>
            <a:spLocks noGrp="1"/>
          </p:cNvSpPr>
          <p:nvPr>
            <p:ph idx="1"/>
          </p:nvPr>
        </p:nvSpPr>
        <p:spPr/>
        <p:txBody>
          <a:bodyPr>
            <a:normAutofit fontScale="77500" lnSpcReduction="20000"/>
          </a:bodyPr>
          <a:lstStyle/>
          <a:p>
            <a:r>
              <a:rPr lang="en-US" dirty="0">
                <a:solidFill>
                  <a:srgbClr val="F8F9FA"/>
                </a:solidFill>
                <a:latin typeface="Segoe UI" panose="020B0502040204020203" pitchFamily="34" charset="0"/>
              </a:rPr>
              <a:t>C</a:t>
            </a:r>
            <a:r>
              <a:rPr lang="en-US" b="0" i="0" dirty="0">
                <a:solidFill>
                  <a:srgbClr val="F8F9FA"/>
                </a:solidFill>
                <a:effectLst/>
                <a:latin typeface="Segoe UI" panose="020B0502040204020203" pitchFamily="34" charset="0"/>
              </a:rPr>
              <a:t>loud </a:t>
            </a:r>
            <a:r>
              <a:rPr lang="en-US" dirty="0">
                <a:solidFill>
                  <a:srgbClr val="F8F9FA"/>
                </a:solidFill>
                <a:latin typeface="Segoe UI" panose="020B0502040204020203" pitchFamily="34" charset="0"/>
              </a:rPr>
              <a:t>C</a:t>
            </a:r>
            <a:r>
              <a:rPr lang="en-US" b="0" i="0" dirty="0">
                <a:solidFill>
                  <a:srgbClr val="F8F9FA"/>
                </a:solidFill>
                <a:effectLst/>
                <a:latin typeface="Segoe UI" panose="020B0502040204020203" pitchFamily="34" charset="0"/>
              </a:rPr>
              <a:t>omputing is the delivery of computing services—including servers, storage, databases, networking, software, analytics, and intelligence—over the Internet. You typically pay only for cloud services you use, helping lower your operating costs, run your infrastructure more efficiently and scale as your business needs change.</a:t>
            </a:r>
          </a:p>
          <a:p>
            <a:pPr marL="0" indent="0">
              <a:buNone/>
            </a:pPr>
            <a:endParaRPr lang="en-US" b="0" i="0" dirty="0">
              <a:effectLst/>
              <a:latin typeface="Segoe UI" panose="020B0502040204020203" pitchFamily="34" charset="0"/>
            </a:endParaRPr>
          </a:p>
          <a:p>
            <a:r>
              <a:rPr lang="en-US" b="0" i="0" dirty="0">
                <a:effectLst/>
                <a:latin typeface="Segoe UI" panose="020B0502040204020203" pitchFamily="34" charset="0"/>
              </a:rPr>
              <a:t>Our Project motivation is to “”Create a data factory by using the Azure Data Factory user interface (UI)””. </a:t>
            </a:r>
          </a:p>
          <a:p>
            <a:pPr marL="0" indent="0">
              <a:buNone/>
            </a:pPr>
            <a:endParaRPr lang="en-US" b="0" i="0" dirty="0">
              <a:effectLst/>
              <a:latin typeface="Segoe UI" panose="020B0502040204020203" pitchFamily="34" charset="0"/>
            </a:endParaRPr>
          </a:p>
          <a:p>
            <a:r>
              <a:rPr lang="en-US" b="0" i="0" dirty="0">
                <a:effectLst/>
                <a:latin typeface="Segoe UI" panose="020B0502040204020203" pitchFamily="34" charset="0"/>
              </a:rPr>
              <a:t>The pipeline in this data factory copies data from Azure Blob storage to a database in Azure SQL Database. </a:t>
            </a:r>
          </a:p>
          <a:p>
            <a:pPr marL="0" indent="0">
              <a:buNone/>
            </a:pPr>
            <a:endParaRPr lang="en-US" b="0" i="0" dirty="0">
              <a:effectLst/>
              <a:latin typeface="Segoe UI" panose="020B0502040204020203" pitchFamily="34" charset="0"/>
            </a:endParaRPr>
          </a:p>
          <a:p>
            <a:r>
              <a:rPr lang="en-US" b="0" i="0" dirty="0">
                <a:effectLst/>
                <a:latin typeface="Segoe UI" panose="020B0502040204020203" pitchFamily="34" charset="0"/>
              </a:rPr>
              <a:t>The configuration pattern in this </a:t>
            </a:r>
            <a:r>
              <a:rPr lang="en-US" dirty="0">
                <a:latin typeface="Segoe UI" panose="020B0502040204020203" pitchFamily="34" charset="0"/>
              </a:rPr>
              <a:t>project </a:t>
            </a:r>
            <a:r>
              <a:rPr lang="en-US" b="0" i="0" dirty="0">
                <a:effectLst/>
                <a:latin typeface="Segoe UI" panose="020B0502040204020203" pitchFamily="34" charset="0"/>
              </a:rPr>
              <a:t>applies to copying from a file-based data store to a relational data store. </a:t>
            </a:r>
            <a:endParaRPr lang="en-IN" dirty="0"/>
          </a:p>
          <a:p>
            <a:endParaRPr lang="en-IN" dirty="0"/>
          </a:p>
        </p:txBody>
      </p:sp>
    </p:spTree>
    <p:extLst>
      <p:ext uri="{BB962C8B-B14F-4D97-AF65-F5344CB8AC3E}">
        <p14:creationId xmlns:p14="http://schemas.microsoft.com/office/powerpoint/2010/main" val="4267430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F047C-AA26-4B65-8E39-43A67291E609}"/>
              </a:ext>
            </a:extLst>
          </p:cNvPr>
          <p:cNvSpPr>
            <a:spLocks noGrp="1"/>
          </p:cNvSpPr>
          <p:nvPr>
            <p:ph type="ctrTitle"/>
          </p:nvPr>
        </p:nvSpPr>
        <p:spPr/>
        <p:txBody>
          <a:bodyPr/>
          <a:lstStyle/>
          <a:p>
            <a:r>
              <a:rPr lang="en-IN" dirty="0"/>
              <a:t>TECHNOLOGY USED </a:t>
            </a:r>
          </a:p>
        </p:txBody>
      </p:sp>
      <p:sp>
        <p:nvSpPr>
          <p:cNvPr id="3" name="Subtitle 2">
            <a:extLst>
              <a:ext uri="{FF2B5EF4-FFF2-40B4-BE49-F238E27FC236}">
                <a16:creationId xmlns:a16="http://schemas.microsoft.com/office/drawing/2014/main" id="{41843729-5080-4EAA-B0CF-34AE671DCEA6}"/>
              </a:ext>
            </a:extLst>
          </p:cNvPr>
          <p:cNvSpPr>
            <a:spLocks noGrp="1"/>
          </p:cNvSpPr>
          <p:nvPr>
            <p:ph type="subTitle" idx="1"/>
          </p:nvPr>
        </p:nvSpPr>
        <p:spPr>
          <a:xfrm>
            <a:off x="5468644" y="4394039"/>
            <a:ext cx="3355811" cy="2131048"/>
          </a:xfrm>
        </p:spPr>
        <p:txBody>
          <a:bodyPr>
            <a:normAutofit/>
          </a:bodyPr>
          <a:lstStyle/>
          <a:p>
            <a:pPr algn="l"/>
            <a:r>
              <a:rPr lang="en-IN" sz="2800" dirty="0"/>
              <a:t>Azure Data Factory</a:t>
            </a:r>
          </a:p>
          <a:p>
            <a:pPr algn="l"/>
            <a:r>
              <a:rPr lang="en-IN" sz="2800" dirty="0"/>
              <a:t>Azure Blob Storage</a:t>
            </a:r>
          </a:p>
          <a:p>
            <a:pPr algn="l"/>
            <a:r>
              <a:rPr lang="en-IN" sz="2800" dirty="0"/>
              <a:t>Azure SQL Database</a:t>
            </a:r>
            <a:endParaRPr lang="en-IN" sz="2400" dirty="0"/>
          </a:p>
        </p:txBody>
      </p:sp>
    </p:spTree>
    <p:extLst>
      <p:ext uri="{BB962C8B-B14F-4D97-AF65-F5344CB8AC3E}">
        <p14:creationId xmlns:p14="http://schemas.microsoft.com/office/powerpoint/2010/main" val="2567755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7E22-62A6-433E-8B41-E025443C7292}"/>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2A90FDFD-D73B-44C6-AFDD-B996E5B5FE58}"/>
              </a:ext>
            </a:extLst>
          </p:cNvPr>
          <p:cNvSpPr>
            <a:spLocks noGrp="1"/>
          </p:cNvSpPr>
          <p:nvPr>
            <p:ph idx="1"/>
          </p:nvPr>
        </p:nvSpPr>
        <p:spPr/>
        <p:txBody>
          <a:bodyPr>
            <a:normAutofit lnSpcReduction="10000"/>
          </a:bodyPr>
          <a:lstStyle/>
          <a:p>
            <a:pPr marL="0" indent="0">
              <a:buNone/>
            </a:pPr>
            <a:r>
              <a:rPr lang="en-US" sz="2400" dirty="0"/>
              <a:t>   		</a:t>
            </a:r>
            <a:r>
              <a:rPr lang="en-US" dirty="0"/>
              <a:t>        </a:t>
            </a:r>
            <a:r>
              <a:rPr lang="en-US" sz="3200" b="1" dirty="0"/>
              <a:t>Azure Data Factory</a:t>
            </a:r>
          </a:p>
          <a:p>
            <a:pPr marL="0" indent="0">
              <a:buNone/>
            </a:pPr>
            <a:endParaRPr lang="en-US" dirty="0"/>
          </a:p>
          <a:p>
            <a:pPr algn="l">
              <a:buFont typeface="Arial" panose="020B0604020202020204" pitchFamily="34" charset="0"/>
              <a:buChar char="•"/>
            </a:pPr>
            <a:r>
              <a:rPr lang="en-US" b="0" i="0" dirty="0">
                <a:effectLst/>
                <a:latin typeface="Segoe UI" panose="020B0502040204020203" pitchFamily="34" charset="0"/>
                <a:cs typeface="Segoe UI" panose="020B0502040204020203" pitchFamily="34" charset="0"/>
              </a:rPr>
              <a:t>Azure Data Factory is defined as a cloud-based </a:t>
            </a:r>
            <a:r>
              <a:rPr lang="en-US" b="1" i="0" dirty="0">
                <a:effectLst/>
                <a:latin typeface="Segoe UI" panose="020B0502040204020203" pitchFamily="34" charset="0"/>
                <a:cs typeface="Segoe UI" panose="020B0502040204020203" pitchFamily="34" charset="0"/>
              </a:rPr>
              <a:t>ETL(extract, transform and load)</a:t>
            </a:r>
            <a:r>
              <a:rPr lang="en-US" b="0" i="0" dirty="0">
                <a:effectLst/>
                <a:latin typeface="Segoe UI" panose="020B0502040204020203" pitchFamily="34" charset="0"/>
                <a:cs typeface="Segoe UI" panose="020B0502040204020203" pitchFamily="34" charset="0"/>
              </a:rPr>
              <a:t> and data integration service.</a:t>
            </a:r>
          </a:p>
          <a:p>
            <a:pPr algn="l">
              <a:buFont typeface="Arial" panose="020B0604020202020204" pitchFamily="34" charset="0"/>
              <a:buChar char="•"/>
            </a:pPr>
            <a:r>
              <a:rPr lang="en-US" b="0" i="0" dirty="0">
                <a:effectLst/>
                <a:latin typeface="Segoe UI" panose="020B0502040204020203" pitchFamily="34" charset="0"/>
                <a:cs typeface="Segoe UI" panose="020B0502040204020203" pitchFamily="34" charset="0"/>
              </a:rPr>
              <a:t>The aim of Azure Data Factory is to </a:t>
            </a:r>
            <a:r>
              <a:rPr lang="en-US" b="1" i="0" dirty="0">
                <a:effectLst/>
                <a:latin typeface="Segoe UI" panose="020B0502040204020203" pitchFamily="34" charset="0"/>
                <a:cs typeface="Segoe UI" panose="020B0502040204020203" pitchFamily="34" charset="0"/>
              </a:rPr>
              <a:t>fetch data</a:t>
            </a:r>
            <a:r>
              <a:rPr lang="en-US" b="0" i="0" dirty="0">
                <a:effectLst/>
                <a:latin typeface="Segoe UI" panose="020B0502040204020203" pitchFamily="34" charset="0"/>
                <a:cs typeface="Segoe UI" panose="020B0502040204020203" pitchFamily="34" charset="0"/>
              </a:rPr>
              <a:t> from one or more data sources and load them into a format that we process.</a:t>
            </a:r>
          </a:p>
          <a:p>
            <a:pPr algn="l">
              <a:buFont typeface="Arial" panose="020B0604020202020204" pitchFamily="34" charset="0"/>
              <a:buChar char="•"/>
            </a:pPr>
            <a:r>
              <a:rPr lang="en-US" b="0" i="0" dirty="0">
                <a:effectLst/>
                <a:latin typeface="Segoe UI" panose="020B0502040204020203" pitchFamily="34" charset="0"/>
                <a:cs typeface="Segoe UI" panose="020B0502040204020203" pitchFamily="34" charset="0"/>
              </a:rPr>
              <a:t>It can create data-driven pipelines for </a:t>
            </a:r>
            <a:r>
              <a:rPr lang="en-US" b="1" i="0" dirty="0">
                <a:effectLst/>
                <a:latin typeface="Segoe UI" panose="020B0502040204020203" pitchFamily="34" charset="0"/>
                <a:cs typeface="Segoe UI" panose="020B0502040204020203" pitchFamily="34" charset="0"/>
              </a:rPr>
              <a:t>orchestrating </a:t>
            </a:r>
            <a:r>
              <a:rPr lang="en-US" b="0" i="0" dirty="0">
                <a:effectLst/>
                <a:latin typeface="Segoe UI" panose="020B0502040204020203" pitchFamily="34" charset="0"/>
                <a:cs typeface="Segoe UI" panose="020B0502040204020203" pitchFamily="34" charset="0"/>
              </a:rPr>
              <a:t>data movement and transforming data at scale.</a:t>
            </a:r>
            <a:r>
              <a:rPr lang="en-US" b="1" i="0" dirty="0">
                <a:effectLst/>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orchestration means </a:t>
            </a:r>
            <a:r>
              <a:rPr lang="en-US" b="1" i="0" dirty="0">
                <a:effectLst/>
                <a:latin typeface="Segoe UI" panose="020B0502040204020203" pitchFamily="34" charset="0"/>
                <a:cs typeface="Segoe UI" panose="020B0502040204020203" pitchFamily="34" charset="0"/>
              </a:rPr>
              <a:t>automating many task together)</a:t>
            </a:r>
            <a:r>
              <a:rPr lang="en-US" b="0" i="0" dirty="0">
                <a:effectLst/>
                <a:latin typeface="Segoe UI" panose="020B0502040204020203" pitchFamily="34" charset="0"/>
                <a:cs typeface="Segoe UI" panose="020B0502040204020203" pitchFamily="34" charset="0"/>
              </a:rPr>
              <a:t> </a:t>
            </a:r>
          </a:p>
          <a:p>
            <a:endParaRPr lang="en-IN" dirty="0"/>
          </a:p>
        </p:txBody>
      </p:sp>
    </p:spTree>
    <p:extLst>
      <p:ext uri="{BB962C8B-B14F-4D97-AF65-F5344CB8AC3E}">
        <p14:creationId xmlns:p14="http://schemas.microsoft.com/office/powerpoint/2010/main" val="2893435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7E22-62A6-433E-8B41-E025443C7292}"/>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2A90FDFD-D73B-44C6-AFDD-B996E5B5FE58}"/>
              </a:ext>
            </a:extLst>
          </p:cNvPr>
          <p:cNvSpPr>
            <a:spLocks noGrp="1"/>
          </p:cNvSpPr>
          <p:nvPr>
            <p:ph idx="1"/>
          </p:nvPr>
        </p:nvSpPr>
        <p:spPr/>
        <p:txBody>
          <a:bodyPr>
            <a:normAutofit/>
          </a:bodyPr>
          <a:lstStyle/>
          <a:p>
            <a:pPr marL="0" indent="0">
              <a:buNone/>
            </a:pPr>
            <a:r>
              <a:rPr lang="en-US" sz="2400" dirty="0"/>
              <a:t>   		</a:t>
            </a:r>
            <a:r>
              <a:rPr lang="en-US" dirty="0"/>
              <a:t>        </a:t>
            </a:r>
            <a:r>
              <a:rPr lang="en-US" sz="3200" b="1" dirty="0"/>
              <a:t>Azure Blob Storage</a:t>
            </a:r>
          </a:p>
          <a:p>
            <a:pPr marL="0" indent="0">
              <a:buNone/>
            </a:pPr>
            <a:endParaRPr lang="en-US" b="1" dirty="0"/>
          </a:p>
          <a:p>
            <a:pPr algn="l">
              <a:buFont typeface="Arial" panose="020B0604020202020204" pitchFamily="34" charset="0"/>
              <a:buChar char="•"/>
            </a:pPr>
            <a:r>
              <a:rPr lang="en-US" sz="2400" b="0" i="0" dirty="0">
                <a:effectLst/>
                <a:latin typeface="Segoe UI" panose="020B0502040204020203" pitchFamily="34" charset="0"/>
                <a:cs typeface="Segoe UI" panose="020B0502040204020203" pitchFamily="34" charset="0"/>
              </a:rPr>
              <a:t>Azure Blob storage is a feature of Microsoft Azure which allows users to store large amounts of unstructured data.</a:t>
            </a:r>
          </a:p>
          <a:p>
            <a:pPr algn="l">
              <a:buFont typeface="Arial" panose="020B0604020202020204" pitchFamily="34" charset="0"/>
              <a:buChar char="•"/>
            </a:pPr>
            <a:r>
              <a:rPr lang="en-US" sz="2400" b="0" i="0" dirty="0">
                <a:effectLst/>
                <a:latin typeface="Segoe UI" panose="020B0502040204020203" pitchFamily="34" charset="0"/>
                <a:cs typeface="Segoe UI" panose="020B0502040204020203" pitchFamily="34" charset="0"/>
              </a:rPr>
              <a:t>Blob stands for Binary Large Object, which includes objects such as images and multimedia files. These are known as unstructured data because they don’t follow any particular data model.</a:t>
            </a:r>
            <a:endParaRPr lang="en-US" sz="2400" dirty="0">
              <a:latin typeface="Segoe UI" panose="020B0502040204020203" pitchFamily="34" charset="0"/>
              <a:cs typeface="Segoe UI" panose="020B0502040204020203" pitchFamily="34" charset="0"/>
            </a:endParaRPr>
          </a:p>
          <a:p>
            <a:endParaRPr lang="en-IN" dirty="0"/>
          </a:p>
        </p:txBody>
      </p:sp>
    </p:spTree>
    <p:extLst>
      <p:ext uri="{BB962C8B-B14F-4D97-AF65-F5344CB8AC3E}">
        <p14:creationId xmlns:p14="http://schemas.microsoft.com/office/powerpoint/2010/main" val="2048905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7E22-62A6-433E-8B41-E025443C7292}"/>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2A90FDFD-D73B-44C6-AFDD-B996E5B5FE58}"/>
              </a:ext>
            </a:extLst>
          </p:cNvPr>
          <p:cNvSpPr>
            <a:spLocks noGrp="1"/>
          </p:cNvSpPr>
          <p:nvPr>
            <p:ph idx="1"/>
          </p:nvPr>
        </p:nvSpPr>
        <p:spPr/>
        <p:txBody>
          <a:bodyPr>
            <a:normAutofit fontScale="85000" lnSpcReduction="20000"/>
          </a:bodyPr>
          <a:lstStyle/>
          <a:p>
            <a:pPr marL="0" indent="0">
              <a:buNone/>
            </a:pPr>
            <a:r>
              <a:rPr lang="en-US" sz="2400" dirty="0"/>
              <a:t>   		</a:t>
            </a:r>
            <a:r>
              <a:rPr lang="en-US" dirty="0"/>
              <a:t>             </a:t>
            </a:r>
            <a:r>
              <a:rPr lang="en-US" sz="3200" b="1" dirty="0"/>
              <a:t>Azure SQL Database</a:t>
            </a:r>
          </a:p>
          <a:p>
            <a:pPr marL="0" indent="0">
              <a:buNone/>
            </a:pPr>
            <a:endParaRPr lang="en-US" dirty="0"/>
          </a:p>
          <a:p>
            <a:pPr algn="l" fontAlgn="base"/>
            <a:r>
              <a:rPr lang="en-US" b="1" i="0" dirty="0">
                <a:effectLst/>
                <a:latin typeface="Segoe UI" panose="020B0502040204020203" pitchFamily="34" charset="0"/>
              </a:rPr>
              <a:t>Azure SQL Database</a:t>
            </a:r>
            <a:r>
              <a:rPr lang="en-US" b="0" i="0" dirty="0">
                <a:effectLst/>
                <a:latin typeface="Segoe UI" panose="020B0502040204020203" pitchFamily="34" charset="0"/>
              </a:rPr>
              <a:t> is a cloud-computing database service, that is offered by Microsoft Azure Platform which helps to host and use a relational SQL database in the cloud without requiring any hardware or software installation. Also, it provides various advanced features </a:t>
            </a:r>
            <a:r>
              <a:rPr lang="en-US" dirty="0">
                <a:latin typeface="Segoe UI" panose="020B0502040204020203" pitchFamily="34" charset="0"/>
              </a:rPr>
              <a:t>like:</a:t>
            </a:r>
          </a:p>
          <a:p>
            <a:pPr algn="l" fontAlgn="base">
              <a:buFont typeface="Wingdings" panose="05000000000000000000" pitchFamily="2" charset="2"/>
              <a:buChar char="Ø"/>
            </a:pPr>
            <a:r>
              <a:rPr lang="en-US" i="0" dirty="0">
                <a:effectLst/>
                <a:latin typeface="Segoe UI" panose="020B0502040204020203" pitchFamily="34" charset="0"/>
              </a:rPr>
              <a:t>Long-term backup retention</a:t>
            </a:r>
          </a:p>
          <a:p>
            <a:pPr algn="l" fontAlgn="base">
              <a:buFont typeface="Wingdings" panose="05000000000000000000" pitchFamily="2" charset="2"/>
              <a:buChar char="Ø"/>
            </a:pPr>
            <a:r>
              <a:rPr lang="en-US" i="0" dirty="0">
                <a:effectLst/>
                <a:latin typeface="Segoe UI" panose="020B0502040204020203" pitchFamily="34" charset="0"/>
              </a:rPr>
              <a:t>Geo-replication </a:t>
            </a:r>
          </a:p>
          <a:p>
            <a:pPr algn="l" fontAlgn="base">
              <a:buFont typeface="Wingdings" panose="05000000000000000000" pitchFamily="2" charset="2"/>
              <a:buChar char="Ø"/>
            </a:pPr>
            <a:r>
              <a:rPr lang="en-US" i="0" dirty="0">
                <a:effectLst/>
                <a:latin typeface="Segoe UI" panose="020B0502040204020203" pitchFamily="34" charset="0"/>
              </a:rPr>
              <a:t>Automatic tuning</a:t>
            </a:r>
          </a:p>
          <a:p>
            <a:pPr algn="l" fontAlgn="base">
              <a:buFont typeface="Wingdings" panose="05000000000000000000" pitchFamily="2" charset="2"/>
              <a:buChar char="Ø"/>
            </a:pPr>
            <a:r>
              <a:rPr lang="en-US" i="0" dirty="0">
                <a:effectLst/>
                <a:latin typeface="Segoe UI" panose="020B0502040204020203" pitchFamily="34" charset="0"/>
              </a:rPr>
              <a:t>High-availability</a:t>
            </a:r>
          </a:p>
          <a:p>
            <a:pPr algn="l" fontAlgn="base">
              <a:buFont typeface="Wingdings" panose="05000000000000000000" pitchFamily="2" charset="2"/>
              <a:buChar char="Ø"/>
            </a:pPr>
            <a:r>
              <a:rPr lang="en-US" i="0" dirty="0">
                <a:effectLst/>
                <a:latin typeface="Segoe UI" panose="020B0502040204020203" pitchFamily="34" charset="0"/>
              </a:rPr>
              <a:t>Automated backups</a:t>
            </a:r>
          </a:p>
          <a:p>
            <a:endParaRPr lang="en-IN" dirty="0"/>
          </a:p>
        </p:txBody>
      </p:sp>
    </p:spTree>
    <p:extLst>
      <p:ext uri="{BB962C8B-B14F-4D97-AF65-F5344CB8AC3E}">
        <p14:creationId xmlns:p14="http://schemas.microsoft.com/office/powerpoint/2010/main" val="166757455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385</TotalTime>
  <Words>758</Words>
  <Application>Microsoft Office PowerPoint</Application>
  <PresentationFormat>Widescreen</PresentationFormat>
  <Paragraphs>75</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Roboto</vt:lpstr>
      <vt:lpstr>Segoe UI</vt:lpstr>
      <vt:lpstr>Trebuchet MS</vt:lpstr>
      <vt:lpstr>Wingdings</vt:lpstr>
      <vt:lpstr>Berlin</vt:lpstr>
      <vt:lpstr>CELEBAL PROJECT</vt:lpstr>
      <vt:lpstr>Configuration of Azure Data Factory and create    pipelines to take data from Azure Blob and insert in into Azure SQL Database </vt:lpstr>
      <vt:lpstr>TARGET AUDIENCE</vt:lpstr>
      <vt:lpstr>PROJECT GROUP DETAILS</vt:lpstr>
      <vt:lpstr>INTRODUCTION</vt:lpstr>
      <vt:lpstr>TECHNOLOGY USED </vt:lpstr>
      <vt:lpstr>OVERVIEW</vt:lpstr>
      <vt:lpstr>OVERVIEW</vt:lpstr>
      <vt:lpstr>OVERVIEW</vt:lpstr>
      <vt:lpstr>WORKING</vt:lpstr>
      <vt:lpstr>WORKING..</vt:lpstr>
      <vt:lpstr>Step 1: Upload a .csv file in Blob Storage. </vt:lpstr>
      <vt:lpstr>Step 2: Create a table in Azure SQL Database.</vt:lpstr>
      <vt:lpstr>Step 3: Create two linked service for Azure Blob Service and Azure SQL database in Data Factory pipeline. </vt:lpstr>
      <vt:lpstr>Step 4: Provide the path to .csv file in blob storage in the source section dataset. </vt:lpstr>
      <vt:lpstr>Step 5: Give database name in sink section dataset.</vt:lpstr>
      <vt:lpstr>Step 6: Run ”Validate” to check whether there are errors. </vt:lpstr>
      <vt:lpstr>Step 7: Run ”Debug” to automate the process. </vt:lpstr>
      <vt:lpstr>Step 8: In SQL database, run “select” query in query editor to confirm that data has been copied. </vt:lpstr>
      <vt:lpstr>FUTURE SCOPE</vt:lpstr>
      <vt:lpstr>Configured Azure Data Factory and created pipelines to take data from Azure Blob and inserted in into Azure SQL.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CELEBAL PROJECT</dc:title>
  <dc:creator>Aarish</dc:creator>
  <cp:lastModifiedBy>Aarish</cp:lastModifiedBy>
  <cp:revision>16</cp:revision>
  <dcterms:created xsi:type="dcterms:W3CDTF">2021-06-19T14:23:25Z</dcterms:created>
  <dcterms:modified xsi:type="dcterms:W3CDTF">2021-07-17T07:38:01Z</dcterms:modified>
</cp:coreProperties>
</file>