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Advanced Predictive Modeling and Optimization for Silicon (SI) Content in Hot Metal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Objective:</a:t>
            </a:r>
          </a:p>
          <a:p>
            <a:r>
              <a:rPr lang="en-US" dirty="0" smtClean="0"/>
              <a:t>Silicon (SI) content in hot metal serves as a fundamental indicator of blast furnace thermal stability, playing a pivotal role in operational efficiency and safety. This approach outlines a comprehensive Artificial Intelligence and Machine Learning (AI/ML)-driven solution designed to predict SI content with high accuracy, integrate real-time anomaly detection, facilitate preemptive root cause analysis, and enable dynamic furnace parameter optimization.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81000"/>
          <a:ext cx="9144000" cy="6420909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6498771"/>
                <a:gridCol w="816429"/>
              </a:tblGrid>
              <a:tr h="93158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Feature Name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Category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Description/Relevance to SI Prediction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Data Type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C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78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Timestamp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Time-Series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Enables time-series analysis, trend identification, and sequence modeling. Crucial for understanding temporal dependencies and delays.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Timestamp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7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OxEnRa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/>
                        <a:t>Oxygen Enrichment </a:t>
                      </a:r>
                      <a:r>
                        <a:rPr lang="en-US" sz="900" dirty="0" smtClean="0"/>
                        <a:t>Rate: </a:t>
                      </a:r>
                      <a:r>
                        <a:rPr lang="en-US" sz="900" dirty="0"/>
                        <a:t>Influences combustion efficiency and thermal state, directly impacting Si levels.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3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BlFuPeIn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Blast Furnace Permeability Index: Reflects gas flow resistance, impacting heat transfer and reduction reactions.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54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EnOxFl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Enriched Oxygen Flow: Direct input affecting fuel combustion and overall thermal energy.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85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CoBlFl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Cold Blast Flow: Affects the volume and temperature of air entering the furnace, influencing thermal state.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3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BlMo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Blast Momentum: Relates to the kinetic energy of the blast, impacting raceway conditions and heat distribution.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74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BlFuBoGaVo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Blast Furnace Bottom Gas Volume: Indicator of gas flow and reactions in the lower part of the furnace.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41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BlFuBoGaIn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Blast Furnace Bottom Gas Index: Reflects gas composition and efficiency of reduction reactions.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305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ThCoTe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Theoretical Combustion Temperature: Key indicator of thermal energy within the furnace, strongly correlated with Si content.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62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ToGaPr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Top Gas Pressure: Influences gas flow dynamics and burden descent.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1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EnOxPr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/>
                        <a:t>Enriched Oxygen Pressure: Related to oxygen supply and its impact on combustion.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54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CoBlPr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Cold Blast Pressure: Indicates resistance to blast flow, affecting furnace stability.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41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ToPrDr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Top Pressure Drop: Reflects gas flow resistance in the upper furnace, related to burden permeability.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085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HoBlPr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Hot Blast Pressure: Pressure of the hot air injected, impacting penetration and reaction zones.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54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AcBlVe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Actual Blast Volume: Total volume of hot blast injected, a major control parameter for thermal state.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54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CoBlTe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Cold Blast Temperature: Temperature of air before heating, impacts hot blast temperature.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41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HoBlTe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Hot Blast Temperature: Direct input affecting the thermal state and energy balance of the furnace.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1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ToTe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Top Temperature: Reflects gas distribution and heat exchange in the upper stack.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7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BlHu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Blast Humidity: Water vapor content in blast, impacts hydrogen content and coke rate.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4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7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CoInSeVa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Coal Injection Set Value: Amount of pulverized coal injected, a critical fuel and reductant.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70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FoSI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Process Output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 err="1" smtClean="0"/>
                        <a:t>Fomer</a:t>
                      </a:r>
                      <a:r>
                        <a:rPr lang="en-US" sz="900" dirty="0" smtClean="0"/>
                        <a:t> SI: </a:t>
                      </a:r>
                      <a:r>
                        <a:rPr lang="en-US" sz="900" dirty="0"/>
                        <a:t>Potentially a previous model's forecast, could be used as a feature or for comparison.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866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HoBl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Hot Blast: Likely related to hot blast flow or volume, impacting thermal state.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354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ToGasP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Operating Parameter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Top Gas Pressure: Pressure of gas exiting the furnace, related to burden movement.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597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CoBF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Burden Composition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Coke Burden Factor: Ratio of coke in the burden, directly influencing thermal input and reduction.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41"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SI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Target Variable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/>
                        <a:t>Silicon content in hot metal: The primary output to be predicted, critical for thermal stability.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/>
                        <a:t>Numerical</a:t>
                      </a:r>
                    </a:p>
                  </a:txBody>
                  <a:tcPr marL="797" marR="797" marT="531" marB="53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" y="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mbria" pitchFamily="18" charset="0"/>
                <a:cs typeface="Cambria" pitchFamily="18" charset="0"/>
              </a:rPr>
              <a:t>Objectives: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mbria" pitchFamily="18" charset="0"/>
                <a:cs typeface="Cambria" pitchFamily="18" charset="0"/>
              </a:rPr>
              <a:t>High-Performance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  <a:t> Predictive Model for SI, optimized for accuracy and robustness.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</a:b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  <a:t>Tried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  <a:t>different models ranging from Linear models to Tree based ensemble models. Was not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  <a:t>able to achieve good accuracy with the current dataset but tree based models were more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  <a:t>accurate.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  <a:t>In tree based models, even though boosting models like XGB and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  <a:t>LightGBM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  <a:t> were able to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  <a:t>provide more accuracy but I finally went with Random Forest. Random forest had 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Cambria" pitchFamily="18" charset="0"/>
              </a:rPr>
              <a:t>comparable accuracy and is not affected by hyper parameter tuning, hence more robust.</a:t>
            </a: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 smtClean="0">
              <a:solidFill>
                <a:srgbClr val="000000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aseline="0" dirty="0" smtClean="0">
              <a:solidFill>
                <a:srgbClr val="000000"/>
              </a:solidFill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Arial" pitchFamily="34" charset="0"/>
              </a:rPr>
              <a:t>Getting final accuracy of:</a:t>
            </a:r>
            <a:b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Arial" pitchFamily="34" charset="0"/>
              </a:rPr>
            </a:b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mbria" pitchFamily="18" charset="0"/>
                <a:cs typeface="Arial" pitchFamily="34" charset="0"/>
              </a:rPr>
              <a:t>MAPE : </a:t>
            </a:r>
            <a:r>
              <a:rPr lang="en-US" dirty="0" smtClean="0"/>
              <a:t>13.9386%</a:t>
            </a:r>
            <a:endParaRPr kumimoji="0" lang="en-US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ea typeface="Cambria" pitchFamily="18" charset="0"/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baseline="0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Arial" pitchFamily="34" charset="0"/>
              </a:rPr>
              <a:t>	RMSE : </a:t>
            </a:r>
            <a:r>
              <a:rPr lang="en-US" dirty="0" smtClean="0"/>
              <a:t>0.0813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	R-Squared : 0.3789</a:t>
            </a:r>
            <a:r>
              <a:rPr lang="en-US" dirty="0" smtClean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Arial" pitchFamily="34" charset="0"/>
              </a:rPr>
              <a:t> </a:t>
            </a:r>
            <a:endParaRPr lang="en-US" dirty="0" smtClean="0"/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" y="0"/>
            <a:ext cx="9144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b="1" dirty="0" smtClean="0"/>
              <a:t>B. Provision </a:t>
            </a:r>
            <a:r>
              <a:rPr lang="en-US" b="1" dirty="0" smtClean="0"/>
              <a:t>Real-time Anomaly Detection to flag unexpected SI deviations and recommend corrective actions. </a:t>
            </a:r>
          </a:p>
          <a:p>
            <a:pPr lvl="0"/>
            <a:r>
              <a:rPr lang="en-US" b="1" dirty="0" smtClean="0"/>
              <a:t>C. Preemptive </a:t>
            </a:r>
            <a:r>
              <a:rPr lang="en-US" b="1" dirty="0" smtClean="0"/>
              <a:t>Root Cause Analysis to identify key parameters affecting SI and guide process control decisions.</a:t>
            </a:r>
          </a:p>
          <a:p>
            <a:pPr lvl="0"/>
            <a:r>
              <a:rPr lang="en-US" b="1" dirty="0" err="1" smtClean="0"/>
              <a:t>Explainability</a:t>
            </a:r>
            <a:r>
              <a:rPr lang="en-US" b="1" dirty="0" smtClean="0"/>
              <a:t> &amp; </a:t>
            </a:r>
            <a:r>
              <a:rPr lang="en-US" b="1" dirty="0" err="1" smtClean="0"/>
              <a:t>Actionability</a:t>
            </a:r>
            <a:r>
              <a:rPr lang="en-US" b="1" dirty="0" smtClean="0"/>
              <a:t>: SHAP analysis, feature importance, and business-relevant insights for furnace optimization.</a:t>
            </a:r>
          </a:p>
          <a:p>
            <a:pPr lvl="0"/>
            <a:r>
              <a:rPr lang="en-US" b="1" dirty="0" smtClean="0"/>
              <a:t>D</a:t>
            </a:r>
            <a:r>
              <a:rPr lang="en-US" b="1" dirty="0" smtClean="0"/>
              <a:t>. Comprehensive </a:t>
            </a:r>
            <a:r>
              <a:rPr lang="en-US" b="1" dirty="0" smtClean="0"/>
              <a:t>Model Evaluation: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Performance Metrics: R², RMSE, MAPE.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Uncertainty Quantification for confidence estimation.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Robustness Testing to validate performance under varying process conditions</a:t>
            </a:r>
            <a:r>
              <a:rPr lang="en-US" b="1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r>
              <a:rPr lang="en-US" b="1" dirty="0" smtClean="0"/>
              <a:t>I’ve tried these in post modeling notebook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" y="0"/>
            <a:ext cx="9144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b="1" dirty="0" smtClean="0"/>
              <a:t>G. Scalable Deployment Strategy: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b="1" dirty="0" smtClean="0"/>
              <a:t>Real-time inference with low-latency processing.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b="1" dirty="0" smtClean="0"/>
              <a:t>Model Drift Detection &amp; Retraining Mechanism for sustained performance.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b="1" dirty="0" smtClean="0"/>
              <a:t>Cloud or Edge Deployment Considerations based on operational constraints.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0" indent="-342900"/>
            <a:r>
              <a:rPr lang="en-US" dirty="0" smtClean="0"/>
              <a:t>Hypothesis: Assuming  that the output of SI prediction, anomaly detection, root cause</a:t>
            </a:r>
          </a:p>
          <a:p>
            <a:pPr marL="342900" lvl="0" indent="-342900"/>
            <a:r>
              <a:rPr lang="en-US" dirty="0" smtClean="0"/>
              <a:t>analysis and corrective action recommendation will be utilized by operators/engineers on Blast </a:t>
            </a:r>
          </a:p>
          <a:p>
            <a:pPr marL="342900" lvl="0" indent="-342900"/>
            <a:r>
              <a:rPr lang="en-US" dirty="0" smtClean="0"/>
              <a:t>Furnace plant premise.</a:t>
            </a:r>
          </a:p>
          <a:p>
            <a:pPr marL="342900" lvl="0" indent="-342900"/>
            <a:r>
              <a:rPr lang="en-US" dirty="0" smtClean="0"/>
              <a:t>And their actions will be critical and time dependent for blast furnace operation.</a:t>
            </a:r>
          </a:p>
          <a:p>
            <a:pPr marL="342900" lvl="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Here is the Flow I assume:</a:t>
            </a:r>
            <a:br>
              <a:rPr lang="en-US" dirty="0" smtClean="0"/>
            </a:br>
            <a:r>
              <a:rPr lang="en-US" dirty="0" smtClean="0"/>
              <a:t>Data Source → API Gateway → Model Service → Alert System → Operator Dashboard (Sensors) 	(REST API)        (Flask/</a:t>
            </a:r>
            <a:r>
              <a:rPr lang="en-US" dirty="0" err="1" smtClean="0"/>
              <a:t>FastAPI</a:t>
            </a:r>
            <a:r>
              <a:rPr lang="en-US" dirty="0" smtClean="0"/>
              <a:t>)       (Notifications)    (Web Interface)</a:t>
            </a:r>
          </a:p>
          <a:p>
            <a:pPr marL="342900" lvl="0" indent="-342900"/>
            <a:endParaRPr lang="en-US" dirty="0" smtClean="0"/>
          </a:p>
          <a:p>
            <a:pPr marL="342900" indent="-342900"/>
            <a:r>
              <a:rPr lang="en-US" dirty="0" smtClean="0"/>
              <a:t>So for Real-time inference with low-latency processing, we will go with-</a:t>
            </a:r>
          </a:p>
          <a:p>
            <a:pPr marL="342900" indent="-342900"/>
            <a:r>
              <a:rPr lang="en-US" u="sng" dirty="0" smtClean="0"/>
              <a:t>EDGE deployment</a:t>
            </a:r>
            <a:r>
              <a:rPr lang="en-US" dirty="0" smtClean="0"/>
              <a:t>(</a:t>
            </a:r>
            <a:r>
              <a:rPr lang="en-US" b="1" dirty="0" smtClean="0"/>
              <a:t>means running your ML model as close as possible to where the data is </a:t>
            </a:r>
          </a:p>
          <a:p>
            <a:pPr marL="342900" indent="-342900"/>
            <a:r>
              <a:rPr lang="en-US" b="1" dirty="0" smtClean="0"/>
              <a:t>generated) </a:t>
            </a:r>
            <a:r>
              <a:rPr lang="en-US" dirty="0" smtClean="0"/>
              <a:t> Instead of </a:t>
            </a:r>
            <a:r>
              <a:rPr lang="en-US" u="sng" dirty="0" smtClean="0"/>
              <a:t>Cloud Deployment</a:t>
            </a:r>
          </a:p>
          <a:p>
            <a:pPr marL="342900" indent="-342900"/>
            <a:endParaRPr lang="en-US" u="sng" dirty="0" smtClean="0"/>
          </a:p>
          <a:p>
            <a:pPr marL="342900" indent="-342900"/>
            <a:r>
              <a:rPr lang="en-US" dirty="0" smtClean="0"/>
              <a:t>Which is ideal for this case as: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Reliability</a:t>
            </a:r>
            <a:r>
              <a:rPr lang="en-US" dirty="0" smtClean="0"/>
              <a:t>: Works without internet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Security</a:t>
            </a:r>
            <a:r>
              <a:rPr lang="en-US" dirty="0" smtClean="0"/>
              <a:t>: Data stays on-premises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Cost</a:t>
            </a:r>
            <a:r>
              <a:rPr lang="en-US" dirty="0" smtClean="0"/>
              <a:t>: No cloud computing fees for inference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Speed</a:t>
            </a:r>
            <a:r>
              <a:rPr lang="en-US" dirty="0" smtClean="0"/>
              <a:t>: No internet round-trip</a:t>
            </a:r>
          </a:p>
          <a:p>
            <a:pPr marL="342900" indent="-342900">
              <a:buFont typeface="Arial" pitchFamily="34" charset="0"/>
              <a:buChar char="•"/>
            </a:pPr>
            <a:endParaRPr lang="en-US" u="sng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/>
            <a:r>
              <a:rPr lang="en-US" dirty="0" smtClean="0"/>
              <a:t>Further for </a:t>
            </a:r>
            <a:r>
              <a:rPr lang="en-US" b="1" dirty="0" smtClean="0"/>
              <a:t>Model Drift Detection &amp; Retraining Mechanism for sustained performance</a:t>
            </a:r>
          </a:p>
          <a:p>
            <a:pPr marL="342900" lvl="0" indent="-342900"/>
            <a:r>
              <a:rPr lang="en-US" dirty="0" smtClean="0"/>
              <a:t>We can go on cloud based architecture.</a:t>
            </a:r>
          </a:p>
          <a:p>
            <a:pPr marL="342900" lvl="0" indent="-342900"/>
            <a:endParaRPr lang="en-US" dirty="0" smtClean="0"/>
          </a:p>
          <a:p>
            <a:pPr marL="342900" lvl="0" indent="-342900"/>
            <a:r>
              <a:rPr lang="en-US" dirty="0" smtClean="0"/>
              <a:t>Data pipeline in this case will look something like this:</a:t>
            </a:r>
          </a:p>
          <a:p>
            <a:pPr marL="342900" lvl="0" indent="-342900"/>
            <a:r>
              <a:rPr lang="en-US" dirty="0" smtClean="0"/>
              <a:t>Edge Server 	→ Periodic Data Upload →	 Cloud Storage</a:t>
            </a:r>
          </a:p>
          <a:p>
            <a:pPr marL="342900" lvl="0" indent="-342900"/>
            <a:r>
              <a:rPr lang="en-US" dirty="0" smtClean="0"/>
              <a:t>(Daily/Weekly)                (Historical data) 	 (Data Lake Azure/GCP/AWS)</a:t>
            </a:r>
          </a:p>
          <a:p>
            <a:pPr marL="342900" lvl="0" indent="-342900"/>
            <a:endParaRPr lang="en-US" dirty="0" smtClean="0"/>
          </a:p>
          <a:p>
            <a:pPr marL="342900" lvl="0" indent="-342900"/>
            <a:r>
              <a:rPr lang="en-US" dirty="0" smtClean="0"/>
              <a:t>This can help with: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 smtClean="0"/>
              <a:t>Model versioning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 smtClean="0"/>
              <a:t>Performance monitoring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 smtClean="0"/>
              <a:t>Model drift detection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 smtClean="0"/>
              <a:t>Retraining with new data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0" indent="-342900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" y="0"/>
            <a:ext cx="9144000" cy="812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/>
            <a:r>
              <a:rPr lang="en-US" b="1" dirty="0" smtClean="0"/>
              <a:t>Deployment strategy with key infrastructure and integration details:</a:t>
            </a:r>
          </a:p>
          <a:p>
            <a:pPr marL="342900" lvl="0" indent="-342900">
              <a:buAutoNum type="alphaUcPeriod"/>
            </a:pPr>
            <a:r>
              <a:rPr lang="en-US" b="1" dirty="0" smtClean="0"/>
              <a:t>Architecture overview</a:t>
            </a:r>
          </a:p>
          <a:p>
            <a:pPr marL="342900" lvl="0" indent="-342900"/>
            <a:r>
              <a:rPr lang="en-US" u="sng" dirty="0" smtClean="0"/>
              <a:t>HYBRID EDGE-CLOUD DEPLOYMENT: </a:t>
            </a:r>
          </a:p>
          <a:p>
            <a:pPr marL="342900" lvl="0" indent="-342900"/>
            <a:r>
              <a:rPr lang="en-US" dirty="0" smtClean="0"/>
              <a:t>With  EDGE Layer sitting on premise on steel plant providing real-time model results.</a:t>
            </a:r>
          </a:p>
          <a:p>
            <a:pPr marL="342900" lvl="0" indent="-342900"/>
            <a:r>
              <a:rPr lang="en-US" dirty="0" smtClean="0"/>
              <a:t>And Cloud Layer sitting on cloud for Model lifecycle</a:t>
            </a:r>
          </a:p>
          <a:p>
            <a:pPr marL="342900" lvl="0" indent="-342900"/>
            <a:endParaRPr lang="en-US" dirty="0" smtClean="0"/>
          </a:p>
          <a:p>
            <a:pPr marL="342900" lvl="0" indent="-342900"/>
            <a:r>
              <a:rPr lang="en-US" b="1" dirty="0" smtClean="0"/>
              <a:t>B. Edge Infrastructure (Real-Time Operations)</a:t>
            </a:r>
          </a:p>
          <a:p>
            <a:r>
              <a:rPr lang="en-US" b="1" dirty="0" smtClean="0"/>
              <a:t>Location</a:t>
            </a:r>
            <a:r>
              <a:rPr lang="en-US" dirty="0" smtClean="0"/>
              <a:t>: On-premises at steel plant</a:t>
            </a:r>
          </a:p>
          <a:p>
            <a:r>
              <a:rPr lang="en-US" b="1" dirty="0" smtClean="0"/>
              <a:t>Components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Model Serving</a:t>
            </a:r>
            <a:r>
              <a:rPr lang="en-US" dirty="0" smtClean="0"/>
              <a:t>: Containerized ML models (</a:t>
            </a:r>
            <a:r>
              <a:rPr lang="en-US" dirty="0" err="1" smtClean="0"/>
              <a:t>Docker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API Layer</a:t>
            </a:r>
            <a:r>
              <a:rPr lang="en-US" dirty="0" smtClean="0"/>
              <a:t>: </a:t>
            </a:r>
            <a:r>
              <a:rPr lang="en-US" dirty="0" err="1" smtClean="0"/>
              <a:t>FastAPI</a:t>
            </a:r>
            <a:r>
              <a:rPr lang="en-US" dirty="0" smtClean="0"/>
              <a:t>/Flask for real-time inference</a:t>
            </a:r>
          </a:p>
          <a:p>
            <a:r>
              <a:rPr lang="en-US" b="1" dirty="0" smtClean="0"/>
              <a:t>Data Processing</a:t>
            </a:r>
            <a:r>
              <a:rPr lang="en-US" dirty="0" smtClean="0"/>
              <a:t>: Stream processing for sensor data</a:t>
            </a:r>
          </a:p>
          <a:p>
            <a:r>
              <a:rPr lang="en-US" b="1" dirty="0" smtClean="0"/>
              <a:t>Alert System</a:t>
            </a:r>
            <a:r>
              <a:rPr lang="en-US" dirty="0" smtClean="0"/>
              <a:t>: Real-time anomaly notifications</a:t>
            </a:r>
          </a:p>
          <a:p>
            <a:r>
              <a:rPr lang="en-US" b="1" dirty="0" smtClean="0"/>
              <a:t>Local Storage</a:t>
            </a:r>
            <a:r>
              <a:rPr lang="en-US" dirty="0" smtClean="0"/>
              <a:t>: </a:t>
            </a:r>
            <a:r>
              <a:rPr lang="en-US" dirty="0" err="1" smtClean="0"/>
              <a:t>Redis</a:t>
            </a:r>
            <a:r>
              <a:rPr lang="en-US" dirty="0" smtClean="0"/>
              <a:t> cache for recent predictions</a:t>
            </a:r>
          </a:p>
          <a:p>
            <a:endParaRPr lang="en-US" dirty="0" smtClean="0"/>
          </a:p>
          <a:p>
            <a:r>
              <a:rPr lang="en-US" b="1" dirty="0" smtClean="0"/>
              <a:t>C. Cloud Infrastructure (Model Management)</a:t>
            </a:r>
            <a:r>
              <a:rPr lang="en-US" dirty="0" smtClean="0"/>
              <a:t> </a:t>
            </a:r>
            <a:r>
              <a:rPr lang="en-US" b="1" dirty="0" smtClean="0"/>
              <a:t>Purpose</a:t>
            </a:r>
            <a:r>
              <a:rPr lang="en-US" dirty="0" smtClean="0"/>
              <a:t>: Model lifecycle and analytics </a:t>
            </a:r>
            <a:r>
              <a:rPr lang="en-US" b="1" dirty="0" smtClean="0"/>
              <a:t>Components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Model Training</a:t>
            </a:r>
            <a:r>
              <a:rPr lang="en-US" dirty="0" smtClean="0"/>
              <a:t>: Automated ML pipelines with </a:t>
            </a:r>
            <a:r>
              <a:rPr lang="en-US" dirty="0" err="1" smtClean="0"/>
              <a:t>Databricks</a:t>
            </a:r>
            <a:r>
              <a:rPr lang="en-US" dirty="0" smtClean="0"/>
              <a:t> and Azure Data Factory/AWS Glue for orchestration</a:t>
            </a:r>
          </a:p>
          <a:p>
            <a:r>
              <a:rPr lang="en-US" b="1" dirty="0" smtClean="0"/>
              <a:t>Drift Detection</a:t>
            </a:r>
            <a:r>
              <a:rPr lang="en-US" dirty="0" smtClean="0"/>
              <a:t>: Statistical monitoring services with pipeline-based triggers and automated </a:t>
            </a:r>
            <a:r>
              <a:rPr lang="en-US" b="1" dirty="0" smtClean="0"/>
              <a:t>alerts</a:t>
            </a:r>
            <a:endParaRPr lang="en-US" dirty="0" smtClean="0"/>
          </a:p>
          <a:p>
            <a:r>
              <a:rPr lang="en-US" b="1" dirty="0" smtClean="0"/>
              <a:t>Data Lake</a:t>
            </a:r>
            <a:r>
              <a:rPr lang="en-US" dirty="0" smtClean="0"/>
              <a:t>: Historical performance data on Azure Data Lake/AWS S3 with time-series partitioning</a:t>
            </a:r>
          </a:p>
          <a:p>
            <a:r>
              <a:rPr lang="en-US" b="1" dirty="0" smtClean="0"/>
              <a:t>Model Registry</a:t>
            </a:r>
            <a:r>
              <a:rPr lang="en-US" dirty="0" smtClean="0"/>
              <a:t>: Version control and deployment management via </a:t>
            </a:r>
            <a:r>
              <a:rPr lang="en-US" dirty="0" err="1" smtClean="0"/>
              <a:t>MLflow</a:t>
            </a:r>
            <a:r>
              <a:rPr lang="en-US" dirty="0" smtClean="0"/>
              <a:t>/Azure ML integrated with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Bitbucket</a:t>
            </a:r>
            <a:endParaRPr lang="en-US" dirty="0" smtClean="0"/>
          </a:p>
          <a:p>
            <a:endParaRPr lang="en-US" dirty="0" smtClean="0"/>
          </a:p>
          <a:p>
            <a:pPr marL="342900" lvl="0" indent="-342900"/>
            <a:endParaRPr lang="en-US" dirty="0" smtClean="0"/>
          </a:p>
          <a:p>
            <a:pPr marL="342900" lvl="0" indent="-342900"/>
            <a:endParaRPr lang="en-US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en-US" u="sng" dirty="0" smtClean="0"/>
          </a:p>
          <a:p>
            <a:pPr marL="342900" lvl="0" indent="-342900"/>
            <a:endParaRPr 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989</Words>
  <Application>Microsoft Office PowerPoint</Application>
  <PresentationFormat>On-screen Show (4:3)</PresentationFormat>
  <Paragraphs>193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ABC1</dc:creator>
  <cp:lastModifiedBy>ABC1</cp:lastModifiedBy>
  <cp:revision>63</cp:revision>
  <dcterms:created xsi:type="dcterms:W3CDTF">2006-08-16T00:00:00Z</dcterms:created>
  <dcterms:modified xsi:type="dcterms:W3CDTF">2025-08-12T21:16:22Z</dcterms:modified>
</cp:coreProperties>
</file>