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2839-911A-40F5-A778-CC7B3C1F954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07B6-2B75-46B2-B121-3542FD70FCE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21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2839-911A-40F5-A778-CC7B3C1F954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07B6-2B75-46B2-B121-3542FD70F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8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2839-911A-40F5-A778-CC7B3C1F954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07B6-2B75-46B2-B121-3542FD70F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85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2839-911A-40F5-A778-CC7B3C1F954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07B6-2B75-46B2-B121-3542FD70FCE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4057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2839-911A-40F5-A778-CC7B3C1F954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07B6-2B75-46B2-B121-3542FD70F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27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2839-911A-40F5-A778-CC7B3C1F954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07B6-2B75-46B2-B121-3542FD70FCE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3597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2839-911A-40F5-A778-CC7B3C1F954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07B6-2B75-46B2-B121-3542FD70F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20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2839-911A-40F5-A778-CC7B3C1F954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07B6-2B75-46B2-B121-3542FD70F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44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2839-911A-40F5-A778-CC7B3C1F954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07B6-2B75-46B2-B121-3542FD70F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3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2839-911A-40F5-A778-CC7B3C1F954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07B6-2B75-46B2-B121-3542FD70F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2839-911A-40F5-A778-CC7B3C1F954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07B6-2B75-46B2-B121-3542FD70F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1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2839-911A-40F5-A778-CC7B3C1F954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07B6-2B75-46B2-B121-3542FD70F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4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2839-911A-40F5-A778-CC7B3C1F954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07B6-2B75-46B2-B121-3542FD70F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2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2839-911A-40F5-A778-CC7B3C1F954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07B6-2B75-46B2-B121-3542FD70F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7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2839-911A-40F5-A778-CC7B3C1F954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07B6-2B75-46B2-B121-3542FD70F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1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2839-911A-40F5-A778-CC7B3C1F954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07B6-2B75-46B2-B121-3542FD70F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2839-911A-40F5-A778-CC7B3C1F954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A07B6-2B75-46B2-B121-3542FD70F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8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4222839-911A-40F5-A778-CC7B3C1F954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5FA07B6-2B75-46B2-B121-3542FD70F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58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52EC-B96C-4C17-ADA0-DA487C834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256" y="667138"/>
            <a:ext cx="8562425" cy="1226977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FF"/>
                </a:highlight>
                <a:latin typeface="Cooper Black" panose="0208090404030B020404" pitchFamily="18" charset="0"/>
              </a:rPr>
              <a:t>Introduction to SDLC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F25B4-3B02-4AA6-B84E-E144C84A2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147" y="2565918"/>
            <a:ext cx="6910906" cy="284272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400" b="1" dirty="0">
                <a:latin typeface="Bahnschrift Light" panose="020B0502040204020203" pitchFamily="34" charset="0"/>
              </a:rPr>
              <a:t>NAME- ABHISHEK SINGH NEGI</a:t>
            </a:r>
          </a:p>
          <a:p>
            <a:r>
              <a:rPr lang="en-US" sz="2400" b="1" dirty="0">
                <a:latin typeface="Bahnschrift Light" panose="020B0502040204020203" pitchFamily="34" charset="0"/>
              </a:rPr>
              <a:t>DATE- 6/JUN/2024</a:t>
            </a:r>
          </a:p>
        </p:txBody>
      </p:sp>
    </p:spTree>
    <p:extLst>
      <p:ext uri="{BB962C8B-B14F-4D97-AF65-F5344CB8AC3E}">
        <p14:creationId xmlns:p14="http://schemas.microsoft.com/office/powerpoint/2010/main" val="356577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B2FFC-6EF5-45F4-A954-328496D39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316581" cy="15314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8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FF"/>
                </a:highlight>
                <a:latin typeface="Cooper Black" panose="0208090404030B020404" pitchFamily="18" charset="0"/>
              </a:rPr>
              <a:t>Introduction to Software Development Life Cycle (SDLC)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7741A7-3FFD-4698-9021-841600680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4171" y="3161026"/>
            <a:ext cx="892631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Definition: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 SDLC is a structured approach for developing software through a series of phases.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Importance: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Ensures systematic planning, development, and maintenance, leading to high-quality software. </a:t>
            </a:r>
          </a:p>
        </p:txBody>
      </p:sp>
    </p:spTree>
    <p:extLst>
      <p:ext uri="{BB962C8B-B14F-4D97-AF65-F5344CB8AC3E}">
        <p14:creationId xmlns:p14="http://schemas.microsoft.com/office/powerpoint/2010/main" val="116593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4B4D-D1EF-4ED3-9241-04D6C44B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248" y="400524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FF"/>
                </a:highlight>
                <a:latin typeface="Cooper Black" panose="0208090404030B020404" pitchFamily="18" charset="0"/>
              </a:rPr>
              <a:t>Key Phases of SDLC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F32B5-0B12-4632-A048-946B8878E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248" y="1907591"/>
            <a:ext cx="9259144" cy="4222794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100" b="1" dirty="0">
                <a:solidFill>
                  <a:schemeClr val="tx1"/>
                </a:solidFill>
                <a:latin typeface="Corbel" panose="020B0503020204020204" pitchFamily="34" charset="0"/>
              </a:rPr>
              <a:t>Planning:</a:t>
            </a:r>
            <a:r>
              <a:rPr lang="en-US" sz="2100" dirty="0">
                <a:solidFill>
                  <a:schemeClr val="tx1"/>
                </a:solidFill>
                <a:latin typeface="Corbel" panose="020B0503020204020204" pitchFamily="34" charset="0"/>
              </a:rPr>
              <a:t> Define scope, conduct feasibility study, and plan the project.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100" b="1" dirty="0">
                <a:solidFill>
                  <a:schemeClr val="tx1"/>
                </a:solidFill>
                <a:latin typeface="Corbel" panose="020B0503020204020204" pitchFamily="34" charset="0"/>
              </a:rPr>
              <a:t>Analysis:</a:t>
            </a:r>
            <a:r>
              <a:rPr lang="en-US" sz="2100" dirty="0">
                <a:solidFill>
                  <a:schemeClr val="tx1"/>
                </a:solidFill>
                <a:latin typeface="Corbel" panose="020B0503020204020204" pitchFamily="34" charset="0"/>
              </a:rPr>
              <a:t> Gather detailed requirements and analyze system requirements.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100" b="1" dirty="0">
                <a:solidFill>
                  <a:schemeClr val="tx1"/>
                </a:solidFill>
                <a:latin typeface="Corbel" panose="020B0503020204020204" pitchFamily="34" charset="0"/>
              </a:rPr>
              <a:t>Design:</a:t>
            </a:r>
            <a:r>
              <a:rPr lang="en-US" sz="2100" dirty="0">
                <a:solidFill>
                  <a:schemeClr val="tx1"/>
                </a:solidFill>
                <a:latin typeface="Corbel" panose="020B0503020204020204" pitchFamily="34" charset="0"/>
              </a:rPr>
              <a:t> Create system architecture and design specifications.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100" b="1" dirty="0">
                <a:solidFill>
                  <a:schemeClr val="tx1"/>
                </a:solidFill>
                <a:latin typeface="Corbel" panose="020B0503020204020204" pitchFamily="34" charset="0"/>
              </a:rPr>
              <a:t>Implementation:</a:t>
            </a:r>
            <a:r>
              <a:rPr lang="en-US" sz="2100" dirty="0">
                <a:solidFill>
                  <a:schemeClr val="tx1"/>
                </a:solidFill>
                <a:latin typeface="Corbel" panose="020B0503020204020204" pitchFamily="34" charset="0"/>
              </a:rPr>
              <a:t> Code and build the system components.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100" b="1" dirty="0">
                <a:solidFill>
                  <a:schemeClr val="tx1"/>
                </a:solidFill>
                <a:latin typeface="Corbel" panose="020B0503020204020204" pitchFamily="34" charset="0"/>
              </a:rPr>
              <a:t>Testing:</a:t>
            </a:r>
            <a:r>
              <a:rPr lang="en-US" sz="2100" dirty="0">
                <a:solidFill>
                  <a:schemeClr val="tx1"/>
                </a:solidFill>
                <a:latin typeface="Corbel" panose="020B0503020204020204" pitchFamily="34" charset="0"/>
              </a:rPr>
              <a:t> Verify and validate the system against requirements.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100" b="1" dirty="0">
                <a:solidFill>
                  <a:schemeClr val="tx1"/>
                </a:solidFill>
                <a:latin typeface="Corbel" panose="020B0503020204020204" pitchFamily="34" charset="0"/>
              </a:rPr>
              <a:t>Deployment:</a:t>
            </a:r>
            <a:r>
              <a:rPr lang="en-US" sz="2100" dirty="0">
                <a:solidFill>
                  <a:schemeClr val="tx1"/>
                </a:solidFill>
                <a:latin typeface="Corbel" panose="020B0503020204020204" pitchFamily="34" charset="0"/>
              </a:rPr>
              <a:t> Release the system to the production environment.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100" b="1" dirty="0">
                <a:solidFill>
                  <a:schemeClr val="tx1"/>
                </a:solidFill>
                <a:latin typeface="Corbel" panose="020B0503020204020204" pitchFamily="34" charset="0"/>
              </a:rPr>
              <a:t>Maintenance:</a:t>
            </a:r>
            <a:r>
              <a:rPr lang="en-US" sz="2100" dirty="0">
                <a:solidFill>
                  <a:schemeClr val="tx1"/>
                </a:solidFill>
                <a:latin typeface="Corbel" panose="020B0503020204020204" pitchFamily="34" charset="0"/>
              </a:rPr>
              <a:t> Provide ongoing support and system enhancements.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3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081C-87F2-430A-9035-6A5EFA373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122" y="429526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FF"/>
                </a:highlight>
                <a:latin typeface="Cooper Black" panose="0208090404030B020404" pitchFamily="18" charset="0"/>
              </a:rPr>
              <a:t>Waterfall Model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A53F4E-7715-4138-A2BE-1448A14CCF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4212" y="2765933"/>
            <a:ext cx="1008331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Description: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 A sequential, linear process where each phase must be completed before the next begins.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Pros: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Simple to understand and use.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Easy to manage due to its rigidity.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Phases are well-defined and documented.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Cons: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Inflexible to changes.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Late discovery of issues due to late testing phase.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Not suitable for projects with evolving requirements.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11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D74F-4B94-49AB-8B93-189627AD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2491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FF"/>
                </a:highlight>
                <a:latin typeface="Cooper Black" panose="0208090404030B020404" pitchFamily="18" charset="0"/>
              </a:rPr>
              <a:t>Agile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41B9-57B6-45DC-B886-C8675390A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838131"/>
            <a:ext cx="9672769" cy="45073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Description:</a:t>
            </a:r>
            <a:r>
              <a:rPr lang="en-US" dirty="0">
                <a:solidFill>
                  <a:schemeClr val="tx1"/>
                </a:solidFill>
              </a:rPr>
              <a:t> An iterative approach focusing on collaboration, customer feedback, and small, frequent releases.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Pros: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orbel" panose="020B0503020204020204" pitchFamily="34" charset="0"/>
              </a:rPr>
              <a:t>Highly flexible and adaptive to changes.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orbel" panose="020B0503020204020204" pitchFamily="34" charset="0"/>
              </a:rPr>
              <a:t>Continuous feedback and improvement.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orbel" panose="020B0503020204020204" pitchFamily="34" charset="0"/>
              </a:rPr>
              <a:t>High customer satisfaction due to frequent deliverables.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Cons: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orbel" panose="020B0503020204020204" pitchFamily="34" charset="0"/>
              </a:rPr>
              <a:t>Less predictable in terms of cost and schedule.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orbel" panose="020B0503020204020204" pitchFamily="34" charset="0"/>
              </a:rPr>
              <a:t>Requires frequent communication and involvement from all stakeholders.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orbel" panose="020B0503020204020204" pitchFamily="34" charset="0"/>
              </a:rPr>
              <a:t>Can be less efficient with larger teams and projects.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36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F40B-C0B6-4EB1-81EF-80CC188AB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68475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FF"/>
                </a:highlight>
                <a:latin typeface="Cooper Black" panose="0208090404030B020404" pitchFamily="18" charset="0"/>
              </a:rPr>
              <a:t>Scrum Model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B623B6-8F53-4191-9A04-8B78C51D8A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4212" y="2376555"/>
            <a:ext cx="9458163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Description: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 An Agile framework that uses fixed-length iterations called sprints, and specific roles (Scrum Master, Product Owner, Development Team).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Pros: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Promotes strong teamwork and collaboration.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Regular, quick releases through sprints.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Transparent process with regular reviews and stand-ups.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Cons: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Can be challenging for inexperienced teams.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Daily meetings can be time-consuming.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Potential for scope creep if not properly managed.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7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80CE-5B15-4008-91EC-813B8657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88557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FF"/>
                </a:highlight>
                <a:latin typeface="Cooper Black" panose="0208090404030B020404" pitchFamily="18" charset="0"/>
              </a:rPr>
              <a:t>Comparison of SDLC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AB1B4-A94E-42BE-B550-E2ED637D7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461" y="2299996"/>
            <a:ext cx="8534400" cy="3615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Corbel" panose="020B0503020204020204" pitchFamily="34" charset="0"/>
              </a:rPr>
              <a:t>Content: Waterfall vs. Agile:</a:t>
            </a:r>
            <a:endParaRPr lang="en-US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orbel" panose="020B0503020204020204" pitchFamily="34" charset="0"/>
              </a:rPr>
              <a:t>Waterfall: Structured, less flexible, best for fixed requirements.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orbel" panose="020B0503020204020204" pitchFamily="34" charset="0"/>
              </a:rPr>
              <a:t>Agile: Flexible, iterative, best for evolving requirements.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Corbel" panose="020B0503020204020204" pitchFamily="34" charset="0"/>
              </a:rPr>
              <a:t>Agile vs. Scrum:</a:t>
            </a:r>
            <a:endParaRPr lang="en-US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orbel" panose="020B0503020204020204" pitchFamily="34" charset="0"/>
              </a:rPr>
              <a:t>Agile: Broad methodology with various practices.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orbel" panose="020B0503020204020204" pitchFamily="34" charset="0"/>
              </a:rPr>
              <a:t>Scrum: Specific framework within Agile, structured with defined roles and sprints.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9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0C75-9362-402A-8FAE-4A6BC00DA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77806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FF"/>
                </a:highlight>
                <a:latin typeface="Cooper Black" panose="0208090404030B020404" pitchFamily="18" charset="0"/>
              </a:rPr>
              <a:t>Conclusion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0AA9F-3825-4766-AAE6-2E5E2BB38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155371"/>
            <a:ext cx="9178245" cy="41248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</a:rPr>
              <a:t>Conclusion:</a:t>
            </a:r>
            <a:r>
              <a:rPr lang="en-US" sz="2400" dirty="0">
                <a:solidFill>
                  <a:schemeClr val="tx1"/>
                </a:solidFill>
              </a:rPr>
              <a:t> Each SDLC model has unique advantages and is suited for different types of projects.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</a:rPr>
              <a:t>Recommendations:</a:t>
            </a:r>
            <a:endParaRPr lang="en-US" sz="2400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Waterfall:</a:t>
            </a:r>
            <a:r>
              <a:rPr lang="en-US" sz="2000" dirty="0">
                <a:solidFill>
                  <a:schemeClr val="tx1"/>
                </a:solidFill>
              </a:rPr>
              <a:t> Use for small, well-defined projects.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Agile:</a:t>
            </a:r>
            <a:r>
              <a:rPr lang="en-US" sz="2000" dirty="0">
                <a:solidFill>
                  <a:schemeClr val="tx1"/>
                </a:solidFill>
              </a:rPr>
              <a:t> Use for projects requiring flexibility and frequent customer feedback.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Scrum:</a:t>
            </a:r>
            <a:r>
              <a:rPr lang="en-US" sz="2000" dirty="0">
                <a:solidFill>
                  <a:schemeClr val="tx1"/>
                </a:solidFill>
              </a:rPr>
              <a:t> Use for projects that benefit from structured, iterative development and strong team collaboration.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95558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</TotalTime>
  <Words>447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Bahnschrift Light</vt:lpstr>
      <vt:lpstr>Century Gothic</vt:lpstr>
      <vt:lpstr>Cooper Black</vt:lpstr>
      <vt:lpstr>Corbel</vt:lpstr>
      <vt:lpstr>Wingdings</vt:lpstr>
      <vt:lpstr>Wingdings 3</vt:lpstr>
      <vt:lpstr>Slice</vt:lpstr>
      <vt:lpstr>Introduction to SDLC</vt:lpstr>
      <vt:lpstr>Definition: SDLC is a structured approach for developing software through a series of phases.  Importance: Ensures systematic planning, development, and maintenance, leading to high-quality software. </vt:lpstr>
      <vt:lpstr>Key Phases of SDLC</vt:lpstr>
      <vt:lpstr>Waterfall Model</vt:lpstr>
      <vt:lpstr>Agile Model</vt:lpstr>
      <vt:lpstr>Scrum Model</vt:lpstr>
      <vt:lpstr>Comparison of SDLC Models</vt:lpstr>
      <vt:lpstr>Conclusion and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SDLC</dc:title>
  <dc:creator>dell</dc:creator>
  <cp:lastModifiedBy>dell</cp:lastModifiedBy>
  <cp:revision>4</cp:revision>
  <dcterms:created xsi:type="dcterms:W3CDTF">2024-06-12T04:52:45Z</dcterms:created>
  <dcterms:modified xsi:type="dcterms:W3CDTF">2024-06-12T05:25:12Z</dcterms:modified>
</cp:coreProperties>
</file>