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9181" y="655408"/>
            <a:ext cx="3989704" cy="909955"/>
          </a:xfrm>
          <a:custGeom>
            <a:avLst/>
            <a:gdLst/>
            <a:ahLst/>
            <a:cxnLst/>
            <a:rect l="l" t="t" r="r" b="b"/>
            <a:pathLst>
              <a:path w="3989704" h="909955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859091"/>
                </a:lnTo>
                <a:lnTo>
                  <a:pt x="4013" y="878827"/>
                </a:lnTo>
                <a:lnTo>
                  <a:pt x="14922" y="894981"/>
                </a:lnTo>
                <a:lnTo>
                  <a:pt x="31076" y="905891"/>
                </a:lnTo>
                <a:lnTo>
                  <a:pt x="50812" y="909904"/>
                </a:lnTo>
                <a:lnTo>
                  <a:pt x="3938854" y="909904"/>
                </a:lnTo>
                <a:lnTo>
                  <a:pt x="3958577" y="905891"/>
                </a:lnTo>
                <a:lnTo>
                  <a:pt x="3974731" y="894981"/>
                </a:lnTo>
                <a:lnTo>
                  <a:pt x="3985653" y="878827"/>
                </a:lnTo>
                <a:lnTo>
                  <a:pt x="3989654" y="859091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912" y="769198"/>
            <a:ext cx="3462274" cy="6584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02754" y="1749430"/>
            <a:ext cx="3402965" cy="807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4608195" cy="316865"/>
          </a:xfrm>
          <a:custGeom>
            <a:avLst/>
            <a:gdLst/>
            <a:ahLst/>
            <a:cxnLst/>
            <a:rect l="l" t="t" r="r" b="b"/>
            <a:pathLst>
              <a:path w="4608195" h="316865">
                <a:moveTo>
                  <a:pt x="4608004" y="0"/>
                </a:moveTo>
                <a:lnTo>
                  <a:pt x="0" y="0"/>
                </a:lnTo>
                <a:lnTo>
                  <a:pt x="0" y="316763"/>
                </a:lnTo>
                <a:lnTo>
                  <a:pt x="4608004" y="316763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3190"/>
            <a:ext cx="38207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1845" y="1008867"/>
            <a:ext cx="3726408" cy="1303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2663" y="3335311"/>
            <a:ext cx="215264" cy="11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‹#›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3099" y="892175"/>
            <a:ext cx="3462274" cy="46358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0795" marR="5080" algn="ctr">
              <a:lnSpc>
                <a:spcPct val="106700"/>
              </a:lnSpc>
              <a:spcBef>
                <a:spcPts val="20"/>
              </a:spcBef>
            </a:pPr>
            <a:r>
              <a:rPr dirty="0"/>
              <a:t>DeepFake</a:t>
            </a:r>
            <a:r>
              <a:rPr spc="-45" dirty="0"/>
              <a:t> </a:t>
            </a:r>
            <a:r>
              <a:rPr spc="-20" dirty="0"/>
              <a:t>Voice</a:t>
            </a:r>
            <a:r>
              <a:rPr spc="-40" dirty="0"/>
              <a:t> </a:t>
            </a:r>
            <a:r>
              <a:rPr dirty="0"/>
              <a:t>Detection</a:t>
            </a:r>
            <a:r>
              <a:rPr spc="-4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SVM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spc="-10" dirty="0"/>
              <a:t>MFCCs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602754" y="1749430"/>
            <a:ext cx="3402965" cy="64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5"/>
              </a:spcBef>
              <a:tabLst>
                <a:tab pos="2148205" algn="l"/>
              </a:tabLst>
            </a:pPr>
            <a:r>
              <a:rPr spc="-60" dirty="0"/>
              <a:t>Teli</a:t>
            </a:r>
            <a:r>
              <a:rPr spc="-35" dirty="0"/>
              <a:t> Abhishek</a:t>
            </a:r>
            <a:r>
              <a:rPr spc="-30" dirty="0"/>
              <a:t> </a:t>
            </a:r>
            <a:r>
              <a:rPr spc="-40" dirty="0"/>
              <a:t>Ashok</a:t>
            </a:r>
            <a:r>
              <a:rPr spc="-30" dirty="0"/>
              <a:t> </a:t>
            </a:r>
            <a:r>
              <a:rPr spc="-10" dirty="0"/>
              <a:t>(4AL21AI055)</a:t>
            </a:r>
            <a:r>
              <a:rPr dirty="0"/>
              <a:t>	</a:t>
            </a:r>
            <a:br>
              <a:rPr lang="en-IN" dirty="0"/>
            </a:br>
            <a:r>
              <a:rPr dirty="0"/>
              <a:t>Mahim</a:t>
            </a:r>
            <a:r>
              <a:rPr spc="-70" dirty="0"/>
              <a:t> </a:t>
            </a:r>
            <a:r>
              <a:rPr spc="-40" dirty="0"/>
              <a:t>(4AL21AI022)</a:t>
            </a:r>
            <a:endParaRPr lang="en-IN" spc="-40" dirty="0"/>
          </a:p>
          <a:p>
            <a:pPr algn="l">
              <a:lnSpc>
                <a:spcPct val="100000"/>
              </a:lnSpc>
              <a:spcBef>
                <a:spcPts val="95"/>
              </a:spcBef>
              <a:tabLst>
                <a:tab pos="2148205" algn="l"/>
              </a:tabLst>
            </a:pPr>
            <a:r>
              <a:rPr lang="en-IN" spc="-40" dirty="0"/>
              <a:t>Group No. 5</a:t>
            </a:r>
            <a:endParaRPr spc="-40" dirty="0"/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endParaRPr sz="70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Implementation</a:t>
            </a:r>
            <a:r>
              <a:rPr spc="3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10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131816"/>
            <a:ext cx="3820795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493395" indent="-12509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55" dirty="0">
                <a:latin typeface="Arial Black"/>
                <a:cs typeface="Arial Black"/>
              </a:rPr>
              <a:t>Language</a:t>
            </a:r>
            <a:r>
              <a:rPr sz="1000" spc="-55" dirty="0">
                <a:latin typeface="Lucida Sans Unicode"/>
                <a:cs typeface="Lucida Sans Unicode"/>
              </a:rPr>
              <a:t>:</a:t>
            </a:r>
            <a:r>
              <a:rPr sz="1000" spc="2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Python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</a:t>
            </a:r>
            <a:r>
              <a:rPr sz="1000" spc="-25" dirty="0">
                <a:latin typeface="Lucida Sans Unicode"/>
                <a:cs typeface="Lucida Sans Unicode"/>
              </a:rPr>
              <a:t> libraries </a:t>
            </a:r>
            <a:r>
              <a:rPr sz="1000" spc="-20" dirty="0">
                <a:latin typeface="Lucida Sans Unicode"/>
                <a:cs typeface="Lucida Sans Unicode"/>
              </a:rPr>
              <a:t>(</a:t>
            </a:r>
            <a:r>
              <a:rPr sz="1000" spc="-20" dirty="0">
                <a:latin typeface="Courier New"/>
                <a:cs typeface="Courier New"/>
              </a:rPr>
              <a:t>librosa</a:t>
            </a:r>
            <a:r>
              <a:rPr sz="1000" spc="-20" dirty="0">
                <a:latin typeface="Lucida Sans Unicode"/>
                <a:cs typeface="Lucida Sans Unicode"/>
              </a:rPr>
              <a:t>, </a:t>
            </a:r>
            <a:r>
              <a:rPr sz="1000" spc="-10" dirty="0">
                <a:latin typeface="Courier New"/>
                <a:cs typeface="Courier New"/>
              </a:rPr>
              <a:t>sklearn</a:t>
            </a:r>
            <a:r>
              <a:rPr sz="1000" spc="-10" dirty="0">
                <a:latin typeface="Lucida Sans Unicode"/>
                <a:cs typeface="Lucida Sans Unicode"/>
              </a:rPr>
              <a:t>, 	</a:t>
            </a:r>
            <a:r>
              <a:rPr sz="1000" spc="-10" dirty="0">
                <a:latin typeface="Courier New"/>
                <a:cs typeface="Courier New"/>
              </a:rPr>
              <a:t>streamlit</a:t>
            </a:r>
            <a:r>
              <a:rPr sz="1000" spc="-10" dirty="0">
                <a:latin typeface="Lucida Sans Unicode"/>
                <a:cs typeface="Lucida Sans Unicode"/>
              </a:rPr>
              <a:t>).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60" dirty="0">
                <a:latin typeface="Arial Black"/>
                <a:cs typeface="Arial Black"/>
              </a:rPr>
              <a:t>Parameters</a:t>
            </a:r>
            <a:r>
              <a:rPr sz="1000" spc="-60" dirty="0">
                <a:latin typeface="Lucida Sans Unicode"/>
                <a:cs typeface="Lucida Sans Unicode"/>
              </a:rPr>
              <a:t>: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n_mfcc=13</a:t>
            </a:r>
            <a:r>
              <a:rPr sz="1000" spc="-10" dirty="0">
                <a:latin typeface="Lucida Sans Unicode"/>
                <a:cs typeface="Lucida Sans Unicode"/>
              </a:rPr>
              <a:t>,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n_fft=2048</a:t>
            </a:r>
            <a:r>
              <a:rPr sz="1000" spc="-10" dirty="0">
                <a:latin typeface="Lucida Sans Unicode"/>
                <a:cs typeface="Lucida Sans Unicode"/>
              </a:rPr>
              <a:t>,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hop_length=512</a:t>
            </a:r>
            <a:r>
              <a:rPr sz="1000" spc="-10" dirty="0"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  <a:p>
            <a:pPr marL="162560" marR="61150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50" dirty="0">
                <a:latin typeface="Arial Black"/>
                <a:cs typeface="Arial Black"/>
              </a:rPr>
              <a:t>Modules</a:t>
            </a:r>
            <a:r>
              <a:rPr sz="1000" spc="-50" dirty="0">
                <a:latin typeface="Lucida Sans Unicode"/>
                <a:cs typeface="Lucida Sans Unicode"/>
              </a:rPr>
              <a:t>:</a:t>
            </a:r>
            <a:r>
              <a:rPr sz="1000" spc="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Feature </a:t>
            </a:r>
            <a:r>
              <a:rPr sz="1000" spc="-35" dirty="0">
                <a:latin typeface="Lucida Sans Unicode"/>
                <a:cs typeface="Lucida Sans Unicode"/>
              </a:rPr>
              <a:t>extraction,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model </a:t>
            </a:r>
            <a:r>
              <a:rPr sz="1000" spc="-25" dirty="0">
                <a:latin typeface="Lucida Sans Unicode"/>
                <a:cs typeface="Lucida Sans Unicode"/>
              </a:rPr>
              <a:t>training, </a:t>
            </a:r>
            <a:r>
              <a:rPr sz="1000" spc="-10" dirty="0">
                <a:latin typeface="Lucida Sans Unicode"/>
                <a:cs typeface="Lucida Sans Unicode"/>
              </a:rPr>
              <a:t>audio 	</a:t>
            </a:r>
            <a:r>
              <a:rPr sz="1000" spc="-35" dirty="0">
                <a:latin typeface="Lucida Sans Unicode"/>
                <a:cs typeface="Lucida Sans Unicode"/>
              </a:rPr>
              <a:t>classification,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web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interface.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45" dirty="0">
                <a:latin typeface="Arial Black"/>
                <a:cs typeface="Arial Black"/>
              </a:rPr>
              <a:t>Interface</a:t>
            </a:r>
            <a:r>
              <a:rPr sz="1000" spc="-45" dirty="0">
                <a:latin typeface="Lucida Sans Unicode"/>
                <a:cs typeface="Lucida Sans Unicode"/>
              </a:rPr>
              <a:t>: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Streamlit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app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training,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analysis,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reporting.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610317"/>
            <a:ext cx="2033905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3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85" dirty="0">
                <a:latin typeface="Arial Black"/>
                <a:cs typeface="Times New Roman" panose="02020603050405020304" pitchFamily="18" charset="0"/>
              </a:rPr>
              <a:t>Accuracy</a:t>
            </a:r>
            <a:r>
              <a:rPr sz="1000" spc="-85" dirty="0">
                <a:latin typeface="Lucida Sans Unicode"/>
                <a:cs typeface="Lucida Sans Unicode"/>
              </a:rPr>
              <a:t>: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94.74%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on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test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set.</a:t>
            </a:r>
            <a:endParaRPr sz="1000" dirty="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75" dirty="0">
                <a:latin typeface="Arial Black"/>
                <a:cs typeface="Times New Roman" panose="02020603050405020304" pitchFamily="18" charset="0"/>
              </a:rPr>
              <a:t>Precision</a:t>
            </a:r>
            <a:r>
              <a:rPr sz="1000" spc="-30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55" dirty="0">
                <a:latin typeface="Arial Black"/>
                <a:cs typeface="Times New Roman" panose="02020603050405020304" pitchFamily="18" charset="0"/>
              </a:rPr>
              <a:t>(Deepfake)</a:t>
            </a:r>
            <a:r>
              <a:rPr sz="1000" spc="-55" dirty="0">
                <a:latin typeface="Lucida Sans Unicode"/>
                <a:cs typeface="Lucida Sans Unicode"/>
              </a:rPr>
              <a:t>:</a:t>
            </a:r>
            <a:r>
              <a:rPr sz="1000" spc="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90.00%.</a:t>
            </a:r>
            <a:endParaRPr sz="1000" dirty="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85" dirty="0">
                <a:latin typeface="Arial Black"/>
                <a:cs typeface="Times New Roman" panose="02020603050405020304" pitchFamily="18" charset="0"/>
              </a:rPr>
              <a:t>Recall</a:t>
            </a:r>
            <a:r>
              <a:rPr sz="1000" spc="-50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55" dirty="0">
                <a:latin typeface="Arial Black"/>
                <a:cs typeface="Times New Roman" panose="02020603050405020304" pitchFamily="18" charset="0"/>
              </a:rPr>
              <a:t>(Deepfake)</a:t>
            </a:r>
            <a:r>
              <a:rPr sz="1000" spc="-55" dirty="0">
                <a:latin typeface="Lucida Sans Unicode"/>
                <a:cs typeface="Lucida Sans Unicode"/>
              </a:rPr>
              <a:t>: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100.00%.</a:t>
            </a:r>
            <a:endParaRPr sz="1000" dirty="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14" dirty="0">
                <a:latin typeface="Arial Black"/>
                <a:cs typeface="Times New Roman" panose="02020603050405020304" pitchFamily="18" charset="0"/>
              </a:rPr>
              <a:t>AUC</a:t>
            </a:r>
            <a:r>
              <a:rPr sz="1000" spc="-50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95" dirty="0">
                <a:latin typeface="Arial Black"/>
                <a:cs typeface="Times New Roman" panose="02020603050405020304" pitchFamily="18" charset="0"/>
              </a:rPr>
              <a:t>(ROC</a:t>
            </a:r>
            <a:r>
              <a:rPr sz="1000" spc="-50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60" dirty="0">
                <a:latin typeface="Arial Black"/>
                <a:cs typeface="Times New Roman" panose="02020603050405020304" pitchFamily="18" charset="0"/>
              </a:rPr>
              <a:t>Curve)</a:t>
            </a:r>
            <a:r>
              <a:rPr sz="1000" spc="-60" dirty="0">
                <a:latin typeface="Lucida Sans Unicode"/>
                <a:cs typeface="Lucida Sans Unicode"/>
              </a:rPr>
              <a:t>: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0.99.</a:t>
            </a:r>
            <a:endParaRPr sz="10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808" y="1515339"/>
            <a:ext cx="1508380" cy="12892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11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Challenges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12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291241"/>
            <a:ext cx="3046095" cy="5949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3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25" dirty="0">
                <a:latin typeface="Lucida Sans Unicode"/>
                <a:cs typeface="Lucida Sans Unicode"/>
              </a:rPr>
              <a:t>Limited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dataset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Lucida Sans Unicode"/>
                <a:cs typeface="Lucida Sans Unicode"/>
              </a:rPr>
              <a:t>(62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samples)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risks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overfitting.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Short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or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noisy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can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affect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MFCC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extraction.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Supports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only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.wav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files,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limiting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compatibility.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Future</a:t>
            </a:r>
            <a:r>
              <a:rPr spc="-70" dirty="0"/>
              <a:t> </a:t>
            </a:r>
            <a:r>
              <a:rPr spc="-20" dirty="0"/>
              <a:t>Work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13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215320"/>
            <a:ext cx="375539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3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Expand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dataset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diverse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samples.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Support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additional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formats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(e.g.,</a:t>
            </a:r>
            <a:r>
              <a:rPr sz="1000" spc="-40" dirty="0">
                <a:latin typeface="Lucida Sans Unicode"/>
                <a:cs typeface="Lucida Sans Unicode"/>
              </a:rPr>
              <a:t> .mp3)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noise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reduction.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25" dirty="0">
                <a:latin typeface="Lucida Sans Unicode"/>
                <a:cs typeface="Lucida Sans Unicode"/>
              </a:rPr>
              <a:t>Explore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neural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networks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(e.g.,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CNNs)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improved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accuracy.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Enable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real-time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analysis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live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streams.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43190"/>
            <a:ext cx="9677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14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910" marR="30480" indent="-12509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20" dirty="0"/>
              <a:t>Developed</a:t>
            </a:r>
            <a:r>
              <a:rPr sz="1000" spc="-40" dirty="0"/>
              <a:t> </a:t>
            </a:r>
            <a:r>
              <a:rPr sz="1000" dirty="0"/>
              <a:t>a</a:t>
            </a:r>
            <a:r>
              <a:rPr sz="1000" spc="-35" dirty="0"/>
              <a:t> </a:t>
            </a:r>
            <a:r>
              <a:rPr sz="1000" spc="-20" dirty="0"/>
              <a:t>robust</a:t>
            </a:r>
            <a:r>
              <a:rPr sz="1000" spc="-35" dirty="0"/>
              <a:t> </a:t>
            </a:r>
            <a:r>
              <a:rPr sz="1000" spc="-25" dirty="0"/>
              <a:t>system</a:t>
            </a:r>
            <a:r>
              <a:rPr sz="1000" spc="-40" dirty="0"/>
              <a:t> </a:t>
            </a:r>
            <a:r>
              <a:rPr sz="1000" spc="-20" dirty="0"/>
              <a:t>to</a:t>
            </a:r>
            <a:r>
              <a:rPr sz="1000" spc="-35" dirty="0"/>
              <a:t> </a:t>
            </a:r>
            <a:r>
              <a:rPr sz="1000" spc="-20" dirty="0"/>
              <a:t>detect</a:t>
            </a:r>
            <a:r>
              <a:rPr sz="1000" spc="-35" dirty="0"/>
              <a:t> </a:t>
            </a:r>
            <a:r>
              <a:rPr sz="1000" spc="-20" dirty="0"/>
              <a:t>deepfake</a:t>
            </a:r>
            <a:r>
              <a:rPr sz="1000" spc="-40" dirty="0"/>
              <a:t> </a:t>
            </a:r>
            <a:r>
              <a:rPr sz="1000" spc="-25" dirty="0"/>
              <a:t>voices</a:t>
            </a:r>
            <a:r>
              <a:rPr sz="1000" spc="-35" dirty="0"/>
              <a:t> </a:t>
            </a:r>
            <a:r>
              <a:rPr sz="1000" spc="-20" dirty="0"/>
              <a:t>using 	</a:t>
            </a:r>
            <a:r>
              <a:rPr sz="1000" spc="-10" dirty="0"/>
              <a:t>SVM</a:t>
            </a:r>
            <a:r>
              <a:rPr sz="1000" spc="-65" dirty="0"/>
              <a:t> </a:t>
            </a:r>
            <a:r>
              <a:rPr sz="1000" dirty="0"/>
              <a:t>and</a:t>
            </a:r>
            <a:r>
              <a:rPr sz="1000" spc="-65" dirty="0"/>
              <a:t> </a:t>
            </a:r>
            <a:r>
              <a:rPr sz="1000" spc="-10" dirty="0"/>
              <a:t>MFCCs.</a:t>
            </a:r>
            <a:endParaRPr sz="1000"/>
          </a:p>
          <a:p>
            <a:pPr marL="168910" marR="76200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70815" algn="l"/>
              </a:tabLst>
            </a:pPr>
            <a:r>
              <a:rPr sz="1000" spc="-30" dirty="0"/>
              <a:t>Achieved</a:t>
            </a:r>
            <a:r>
              <a:rPr sz="1000" spc="-25" dirty="0"/>
              <a:t> </a:t>
            </a:r>
            <a:r>
              <a:rPr sz="1000" spc="-35" dirty="0"/>
              <a:t>94.74%</a:t>
            </a:r>
            <a:r>
              <a:rPr sz="1000" spc="-25" dirty="0"/>
              <a:t> </a:t>
            </a:r>
            <a:r>
              <a:rPr sz="1000" spc="-30" dirty="0"/>
              <a:t>accuracy,</a:t>
            </a:r>
            <a:r>
              <a:rPr sz="1000" spc="-25" dirty="0"/>
              <a:t> </a:t>
            </a:r>
            <a:r>
              <a:rPr sz="1000" spc="-20" dirty="0"/>
              <a:t>enhancing</a:t>
            </a:r>
            <a:r>
              <a:rPr sz="1000" spc="-25" dirty="0"/>
              <a:t> voice </a:t>
            </a:r>
            <a:r>
              <a:rPr sz="1000" spc="-10" dirty="0"/>
              <a:t>authentication 	security.</a:t>
            </a:r>
            <a:endParaRPr sz="1000"/>
          </a:p>
          <a:p>
            <a:pPr marL="16954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9545" algn="l"/>
              </a:tabLst>
            </a:pPr>
            <a:r>
              <a:rPr sz="1000" spc="-40" dirty="0"/>
              <a:t>User-</a:t>
            </a:r>
            <a:r>
              <a:rPr sz="1000" spc="-35" dirty="0"/>
              <a:t>friendly</a:t>
            </a:r>
            <a:r>
              <a:rPr sz="1000" spc="-10" dirty="0"/>
              <a:t> </a:t>
            </a:r>
            <a:r>
              <a:rPr sz="1000" spc="-20" dirty="0"/>
              <a:t>Streamlit</a:t>
            </a:r>
            <a:r>
              <a:rPr sz="1000" spc="-5" dirty="0"/>
              <a:t> </a:t>
            </a:r>
            <a:r>
              <a:rPr sz="1000" spc="-20" dirty="0"/>
              <a:t>interface</a:t>
            </a:r>
            <a:r>
              <a:rPr sz="1000" spc="-10" dirty="0"/>
              <a:t> </a:t>
            </a:r>
            <a:r>
              <a:rPr sz="1000" spc="-20" dirty="0"/>
              <a:t>with</a:t>
            </a:r>
            <a:r>
              <a:rPr sz="1000" spc="-5" dirty="0"/>
              <a:t> </a:t>
            </a:r>
            <a:r>
              <a:rPr sz="1000" spc="-20" dirty="0"/>
              <a:t>detailed</a:t>
            </a:r>
            <a:r>
              <a:rPr sz="1000" spc="-10" dirty="0"/>
              <a:t> reports.</a:t>
            </a:r>
            <a:endParaRPr sz="1000"/>
          </a:p>
          <a:p>
            <a:pPr marL="16954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9545" algn="l"/>
              </a:tabLst>
            </a:pPr>
            <a:r>
              <a:rPr sz="1000" spc="-10" dirty="0"/>
              <a:t>Ready</a:t>
            </a:r>
            <a:r>
              <a:rPr sz="1000" spc="-35" dirty="0"/>
              <a:t> </a:t>
            </a:r>
            <a:r>
              <a:rPr sz="1000" spc="-20" dirty="0"/>
              <a:t>for</a:t>
            </a:r>
            <a:r>
              <a:rPr sz="1000" spc="-30" dirty="0"/>
              <a:t> </a:t>
            </a:r>
            <a:r>
              <a:rPr sz="1000" spc="-10" dirty="0"/>
              <a:t>further</a:t>
            </a:r>
            <a:r>
              <a:rPr sz="1000" spc="-35" dirty="0"/>
              <a:t> </a:t>
            </a:r>
            <a:r>
              <a:rPr sz="1000" spc="-20" dirty="0"/>
              <a:t>enhancements</a:t>
            </a:r>
            <a:r>
              <a:rPr sz="1000" spc="-30" dirty="0"/>
              <a:t> </a:t>
            </a:r>
            <a:r>
              <a:rPr sz="1000" spc="-20" dirty="0"/>
              <a:t>to</a:t>
            </a:r>
            <a:r>
              <a:rPr sz="1000" spc="-35" dirty="0"/>
              <a:t> </a:t>
            </a:r>
            <a:r>
              <a:rPr sz="1000" spc="-25" dirty="0"/>
              <a:t>improve</a:t>
            </a:r>
            <a:r>
              <a:rPr sz="1000" spc="-30" dirty="0"/>
              <a:t> </a:t>
            </a:r>
            <a:r>
              <a:rPr sz="1000" spc="-10" dirty="0"/>
              <a:t>robustness.</a:t>
            </a:r>
            <a:endParaRPr sz="1000"/>
          </a:p>
          <a:p>
            <a:pPr marL="1143635">
              <a:lnSpc>
                <a:spcPct val="100000"/>
              </a:lnSpc>
              <a:spcBef>
                <a:spcPts val="790"/>
              </a:spcBef>
            </a:pPr>
            <a:r>
              <a:rPr spc="-60" dirty="0">
                <a:latin typeface="Arial Black"/>
                <a:cs typeface="Arial Black"/>
              </a:rPr>
              <a:t>Thank</a:t>
            </a:r>
            <a:r>
              <a:rPr spc="-45" dirty="0">
                <a:latin typeface="Arial Black"/>
                <a:cs typeface="Arial Black"/>
              </a:rPr>
              <a:t> </a:t>
            </a:r>
            <a:r>
              <a:rPr spc="-90" dirty="0">
                <a:latin typeface="Arial Black"/>
                <a:cs typeface="Arial Black"/>
              </a:rPr>
              <a:t>You!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pc="-10" dirty="0">
                <a:latin typeface="Arial Black"/>
                <a:cs typeface="Arial Black"/>
              </a:rPr>
              <a:t>Questions?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Synopsis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2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053368"/>
            <a:ext cx="3817620" cy="1341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Arial Black"/>
                <a:cs typeface="Times New Roman" panose="02020603050405020304" pitchFamily="18" charset="0"/>
              </a:rPr>
              <a:t>DeepFake</a:t>
            </a:r>
            <a:r>
              <a:rPr sz="1000" spc="-45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100" dirty="0">
                <a:latin typeface="Arial Black"/>
                <a:cs typeface="Times New Roman" panose="02020603050405020304" pitchFamily="18" charset="0"/>
              </a:rPr>
              <a:t>Voice</a:t>
            </a:r>
            <a:r>
              <a:rPr sz="1000" spc="-45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60" dirty="0">
                <a:latin typeface="Arial Black"/>
                <a:cs typeface="Times New Roman" panose="02020603050405020304" pitchFamily="18" charset="0"/>
              </a:rPr>
              <a:t>Detection</a:t>
            </a:r>
            <a:r>
              <a:rPr sz="1000" spc="-45" dirty="0">
                <a:latin typeface="Arial Black"/>
                <a:cs typeface="Times New Roman" panose="02020603050405020304" pitchFamily="18" charset="0"/>
              </a:rPr>
              <a:t> with </a:t>
            </a:r>
            <a:r>
              <a:rPr sz="1000" spc="-110" dirty="0">
                <a:latin typeface="Arial Black"/>
                <a:cs typeface="Times New Roman" panose="02020603050405020304" pitchFamily="18" charset="0"/>
              </a:rPr>
              <a:t>SVM</a:t>
            </a:r>
            <a:r>
              <a:rPr sz="1000" spc="-45" dirty="0">
                <a:latin typeface="Arial Black"/>
                <a:cs typeface="Times New Roman" panose="02020603050405020304" pitchFamily="18" charset="0"/>
              </a:rPr>
              <a:t> and </a:t>
            </a:r>
            <a:r>
              <a:rPr sz="1000" spc="-20" dirty="0">
                <a:latin typeface="Arial Black"/>
                <a:cs typeface="Times New Roman" panose="02020603050405020304" pitchFamily="18" charset="0"/>
              </a:rPr>
              <a:t>MFCCs</a:t>
            </a:r>
            <a:endParaRPr sz="1000" dirty="0">
              <a:latin typeface="Arial Black"/>
              <a:cs typeface="Times New Roman" panose="02020603050405020304" pitchFamily="18" charset="0"/>
            </a:endParaRPr>
          </a:p>
          <a:p>
            <a:pPr marL="162560" marR="30480" indent="-125095">
              <a:lnSpc>
                <a:spcPct val="100000"/>
              </a:lnSpc>
              <a:spcBef>
                <a:spcPts val="10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25" dirty="0">
                <a:latin typeface="Lucida Sans Unicode"/>
                <a:cs typeface="Lucida Sans Unicode"/>
              </a:rPr>
              <a:t>Develops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AI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system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distinguish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real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human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voices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from 	</a:t>
            </a:r>
            <a:r>
              <a:rPr sz="1000" spc="-45" dirty="0">
                <a:latin typeface="Lucida Sans Unicode"/>
                <a:cs typeface="Lucida Sans Unicode"/>
              </a:rPr>
              <a:t>AI-</a:t>
            </a:r>
            <a:r>
              <a:rPr sz="1000" spc="-30" dirty="0">
                <a:latin typeface="Lucida Sans Unicode"/>
                <a:cs typeface="Lucida Sans Unicode"/>
              </a:rPr>
              <a:t>generated</a:t>
            </a:r>
            <a:r>
              <a:rPr sz="100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deepfakes.</a:t>
            </a:r>
            <a:endParaRPr sz="1000" dirty="0">
              <a:latin typeface="Lucida Sans Unicode"/>
              <a:cs typeface="Lucida Sans Unicode"/>
            </a:endParaRPr>
          </a:p>
          <a:p>
            <a:pPr marL="162560" marR="35750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Uses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Support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Vector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Machine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(SVM)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Lucida Sans Unicode"/>
                <a:cs typeface="Lucida Sans Unicode"/>
              </a:rPr>
              <a:t>Mel-</a:t>
            </a:r>
            <a:r>
              <a:rPr sz="1000" spc="-10" dirty="0">
                <a:latin typeface="Lucida Sans Unicode"/>
                <a:cs typeface="Lucida Sans Unicode"/>
              </a:rPr>
              <a:t>Frequency 	</a:t>
            </a:r>
            <a:r>
              <a:rPr sz="1000" spc="-25" dirty="0">
                <a:latin typeface="Lucida Sans Unicode"/>
                <a:cs typeface="Lucida Sans Unicode"/>
              </a:rPr>
              <a:t>Cepstral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Coefficients</a:t>
            </a:r>
            <a:r>
              <a:rPr sz="1000" spc="-10" dirty="0">
                <a:latin typeface="Lucida Sans Unicode"/>
                <a:cs typeface="Lucida Sans Unicode"/>
              </a:rPr>
              <a:t> (MFCCs).</a:t>
            </a:r>
            <a:endParaRPr sz="1000" dirty="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40" dirty="0">
                <a:latin typeface="Lucida Sans Unicode"/>
                <a:cs typeface="Lucida Sans Unicode"/>
              </a:rPr>
              <a:t>Aims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 enhance</a:t>
            </a:r>
            <a:r>
              <a:rPr sz="1000" spc="-25" dirty="0">
                <a:latin typeface="Lucida Sans Unicode"/>
                <a:cs typeface="Lucida Sans Unicode"/>
              </a:rPr>
              <a:t> security </a:t>
            </a:r>
            <a:r>
              <a:rPr sz="1000" spc="-30" dirty="0">
                <a:latin typeface="Lucida Sans Unicode"/>
                <a:cs typeface="Lucida Sans Unicode"/>
              </a:rPr>
              <a:t>in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voice-based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applications.</a:t>
            </a:r>
            <a:endParaRPr sz="1000" dirty="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Provides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automated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reports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visualizations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metrics.</a:t>
            </a:r>
            <a:endParaRPr sz="1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Problem</a:t>
            </a:r>
            <a:r>
              <a:rPr spc="5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3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047831"/>
            <a:ext cx="3800475" cy="97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30480" indent="-12509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Growing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prevalence </a:t>
            </a:r>
            <a:r>
              <a:rPr sz="1000" spc="-20" dirty="0">
                <a:latin typeface="Lucida Sans Unicode"/>
                <a:cs typeface="Lucida Sans Unicode"/>
              </a:rPr>
              <a:t>of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AI-</a:t>
            </a:r>
            <a:r>
              <a:rPr sz="1000" spc="-30" dirty="0">
                <a:latin typeface="Lucida Sans Unicode"/>
                <a:cs typeface="Lucida Sans Unicode"/>
              </a:rPr>
              <a:t>generated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deepfake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voices </a:t>
            </a:r>
            <a:r>
              <a:rPr sz="1000" spc="-30" dirty="0">
                <a:latin typeface="Lucida Sans Unicode"/>
                <a:cs typeface="Lucida Sans Unicode"/>
              </a:rPr>
              <a:t>in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2025 	</a:t>
            </a:r>
            <a:r>
              <a:rPr sz="1000" spc="-25" dirty="0">
                <a:latin typeface="Lucida Sans Unicode"/>
                <a:cs typeface="Lucida Sans Unicode"/>
              </a:rPr>
              <a:t>poses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significant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security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risks,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including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identity</a:t>
            </a:r>
            <a:r>
              <a:rPr sz="1000" spc="-20" dirty="0">
                <a:latin typeface="Lucida Sans Unicode"/>
                <a:cs typeface="Lucida Sans Unicode"/>
              </a:rPr>
              <a:t> theft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and 	</a:t>
            </a:r>
            <a:r>
              <a:rPr sz="1000" spc="-20" dirty="0">
                <a:latin typeface="Lucida Sans Unicode"/>
                <a:cs typeface="Lucida Sans Unicode"/>
              </a:rPr>
              <a:t>fraud,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by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undermining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voice-based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authentication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systems.</a:t>
            </a:r>
            <a:endParaRPr sz="1000">
              <a:latin typeface="Lucida Sans Unicode"/>
              <a:cs typeface="Lucida Sans Unicode"/>
            </a:endParaRPr>
          </a:p>
          <a:p>
            <a:pPr marL="162560" marR="250825" indent="-125095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55" dirty="0">
                <a:latin typeface="Arial Black"/>
                <a:cs typeface="Arial Black"/>
              </a:rPr>
              <a:t>Challenge</a:t>
            </a:r>
            <a:r>
              <a:rPr sz="1000" spc="-55" dirty="0">
                <a:latin typeface="Lucida Sans Unicode"/>
                <a:cs typeface="Lucida Sans Unicode"/>
              </a:rPr>
              <a:t>: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Distinguish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real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human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voices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from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synthetic 	</a:t>
            </a:r>
            <a:r>
              <a:rPr sz="1000" spc="-20" dirty="0">
                <a:latin typeface="Lucida Sans Unicode"/>
                <a:cs typeface="Lucida Sans Unicode"/>
              </a:rPr>
              <a:t>deepfakes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enhance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security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trust</a:t>
            </a:r>
            <a:r>
              <a:rPr sz="1000" spc="-30" dirty="0">
                <a:latin typeface="Lucida Sans Unicode"/>
                <a:cs typeface="Lucida Sans Unicode"/>
              </a:rPr>
              <a:t> in </a:t>
            </a:r>
            <a:r>
              <a:rPr sz="1000" spc="-45" dirty="0">
                <a:latin typeface="Lucida Sans Unicode"/>
                <a:cs typeface="Lucida Sans Unicode"/>
              </a:rPr>
              <a:t>voice-</a:t>
            </a:r>
            <a:r>
              <a:rPr sz="1000" spc="-10" dirty="0">
                <a:latin typeface="Lucida Sans Unicode"/>
                <a:cs typeface="Lucida Sans Unicode"/>
              </a:rPr>
              <a:t>driven 	applications.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Objectives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74" y="1057782"/>
            <a:ext cx="125793" cy="1257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180" y="1061386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354" y="1025542"/>
            <a:ext cx="3660775" cy="131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75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Lucida Sans Unicode"/>
                <a:cs typeface="Lucida Sans Unicode"/>
              </a:rPr>
              <a:t>Build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AI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system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using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Support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Vector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Machine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(SVM)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to </a:t>
            </a:r>
            <a:r>
              <a:rPr sz="1000" spc="-30" dirty="0">
                <a:latin typeface="Lucida Sans Unicode"/>
                <a:cs typeface="Lucida Sans Unicode"/>
              </a:rPr>
              <a:t>classify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samples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genuine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(real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human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voices)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or </a:t>
            </a:r>
            <a:r>
              <a:rPr sz="1000" spc="-20" dirty="0">
                <a:latin typeface="Lucida Sans Unicode"/>
                <a:cs typeface="Lucida Sans Unicode"/>
              </a:rPr>
              <a:t>deepfake</a:t>
            </a:r>
            <a:r>
              <a:rPr sz="1000" spc="-30" dirty="0">
                <a:latin typeface="Lucida Sans Unicode"/>
                <a:cs typeface="Lucida Sans Unicode"/>
              </a:rPr>
              <a:t> (synthetic)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high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accuracy.</a:t>
            </a:r>
            <a:endParaRPr sz="1000">
              <a:latin typeface="Lucida Sans Unicode"/>
              <a:cs typeface="Lucida Sans Unicode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spc="-30" dirty="0">
                <a:latin typeface="Lucida Sans Unicode"/>
                <a:cs typeface="Lucida Sans Unicode"/>
              </a:rPr>
              <a:t>Extract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analyze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voice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patterns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through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advanced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 </a:t>
            </a:r>
            <a:r>
              <a:rPr sz="1000" spc="-20" dirty="0">
                <a:latin typeface="Lucida Sans Unicode"/>
                <a:cs typeface="Lucida Sans Unicode"/>
              </a:rPr>
              <a:t>feature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extraction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understand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timbral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differences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between human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AI-</a:t>
            </a:r>
            <a:r>
              <a:rPr sz="1000" spc="-30" dirty="0">
                <a:latin typeface="Lucida Sans Unicode"/>
                <a:cs typeface="Lucida Sans Unicode"/>
              </a:rPr>
              <a:t>generated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voices.</a:t>
            </a:r>
            <a:endParaRPr sz="1000">
              <a:latin typeface="Lucida Sans Unicode"/>
              <a:cs typeface="Lucida Sans Unicode"/>
            </a:endParaRPr>
          </a:p>
          <a:p>
            <a:pPr marL="12700" marR="510540">
              <a:lnSpc>
                <a:spcPct val="100000"/>
              </a:lnSpc>
              <a:spcBef>
                <a:spcPts val="285"/>
              </a:spcBef>
            </a:pPr>
            <a:r>
              <a:rPr sz="1000" spc="-10" dirty="0">
                <a:latin typeface="Lucida Sans Unicode"/>
                <a:cs typeface="Lucida Sans Unicode"/>
              </a:rPr>
              <a:t>Provide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detailed,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automated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reports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</a:t>
            </a:r>
            <a:r>
              <a:rPr sz="1000" spc="-30" dirty="0">
                <a:latin typeface="Lucida Sans Unicode"/>
                <a:cs typeface="Lucida Sans Unicode"/>
              </a:rPr>
              <a:t> results </a:t>
            </a:r>
            <a:r>
              <a:rPr sz="1000" spc="-25" dirty="0">
                <a:latin typeface="Lucida Sans Unicode"/>
                <a:cs typeface="Lucida Sans Unicode"/>
              </a:rPr>
              <a:t>and </a:t>
            </a:r>
            <a:r>
              <a:rPr sz="1000" spc="-20" dirty="0">
                <a:latin typeface="Lucida Sans Unicode"/>
                <a:cs typeface="Lucida Sans Unicode"/>
              </a:rPr>
              <a:t>performance</a:t>
            </a:r>
            <a:r>
              <a:rPr sz="1000" spc="-1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metrics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10" dirty="0">
                <a:latin typeface="Lucida Sans Unicode"/>
                <a:cs typeface="Lucida Sans Unicode"/>
              </a:rPr>
              <a:t> transparency.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74" y="1551241"/>
            <a:ext cx="125793" cy="1257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180" y="1554844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5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074" y="2044687"/>
            <a:ext cx="125793" cy="1257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1180" y="2047972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4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5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759350"/>
            <a:ext cx="370586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125730" indent="-12509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35" dirty="0">
                <a:latin typeface="Lucida Sans Unicode"/>
                <a:cs typeface="Lucida Sans Unicode"/>
              </a:rPr>
              <a:t>Collect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samples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(genuine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AI-</a:t>
            </a:r>
            <a:r>
              <a:rPr sz="1000" spc="-30" dirty="0">
                <a:latin typeface="Lucida Sans Unicode"/>
                <a:cs typeface="Lucida Sans Unicode"/>
              </a:rPr>
              <a:t>generated)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in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.wav 	</a:t>
            </a:r>
            <a:r>
              <a:rPr sz="1000" spc="-10" dirty="0">
                <a:latin typeface="Lucida Sans Unicode"/>
                <a:cs typeface="Lucida Sans Unicode"/>
              </a:rPr>
              <a:t>format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via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</a:t>
            </a:r>
            <a:r>
              <a:rPr sz="1000" spc="-5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web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interface.</a:t>
            </a:r>
            <a:endParaRPr sz="1000">
              <a:latin typeface="Lucida Sans Unicode"/>
              <a:cs typeface="Lucida Sans Unicode"/>
            </a:endParaRPr>
          </a:p>
          <a:p>
            <a:pPr marL="162560" marR="22542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30" dirty="0">
                <a:latin typeface="Lucida Sans Unicode"/>
                <a:cs typeface="Lucida Sans Unicode"/>
              </a:rPr>
              <a:t>Extract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key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features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analyze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voice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patterns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and 	</a:t>
            </a:r>
            <a:r>
              <a:rPr sz="1000" spc="-20" dirty="0">
                <a:latin typeface="Lucida Sans Unicode"/>
                <a:cs typeface="Lucida Sans Unicode"/>
              </a:rPr>
              <a:t>capture</a:t>
            </a:r>
            <a:r>
              <a:rPr sz="1000" spc="-25" dirty="0">
                <a:latin typeface="Lucida Sans Unicode"/>
                <a:cs typeface="Lucida Sans Unicode"/>
              </a:rPr>
              <a:t> timbral </a:t>
            </a:r>
            <a:r>
              <a:rPr sz="1000" spc="-10" dirty="0">
                <a:latin typeface="Lucida Sans Unicode"/>
                <a:cs typeface="Lucida Sans Unicode"/>
              </a:rPr>
              <a:t>differences.</a:t>
            </a:r>
            <a:endParaRPr sz="1000">
              <a:latin typeface="Lucida Sans Unicode"/>
              <a:cs typeface="Lucida Sans Unicode"/>
            </a:endParaRPr>
          </a:p>
          <a:p>
            <a:pPr marL="162560" marR="3492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45" dirty="0">
                <a:latin typeface="Lucida Sans Unicode"/>
                <a:cs typeface="Lucida Sans Unicode"/>
              </a:rPr>
              <a:t>Train </a:t>
            </a:r>
            <a:r>
              <a:rPr sz="1000" dirty="0">
                <a:latin typeface="Lucida Sans Unicode"/>
                <a:cs typeface="Lucida Sans Unicode"/>
              </a:rPr>
              <a:t>an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SVM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model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linear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kernel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classify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as 	</a:t>
            </a:r>
            <a:r>
              <a:rPr sz="1000" spc="-20" dirty="0">
                <a:latin typeface="Lucida Sans Unicode"/>
                <a:cs typeface="Lucida Sans Unicode"/>
              </a:rPr>
              <a:t>genuine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or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deepfake.</a:t>
            </a:r>
            <a:endParaRPr sz="1000">
              <a:latin typeface="Lucida Sans Unicode"/>
              <a:cs typeface="Lucida Sans Unicode"/>
            </a:endParaRPr>
          </a:p>
          <a:p>
            <a:pPr marL="162560" marR="30480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40" dirty="0">
                <a:latin typeface="Lucida Sans Unicode"/>
                <a:cs typeface="Lucida Sans Unicode"/>
              </a:rPr>
              <a:t>Analyze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new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by extracting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features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predicting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its 	</a:t>
            </a:r>
            <a:r>
              <a:rPr sz="1000" spc="-10" dirty="0">
                <a:latin typeface="Lucida Sans Unicode"/>
                <a:cs typeface="Lucida Sans Unicode"/>
              </a:rPr>
              <a:t>class.</a:t>
            </a:r>
            <a:endParaRPr sz="1000">
              <a:latin typeface="Lucida Sans Unicode"/>
              <a:cs typeface="Lucida Sans Unicode"/>
            </a:endParaRPr>
          </a:p>
          <a:p>
            <a:pPr marL="162560" marR="44894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Generate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automated</a:t>
            </a:r>
            <a:r>
              <a:rPr sz="1000" spc="-20" dirty="0">
                <a:latin typeface="Lucida Sans Unicode"/>
                <a:cs typeface="Lucida Sans Unicode"/>
              </a:rPr>
              <a:t> reports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with </a:t>
            </a:r>
            <a:r>
              <a:rPr sz="1000" spc="-35" dirty="0">
                <a:latin typeface="Lucida Sans Unicode"/>
                <a:cs typeface="Lucida Sans Unicode"/>
              </a:rPr>
              <a:t>visualizations</a:t>
            </a:r>
            <a:r>
              <a:rPr sz="1000" spc="-25" dirty="0">
                <a:latin typeface="Lucida Sans Unicode"/>
                <a:cs typeface="Lucida Sans Unicode"/>
              </a:rPr>
              <a:t> and 	</a:t>
            </a:r>
            <a:r>
              <a:rPr sz="1000" spc="-20" dirty="0">
                <a:latin typeface="Lucida Sans Unicode"/>
                <a:cs typeface="Lucida Sans Unicode"/>
              </a:rPr>
              <a:t>performance</a:t>
            </a:r>
            <a:r>
              <a:rPr sz="1000" spc="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metrics.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Deepfake</a:t>
            </a:r>
            <a:r>
              <a:rPr spc="-15" dirty="0"/>
              <a:t> </a:t>
            </a:r>
            <a:r>
              <a:rPr spc="-10" dirty="0"/>
              <a:t>Voices?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6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055427"/>
            <a:ext cx="3816985" cy="8985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3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Synthetic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created</a:t>
            </a:r>
            <a:r>
              <a:rPr sz="1000" spc="-35" dirty="0">
                <a:latin typeface="Lucida Sans Unicode"/>
                <a:cs typeface="Lucida Sans Unicode"/>
              </a:rPr>
              <a:t> by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AI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mimic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person’s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voice.</a:t>
            </a:r>
            <a:endParaRPr sz="1000">
              <a:latin typeface="Lucida Sans Unicode"/>
              <a:cs typeface="Lucida Sans Unicode"/>
            </a:endParaRPr>
          </a:p>
          <a:p>
            <a:pPr marL="162560" marR="30480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25" dirty="0">
                <a:latin typeface="Lucida Sans Unicode"/>
                <a:cs typeface="Lucida Sans Unicode"/>
              </a:rPr>
              <a:t>Can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replicate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speech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patterns,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making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it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sound</a:t>
            </a:r>
            <a:r>
              <a:rPr sz="1000" spc="-35" dirty="0">
                <a:latin typeface="Lucida Sans Unicode"/>
                <a:cs typeface="Lucida Sans Unicode"/>
              </a:rPr>
              <a:t> like </a:t>
            </a:r>
            <a:r>
              <a:rPr sz="1000" spc="-10" dirty="0">
                <a:latin typeface="Lucida Sans Unicode"/>
                <a:cs typeface="Lucida Sans Unicode"/>
              </a:rPr>
              <a:t>someone 	</a:t>
            </a:r>
            <a:r>
              <a:rPr sz="1000" spc="-25" dirty="0">
                <a:latin typeface="Lucida Sans Unicode"/>
                <a:cs typeface="Lucida Sans Unicode"/>
              </a:rPr>
              <a:t>said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something </a:t>
            </a:r>
            <a:r>
              <a:rPr sz="1000" spc="-20" dirty="0">
                <a:latin typeface="Lucida Sans Unicode"/>
                <a:cs typeface="Lucida Sans Unicode"/>
              </a:rPr>
              <a:t>they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didn’t.</a:t>
            </a:r>
            <a:endParaRPr sz="1000">
              <a:latin typeface="Lucida Sans Unicode"/>
              <a:cs typeface="Lucida Sans Unicode"/>
            </a:endParaRPr>
          </a:p>
          <a:p>
            <a:pPr marL="162560" marR="48577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35" dirty="0">
                <a:latin typeface="Lucida Sans Unicode"/>
                <a:cs typeface="Lucida Sans Unicode"/>
              </a:rPr>
              <a:t>Risks: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Misinformation,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fraud,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compromised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voice 	authentication.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Mel-</a:t>
            </a:r>
            <a:r>
              <a:rPr spc="-10" dirty="0"/>
              <a:t>Frequency</a:t>
            </a:r>
            <a:r>
              <a:rPr spc="-25" dirty="0"/>
              <a:t> </a:t>
            </a:r>
            <a:r>
              <a:rPr spc="-10" dirty="0"/>
              <a:t>Cepstral</a:t>
            </a:r>
            <a:r>
              <a:rPr spc="-30" dirty="0"/>
              <a:t> </a:t>
            </a:r>
            <a:r>
              <a:rPr spc="-20" dirty="0"/>
              <a:t>Coefficients</a:t>
            </a:r>
            <a:r>
              <a:rPr spc="-25" dirty="0"/>
              <a:t> </a:t>
            </a:r>
            <a:r>
              <a:rPr spc="-10" dirty="0"/>
              <a:t>(MFCCs)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798924"/>
            <a:ext cx="3768725" cy="1050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212725" indent="-12509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Features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capturing</a:t>
            </a:r>
            <a:r>
              <a:rPr sz="1000" spc="-25" dirty="0">
                <a:latin typeface="Lucida Sans Unicode"/>
                <a:cs typeface="Lucida Sans Unicode"/>
              </a:rPr>
              <a:t> timbral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25" dirty="0">
                <a:latin typeface="Lucida Sans Unicode"/>
                <a:cs typeface="Lucida Sans Unicode"/>
              </a:rPr>
              <a:t> spectral characteristics of 	</a:t>
            </a:r>
            <a:r>
              <a:rPr sz="1000" spc="-10" dirty="0">
                <a:latin typeface="Lucida Sans Unicode"/>
                <a:cs typeface="Lucida Sans Unicode"/>
              </a:rPr>
              <a:t>audio.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Mimic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human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auditory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perception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using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Mel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scale.</a:t>
            </a:r>
            <a:endParaRPr sz="1000">
              <a:latin typeface="Lucida Sans Unicode"/>
              <a:cs typeface="Lucida Sans Unicode"/>
            </a:endParaRPr>
          </a:p>
          <a:p>
            <a:pPr marL="162560" marR="30480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20" dirty="0">
                <a:latin typeface="Lucida Sans Unicode"/>
                <a:cs typeface="Lucida Sans Unicode"/>
              </a:rPr>
              <a:t>Process: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Framing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(</a:t>
            </a:r>
            <a:r>
              <a:rPr sz="1000" spc="-20" dirty="0">
                <a:latin typeface="Courier New"/>
                <a:cs typeface="Courier New"/>
              </a:rPr>
              <a:t>n_fft=2048</a:t>
            </a:r>
            <a:r>
              <a:rPr sz="1000" spc="-20" dirty="0">
                <a:latin typeface="Lucida Sans Unicode"/>
                <a:cs typeface="Lucida Sans Unicode"/>
              </a:rPr>
              <a:t>,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hop_length=512</a:t>
            </a:r>
            <a:r>
              <a:rPr sz="1000" spc="-10" dirty="0">
                <a:latin typeface="Lucida Sans Unicode"/>
                <a:cs typeface="Lucida Sans Unicode"/>
              </a:rPr>
              <a:t>),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65" dirty="0">
                <a:latin typeface="Lucida Sans Unicode"/>
                <a:cs typeface="Lucida Sans Unicode"/>
              </a:rPr>
              <a:t>FFT,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Mel 	filter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bank,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DCT.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Output:</a:t>
            </a:r>
            <a:r>
              <a:rPr sz="1000" dirty="0">
                <a:latin typeface="Lucida Sans Unicode"/>
                <a:cs typeface="Lucida Sans Unicode"/>
              </a:rPr>
              <a:t> </a:t>
            </a:r>
            <a:r>
              <a:rPr sz="1000" spc="-80" dirty="0">
                <a:latin typeface="Lucida Sans Unicode"/>
                <a:cs typeface="Lucida Sans Unicode"/>
              </a:rPr>
              <a:t>13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coefficients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per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audio,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used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classification.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13" y="1955466"/>
            <a:ext cx="1555010" cy="6551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7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Support</a:t>
            </a:r>
            <a:r>
              <a:rPr spc="-25" dirty="0"/>
              <a:t> </a:t>
            </a:r>
            <a:r>
              <a:rPr spc="-10" dirty="0"/>
              <a:t>Vector</a:t>
            </a:r>
            <a:r>
              <a:rPr spc="-25" dirty="0"/>
              <a:t> </a:t>
            </a:r>
            <a:r>
              <a:rPr dirty="0"/>
              <a:t>Machine</a:t>
            </a:r>
            <a:r>
              <a:rPr spc="-20" dirty="0"/>
              <a:t> </a:t>
            </a:r>
            <a:r>
              <a:rPr spc="-10" dirty="0"/>
              <a:t>(SVM)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8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424" y="1040238"/>
            <a:ext cx="3770629" cy="9366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395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Machine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learning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model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binary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classification.</a:t>
            </a:r>
            <a:endParaRPr sz="1000">
              <a:latin typeface="Lucida Sans Unicode"/>
              <a:cs typeface="Lucida Sans Unicode"/>
            </a:endParaRPr>
          </a:p>
          <a:p>
            <a:pPr marL="162560" marR="30480" indent="-125095">
              <a:lnSpc>
                <a:spcPct val="100000"/>
              </a:lnSpc>
              <a:spcBef>
                <a:spcPts val="295"/>
              </a:spcBef>
              <a:buClr>
                <a:srgbClr val="3333B2"/>
              </a:buClr>
              <a:buFont typeface="Arial"/>
              <a:buChar char="•"/>
              <a:tabLst>
                <a:tab pos="164465" algn="l"/>
              </a:tabLst>
            </a:pPr>
            <a:r>
              <a:rPr sz="1000" spc="-30" dirty="0">
                <a:latin typeface="Lucida Sans Unicode"/>
                <a:cs typeface="Lucida Sans Unicode"/>
              </a:rPr>
              <a:t>Finds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hyperplane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separate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genuine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deepfake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 	</a:t>
            </a:r>
            <a:r>
              <a:rPr sz="1000" spc="-30" dirty="0">
                <a:latin typeface="Lucida Sans Unicode"/>
                <a:cs typeface="Lucida Sans Unicode"/>
              </a:rPr>
              <a:t>in</a:t>
            </a:r>
            <a:r>
              <a:rPr sz="1000" spc="-35" dirty="0">
                <a:latin typeface="Lucida Sans Unicode"/>
                <a:cs typeface="Lucida Sans Unicode"/>
              </a:rPr>
              <a:t> MFCC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feature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space.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10" dirty="0">
                <a:latin typeface="Lucida Sans Unicode"/>
                <a:cs typeface="Lucida Sans Unicode"/>
              </a:rPr>
              <a:t>Linear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kernel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chosen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for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simplicity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effectiveness.</a:t>
            </a:r>
            <a:endParaRPr sz="1000">
              <a:latin typeface="Lucida Sans Unicode"/>
              <a:cs typeface="Lucida Sans Unicode"/>
            </a:endParaRPr>
          </a:p>
          <a:p>
            <a:pPr marL="163195" indent="-125095">
              <a:lnSpc>
                <a:spcPct val="100000"/>
              </a:lnSpc>
              <a:spcBef>
                <a:spcPts val="290"/>
              </a:spcBef>
              <a:buClr>
                <a:srgbClr val="3333B2"/>
              </a:buClr>
              <a:buFont typeface="Arial"/>
              <a:buChar char="•"/>
              <a:tabLst>
                <a:tab pos="163195" algn="l"/>
              </a:tabLst>
            </a:pPr>
            <a:r>
              <a:rPr sz="1000" spc="-35" dirty="0">
                <a:latin typeface="Lucida Sans Unicode"/>
                <a:cs typeface="Lucida Sans Unicode"/>
              </a:rPr>
              <a:t>Trained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on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80" dirty="0">
                <a:latin typeface="Lucida Sans Unicode"/>
                <a:cs typeface="Lucida Sans Unicode"/>
              </a:rPr>
              <a:t>62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samples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60" dirty="0">
                <a:latin typeface="Lucida Sans Unicode"/>
                <a:cs typeface="Lucida Sans Unicode"/>
              </a:rPr>
              <a:t>(32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real,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80" dirty="0">
                <a:latin typeface="Lucida Sans Unicode"/>
                <a:cs typeface="Lucida Sans Unicode"/>
              </a:rPr>
              <a:t>30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fake).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System</a:t>
            </a:r>
            <a:r>
              <a:rPr spc="-25" dirty="0"/>
              <a:t> </a:t>
            </a:r>
            <a:r>
              <a:rPr spc="-10" dirty="0"/>
              <a:t>Workflow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74" y="1148892"/>
            <a:ext cx="125793" cy="1257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1180" y="1152483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0354" y="1116639"/>
            <a:ext cx="3496310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 Black"/>
                <a:cs typeface="Times New Roman" panose="02020603050405020304" pitchFamily="18" charset="0"/>
              </a:rPr>
              <a:t>Upload </a:t>
            </a:r>
            <a:r>
              <a:rPr sz="1000" spc="-50" dirty="0">
                <a:latin typeface="Arial Black"/>
                <a:cs typeface="Times New Roman" panose="02020603050405020304" pitchFamily="18" charset="0"/>
              </a:rPr>
              <a:t>Audio</a:t>
            </a:r>
            <a:r>
              <a:rPr sz="1000" spc="-50" dirty="0">
                <a:latin typeface="Lucida Sans Unicode"/>
                <a:cs typeface="Lucida Sans Unicode"/>
              </a:rPr>
              <a:t>: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Collect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real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fake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.wav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files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via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Streamlit interface.</a:t>
            </a:r>
            <a:endParaRPr sz="1000" dirty="0">
              <a:latin typeface="Lucida Sans Unicode"/>
              <a:cs typeface="Lucida Sans Unicode"/>
            </a:endParaRPr>
          </a:p>
          <a:p>
            <a:pPr marL="12700" marR="393700">
              <a:lnSpc>
                <a:spcPts val="1490"/>
              </a:lnSpc>
              <a:spcBef>
                <a:spcPts val="100"/>
              </a:spcBef>
            </a:pPr>
            <a:r>
              <a:rPr sz="1000" spc="-60" dirty="0">
                <a:latin typeface="Arial Black"/>
                <a:cs typeface="Times New Roman" panose="02020603050405020304" pitchFamily="18" charset="0"/>
              </a:rPr>
              <a:t>Feature</a:t>
            </a:r>
            <a:r>
              <a:rPr sz="1000" spc="-55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65" dirty="0">
                <a:latin typeface="Arial Black"/>
                <a:cs typeface="Times New Roman" panose="02020603050405020304" pitchFamily="18" charset="0"/>
              </a:rPr>
              <a:t>Extraction</a:t>
            </a:r>
            <a:r>
              <a:rPr sz="1000" spc="-65" dirty="0">
                <a:latin typeface="Lucida Sans Unicode"/>
                <a:cs typeface="Lucida Sans Unicode"/>
              </a:rPr>
              <a:t>:</a:t>
            </a:r>
            <a:r>
              <a:rPr sz="1000" spc="1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Compute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80" dirty="0">
                <a:latin typeface="Lucida Sans Unicode"/>
                <a:cs typeface="Lucida Sans Unicode"/>
              </a:rPr>
              <a:t>13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MFCCs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per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audio. </a:t>
            </a:r>
            <a:r>
              <a:rPr sz="1000" spc="-75" dirty="0">
                <a:latin typeface="Arial Black"/>
                <a:cs typeface="Times New Roman" panose="02020603050405020304" pitchFamily="18" charset="0"/>
              </a:rPr>
              <a:t>Train</a:t>
            </a:r>
            <a:r>
              <a:rPr sz="1000" spc="-60" dirty="0">
                <a:latin typeface="Arial Black"/>
                <a:cs typeface="Times New Roman" panose="02020603050405020304" pitchFamily="18" charset="0"/>
              </a:rPr>
              <a:t> </a:t>
            </a:r>
            <a:r>
              <a:rPr sz="1000" spc="-95" dirty="0">
                <a:latin typeface="Arial Black"/>
                <a:cs typeface="Times New Roman" panose="02020603050405020304" pitchFamily="18" charset="0"/>
              </a:rPr>
              <a:t>SVM</a:t>
            </a:r>
            <a:r>
              <a:rPr sz="1000" spc="-95" dirty="0">
                <a:latin typeface="Lucida Sans Unicode"/>
                <a:cs typeface="Lucida Sans Unicode"/>
              </a:rPr>
              <a:t>: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Use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labeled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dataset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to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train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linear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SVM. </a:t>
            </a:r>
            <a:r>
              <a:rPr sz="1000" spc="-70" dirty="0">
                <a:latin typeface="Arial Black"/>
                <a:cs typeface="Times New Roman" panose="02020603050405020304" pitchFamily="18" charset="0"/>
              </a:rPr>
              <a:t>Classify</a:t>
            </a:r>
            <a:r>
              <a:rPr sz="1000" spc="-70" dirty="0">
                <a:latin typeface="Lucida Sans Unicode"/>
                <a:cs typeface="Lucida Sans Unicode"/>
              </a:rPr>
              <a:t>:</a:t>
            </a:r>
            <a:r>
              <a:rPr sz="100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Predict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new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audio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as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genuine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or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deepfake. </a:t>
            </a:r>
            <a:r>
              <a:rPr sz="1000" spc="-65" dirty="0">
                <a:latin typeface="Arial Black"/>
                <a:cs typeface="Times New Roman" panose="02020603050405020304" pitchFamily="18" charset="0"/>
              </a:rPr>
              <a:t>Visualize</a:t>
            </a:r>
            <a:r>
              <a:rPr sz="1000" spc="-65" dirty="0">
                <a:latin typeface="Lucida Sans Unicode"/>
                <a:cs typeface="Lucida Sans Unicode"/>
              </a:rPr>
              <a:t>: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Display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Lucida Sans Unicode"/>
                <a:cs typeface="Lucida Sans Unicode"/>
              </a:rPr>
              <a:t>waveforms,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MFCCs,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and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metrics.</a:t>
            </a:r>
            <a:endParaRPr sz="1000" dirty="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074" y="1490510"/>
            <a:ext cx="125793" cy="1257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180" y="1494100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5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074" y="1680298"/>
            <a:ext cx="125793" cy="1257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51180" y="1683584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5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074" y="1870087"/>
            <a:ext cx="125793" cy="12579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51180" y="1873678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5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074" y="2059876"/>
            <a:ext cx="125793" cy="12579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1180" y="2063149"/>
            <a:ext cx="61594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5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spc="-35" dirty="0"/>
              <a:t>9</a:t>
            </a:fld>
            <a:r>
              <a:rPr spc="-65" dirty="0"/>
              <a:t> </a:t>
            </a:r>
            <a:r>
              <a:rPr spc="-85" dirty="0"/>
              <a:t>/</a:t>
            </a:r>
            <a:r>
              <a:rPr spc="-7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730</Words>
  <Application>Microsoft Office PowerPoint</Application>
  <PresentationFormat>Custom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Courier New</vt:lpstr>
      <vt:lpstr>Lucida Sans Unicode</vt:lpstr>
      <vt:lpstr>Office Theme</vt:lpstr>
      <vt:lpstr>DeepFake Voice Detection with SVM and MFCCs</vt:lpstr>
      <vt:lpstr>Synopsis</vt:lpstr>
      <vt:lpstr>Problem Statement</vt:lpstr>
      <vt:lpstr>Objectives</vt:lpstr>
      <vt:lpstr>Methodology</vt:lpstr>
      <vt:lpstr>What Are Deepfake Voices?</vt:lpstr>
      <vt:lpstr>Mel-Frequency Cepstral Coefficients (MFCCs)</vt:lpstr>
      <vt:lpstr>Support Vector Machine (SVM)</vt:lpstr>
      <vt:lpstr>System Workflow</vt:lpstr>
      <vt:lpstr>Implementation Details</vt:lpstr>
      <vt:lpstr>Results</vt:lpstr>
      <vt:lpstr>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DeepFake Voice Detection with SVM and MFCCs - A Machine Learning Approach to Audio Authenticity</dc:title>
  <dc:creator>Teli Abhishek Ashok (4AL21AI055), Mahim (4AL21AI022)</dc:creator>
  <cp:lastModifiedBy>Abhishek Teli</cp:lastModifiedBy>
  <cp:revision>2</cp:revision>
  <dcterms:created xsi:type="dcterms:W3CDTF">2025-05-02T05:23:18Z</dcterms:created>
  <dcterms:modified xsi:type="dcterms:W3CDTF">2025-05-02T07:12:16Z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2025-05-02T00:00:00Z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