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72"/>
  </p:notesMasterIdLst>
  <p:sldIdLst>
    <p:sldId id="275" r:id="rId2"/>
    <p:sldId id="328" r:id="rId3"/>
    <p:sldId id="332" r:id="rId4"/>
    <p:sldId id="329" r:id="rId5"/>
    <p:sldId id="331" r:id="rId6"/>
    <p:sldId id="330" r:id="rId7"/>
    <p:sldId id="258" r:id="rId8"/>
    <p:sldId id="259" r:id="rId9"/>
    <p:sldId id="260" r:id="rId10"/>
    <p:sldId id="261" r:id="rId11"/>
    <p:sldId id="263" r:id="rId12"/>
    <p:sldId id="268" r:id="rId13"/>
    <p:sldId id="270" r:id="rId14"/>
    <p:sldId id="271" r:id="rId15"/>
    <p:sldId id="277" r:id="rId16"/>
    <p:sldId id="272" r:id="rId17"/>
    <p:sldId id="273" r:id="rId18"/>
    <p:sldId id="274" r:id="rId19"/>
    <p:sldId id="278" r:id="rId20"/>
    <p:sldId id="279" r:id="rId21"/>
    <p:sldId id="280" r:id="rId22"/>
    <p:sldId id="281" r:id="rId23"/>
    <p:sldId id="282" r:id="rId24"/>
    <p:sldId id="283" r:id="rId25"/>
    <p:sldId id="284" r:id="rId26"/>
    <p:sldId id="305" r:id="rId27"/>
    <p:sldId id="285" r:id="rId28"/>
    <p:sldId id="286" r:id="rId29"/>
    <p:sldId id="287" r:id="rId30"/>
    <p:sldId id="288" r:id="rId31"/>
    <p:sldId id="289" r:id="rId32"/>
    <p:sldId id="290" r:id="rId33"/>
    <p:sldId id="306" r:id="rId34"/>
    <p:sldId id="291" r:id="rId35"/>
    <p:sldId id="292" r:id="rId36"/>
    <p:sldId id="293" r:id="rId37"/>
    <p:sldId id="294" r:id="rId38"/>
    <p:sldId id="295" r:id="rId39"/>
    <p:sldId id="296" r:id="rId40"/>
    <p:sldId id="297" r:id="rId41"/>
    <p:sldId id="299" r:id="rId42"/>
    <p:sldId id="311" r:id="rId43"/>
    <p:sldId id="300" r:id="rId44"/>
    <p:sldId id="312" r:id="rId45"/>
    <p:sldId id="301" r:id="rId46"/>
    <p:sldId id="302" r:id="rId47"/>
    <p:sldId id="303" r:id="rId48"/>
    <p:sldId id="334" r:id="rId49"/>
    <p:sldId id="333" r:id="rId50"/>
    <p:sldId id="335" r:id="rId51"/>
    <p:sldId id="336" r:id="rId52"/>
    <p:sldId id="304" r:id="rId53"/>
    <p:sldId id="307" r:id="rId54"/>
    <p:sldId id="308" r:id="rId55"/>
    <p:sldId id="309" r:id="rId56"/>
    <p:sldId id="314" r:id="rId57"/>
    <p:sldId id="315" r:id="rId58"/>
    <p:sldId id="313" r:id="rId59"/>
    <p:sldId id="310" r:id="rId60"/>
    <p:sldId id="321" r:id="rId61"/>
    <p:sldId id="316" r:id="rId62"/>
    <p:sldId id="317" r:id="rId63"/>
    <p:sldId id="318" r:id="rId64"/>
    <p:sldId id="319" r:id="rId65"/>
    <p:sldId id="320" r:id="rId66"/>
    <p:sldId id="322" r:id="rId67"/>
    <p:sldId id="323" r:id="rId68"/>
    <p:sldId id="324" r:id="rId69"/>
    <p:sldId id="327" r:id="rId70"/>
    <p:sldId id="326" r:id="rId7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89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62" autoAdjust="0"/>
    <p:restoredTop sz="73297" autoAdjust="0"/>
  </p:normalViewPr>
  <p:slideViewPr>
    <p:cSldViewPr>
      <p:cViewPr varScale="1">
        <p:scale>
          <a:sx n="74" d="100"/>
          <a:sy n="74" d="100"/>
        </p:scale>
        <p:origin x="126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86F376-473B-4406-8707-218308429B70}" type="datetimeFigureOut">
              <a:rPr lang="en-US" smtClean="0"/>
              <a:pPr/>
              <a:t>12/26/2022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45C18B-68BF-4863-8A66-57CCDBDEB610}" type="slidenum">
              <a:rPr lang="en-US" smtClean="0"/>
              <a:pPr/>
              <a:t>‹#›</a:t>
            </a:fld>
            <a:endParaRPr lang="en-US"/>
          </a:p>
        </p:txBody>
      </p:sp>
    </p:spTree>
    <p:extLst>
      <p:ext uri="{BB962C8B-B14F-4D97-AF65-F5344CB8AC3E}">
        <p14:creationId xmlns:p14="http://schemas.microsoft.com/office/powerpoint/2010/main" val="2414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B45C18B-68BF-4863-8A66-57CCDBDEB610}" type="slidenum">
              <a:rPr lang="en-US" smtClean="0"/>
              <a:pPr/>
              <a:t>8</a:t>
            </a:fld>
            <a:endParaRPr lang="en-US"/>
          </a:p>
        </p:txBody>
      </p:sp>
    </p:spTree>
    <p:extLst>
      <p:ext uri="{BB962C8B-B14F-4D97-AF65-F5344CB8AC3E}">
        <p14:creationId xmlns:p14="http://schemas.microsoft.com/office/powerpoint/2010/main" val="581854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055232D6-732D-4E81-948A-375410E7520C}" type="datetimeFigureOut">
              <a:rPr lang="en-US" smtClean="0"/>
              <a:pPr/>
              <a:t>12/26/2022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7C8A2812-A93C-4D4B-97D9-8DA98857D64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55232D6-732D-4E81-948A-375410E7520C}" type="datetimeFigureOut">
              <a:rPr lang="en-US" smtClean="0"/>
              <a:pPr/>
              <a:t>12/26/2022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8A2812-A93C-4D4B-97D9-8DA98857D64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55232D6-732D-4E81-948A-375410E7520C}" type="datetimeFigureOut">
              <a:rPr lang="en-US" smtClean="0"/>
              <a:pPr/>
              <a:t>12/26/2022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8A2812-A93C-4D4B-97D9-8DA98857D64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55232D6-732D-4E81-948A-375410E7520C}" type="datetimeFigureOut">
              <a:rPr lang="en-US" smtClean="0"/>
              <a:pPr/>
              <a:t>12/26/2022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8A2812-A93C-4D4B-97D9-8DA98857D64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55232D6-732D-4E81-948A-375410E7520C}" type="datetimeFigureOut">
              <a:rPr lang="en-US" smtClean="0"/>
              <a:pPr/>
              <a:t>12/26/2022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8A2812-A93C-4D4B-97D9-8DA98857D64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55232D6-732D-4E81-948A-375410E7520C}" type="datetimeFigureOut">
              <a:rPr lang="en-US" smtClean="0"/>
              <a:pPr/>
              <a:t>12/26/2022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8A2812-A93C-4D4B-97D9-8DA98857D64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55232D6-732D-4E81-948A-375410E7520C}" type="datetimeFigureOut">
              <a:rPr lang="en-US" smtClean="0"/>
              <a:pPr/>
              <a:t>12/26/2022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8A2812-A93C-4D4B-97D9-8DA98857D64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55232D6-732D-4E81-948A-375410E7520C}" type="datetimeFigureOut">
              <a:rPr lang="en-US" smtClean="0"/>
              <a:pPr/>
              <a:t>12/26/2022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8A2812-A93C-4D4B-97D9-8DA98857D64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5232D6-732D-4E81-948A-375410E7520C}" type="datetimeFigureOut">
              <a:rPr lang="en-US" smtClean="0"/>
              <a:pPr/>
              <a:t>12/26/2022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8A2812-A93C-4D4B-97D9-8DA98857D64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55232D6-732D-4E81-948A-375410E7520C}" type="datetimeFigureOut">
              <a:rPr lang="en-US" smtClean="0"/>
              <a:pPr/>
              <a:t>12/26/2022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8A2812-A93C-4D4B-97D9-8DA98857D64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55232D6-732D-4E81-948A-375410E7520C}" type="datetimeFigureOut">
              <a:rPr lang="en-US" smtClean="0"/>
              <a:pPr/>
              <a:t>12/26/2022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7C8A2812-A93C-4D4B-97D9-8DA98857D644}"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55232D6-732D-4E81-948A-375410E7520C}" type="datetimeFigureOut">
              <a:rPr lang="en-US" smtClean="0"/>
              <a:pPr/>
              <a:t>12/26/2022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C8A2812-A93C-4D4B-97D9-8DA98857D644}"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dvanced-Java-Training-Difference-Between-Core-and-Advanced-Java-In-Terms.jpg"/>
          <p:cNvPicPr>
            <a:picLocks noGrp="1" noChangeAspect="1"/>
          </p:cNvPicPr>
          <p:nvPr>
            <p:ph idx="1"/>
          </p:nvPr>
        </p:nvPicPr>
        <p:blipFill>
          <a:blip r:embed="rId2"/>
          <a:srcRect r="2593" b="10352"/>
          <a:stretch>
            <a:fillRect/>
          </a:stretch>
        </p:blipFill>
        <p:spPr>
          <a:xfrm>
            <a:off x="714375" y="1219200"/>
            <a:ext cx="7515225" cy="4343400"/>
          </a:xfr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pc="-35" dirty="0" smtClean="0">
                <a:uFill>
                  <a:solidFill>
                    <a:srgbClr val="000000"/>
                  </a:solidFill>
                </a:uFill>
                <a:latin typeface="Times New Roman" pitchFamily="18" charset="0"/>
                <a:cs typeface="Times New Roman" pitchFamily="18" charset="0"/>
              </a:rPr>
              <a:t>Java</a:t>
            </a:r>
            <a:r>
              <a:rPr lang="en-US" spc="-45" dirty="0" smtClean="0">
                <a:uFill>
                  <a:solidFill>
                    <a:srgbClr val="000000"/>
                  </a:solidFill>
                </a:uFill>
                <a:latin typeface="Times New Roman" pitchFamily="18" charset="0"/>
                <a:cs typeface="Times New Roman" pitchFamily="18" charset="0"/>
              </a:rPr>
              <a:t> </a:t>
            </a:r>
            <a:r>
              <a:rPr lang="en-US" spc="-40" dirty="0" smtClean="0">
                <a:uFill>
                  <a:solidFill>
                    <a:srgbClr val="000000"/>
                  </a:solidFill>
                </a:uFill>
                <a:latin typeface="Times New Roman" pitchFamily="18" charset="0"/>
                <a:cs typeface="Times New Roman" pitchFamily="18" charset="0"/>
              </a:rPr>
              <a:t>Technology</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609600" y="1600200"/>
            <a:ext cx="7696200" cy="4953000"/>
          </a:xfrm>
        </p:spPr>
        <p:txBody>
          <a:bodyPr>
            <a:normAutofit fontScale="55000" lnSpcReduction="20000"/>
          </a:bodyPr>
          <a:lstStyle/>
          <a:p>
            <a:pPr marL="584200" indent="-571500">
              <a:spcBef>
                <a:spcPts val="100"/>
              </a:spcBef>
              <a:buNone/>
              <a:tabLst>
                <a:tab pos="583565" algn="l"/>
                <a:tab pos="584200" algn="l"/>
              </a:tabLst>
            </a:pPr>
            <a:endParaRPr lang="en-US" sz="2800" spc="-10" dirty="0" smtClean="0">
              <a:latin typeface="Carlito"/>
              <a:cs typeface="Carlito"/>
            </a:endParaRPr>
          </a:p>
          <a:p>
            <a:pPr marL="584200" indent="-571500">
              <a:spcBef>
                <a:spcPts val="100"/>
              </a:spcBef>
              <a:buNone/>
              <a:tabLst>
                <a:tab pos="583565" algn="l"/>
                <a:tab pos="584200" algn="l"/>
              </a:tabLst>
            </a:pPr>
            <a:r>
              <a:rPr lang="en-US" sz="4400" spc="-10" dirty="0" smtClean="0">
                <a:latin typeface="Times New Roman" pitchFamily="18" charset="0"/>
                <a:cs typeface="Times New Roman" pitchFamily="18" charset="0"/>
              </a:rPr>
              <a:t>What </a:t>
            </a:r>
            <a:r>
              <a:rPr lang="en-US" sz="4400" dirty="0" smtClean="0">
                <a:latin typeface="Times New Roman" pitchFamily="18" charset="0"/>
                <a:cs typeface="Times New Roman" pitchFamily="18" charset="0"/>
              </a:rPr>
              <a:t>is</a:t>
            </a:r>
            <a:r>
              <a:rPr lang="en-US" sz="4400" spc="5" dirty="0" smtClean="0">
                <a:latin typeface="Times New Roman" pitchFamily="18" charset="0"/>
                <a:cs typeface="Times New Roman" pitchFamily="18" charset="0"/>
              </a:rPr>
              <a:t> </a:t>
            </a:r>
            <a:r>
              <a:rPr lang="en-US" sz="4400" spc="-25" dirty="0" smtClean="0">
                <a:latin typeface="Times New Roman" pitchFamily="18" charset="0"/>
                <a:cs typeface="Times New Roman" pitchFamily="18" charset="0"/>
              </a:rPr>
              <a:t>Java?</a:t>
            </a:r>
          </a:p>
          <a:p>
            <a:pPr marL="584200" indent="-571500">
              <a:spcBef>
                <a:spcPts val="100"/>
              </a:spcBef>
              <a:buNone/>
              <a:tabLst>
                <a:tab pos="583565" algn="l"/>
                <a:tab pos="584200" algn="l"/>
              </a:tabLst>
            </a:pPr>
            <a:endParaRPr lang="en-US" sz="3600" dirty="0" smtClean="0">
              <a:latin typeface="Times New Roman" pitchFamily="18" charset="0"/>
              <a:cs typeface="Times New Roman" pitchFamily="18" charset="0"/>
            </a:endParaRPr>
          </a:p>
          <a:p>
            <a:pPr marL="914400" marR="5080">
              <a:lnSpc>
                <a:spcPct val="110000"/>
              </a:lnSpc>
            </a:pPr>
            <a:r>
              <a:rPr lang="en-US" sz="4400" spc="-5" dirty="0" smtClean="0">
                <a:latin typeface="Times New Roman" pitchFamily="18" charset="0"/>
                <a:cs typeface="Times New Roman" pitchFamily="18" charset="0"/>
              </a:rPr>
              <a:t>Java technology is both a programming  language and a platform.</a:t>
            </a:r>
          </a:p>
          <a:p>
            <a:pPr marL="974725" marR="5080">
              <a:lnSpc>
                <a:spcPct val="110000"/>
              </a:lnSpc>
            </a:pPr>
            <a:r>
              <a:rPr lang="en-US" sz="4400" spc="-5" dirty="0" smtClean="0">
                <a:latin typeface="Times New Roman" pitchFamily="18" charset="0"/>
                <a:cs typeface="Times New Roman" pitchFamily="18" charset="0"/>
              </a:rPr>
              <a:t>It is a part of Java programming language. It is an advanced technology or advance version of Java specially designed to develop web-based, network-centric or enterprise applications. It includes the concepts like Servlet , JSP, JDBC, RMI, Socket programming, etc. </a:t>
            </a:r>
          </a:p>
          <a:p>
            <a:pPr marL="914400" marR="5080">
              <a:lnSpc>
                <a:spcPct val="110000"/>
              </a:lnSpc>
            </a:pPr>
            <a:r>
              <a:rPr lang="en-US" sz="4400" spc="-5" dirty="0" smtClean="0">
                <a:latin typeface="Times New Roman" pitchFamily="18" charset="0"/>
                <a:cs typeface="Times New Roman" pitchFamily="18" charset="0"/>
              </a:rPr>
              <a:t>It is a specialization in specific domain.</a:t>
            </a:r>
          </a:p>
          <a:p>
            <a:endParaRPr lang="en-US"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3980"/>
            <a:ext cx="8229600" cy="792162"/>
          </a:xfrm>
        </p:spPr>
        <p:txBody>
          <a:bodyPr>
            <a:normAutofit fontScale="90000"/>
          </a:bodyPr>
          <a:lstStyle/>
          <a:p>
            <a:pPr algn="l"/>
            <a:r>
              <a:rPr lang="en-US" spc="-5" dirty="0" smtClean="0"/>
              <a:t>The </a:t>
            </a:r>
            <a:r>
              <a:rPr lang="en-US" spc="-30" dirty="0" smtClean="0"/>
              <a:t>Java</a:t>
            </a:r>
            <a:endParaRPr lang="en-US" dirty="0"/>
          </a:p>
        </p:txBody>
      </p:sp>
      <p:sp>
        <p:nvSpPr>
          <p:cNvPr id="3" name="Content Placeholder 2"/>
          <p:cNvSpPr>
            <a:spLocks noGrp="1"/>
          </p:cNvSpPr>
          <p:nvPr>
            <p:ph idx="1"/>
          </p:nvPr>
        </p:nvSpPr>
        <p:spPr>
          <a:xfrm>
            <a:off x="457200" y="1295400"/>
            <a:ext cx="8229600" cy="2438400"/>
          </a:xfrm>
        </p:spPr>
        <p:txBody>
          <a:bodyPr/>
          <a:lstStyle/>
          <a:p>
            <a:pPr marL="12700">
              <a:lnSpc>
                <a:spcPts val="2610"/>
              </a:lnSpc>
              <a:spcBef>
                <a:spcPts val="95"/>
              </a:spcBef>
            </a:pPr>
            <a:r>
              <a:rPr lang="en-US" sz="2000" spc="-5" dirty="0" smtClean="0">
                <a:latin typeface="Times New Roman" pitchFamily="18" charset="0"/>
                <a:cs typeface="Times New Roman" pitchFamily="18" charset="0"/>
              </a:rPr>
              <a:t>A platform is the hardware or software environment in which a program runs. Some of the most popular platforms are Microsoft Windows, Linux, Solaris OS, and Mac OS.</a:t>
            </a:r>
          </a:p>
          <a:p>
            <a:pPr marL="12700">
              <a:lnSpc>
                <a:spcPts val="2100"/>
              </a:lnSpc>
            </a:pPr>
            <a:r>
              <a:rPr lang="en-US" sz="2000" spc="-5" dirty="0" smtClean="0">
                <a:latin typeface="Times New Roman" pitchFamily="18" charset="0"/>
                <a:cs typeface="Times New Roman" pitchFamily="18" charset="0"/>
              </a:rPr>
              <a:t>Most platforms can be described as a combination of the</a:t>
            </a:r>
            <a:r>
              <a:rPr lang="en-US" sz="2000" spc="-5" dirty="0">
                <a:latin typeface="Times New Roman" pitchFamily="18" charset="0"/>
                <a:cs typeface="Times New Roman" pitchFamily="18" charset="0"/>
              </a:rPr>
              <a:t> </a:t>
            </a:r>
            <a:r>
              <a:rPr lang="en-US" sz="2000" spc="-5" dirty="0" smtClean="0">
                <a:latin typeface="Times New Roman" pitchFamily="18" charset="0"/>
                <a:cs typeface="Times New Roman" pitchFamily="18" charset="0"/>
              </a:rPr>
              <a:t>operating system and underlying hardware. The Java  platform differs from   most other platforms in that it's a  software-only platform that runs on top of other hardware-  based platforms.</a:t>
            </a:r>
          </a:p>
          <a:p>
            <a:endParaRPr lang="en-US" dirty="0"/>
          </a:p>
        </p:txBody>
      </p:sp>
      <p:sp>
        <p:nvSpPr>
          <p:cNvPr id="4" name="Rounded Rectangle 3"/>
          <p:cNvSpPr/>
          <p:nvPr/>
        </p:nvSpPr>
        <p:spPr>
          <a:xfrm>
            <a:off x="3276600" y="3429000"/>
            <a:ext cx="28956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89535" algn="ctr">
              <a:lnSpc>
                <a:spcPts val="2305"/>
              </a:lnSpc>
            </a:pPr>
            <a:r>
              <a:rPr lang="en-US" spc="-5" dirty="0" smtClean="0">
                <a:latin typeface="Carlito"/>
                <a:cs typeface="Carlito"/>
              </a:rPr>
              <a:t>The </a:t>
            </a:r>
            <a:r>
              <a:rPr lang="en-US" spc="-15" dirty="0" smtClean="0">
                <a:latin typeface="Carlito"/>
                <a:cs typeface="Carlito"/>
              </a:rPr>
              <a:t>Java </a:t>
            </a:r>
            <a:r>
              <a:rPr lang="en-US" spc="-10" dirty="0" smtClean="0">
                <a:latin typeface="Carlito"/>
                <a:cs typeface="Carlito"/>
              </a:rPr>
              <a:t>platform </a:t>
            </a:r>
            <a:r>
              <a:rPr lang="en-US" spc="-5" dirty="0" smtClean="0">
                <a:latin typeface="Carlito"/>
                <a:cs typeface="Carlito"/>
              </a:rPr>
              <a:t>has</a:t>
            </a:r>
            <a:r>
              <a:rPr lang="en-US" spc="-35" dirty="0" smtClean="0">
                <a:latin typeface="Carlito"/>
                <a:cs typeface="Carlito"/>
              </a:rPr>
              <a:t> </a:t>
            </a:r>
            <a:r>
              <a:rPr lang="en-US" spc="-10" dirty="0" smtClean="0">
                <a:latin typeface="Carlito"/>
                <a:cs typeface="Carlito"/>
              </a:rPr>
              <a:t>two</a:t>
            </a:r>
            <a:endParaRPr lang="en-US" dirty="0" smtClean="0">
              <a:latin typeface="Carlito"/>
              <a:cs typeface="Carlito"/>
            </a:endParaRPr>
          </a:p>
          <a:p>
            <a:pPr marR="90170" algn="ctr">
              <a:lnSpc>
                <a:spcPts val="2305"/>
              </a:lnSpc>
            </a:pPr>
            <a:r>
              <a:rPr lang="en-US" spc="-5" dirty="0" smtClean="0">
                <a:latin typeface="Carlito"/>
                <a:cs typeface="Carlito"/>
              </a:rPr>
              <a:t>components:</a:t>
            </a:r>
            <a:endParaRPr lang="en-US" dirty="0" smtClean="0">
              <a:latin typeface="Carlito"/>
              <a:cs typeface="Carlito"/>
            </a:endParaRPr>
          </a:p>
        </p:txBody>
      </p:sp>
      <p:sp>
        <p:nvSpPr>
          <p:cNvPr id="5" name="Rounded Rectangle 4"/>
          <p:cNvSpPr/>
          <p:nvPr/>
        </p:nvSpPr>
        <p:spPr>
          <a:xfrm>
            <a:off x="1600200" y="5867400"/>
            <a:ext cx="22098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065" marR="5080" indent="-635" algn="ctr">
              <a:lnSpc>
                <a:spcPct val="91800"/>
              </a:lnSpc>
              <a:spcBef>
                <a:spcPts val="300"/>
              </a:spcBef>
            </a:pPr>
            <a:r>
              <a:rPr lang="en-US" sz="1600" spc="-5" dirty="0" smtClean="0">
                <a:latin typeface="Carlito"/>
                <a:cs typeface="Carlito"/>
              </a:rPr>
              <a:t>The</a:t>
            </a:r>
            <a:r>
              <a:rPr lang="en-US" sz="1600" spc="-80" dirty="0" smtClean="0">
                <a:latin typeface="Carlito"/>
                <a:cs typeface="Carlito"/>
              </a:rPr>
              <a:t> </a:t>
            </a:r>
            <a:r>
              <a:rPr lang="en-US" sz="1600" i="1" spc="-5" dirty="0" smtClean="0">
                <a:latin typeface="Carlito"/>
                <a:cs typeface="Carlito"/>
              </a:rPr>
              <a:t>Java  Virtual  </a:t>
            </a:r>
            <a:r>
              <a:rPr lang="en-US" sz="1600" i="1" dirty="0" smtClean="0">
                <a:latin typeface="Carlito"/>
                <a:cs typeface="Carlito"/>
              </a:rPr>
              <a:t>Machine</a:t>
            </a:r>
            <a:endParaRPr lang="en-US" sz="1600" dirty="0">
              <a:latin typeface="Carlito"/>
              <a:cs typeface="Carlito"/>
            </a:endParaRPr>
          </a:p>
        </p:txBody>
      </p:sp>
      <p:sp>
        <p:nvSpPr>
          <p:cNvPr id="6" name="Rounded Rectangle 5"/>
          <p:cNvSpPr/>
          <p:nvPr/>
        </p:nvSpPr>
        <p:spPr>
          <a:xfrm>
            <a:off x="5791200" y="5867400"/>
            <a:ext cx="22860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700" marR="5080" indent="-635" algn="ctr">
              <a:lnSpc>
                <a:spcPct val="91700"/>
              </a:lnSpc>
              <a:spcBef>
                <a:spcPts val="300"/>
              </a:spcBef>
            </a:pPr>
            <a:r>
              <a:rPr lang="en-US" sz="1600" spc="-5" dirty="0" smtClean="0">
                <a:latin typeface="Carlito"/>
                <a:cs typeface="Carlito"/>
              </a:rPr>
              <a:t>The </a:t>
            </a:r>
            <a:r>
              <a:rPr lang="en-US" sz="1600" i="1" spc="-5" dirty="0" smtClean="0">
                <a:latin typeface="Carlito"/>
                <a:cs typeface="Carlito"/>
              </a:rPr>
              <a:t>Java  Application  Programming  </a:t>
            </a:r>
            <a:r>
              <a:rPr lang="en-US" sz="1600" i="1" spc="-10" dirty="0" smtClean="0">
                <a:latin typeface="Carlito"/>
                <a:cs typeface="Carlito"/>
              </a:rPr>
              <a:t>Interface</a:t>
            </a:r>
            <a:r>
              <a:rPr lang="en-US" sz="1600" i="1" spc="-90" dirty="0" smtClean="0">
                <a:latin typeface="Carlito"/>
                <a:cs typeface="Carlito"/>
              </a:rPr>
              <a:t> </a:t>
            </a:r>
            <a:r>
              <a:rPr lang="en-US" sz="1600" dirty="0" smtClean="0">
                <a:latin typeface="Carlito"/>
                <a:cs typeface="Carlito"/>
              </a:rPr>
              <a:t>(API)</a:t>
            </a:r>
            <a:endParaRPr lang="en-US" sz="1600" dirty="0">
              <a:latin typeface="Carlito"/>
              <a:cs typeface="Carlito"/>
            </a:endParaRPr>
          </a:p>
        </p:txBody>
      </p:sp>
      <p:cxnSp>
        <p:nvCxnSpPr>
          <p:cNvPr id="8" name="Straight Connector 7"/>
          <p:cNvCxnSpPr>
            <a:stCxn id="4" idx="2"/>
          </p:cNvCxnSpPr>
          <p:nvPr/>
        </p:nvCxnSpPr>
        <p:spPr>
          <a:xfrm rot="5400000">
            <a:off x="4457700" y="4762500"/>
            <a:ext cx="533400" cy="15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048000" y="5029200"/>
            <a:ext cx="3276600" cy="15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5400000">
            <a:off x="2629694" y="5448300"/>
            <a:ext cx="837406" cy="79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a:off x="5904706" y="5447506"/>
            <a:ext cx="8382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Simple Java Program</a:t>
            </a:r>
            <a:endParaRPr lang="en-US" dirty="0"/>
          </a:p>
        </p:txBody>
      </p:sp>
      <p:sp>
        <p:nvSpPr>
          <p:cNvPr id="3" name="Content Placeholder 2"/>
          <p:cNvSpPr>
            <a:spLocks noGrp="1"/>
          </p:cNvSpPr>
          <p:nvPr>
            <p:ph idx="1"/>
          </p:nvPr>
        </p:nvSpPr>
        <p:spPr>
          <a:xfrm>
            <a:off x="457200" y="1295400"/>
            <a:ext cx="3657600" cy="4830763"/>
          </a:xfrm>
          <a:ln w="9525">
            <a:solidFill>
              <a:schemeClr val="tx1"/>
            </a:solidFill>
          </a:ln>
        </p:spPr>
        <p:txBody>
          <a:bodyPr>
            <a:normAutofit fontScale="92500" lnSpcReduction="10000"/>
          </a:bodyPr>
          <a:lstStyle/>
          <a:p>
            <a:pPr>
              <a:buNone/>
            </a:pPr>
            <a:r>
              <a:rPr lang="en-US" dirty="0" smtClean="0"/>
              <a:t>Class demo</a:t>
            </a:r>
          </a:p>
          <a:p>
            <a:pPr>
              <a:buNone/>
            </a:pPr>
            <a:r>
              <a:rPr lang="en-US" dirty="0" smtClean="0"/>
              <a:t>{</a:t>
            </a:r>
          </a:p>
          <a:p>
            <a:pPr>
              <a:buNone/>
            </a:pPr>
            <a:r>
              <a:rPr lang="en-US" dirty="0" smtClean="0"/>
              <a:t>	public static void main(String s[])</a:t>
            </a:r>
          </a:p>
          <a:p>
            <a:pPr>
              <a:buNone/>
            </a:pPr>
            <a:r>
              <a:rPr lang="en-US" dirty="0" smtClean="0"/>
              <a:t>	{</a:t>
            </a:r>
          </a:p>
          <a:p>
            <a:pPr>
              <a:buNone/>
            </a:pPr>
            <a:r>
              <a:rPr lang="en-US" dirty="0" smtClean="0"/>
              <a:t>		</a:t>
            </a:r>
            <a:r>
              <a:rPr lang="en-US" dirty="0" err="1" smtClean="0"/>
              <a:t>System.out.println</a:t>
            </a:r>
            <a:r>
              <a:rPr lang="en-US" dirty="0" smtClean="0"/>
              <a:t>(“</a:t>
            </a:r>
            <a:r>
              <a:rPr lang="en-US" dirty="0" err="1" smtClean="0"/>
              <a:t>hellow</a:t>
            </a:r>
            <a:r>
              <a:rPr lang="en-US" dirty="0" smtClean="0"/>
              <a:t> java”);</a:t>
            </a:r>
          </a:p>
          <a:p>
            <a:pPr>
              <a:buNone/>
            </a:pPr>
            <a:r>
              <a:rPr lang="en-US" dirty="0" smtClean="0"/>
              <a:t>	}</a:t>
            </a:r>
            <a:endParaRPr lang="en-US" dirty="0"/>
          </a:p>
          <a:p>
            <a:pPr>
              <a:buNone/>
            </a:pPr>
            <a:r>
              <a:rPr lang="en-US" dirty="0" smtClean="0"/>
              <a:t>}</a:t>
            </a:r>
          </a:p>
          <a:p>
            <a:pPr>
              <a:buNone/>
            </a:pPr>
            <a:r>
              <a:rPr lang="en-US" dirty="0" smtClean="0"/>
              <a:t>O/P</a:t>
            </a:r>
          </a:p>
          <a:p>
            <a:pPr>
              <a:buNone/>
            </a:pPr>
            <a:r>
              <a:rPr lang="en-US" dirty="0" err="1" smtClean="0"/>
              <a:t>hellow</a:t>
            </a:r>
            <a:r>
              <a:rPr lang="en-US" dirty="0" smtClean="0"/>
              <a:t> java</a:t>
            </a:r>
          </a:p>
        </p:txBody>
      </p:sp>
      <p:sp>
        <p:nvSpPr>
          <p:cNvPr id="4" name="Content Placeholder 2"/>
          <p:cNvSpPr txBox="1">
            <a:spLocks/>
          </p:cNvSpPr>
          <p:nvPr/>
        </p:nvSpPr>
        <p:spPr>
          <a:xfrm>
            <a:off x="4648200" y="1295400"/>
            <a:ext cx="3886200" cy="4770120"/>
          </a:xfrm>
          <a:prstGeom prst="rect">
            <a:avLst/>
          </a:prstGeom>
          <a:ln w="9525">
            <a:solidFill>
              <a:schemeClr val="tx1"/>
            </a:solidFill>
          </a:ln>
        </p:spPr>
        <p:txBody>
          <a:bodyPr vert="horz">
            <a:normAutofit fontScale="775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Class add</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public static void main(String s[])</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a=5, b=8.5;</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dirty="0" smtClean="0"/>
              <a:t>float</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sum;</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sum= </a:t>
            </a:r>
            <a:r>
              <a:rPr kumimoji="0" lang="en-US" sz="2600" b="0" i="0" u="none" strike="noStrike" kern="1200" cap="none" spc="0" normalizeH="0" baseline="0" noProof="0" dirty="0" err="1" smtClean="0">
                <a:ln>
                  <a:noFill/>
                </a:ln>
                <a:solidFill>
                  <a:schemeClr val="tx1"/>
                </a:solidFill>
                <a:effectLst/>
                <a:uLnTx/>
                <a:uFillTx/>
                <a:latin typeface="+mn-lt"/>
                <a:ea typeface="+mn-ea"/>
                <a:cs typeface="+mn-cs"/>
              </a:rPr>
              <a:t>a+b</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0" u="none" strike="noStrike" kern="1200" cap="none" spc="0" normalizeH="0" baseline="0" noProof="0" dirty="0" err="1" smtClean="0">
                <a:ln>
                  <a:noFill/>
                </a:ln>
                <a:solidFill>
                  <a:schemeClr val="tx1"/>
                </a:solidFill>
                <a:effectLst/>
                <a:uLnTx/>
                <a:uFillTx/>
                <a:latin typeface="+mn-lt"/>
                <a:ea typeface="+mn-ea"/>
                <a:cs typeface="+mn-cs"/>
              </a:rPr>
              <a:t>System.out.println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(“Addition is :”+sum);</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O/P</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Addition is: 13</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and Internet </a:t>
            </a:r>
            <a:endParaRPr lang="en-US" dirty="0"/>
          </a:p>
        </p:txBody>
      </p:sp>
      <p:sp>
        <p:nvSpPr>
          <p:cNvPr id="3" name="Content Placeholder 2"/>
          <p:cNvSpPr>
            <a:spLocks noGrp="1"/>
          </p:cNvSpPr>
          <p:nvPr>
            <p:ph idx="1"/>
          </p:nvPr>
        </p:nvSpPr>
        <p:spPr/>
        <p:txBody>
          <a:bodyPr/>
          <a:lstStyle/>
          <a:p>
            <a:r>
              <a:rPr lang="en-US" b="1" dirty="0" smtClean="0"/>
              <a:t>Internet</a:t>
            </a:r>
            <a:r>
              <a:rPr lang="en-US" dirty="0" smtClean="0"/>
              <a:t> users can use </a:t>
            </a:r>
            <a:r>
              <a:rPr lang="en-US" b="1" dirty="0" smtClean="0"/>
              <a:t>Java</a:t>
            </a:r>
            <a:r>
              <a:rPr lang="en-US" dirty="0" smtClean="0"/>
              <a:t> to create applet programs and run them locally using a "</a:t>
            </a:r>
            <a:r>
              <a:rPr lang="en-US" b="1" dirty="0" smtClean="0"/>
              <a:t>Java</a:t>
            </a:r>
            <a:r>
              <a:rPr lang="en-US" dirty="0" smtClean="0"/>
              <a:t>-enabled browser" such as </a:t>
            </a:r>
            <a:r>
              <a:rPr lang="en-US" dirty="0" err="1" smtClean="0"/>
              <a:t>HotJava</a:t>
            </a:r>
            <a:r>
              <a:rPr lang="en-US" dirty="0" smtClean="0"/>
              <a:t>. ... They can also use a </a:t>
            </a:r>
            <a:r>
              <a:rPr lang="en-US" b="1" dirty="0" smtClean="0"/>
              <a:t>Java</a:t>
            </a:r>
            <a:r>
              <a:rPr lang="en-US" dirty="0" smtClean="0"/>
              <a:t>-enabled browser to download an applet located on a computer anywhere in the </a:t>
            </a:r>
            <a:r>
              <a:rPr lang="en-US" b="1" dirty="0" smtClean="0"/>
              <a:t>Internet</a:t>
            </a:r>
            <a:r>
              <a:rPr lang="en-US" dirty="0" smtClean="0"/>
              <a:t> and run it on his local computer.</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java </a:t>
            </a:r>
            <a:endParaRPr lang="en-US" dirty="0"/>
          </a:p>
        </p:txBody>
      </p:sp>
      <p:pic>
        <p:nvPicPr>
          <p:cNvPr id="6" name="Content Placeholder 5" descr="feature-of-java-removebg-preview.png"/>
          <p:cNvPicPr>
            <a:picLocks noGrp="1" noChangeAspect="1"/>
          </p:cNvPicPr>
          <p:nvPr>
            <p:ph idx="1"/>
          </p:nvPr>
        </p:nvPicPr>
        <p:blipFill>
          <a:blip r:embed="rId2"/>
          <a:stretch>
            <a:fillRect/>
          </a:stretch>
        </p:blipFill>
        <p:spPr>
          <a:xfrm>
            <a:off x="914400" y="1828800"/>
            <a:ext cx="7467600" cy="4724400"/>
          </a:xfrm>
        </p:spPr>
      </p:pic>
      <p:sp>
        <p:nvSpPr>
          <p:cNvPr id="8" name="Rectangle 7"/>
          <p:cNvSpPr/>
          <p:nvPr/>
        </p:nvSpPr>
        <p:spPr>
          <a:xfrm>
            <a:off x="1752600" y="6172200"/>
            <a:ext cx="12954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solidFill>
              </a:ln>
              <a:solidFill>
                <a:schemeClr val="bg1"/>
              </a:solidFill>
            </a:endParaRPr>
          </a:p>
        </p:txBody>
      </p:sp>
      <p:sp>
        <p:nvSpPr>
          <p:cNvPr id="9" name="Rectangle 8"/>
          <p:cNvSpPr/>
          <p:nvPr/>
        </p:nvSpPr>
        <p:spPr>
          <a:xfrm>
            <a:off x="6172200" y="6172200"/>
            <a:ext cx="12192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791200"/>
          </a:xfrm>
        </p:spPr>
        <p:txBody>
          <a:bodyPr>
            <a:noAutofit/>
          </a:bodyPr>
          <a:lstStyle/>
          <a:p>
            <a:r>
              <a:rPr lang="en-US" sz="1600" dirty="0" smtClean="0"/>
              <a:t>Simple: Java is very easy to learn, and its syntax is simple, clean and easy to understand. According to Sun, Java language is a simple programming language because: Java syntax is based on C++ (so easier for programmers to learn it after C++). Java has removed many complicated and rarely-used features, for example, explicit pointers, operator overloading, etc. </a:t>
            </a:r>
          </a:p>
          <a:p>
            <a:pPr>
              <a:buNone/>
            </a:pPr>
            <a:endParaRPr lang="en-US" sz="1600" dirty="0" smtClean="0"/>
          </a:p>
          <a:p>
            <a:r>
              <a:rPr lang="en-US" sz="1600" dirty="0" smtClean="0"/>
              <a:t>Object-oriented: Java is an object-oriented programming language. Everything in Java is an object. Object-oriented means we organize our software as a combination of different types of objects that incorporates both data and behavior. </a:t>
            </a:r>
          </a:p>
          <a:p>
            <a:pPr>
              <a:buNone/>
            </a:pPr>
            <a:endParaRPr lang="en-US" sz="1400" dirty="0" smtClean="0"/>
          </a:p>
          <a:p>
            <a:r>
              <a:rPr lang="en-US" sz="1600" dirty="0" smtClean="0"/>
              <a:t>Platform Independent: Java is platform independent because it is different from other languages like C, C++, etc.</a:t>
            </a:r>
          </a:p>
          <a:p>
            <a:pPr lvl="1"/>
            <a:r>
              <a:rPr lang="en-US" sz="1600" dirty="0" smtClean="0"/>
              <a:t>Runtime Environment</a:t>
            </a:r>
          </a:p>
          <a:p>
            <a:pPr lvl="1"/>
            <a:r>
              <a:rPr lang="en-US" sz="1600" dirty="0" smtClean="0"/>
              <a:t>API(Application Programming Interface)</a:t>
            </a:r>
          </a:p>
          <a:p>
            <a:pPr>
              <a:buNone/>
            </a:pPr>
            <a:r>
              <a:rPr lang="en-US" sz="1600" dirty="0" smtClean="0"/>
              <a:t>	Java code can be run on multiple platforms, for example, Windows, Linux, Sun Solaris, Mac/OS, etc. Java code is compiled by the compiler and converted into </a:t>
            </a:r>
            <a:r>
              <a:rPr lang="en-US" sz="1600" dirty="0" err="1" smtClean="0"/>
              <a:t>bytecode</a:t>
            </a:r>
            <a:r>
              <a:rPr lang="en-US" sz="1600" dirty="0" smtClean="0"/>
              <a:t>. This </a:t>
            </a:r>
            <a:r>
              <a:rPr lang="en-US" sz="1600" dirty="0" err="1" smtClean="0"/>
              <a:t>bytecode</a:t>
            </a:r>
            <a:r>
              <a:rPr lang="en-US" sz="1600" dirty="0" smtClean="0"/>
              <a:t> is a platform-independent code because it can be run on multiple platforms, i.e., Write Once and Run Anywhere(WORA).</a:t>
            </a:r>
          </a:p>
          <a:p>
            <a:pPr lvl="1">
              <a:buNone/>
            </a:pPr>
            <a:endParaRPr lang="en-US" sz="1600" dirty="0" smtClean="0"/>
          </a:p>
          <a:p>
            <a:endParaRPr lang="en-US" sz="16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638800"/>
          </a:xfrm>
        </p:spPr>
        <p:txBody>
          <a:bodyPr>
            <a:normAutofit fontScale="77500" lnSpcReduction="20000"/>
          </a:bodyPr>
          <a:lstStyle/>
          <a:p>
            <a:r>
              <a:rPr lang="en-US" dirty="0" smtClean="0"/>
              <a:t>Secured: Java is best known for its security. With Java, we can develop virus-free systems. Java is secured because:</a:t>
            </a:r>
          </a:p>
          <a:p>
            <a:pPr lvl="1"/>
            <a:r>
              <a:rPr lang="en-US" sz="2600" dirty="0" smtClean="0"/>
              <a:t>No explicit pointer</a:t>
            </a:r>
          </a:p>
          <a:p>
            <a:pPr lvl="1"/>
            <a:r>
              <a:rPr lang="en-US" sz="2600" dirty="0" smtClean="0"/>
              <a:t>Java Programs run inside a virtual machine sandbox</a:t>
            </a:r>
          </a:p>
          <a:p>
            <a:pPr>
              <a:buFont typeface="Wingdings 2"/>
              <a:buNone/>
            </a:pPr>
            <a:endParaRPr lang="en-US" dirty="0" smtClean="0"/>
          </a:p>
          <a:p>
            <a:r>
              <a:rPr lang="en-US" dirty="0" smtClean="0"/>
              <a:t>Architecture-neutral: Java is architecture neutral because there are no implementation dependent features, for example, the size of primitive types is fixed. In C programming, </a:t>
            </a:r>
            <a:r>
              <a:rPr lang="en-US" dirty="0" err="1" smtClean="0"/>
              <a:t>int</a:t>
            </a:r>
            <a:r>
              <a:rPr lang="en-US" dirty="0" smtClean="0"/>
              <a:t> data type occupies 2 bytes of memory for 32-bit architecture and 4 bytes of memory for 64-bit architecture. However, it occupies 4 bytes of memory for both 32 and 64-bit architectures in Java.</a:t>
            </a:r>
          </a:p>
          <a:p>
            <a:pPr>
              <a:buNone/>
            </a:pPr>
            <a:endParaRPr lang="en-US" dirty="0" smtClean="0"/>
          </a:p>
          <a:p>
            <a:r>
              <a:rPr lang="en-US" dirty="0" smtClean="0"/>
              <a:t>Portable: Java is portable because it facilitates you to carry the Java </a:t>
            </a:r>
            <a:r>
              <a:rPr lang="en-US" dirty="0" err="1" smtClean="0"/>
              <a:t>bytecode</a:t>
            </a:r>
            <a:r>
              <a:rPr lang="en-US" dirty="0" smtClean="0"/>
              <a:t> to any platform. It doesn't require any implementation.</a:t>
            </a:r>
          </a:p>
          <a:p>
            <a:pPr>
              <a:buNone/>
            </a:pPr>
            <a:endParaRPr lang="en-US" dirty="0" smtClean="0"/>
          </a:p>
          <a:p>
            <a:r>
              <a:rPr lang="en-US" dirty="0" smtClean="0"/>
              <a:t>High-performance: Java is faster than other traditional interpreted programming languages because Java </a:t>
            </a:r>
            <a:r>
              <a:rPr lang="en-US" dirty="0" err="1" smtClean="0"/>
              <a:t>bytecode</a:t>
            </a:r>
            <a:r>
              <a:rPr lang="en-US" dirty="0" smtClean="0"/>
              <a:t> is "close" to native code. It is still a little bit slower than a compiled language (e.g., C++). Java is an interpreted language that is why it is slower than compiled languages, e.g., C, C++, etc.</a:t>
            </a:r>
          </a:p>
          <a:p>
            <a:endParaRPr lang="en-US" sz="3400" dirty="0" smtClean="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715000"/>
          </a:xfrm>
        </p:spPr>
        <p:txBody>
          <a:bodyPr>
            <a:normAutofit fontScale="62500" lnSpcReduction="20000"/>
          </a:bodyPr>
          <a:lstStyle/>
          <a:p>
            <a:r>
              <a:rPr lang="en-US" sz="2800" dirty="0" smtClean="0"/>
              <a:t>Robust: Robust simply means strong. Java is robust because: It uses strong memory management. There is a lack of pointers that avoids security problems. There is automatic garbage collection in java which runs on the Java Virtual Machine to get rid of objects which are not being used by a Java application anymore. There are exception handling and the type checking mechanism in Java. All these points make Java robust.</a:t>
            </a:r>
          </a:p>
          <a:p>
            <a:pPr>
              <a:buNone/>
            </a:pPr>
            <a:endParaRPr lang="en-US" sz="2800" dirty="0" smtClean="0"/>
          </a:p>
          <a:p>
            <a:r>
              <a:rPr lang="en-US" sz="2800" dirty="0" smtClean="0"/>
              <a:t>Distributed: Java is distributed because it facilitates users to create distributed applications in Java. RMI and EJB are used for creating distributed applications. This feature of Java makes us able to access files by calling the methods from any machine on the internet.</a:t>
            </a:r>
          </a:p>
          <a:p>
            <a:pPr>
              <a:buNone/>
            </a:pPr>
            <a:endParaRPr lang="en-US" sz="2800" dirty="0" smtClean="0"/>
          </a:p>
          <a:p>
            <a:r>
              <a:rPr lang="en-US" sz="2800" dirty="0" smtClean="0"/>
              <a:t>Multi-threaded: A thread is like a separate program, executing concurrently. We can write Java programs that deal with many tasks at once by defining multiple threads. The main advantage of multi-threading is that it doesn't occupy memory for each thread. It shares a common memory area. Threads are important for multi-media, Web applications, etc.</a:t>
            </a:r>
          </a:p>
          <a:p>
            <a:pPr>
              <a:buNone/>
            </a:pPr>
            <a:endParaRPr lang="en-US" sz="2800" dirty="0" smtClean="0"/>
          </a:p>
          <a:p>
            <a:r>
              <a:rPr lang="en-US" sz="2800" dirty="0" smtClean="0"/>
              <a:t>Dynamic: Java is a dynamic language. It supports dynamic loading of classes. It means classes are loaded on demand. It also supports functions from its native languages, i.e., C and C++.Java supports dynamic compilation and automatic memory management (garbage collection)</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32688"/>
          </a:xfrm>
        </p:spPr>
        <p:txBody>
          <a:bodyPr/>
          <a:lstStyle/>
          <a:p>
            <a:r>
              <a:rPr lang="en-US" dirty="0" smtClean="0"/>
              <a:t>Data types </a:t>
            </a:r>
            <a:endParaRPr lang="en-US" dirty="0"/>
          </a:p>
        </p:txBody>
      </p:sp>
      <p:sp>
        <p:nvSpPr>
          <p:cNvPr id="3" name="Content Placeholder 2"/>
          <p:cNvSpPr>
            <a:spLocks noGrp="1"/>
          </p:cNvSpPr>
          <p:nvPr>
            <p:ph idx="1"/>
          </p:nvPr>
        </p:nvSpPr>
        <p:spPr>
          <a:xfrm>
            <a:off x="457200" y="1600200"/>
            <a:ext cx="8229600" cy="2667000"/>
          </a:xfrm>
        </p:spPr>
        <p:txBody>
          <a:bodyPr>
            <a:normAutofit fontScale="70000" lnSpcReduction="20000"/>
          </a:bodyPr>
          <a:lstStyle/>
          <a:p>
            <a:r>
              <a:rPr lang="en-US" sz="3100" dirty="0" smtClean="0"/>
              <a:t>Datatype is a special keyword used to allocate sufficient memory space for the data, in other words Data type is used for representing the data in main memory (RAM) of the computer.</a:t>
            </a:r>
          </a:p>
          <a:p>
            <a:r>
              <a:rPr lang="en-US" sz="3100" dirty="0" smtClean="0"/>
              <a:t>In general every programming language is containing three categories of data types. They are</a:t>
            </a:r>
          </a:p>
          <a:p>
            <a:pPr lvl="1"/>
            <a:r>
              <a:rPr lang="en-US" sz="3100" dirty="0" smtClean="0"/>
              <a:t>Fundamental or primitive data types</a:t>
            </a:r>
          </a:p>
          <a:p>
            <a:pPr lvl="1"/>
            <a:r>
              <a:rPr lang="en-US" sz="3100" dirty="0" smtClean="0"/>
              <a:t>Derived data types</a:t>
            </a:r>
          </a:p>
          <a:p>
            <a:pPr lvl="1"/>
            <a:r>
              <a:rPr lang="en-US" sz="3100" dirty="0" smtClean="0"/>
              <a:t>User defined data types.</a:t>
            </a:r>
          </a:p>
          <a:p>
            <a:endParaRPr lang="en-US" dirty="0"/>
          </a:p>
        </p:txBody>
      </p:sp>
      <p:pic>
        <p:nvPicPr>
          <p:cNvPr id="4" name="Picture 3" descr="datatype.png"/>
          <p:cNvPicPr>
            <a:picLocks noChangeAspect="1"/>
          </p:cNvPicPr>
          <p:nvPr/>
        </p:nvPicPr>
        <p:blipFill>
          <a:blip r:embed="rId2"/>
          <a:stretch>
            <a:fillRect/>
          </a:stretch>
        </p:blipFill>
        <p:spPr>
          <a:xfrm>
            <a:off x="1524000" y="4124325"/>
            <a:ext cx="6129553" cy="2657475"/>
          </a:xfrm>
          <a:prstGeom prst="rect">
            <a:avLst/>
          </a:prstGeom>
        </p:spPr>
      </p:pic>
      <p:sp>
        <p:nvSpPr>
          <p:cNvPr id="5" name="Rectangle 4"/>
          <p:cNvSpPr/>
          <p:nvPr/>
        </p:nvSpPr>
        <p:spPr>
          <a:xfrm>
            <a:off x="6400800" y="3810000"/>
            <a:ext cx="1752600" cy="533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62600"/>
          </a:xfrm>
        </p:spPr>
        <p:txBody>
          <a:bodyPr>
            <a:normAutofit fontScale="77500" lnSpcReduction="20000"/>
          </a:bodyPr>
          <a:lstStyle/>
          <a:p>
            <a:r>
              <a:rPr lang="en-US" sz="2400" dirty="0" smtClean="0"/>
              <a:t>Primitive data types</a:t>
            </a:r>
          </a:p>
          <a:p>
            <a:pPr marL="548640" lvl="2" indent="-274320">
              <a:buClr>
                <a:schemeClr val="accent3"/>
              </a:buClr>
              <a:buSzPct val="95000"/>
            </a:pPr>
            <a:r>
              <a:rPr lang="en-US" sz="2400" dirty="0" smtClean="0"/>
              <a:t>Primitive data types are those whose variables allows us to store only one value but they never allows us to store multiple values of same type. This is a data type whose variable can hold maximum one value at a time.</a:t>
            </a:r>
          </a:p>
          <a:p>
            <a:pPr lvl="2"/>
            <a:r>
              <a:rPr lang="en-US" sz="2400" dirty="0" smtClean="0"/>
              <a:t>Example </a:t>
            </a:r>
            <a:r>
              <a:rPr lang="pt-BR" sz="2400" dirty="0" smtClean="0"/>
              <a:t>int a; // valid </a:t>
            </a:r>
          </a:p>
          <a:p>
            <a:pPr lvl="2"/>
            <a:r>
              <a:rPr lang="pt-BR" sz="2400" dirty="0" smtClean="0"/>
              <a:t>a=10; // valid</a:t>
            </a:r>
          </a:p>
          <a:p>
            <a:pPr lvl="2"/>
            <a:r>
              <a:rPr lang="pt-BR" sz="2400" dirty="0" smtClean="0"/>
              <a:t> a=10, 20, 30; // invalid</a:t>
            </a:r>
          </a:p>
          <a:p>
            <a:r>
              <a:rPr lang="en-US" sz="2400" dirty="0" smtClean="0"/>
              <a:t>Derived data types</a:t>
            </a:r>
          </a:p>
          <a:p>
            <a:pPr lvl="1"/>
            <a:r>
              <a:rPr lang="en-US" dirty="0" smtClean="0"/>
              <a:t>Derived data types are those whose variables allow us to store multiple values of same type. But they never allows to store multiple values of different types. These are the data type whose variable can hold more than one value of similar type. In general derived data type can be achieve using array.</a:t>
            </a:r>
          </a:p>
          <a:p>
            <a:pPr lvl="2"/>
            <a:r>
              <a:rPr lang="en-US" sz="2400" dirty="0" smtClean="0"/>
              <a:t>Example </a:t>
            </a:r>
            <a:r>
              <a:rPr lang="en-US" sz="2400" dirty="0" err="1" smtClean="0"/>
              <a:t>int</a:t>
            </a:r>
            <a:r>
              <a:rPr lang="en-US" sz="2400" dirty="0" smtClean="0"/>
              <a:t> a[] = {10,20,30}; // valid</a:t>
            </a:r>
          </a:p>
          <a:p>
            <a:pPr lvl="2"/>
            <a:r>
              <a:rPr lang="en-US" sz="2400" dirty="0" smtClean="0"/>
              <a:t> </a:t>
            </a:r>
            <a:r>
              <a:rPr lang="en-US" sz="2400" dirty="0" err="1" smtClean="0"/>
              <a:t>int</a:t>
            </a:r>
            <a:r>
              <a:rPr lang="en-US" sz="2400" dirty="0" smtClean="0"/>
              <a:t> b[] = {100, 'A', "ABC"}; // invalid</a:t>
            </a:r>
          </a:p>
          <a:p>
            <a:r>
              <a:rPr lang="en-US" sz="2400" dirty="0" smtClean="0"/>
              <a:t>User defined data types</a:t>
            </a:r>
          </a:p>
          <a:p>
            <a:pPr lvl="1"/>
            <a:r>
              <a:rPr lang="en-US" dirty="0" smtClean="0"/>
              <a:t>User defined data types are those which are developed by programmers by making use of appropriate features of the language.</a:t>
            </a:r>
          </a:p>
          <a:p>
            <a:pPr lvl="2"/>
            <a:r>
              <a:rPr lang="en-US" sz="2400" dirty="0" smtClean="0"/>
              <a:t>Example Student s = new Student();</a:t>
            </a:r>
          </a:p>
          <a:p>
            <a:endParaRPr lang="en-US" b="1" dirty="0" smtClean="0"/>
          </a:p>
          <a:p>
            <a:endParaRPr lang="en-US" b="1" dirty="0" smtClean="0"/>
          </a:p>
          <a:p>
            <a:endParaRPr lang="en-US" b="1"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17500" t="26286" r="38333" b="14427"/>
          <a:stretch/>
        </p:blipFill>
        <p:spPr>
          <a:xfrm>
            <a:off x="990600" y="838200"/>
            <a:ext cx="7269477" cy="5486400"/>
          </a:xfrm>
          <a:prstGeom prst="rect">
            <a:avLst/>
          </a:prstGeom>
        </p:spPr>
      </p:pic>
    </p:spTree>
    <p:extLst>
      <p:ext uri="{BB962C8B-B14F-4D97-AF65-F5344CB8AC3E}">
        <p14:creationId xmlns:p14="http://schemas.microsoft.com/office/powerpoint/2010/main" val="29895807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lstStyle/>
          <a:p>
            <a:r>
              <a:rPr lang="en-US" dirty="0"/>
              <a:t>V</a:t>
            </a:r>
            <a:r>
              <a:rPr lang="en-US" dirty="0" smtClean="0"/>
              <a:t>ariables and Arrays</a:t>
            </a:r>
            <a:endParaRPr lang="en-US" dirty="0"/>
          </a:p>
        </p:txBody>
      </p:sp>
      <p:sp>
        <p:nvSpPr>
          <p:cNvPr id="3" name="Content Placeholder 2"/>
          <p:cNvSpPr>
            <a:spLocks noGrp="1"/>
          </p:cNvSpPr>
          <p:nvPr>
            <p:ph idx="1"/>
          </p:nvPr>
        </p:nvSpPr>
        <p:spPr>
          <a:xfrm>
            <a:off x="457200" y="1600200"/>
            <a:ext cx="8229600" cy="1676400"/>
          </a:xfrm>
        </p:spPr>
        <p:txBody>
          <a:bodyPr>
            <a:normAutofit fontScale="77500" lnSpcReduction="20000"/>
          </a:bodyPr>
          <a:lstStyle/>
          <a:p>
            <a:r>
              <a:rPr lang="en-US" dirty="0" smtClean="0"/>
              <a:t>Variable is an identifier which holds data or another one variable is an identifier whose value can be changed at the execution time of program. Variable is an identifier which can be used to identify input data in a program.</a:t>
            </a:r>
          </a:p>
          <a:p>
            <a:pPr lvl="1"/>
            <a:r>
              <a:rPr lang="en-US" b="1" dirty="0" smtClean="0"/>
              <a:t>Syntax</a:t>
            </a:r>
          </a:p>
          <a:p>
            <a:pPr lvl="2"/>
            <a:r>
              <a:rPr lang="en-US" dirty="0" smtClean="0"/>
              <a:t>Variable_name = value;</a:t>
            </a:r>
          </a:p>
          <a:p>
            <a:pPr>
              <a:buNone/>
            </a:pPr>
            <a:endParaRPr lang="en-US" dirty="0"/>
          </a:p>
        </p:txBody>
      </p:sp>
      <p:pic>
        <p:nvPicPr>
          <p:cNvPr id="1029" name="Picture 5" descr="D:\College Academic Details\Notes\MCA-II\Advance Java\Advance java Data\variable-declaration.png"/>
          <p:cNvPicPr>
            <a:picLocks noChangeAspect="1" noChangeArrowheads="1"/>
          </p:cNvPicPr>
          <p:nvPr/>
        </p:nvPicPr>
        <p:blipFill>
          <a:blip r:embed="rId2"/>
          <a:srcRect/>
          <a:stretch>
            <a:fillRect/>
          </a:stretch>
        </p:blipFill>
        <p:spPr bwMode="auto">
          <a:xfrm>
            <a:off x="1752600" y="3429000"/>
            <a:ext cx="5029200" cy="2940081"/>
          </a:xfrm>
          <a:prstGeom prst="rect">
            <a:avLst/>
          </a:prstGeom>
          <a:noFill/>
        </p:spPr>
      </p:pic>
      <p:sp>
        <p:nvSpPr>
          <p:cNvPr id="8" name="Rectangle 7"/>
          <p:cNvSpPr/>
          <p:nvPr/>
        </p:nvSpPr>
        <p:spPr>
          <a:xfrm>
            <a:off x="1752600" y="4572000"/>
            <a:ext cx="16764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867400"/>
          </a:xfrm>
        </p:spPr>
        <p:txBody>
          <a:bodyPr>
            <a:normAutofit fontScale="62500" lnSpcReduction="20000"/>
          </a:bodyPr>
          <a:lstStyle/>
          <a:p>
            <a:r>
              <a:rPr lang="en-US" b="1" dirty="0" smtClean="0"/>
              <a:t>Array</a:t>
            </a:r>
            <a:r>
              <a:rPr lang="en-US" dirty="0" smtClean="0"/>
              <a:t> is a collection of similar type of data. It is fixed in size means that you can't increase the size of array at run time. It is a collection of homogeneous data elements. It stores the value on the basis of the index value.</a:t>
            </a:r>
          </a:p>
          <a:p>
            <a:pPr lvl="1"/>
            <a:r>
              <a:rPr lang="en-US" sz="2600" dirty="0" smtClean="0"/>
              <a:t>There are two types of array in Java.</a:t>
            </a:r>
          </a:p>
          <a:p>
            <a:pPr lvl="2"/>
            <a:r>
              <a:rPr lang="en-US" sz="2600" dirty="0" smtClean="0"/>
              <a:t>Single Dimensional Array</a:t>
            </a:r>
          </a:p>
          <a:p>
            <a:pPr lvl="2"/>
            <a:r>
              <a:rPr lang="en-US" sz="2600" dirty="0" smtClean="0"/>
              <a:t>Multidimensional Array</a:t>
            </a:r>
          </a:p>
          <a:p>
            <a:pPr lvl="2">
              <a:buNone/>
            </a:pPr>
            <a:endParaRPr lang="en-US" dirty="0" smtClean="0"/>
          </a:p>
          <a:p>
            <a:pPr lvl="2">
              <a:buNone/>
            </a:pPr>
            <a:endParaRPr lang="en-US" dirty="0" smtClean="0"/>
          </a:p>
          <a:p>
            <a:pPr>
              <a:buNone/>
            </a:pPr>
            <a:r>
              <a:rPr lang="en-US" b="1" dirty="0" smtClean="0"/>
              <a:t>public</a:t>
            </a:r>
            <a:r>
              <a:rPr lang="en-US" dirty="0" smtClean="0"/>
              <a:t> </a:t>
            </a:r>
            <a:r>
              <a:rPr lang="en-US" b="1" dirty="0" smtClean="0"/>
              <a:t>class</a:t>
            </a:r>
            <a:r>
              <a:rPr lang="en-US" dirty="0" smtClean="0"/>
              <a:t> </a:t>
            </a:r>
            <a:r>
              <a:rPr lang="en-US" dirty="0" err="1" smtClean="0"/>
              <a:t>ArrayExample</a:t>
            </a:r>
            <a:endParaRPr lang="en-US" dirty="0" smtClean="0"/>
          </a:p>
          <a:p>
            <a:pPr>
              <a:buNone/>
            </a:pPr>
            <a:r>
              <a:rPr lang="en-US" dirty="0" smtClean="0"/>
              <a:t>{</a:t>
            </a:r>
          </a:p>
          <a:p>
            <a:pPr>
              <a:buNone/>
            </a:pPr>
            <a:r>
              <a:rPr lang="en-US" dirty="0" smtClean="0"/>
              <a:t>	 </a:t>
            </a: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a:t>
            </a:r>
          </a:p>
          <a:p>
            <a:pPr>
              <a:buNone/>
            </a:pPr>
            <a:r>
              <a:rPr lang="en-US" dirty="0" smtClean="0"/>
              <a:t>	 {</a:t>
            </a:r>
          </a:p>
          <a:p>
            <a:pPr>
              <a:buNone/>
            </a:pPr>
            <a:r>
              <a:rPr lang="en-US" dirty="0" smtClean="0"/>
              <a:t>		 </a:t>
            </a:r>
            <a:r>
              <a:rPr lang="en-US" b="1" dirty="0" err="1" smtClean="0"/>
              <a:t>int</a:t>
            </a:r>
            <a:r>
              <a:rPr lang="en-US" dirty="0" smtClean="0"/>
              <a:t> </a:t>
            </a:r>
            <a:r>
              <a:rPr lang="en-US" dirty="0" err="1" smtClean="0"/>
              <a:t>arr</a:t>
            </a:r>
            <a:r>
              <a:rPr lang="en-US" dirty="0" smtClean="0"/>
              <a:t>[] = {10,20,30}; </a:t>
            </a:r>
          </a:p>
          <a:p>
            <a:pPr>
              <a:buNone/>
            </a:pPr>
            <a:r>
              <a:rPr lang="en-US" b="1" dirty="0" smtClean="0"/>
              <a:t>		for</a:t>
            </a:r>
            <a:r>
              <a:rPr lang="en-US" dirty="0" smtClean="0"/>
              <a:t> (</a:t>
            </a:r>
            <a:r>
              <a:rPr lang="en-US" b="1" dirty="0" err="1" smtClean="0"/>
              <a:t>int</a:t>
            </a:r>
            <a:r>
              <a:rPr lang="en-US" dirty="0" smtClean="0"/>
              <a:t> </a:t>
            </a:r>
            <a:r>
              <a:rPr lang="en-US" dirty="0" err="1" smtClean="0"/>
              <a:t>i</a:t>
            </a:r>
            <a:r>
              <a:rPr lang="en-US" dirty="0" smtClean="0"/>
              <a:t>=0; </a:t>
            </a:r>
            <a:r>
              <a:rPr lang="en-US" dirty="0" err="1" smtClean="0"/>
              <a:t>i</a:t>
            </a:r>
            <a:r>
              <a:rPr lang="en-US" dirty="0" smtClean="0"/>
              <a:t> &lt; </a:t>
            </a:r>
            <a:r>
              <a:rPr lang="en-US" dirty="0" err="1" smtClean="0"/>
              <a:t>arr.length</a:t>
            </a:r>
            <a:r>
              <a:rPr lang="en-US" dirty="0" smtClean="0"/>
              <a:t>; </a:t>
            </a:r>
            <a:r>
              <a:rPr lang="en-US" dirty="0" err="1" smtClean="0"/>
              <a:t>i</a:t>
            </a:r>
            <a:r>
              <a:rPr lang="en-US" dirty="0" smtClean="0"/>
              <a:t>++)</a:t>
            </a:r>
          </a:p>
          <a:p>
            <a:pPr>
              <a:buNone/>
            </a:pPr>
            <a:r>
              <a:rPr lang="en-US" dirty="0" smtClean="0"/>
              <a:t>		 { </a:t>
            </a:r>
          </a:p>
          <a:p>
            <a:pPr>
              <a:buNone/>
            </a:pPr>
            <a:r>
              <a:rPr lang="en-US" dirty="0" smtClean="0"/>
              <a:t>			</a:t>
            </a:r>
            <a:r>
              <a:rPr lang="en-US" dirty="0" err="1" smtClean="0"/>
              <a:t>System.</a:t>
            </a:r>
            <a:r>
              <a:rPr lang="en-US" b="1" dirty="0" err="1" smtClean="0"/>
              <a:t>out</a:t>
            </a:r>
            <a:r>
              <a:rPr lang="en-US" dirty="0" err="1" smtClean="0"/>
              <a:t>.println</a:t>
            </a:r>
            <a:r>
              <a:rPr lang="en-US" dirty="0" smtClean="0"/>
              <a:t>(</a:t>
            </a:r>
            <a:r>
              <a:rPr lang="en-US" dirty="0" err="1" smtClean="0"/>
              <a:t>arr</a:t>
            </a:r>
            <a:r>
              <a:rPr lang="en-US" dirty="0" smtClean="0"/>
              <a:t>[</a:t>
            </a:r>
            <a:r>
              <a:rPr lang="en-US" dirty="0" err="1" smtClean="0"/>
              <a:t>i</a:t>
            </a:r>
            <a:r>
              <a:rPr lang="en-US" dirty="0" smtClean="0"/>
              <a:t>]); </a:t>
            </a:r>
          </a:p>
          <a:p>
            <a:pPr>
              <a:buNone/>
            </a:pPr>
            <a:r>
              <a:rPr lang="en-US" dirty="0" smtClean="0"/>
              <a:t>		}</a:t>
            </a:r>
          </a:p>
          <a:p>
            <a:pPr>
              <a:buNone/>
            </a:pPr>
            <a:r>
              <a:rPr lang="en-US" dirty="0" smtClean="0"/>
              <a:t>	 }</a:t>
            </a:r>
          </a:p>
          <a:p>
            <a:pPr>
              <a:buNone/>
            </a:pPr>
            <a:r>
              <a:rPr lang="en-US" dirty="0" smtClean="0"/>
              <a:t> }</a:t>
            </a:r>
          </a:p>
          <a:p>
            <a:pPr>
              <a:buNone/>
            </a:pPr>
            <a:endParaRPr lang="en-US" dirty="0" smtClean="0"/>
          </a:p>
          <a:p>
            <a:r>
              <a:rPr lang="en-US" b="1" dirty="0" smtClean="0"/>
              <a:t>Output</a:t>
            </a:r>
          </a:p>
          <a:p>
            <a:pPr>
              <a:buNone/>
            </a:pPr>
            <a:r>
              <a:rPr lang="en-US" dirty="0" smtClean="0"/>
              <a:t>10</a:t>
            </a:r>
          </a:p>
          <a:p>
            <a:pPr>
              <a:buNone/>
            </a:pPr>
            <a:r>
              <a:rPr lang="en-US" dirty="0" smtClean="0"/>
              <a:t> 20</a:t>
            </a:r>
          </a:p>
          <a:p>
            <a:pPr>
              <a:buNone/>
            </a:pPr>
            <a:r>
              <a:rPr lang="en-US" dirty="0" smtClean="0"/>
              <a:t> 30</a:t>
            </a:r>
          </a:p>
          <a:p>
            <a:pPr lvl="2"/>
            <a:endParaRPr lang="en-US" dirty="0" smtClean="0"/>
          </a:p>
          <a:p>
            <a:pPr lvl="2"/>
            <a:endParaRPr lang="en-US" dirty="0" smtClean="0"/>
          </a:p>
          <a:p>
            <a:pPr lvl="2"/>
            <a:endParaRPr lang="en-US" dirty="0" smtClean="0"/>
          </a:p>
          <a:p>
            <a:endParaRPr lang="en-US" dirty="0"/>
          </a:p>
        </p:txBody>
      </p:sp>
      <p:sp>
        <p:nvSpPr>
          <p:cNvPr id="2052" name="AutoShape 4" descr="array in jav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array in jav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array in jav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896112"/>
          </a:xfrm>
        </p:spPr>
        <p:txBody>
          <a:bodyPr/>
          <a:lstStyle/>
          <a:p>
            <a:r>
              <a:rPr lang="en-US" dirty="0" smtClean="0"/>
              <a:t>Operators </a:t>
            </a:r>
            <a:endParaRPr lang="en-US" dirty="0"/>
          </a:p>
        </p:txBody>
      </p:sp>
      <p:sp>
        <p:nvSpPr>
          <p:cNvPr id="3" name="Content Placeholder 2"/>
          <p:cNvSpPr>
            <a:spLocks noGrp="1"/>
          </p:cNvSpPr>
          <p:nvPr>
            <p:ph idx="1"/>
          </p:nvPr>
        </p:nvSpPr>
        <p:spPr>
          <a:xfrm>
            <a:off x="457200" y="1219200"/>
            <a:ext cx="8229600" cy="2209800"/>
          </a:xfrm>
        </p:spPr>
        <p:txBody>
          <a:bodyPr>
            <a:normAutofit fontScale="70000" lnSpcReduction="20000"/>
          </a:bodyPr>
          <a:lstStyle/>
          <a:p>
            <a:r>
              <a:rPr lang="en-US" b="1" dirty="0" smtClean="0"/>
              <a:t>Operator</a:t>
            </a:r>
            <a:r>
              <a:rPr lang="en-US" dirty="0" smtClean="0"/>
              <a:t> is a special symbol that tells the compiler to perform specific mathematical or logical Operation. Java supports following lists of operators.</a:t>
            </a:r>
          </a:p>
          <a:p>
            <a:pPr lvl="1"/>
            <a:r>
              <a:rPr lang="en-US" dirty="0" smtClean="0"/>
              <a:t>Arithmetic Operators</a:t>
            </a:r>
          </a:p>
          <a:p>
            <a:pPr lvl="1"/>
            <a:r>
              <a:rPr lang="en-US" dirty="0" smtClean="0"/>
              <a:t>Relational Operators</a:t>
            </a:r>
          </a:p>
          <a:p>
            <a:pPr lvl="1"/>
            <a:r>
              <a:rPr lang="en-US" dirty="0" smtClean="0"/>
              <a:t>Logical Operators</a:t>
            </a:r>
          </a:p>
          <a:p>
            <a:pPr lvl="1"/>
            <a:r>
              <a:rPr lang="en-US" dirty="0" smtClean="0"/>
              <a:t>Bitwise Operators</a:t>
            </a:r>
          </a:p>
          <a:p>
            <a:pPr lvl="1"/>
            <a:r>
              <a:rPr lang="en-US" dirty="0" smtClean="0"/>
              <a:t>Assignment Operators</a:t>
            </a:r>
          </a:p>
          <a:p>
            <a:pPr lvl="1"/>
            <a:r>
              <a:rPr lang="en-US" dirty="0" smtClean="0"/>
              <a:t>Ternary or Conditional Operators</a:t>
            </a:r>
          </a:p>
          <a:p>
            <a:endParaRPr lang="en-US" dirty="0"/>
          </a:p>
        </p:txBody>
      </p:sp>
      <p:pic>
        <p:nvPicPr>
          <p:cNvPr id="5" name="Picture 4" descr="operator-java.png"/>
          <p:cNvPicPr>
            <a:picLocks noChangeAspect="1"/>
          </p:cNvPicPr>
          <p:nvPr/>
        </p:nvPicPr>
        <p:blipFill>
          <a:blip r:embed="rId2"/>
          <a:stretch>
            <a:fillRect/>
          </a:stretch>
        </p:blipFill>
        <p:spPr>
          <a:xfrm>
            <a:off x="1371600" y="3335655"/>
            <a:ext cx="6553200" cy="3522345"/>
          </a:xfrm>
          <a:prstGeom prst="rect">
            <a:avLst/>
          </a:prstGeom>
        </p:spPr>
      </p:pic>
      <p:sp>
        <p:nvSpPr>
          <p:cNvPr id="6" name="Rectangle 5"/>
          <p:cNvSpPr/>
          <p:nvPr/>
        </p:nvSpPr>
        <p:spPr>
          <a:xfrm>
            <a:off x="3962400" y="6553200"/>
            <a:ext cx="12192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819912"/>
          </a:xfrm>
        </p:spPr>
        <p:txBody>
          <a:bodyPr/>
          <a:lstStyle/>
          <a:p>
            <a:r>
              <a:rPr lang="en-US" dirty="0" smtClean="0"/>
              <a:t>Classes in Java</a:t>
            </a:r>
            <a:endParaRPr lang="en-US" dirty="0"/>
          </a:p>
        </p:txBody>
      </p:sp>
      <p:sp>
        <p:nvSpPr>
          <p:cNvPr id="3" name="Content Placeholder 2"/>
          <p:cNvSpPr>
            <a:spLocks noGrp="1"/>
          </p:cNvSpPr>
          <p:nvPr>
            <p:ph idx="1"/>
          </p:nvPr>
        </p:nvSpPr>
        <p:spPr>
          <a:xfrm>
            <a:off x="457200" y="1219200"/>
            <a:ext cx="8229600" cy="990600"/>
          </a:xfrm>
        </p:spPr>
        <p:txBody>
          <a:bodyPr>
            <a:noAutofit/>
          </a:bodyPr>
          <a:lstStyle/>
          <a:p>
            <a:r>
              <a:rPr lang="en-US" sz="1800" dirty="0" smtClean="0"/>
              <a:t>A class is a group of objects which have common properties. It is a template or blueprint from which objects are created. It is a logical entity. It can't be physical.</a:t>
            </a:r>
            <a:endParaRPr lang="en-US" sz="1800" dirty="0"/>
          </a:p>
        </p:txBody>
      </p:sp>
      <p:sp>
        <p:nvSpPr>
          <p:cNvPr id="4" name="TextBox 3"/>
          <p:cNvSpPr txBox="1"/>
          <p:nvPr/>
        </p:nvSpPr>
        <p:spPr>
          <a:xfrm>
            <a:off x="914400" y="2209801"/>
            <a:ext cx="3810000" cy="4401205"/>
          </a:xfrm>
          <a:prstGeom prst="rect">
            <a:avLst/>
          </a:prstGeom>
          <a:noFill/>
          <a:ln w="6350">
            <a:solidFill>
              <a:schemeClr val="tx1"/>
            </a:solidFill>
          </a:ln>
        </p:spPr>
        <p:txBody>
          <a:bodyPr wrap="square" rtlCol="0">
            <a:spAutoFit/>
          </a:bodyPr>
          <a:lstStyle/>
          <a:p>
            <a:r>
              <a:rPr lang="en-US" sz="1400" b="1" dirty="0" smtClean="0"/>
              <a:t>class</a:t>
            </a:r>
            <a:r>
              <a:rPr lang="en-US" sz="1400" dirty="0" smtClean="0"/>
              <a:t> Student{  </a:t>
            </a:r>
          </a:p>
          <a:p>
            <a:r>
              <a:rPr lang="en-US" sz="1400" dirty="0" smtClean="0"/>
              <a:t> </a:t>
            </a:r>
            <a:r>
              <a:rPr lang="en-US" sz="1400" b="1" dirty="0" err="1" smtClean="0"/>
              <a:t>int</a:t>
            </a:r>
            <a:r>
              <a:rPr lang="en-US" sz="1400" dirty="0" smtClean="0"/>
              <a:t> id;  </a:t>
            </a:r>
          </a:p>
          <a:p>
            <a:r>
              <a:rPr lang="en-US" sz="1400" dirty="0" smtClean="0"/>
              <a:t> String name;  </a:t>
            </a:r>
          </a:p>
          <a:p>
            <a:r>
              <a:rPr lang="en-US" sz="1400" dirty="0" smtClean="0"/>
              <a:t>}  </a:t>
            </a:r>
          </a:p>
          <a:p>
            <a:r>
              <a:rPr lang="en-US" sz="1400" b="1" dirty="0" smtClean="0"/>
              <a:t>class</a:t>
            </a:r>
            <a:r>
              <a:rPr lang="en-US" sz="1400" dirty="0" smtClean="0"/>
              <a:t> TestStudent3{  </a:t>
            </a:r>
          </a:p>
          <a:p>
            <a:r>
              <a:rPr lang="en-US" sz="1400" dirty="0" smtClean="0"/>
              <a:t> </a:t>
            </a:r>
            <a:r>
              <a:rPr lang="en-US" sz="1400" b="1" dirty="0" smtClean="0"/>
              <a:t>public</a:t>
            </a:r>
            <a:r>
              <a:rPr lang="en-US" sz="1400" dirty="0" smtClean="0"/>
              <a:t> </a:t>
            </a:r>
            <a:r>
              <a:rPr lang="en-US" sz="1400" b="1" dirty="0" smtClean="0"/>
              <a:t>static</a:t>
            </a:r>
            <a:r>
              <a:rPr lang="en-US" sz="1400" dirty="0" smtClean="0"/>
              <a:t> </a:t>
            </a:r>
            <a:r>
              <a:rPr lang="en-US" sz="1400" b="1" dirty="0" smtClean="0"/>
              <a:t>void</a:t>
            </a:r>
            <a:r>
              <a:rPr lang="en-US" sz="1400" dirty="0" smtClean="0"/>
              <a:t> main(String </a:t>
            </a:r>
            <a:r>
              <a:rPr lang="en-US" sz="1400" dirty="0" err="1" smtClean="0"/>
              <a:t>args</a:t>
            </a:r>
            <a:r>
              <a:rPr lang="en-US" sz="1400" dirty="0" smtClean="0"/>
              <a:t>[]){  </a:t>
            </a:r>
          </a:p>
          <a:p>
            <a:r>
              <a:rPr lang="en-US" sz="1400" dirty="0" smtClean="0"/>
              <a:t>  //Creating objects  </a:t>
            </a:r>
          </a:p>
          <a:p>
            <a:r>
              <a:rPr lang="en-US" sz="1400" dirty="0" smtClean="0"/>
              <a:t>  Student s1=</a:t>
            </a:r>
            <a:r>
              <a:rPr lang="en-US" sz="1400" b="1" dirty="0" smtClean="0"/>
              <a:t>new</a:t>
            </a:r>
            <a:r>
              <a:rPr lang="en-US" sz="1400" dirty="0" smtClean="0"/>
              <a:t> Student();  </a:t>
            </a:r>
          </a:p>
          <a:p>
            <a:r>
              <a:rPr lang="en-US" sz="1400" dirty="0" smtClean="0"/>
              <a:t>  Student s2=</a:t>
            </a:r>
            <a:r>
              <a:rPr lang="en-US" sz="1400" b="1" dirty="0" smtClean="0"/>
              <a:t>new</a:t>
            </a:r>
            <a:r>
              <a:rPr lang="en-US" sz="1400" dirty="0" smtClean="0"/>
              <a:t> Student();  </a:t>
            </a:r>
          </a:p>
          <a:p>
            <a:r>
              <a:rPr lang="en-US" sz="1400" dirty="0" smtClean="0"/>
              <a:t>  //Initializing objects  </a:t>
            </a:r>
          </a:p>
          <a:p>
            <a:r>
              <a:rPr lang="en-US" sz="1400" dirty="0" smtClean="0"/>
              <a:t>  s1.id=101;  </a:t>
            </a:r>
          </a:p>
          <a:p>
            <a:r>
              <a:rPr lang="en-US" sz="1400" dirty="0" smtClean="0"/>
              <a:t>  s1.name=“ABC";  </a:t>
            </a:r>
          </a:p>
          <a:p>
            <a:r>
              <a:rPr lang="en-US" sz="1400" dirty="0" smtClean="0"/>
              <a:t>  s2.id=102;  </a:t>
            </a:r>
          </a:p>
          <a:p>
            <a:r>
              <a:rPr lang="en-US" sz="1400" dirty="0" smtClean="0"/>
              <a:t>  s2.name="</a:t>
            </a:r>
            <a:r>
              <a:rPr lang="en-US" sz="1400" dirty="0" err="1" smtClean="0"/>
              <a:t>Amit</a:t>
            </a:r>
            <a:r>
              <a:rPr lang="en-US" sz="1400" dirty="0" smtClean="0"/>
              <a:t>";  </a:t>
            </a:r>
          </a:p>
          <a:p>
            <a:r>
              <a:rPr lang="en-US" sz="1400" dirty="0" smtClean="0"/>
              <a:t>  //Printing data  </a:t>
            </a:r>
          </a:p>
          <a:p>
            <a:r>
              <a:rPr lang="en-US" sz="1400" dirty="0" smtClean="0"/>
              <a:t>  </a:t>
            </a:r>
            <a:r>
              <a:rPr lang="en-US" sz="1400" dirty="0" err="1" smtClean="0"/>
              <a:t>System.out.println</a:t>
            </a:r>
            <a:r>
              <a:rPr lang="en-US" sz="1400" dirty="0" smtClean="0"/>
              <a:t>(s1.id+" "+s1.name);  </a:t>
            </a:r>
          </a:p>
          <a:p>
            <a:r>
              <a:rPr lang="en-US" sz="1400" dirty="0" smtClean="0"/>
              <a:t>  </a:t>
            </a:r>
            <a:r>
              <a:rPr lang="en-US" sz="1400" dirty="0" err="1" smtClean="0"/>
              <a:t>System.out.println</a:t>
            </a:r>
            <a:r>
              <a:rPr lang="en-US" sz="1400" dirty="0" smtClean="0"/>
              <a:t>(s2.id+" "+s2.name);  </a:t>
            </a:r>
          </a:p>
          <a:p>
            <a:r>
              <a:rPr lang="en-US" sz="1400" dirty="0" smtClean="0"/>
              <a:t> }  </a:t>
            </a:r>
          </a:p>
          <a:p>
            <a:r>
              <a:rPr lang="en-US" sz="1400" dirty="0" smtClean="0"/>
              <a:t>}  </a:t>
            </a:r>
          </a:p>
          <a:p>
            <a:endParaRPr lang="en-US" sz="1400" dirty="0"/>
          </a:p>
        </p:txBody>
      </p:sp>
      <p:sp>
        <p:nvSpPr>
          <p:cNvPr id="5" name="TextBox 4"/>
          <p:cNvSpPr txBox="1"/>
          <p:nvPr/>
        </p:nvSpPr>
        <p:spPr>
          <a:xfrm>
            <a:off x="5181600" y="2590800"/>
            <a:ext cx="1676400" cy="1200329"/>
          </a:xfrm>
          <a:prstGeom prst="rect">
            <a:avLst/>
          </a:prstGeom>
          <a:noFill/>
          <a:ln w="6350">
            <a:solidFill>
              <a:schemeClr val="tx1"/>
            </a:solidFill>
          </a:ln>
        </p:spPr>
        <p:txBody>
          <a:bodyPr wrap="square" rtlCol="0">
            <a:spAutoFit/>
          </a:bodyPr>
          <a:lstStyle/>
          <a:p>
            <a:r>
              <a:rPr lang="en-US" dirty="0" smtClean="0"/>
              <a:t>Output:</a:t>
            </a:r>
          </a:p>
          <a:p>
            <a:r>
              <a:rPr lang="en-US" dirty="0" smtClean="0"/>
              <a:t>101 </a:t>
            </a:r>
            <a:r>
              <a:rPr lang="en-US" dirty="0" err="1" smtClean="0"/>
              <a:t>Sonoo</a:t>
            </a:r>
            <a:endParaRPr lang="en-US" dirty="0" smtClean="0"/>
          </a:p>
          <a:p>
            <a:r>
              <a:rPr lang="en-US" dirty="0" smtClean="0"/>
              <a:t> 102 </a:t>
            </a:r>
            <a:r>
              <a:rPr lang="en-US" dirty="0" err="1" smtClean="0"/>
              <a:t>Amit</a:t>
            </a:r>
            <a:endParaRPr lang="en-US" dirty="0" smtClean="0"/>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r>
              <a:rPr lang="en-US" b="1" dirty="0" smtClean="0"/>
              <a:t>Constructor in Java</a:t>
            </a:r>
            <a:endParaRPr lang="en-US" dirty="0"/>
          </a:p>
        </p:txBody>
      </p:sp>
      <p:sp>
        <p:nvSpPr>
          <p:cNvPr id="3" name="Content Placeholder 2"/>
          <p:cNvSpPr>
            <a:spLocks noGrp="1"/>
          </p:cNvSpPr>
          <p:nvPr>
            <p:ph idx="1"/>
          </p:nvPr>
        </p:nvSpPr>
        <p:spPr>
          <a:xfrm>
            <a:off x="457200" y="1295400"/>
            <a:ext cx="8229600" cy="5334000"/>
          </a:xfrm>
        </p:spPr>
        <p:txBody>
          <a:bodyPr>
            <a:normAutofit fontScale="85000" lnSpcReduction="20000"/>
          </a:bodyPr>
          <a:lstStyle/>
          <a:p>
            <a:r>
              <a:rPr lang="en-US" dirty="0" smtClean="0"/>
              <a:t>In Java, a </a:t>
            </a:r>
            <a:r>
              <a:rPr lang="en-US" dirty="0" smtClean="0">
                <a:latin typeface="Times New Roman" pitchFamily="18" charset="0"/>
                <a:cs typeface="Times New Roman" pitchFamily="18" charset="0"/>
              </a:rPr>
              <a:t>constructor is a block of codes similar to the method. It is called when an instance of the class is created. At the time of calling constructor, memory for the object is allocated in the memory.</a:t>
            </a:r>
          </a:p>
          <a:p>
            <a:r>
              <a:rPr lang="en-US" dirty="0" smtClean="0">
                <a:latin typeface="Times New Roman" pitchFamily="18" charset="0"/>
                <a:cs typeface="Times New Roman" pitchFamily="18" charset="0"/>
              </a:rPr>
              <a:t>It is a special type of method which is used to initialize the object.</a:t>
            </a:r>
          </a:p>
          <a:p>
            <a:r>
              <a:rPr lang="en-US" dirty="0" smtClean="0">
                <a:latin typeface="Times New Roman" pitchFamily="18" charset="0"/>
                <a:cs typeface="Times New Roman" pitchFamily="18" charset="0"/>
              </a:rPr>
              <a:t>Every time an object is created using the new() keyword, at least one constructor is called.</a:t>
            </a:r>
          </a:p>
          <a:p>
            <a:pPr>
              <a:buNone/>
            </a:pPr>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Rules for creating Java constructor</a:t>
            </a:r>
          </a:p>
          <a:p>
            <a:pPr>
              <a:buNone/>
            </a:pPr>
            <a:r>
              <a:rPr lang="en-US" dirty="0" smtClean="0">
                <a:latin typeface="Times New Roman" pitchFamily="18" charset="0"/>
                <a:cs typeface="Times New Roman" pitchFamily="18" charset="0"/>
              </a:rPr>
              <a:t>        There are two rules defined for the constructor.</a:t>
            </a:r>
          </a:p>
          <a:p>
            <a:pPr lvl="2">
              <a:buFont typeface="Wingdings" pitchFamily="2" charset="2"/>
              <a:buChar char="Ø"/>
            </a:pPr>
            <a:r>
              <a:rPr lang="en-US" dirty="0" smtClean="0">
                <a:latin typeface="Times New Roman" pitchFamily="18" charset="0"/>
                <a:cs typeface="Times New Roman" pitchFamily="18" charset="0"/>
              </a:rPr>
              <a:t>Constructor name must be the same as its class name</a:t>
            </a:r>
          </a:p>
          <a:p>
            <a:pPr lvl="2">
              <a:buFont typeface="Wingdings" pitchFamily="2" charset="2"/>
              <a:buChar char="Ø"/>
            </a:pPr>
            <a:r>
              <a:rPr lang="en-US" dirty="0" smtClean="0">
                <a:latin typeface="Times New Roman" pitchFamily="18" charset="0"/>
                <a:cs typeface="Times New Roman" pitchFamily="18" charset="0"/>
              </a:rPr>
              <a:t>A Constructor must have no explicit return type</a:t>
            </a:r>
          </a:p>
          <a:p>
            <a:pPr lvl="2">
              <a:buFont typeface="Wingdings" pitchFamily="2" charset="2"/>
              <a:buChar char="Ø"/>
            </a:pPr>
            <a:r>
              <a:rPr lang="en-US" dirty="0" smtClean="0">
                <a:latin typeface="Times New Roman" pitchFamily="18" charset="0"/>
                <a:cs typeface="Times New Roman" pitchFamily="18" charset="0"/>
              </a:rPr>
              <a:t>A Java constructor cannot be abstract, static, final, and synchronized</a:t>
            </a:r>
          </a:p>
          <a:p>
            <a:pPr lvl="2">
              <a:buNone/>
            </a:pPr>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Types of Java constructors</a:t>
            </a:r>
          </a:p>
          <a:p>
            <a:pPr>
              <a:buNone/>
            </a:pPr>
            <a:r>
              <a:rPr lang="en-US" dirty="0" smtClean="0">
                <a:latin typeface="Times New Roman" pitchFamily="18" charset="0"/>
                <a:cs typeface="Times New Roman" pitchFamily="18" charset="0"/>
              </a:rPr>
              <a:t>	     There are two types of constructors in Java:</a:t>
            </a:r>
          </a:p>
          <a:p>
            <a:pPr lvl="2">
              <a:buFont typeface="Wingdings" pitchFamily="2" charset="2"/>
              <a:buChar char="Ø"/>
            </a:pPr>
            <a:r>
              <a:rPr lang="en-US" dirty="0" smtClean="0">
                <a:latin typeface="Times New Roman" pitchFamily="18" charset="0"/>
                <a:cs typeface="Times New Roman" pitchFamily="18" charset="0"/>
              </a:rPr>
              <a:t>Default constructor (no-</a:t>
            </a:r>
            <a:r>
              <a:rPr lang="en-US" dirty="0" err="1" smtClean="0">
                <a:latin typeface="Times New Roman" pitchFamily="18" charset="0"/>
                <a:cs typeface="Times New Roman" pitchFamily="18" charset="0"/>
              </a:rPr>
              <a:t>arg</a:t>
            </a:r>
            <a:r>
              <a:rPr lang="en-US" dirty="0" smtClean="0">
                <a:latin typeface="Times New Roman" pitchFamily="18" charset="0"/>
                <a:cs typeface="Times New Roman" pitchFamily="18" charset="0"/>
              </a:rPr>
              <a:t> constructor)</a:t>
            </a:r>
          </a:p>
          <a:p>
            <a:pPr lvl="2">
              <a:buFont typeface="Wingdings" pitchFamily="2" charset="2"/>
              <a:buChar char="Ø"/>
            </a:pPr>
            <a:r>
              <a:rPr lang="en-US" dirty="0" smtClean="0">
                <a:latin typeface="Times New Roman" pitchFamily="18" charset="0"/>
                <a:cs typeface="Times New Roman" pitchFamily="18" charset="0"/>
              </a:rPr>
              <a:t>Parameterized constructor</a:t>
            </a:r>
          </a:p>
          <a:p>
            <a:endParaRPr lang="en-US" dirty="0" smtClean="0">
              <a:latin typeface="Times New Roman" pitchFamily="18" charset="0"/>
              <a:cs typeface="Times New Roman" pitchFamily="18" charset="0"/>
            </a:endParaRPr>
          </a:p>
          <a:p>
            <a:endParaRPr lang="en-US" dirty="0"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96112"/>
          </a:xfrm>
        </p:spPr>
        <p:txBody>
          <a:bodyPr/>
          <a:lstStyle/>
          <a:p>
            <a:r>
              <a:rPr lang="en-US" dirty="0" smtClean="0"/>
              <a:t>Examples</a:t>
            </a:r>
            <a:endParaRPr lang="en-US" dirty="0"/>
          </a:p>
        </p:txBody>
      </p:sp>
      <p:sp>
        <p:nvSpPr>
          <p:cNvPr id="4" name="Content Placeholder 3"/>
          <p:cNvSpPr txBox="1">
            <a:spLocks noGrp="1"/>
          </p:cNvSpPr>
          <p:nvPr>
            <p:ph idx="1"/>
          </p:nvPr>
        </p:nvSpPr>
        <p:spPr>
          <a:xfrm>
            <a:off x="381000" y="1828800"/>
            <a:ext cx="3733800" cy="4025717"/>
          </a:xfrm>
          <a:prstGeom prst="rect">
            <a:avLst/>
          </a:prstGeom>
          <a:noFill/>
          <a:ln w="6350">
            <a:solidFill>
              <a:schemeClr val="tx1"/>
            </a:solidFill>
          </a:ln>
        </p:spPr>
        <p:txBody>
          <a:bodyPr wrap="square" rtlCol="0">
            <a:spAutoFit/>
          </a:bodyPr>
          <a:lstStyle/>
          <a:p>
            <a:pPr>
              <a:buNone/>
            </a:pPr>
            <a:r>
              <a:rPr lang="en-US" sz="1800" b="1" dirty="0" smtClean="0">
                <a:latin typeface="Times New Roman" pitchFamily="18" charset="0"/>
                <a:cs typeface="Times New Roman" pitchFamily="18" charset="0"/>
              </a:rPr>
              <a:t>class</a:t>
            </a:r>
            <a:r>
              <a:rPr lang="en-US" sz="1800" dirty="0" smtClean="0">
                <a:latin typeface="Times New Roman" pitchFamily="18" charset="0"/>
                <a:cs typeface="Times New Roman" pitchFamily="18" charset="0"/>
              </a:rPr>
              <a:t> Bike1{  </a:t>
            </a:r>
          </a:p>
          <a:p>
            <a:pPr>
              <a:buNone/>
            </a:pPr>
            <a:r>
              <a:rPr lang="en-US" sz="1800" dirty="0" smtClean="0">
                <a:latin typeface="Times New Roman" pitchFamily="18" charset="0"/>
                <a:cs typeface="Times New Roman" pitchFamily="18" charset="0"/>
              </a:rPr>
              <a:t>Bike1()</a:t>
            </a:r>
          </a:p>
          <a:p>
            <a:pPr>
              <a:buNone/>
            </a:pPr>
            <a:r>
              <a:rPr lang="en-US" sz="1800" dirty="0" smtClean="0">
                <a:latin typeface="Times New Roman" pitchFamily="18" charset="0"/>
                <a:cs typeface="Times New Roman" pitchFamily="18" charset="0"/>
              </a:rPr>
              <a:t>{</a:t>
            </a:r>
          </a:p>
          <a:p>
            <a:pPr>
              <a:buNone/>
            </a:pPr>
            <a:r>
              <a:rPr lang="en-US" sz="1800" dirty="0" err="1" smtClean="0">
                <a:latin typeface="Times New Roman" pitchFamily="18" charset="0"/>
                <a:cs typeface="Times New Roman" pitchFamily="18" charset="0"/>
              </a:rPr>
              <a:t>System.out.println</a:t>
            </a:r>
            <a:r>
              <a:rPr lang="en-US" sz="1800" dirty="0" smtClean="0">
                <a:latin typeface="Times New Roman" pitchFamily="18" charset="0"/>
                <a:cs typeface="Times New Roman" pitchFamily="18" charset="0"/>
              </a:rPr>
              <a:t>("Bike is created");</a:t>
            </a:r>
          </a:p>
          <a:p>
            <a:pPr>
              <a:buNone/>
            </a:pPr>
            <a:r>
              <a:rPr lang="en-US" sz="1800" dirty="0" smtClean="0">
                <a:latin typeface="Times New Roman" pitchFamily="18" charset="0"/>
                <a:cs typeface="Times New Roman" pitchFamily="18" charset="0"/>
              </a:rPr>
              <a:t>}  </a:t>
            </a:r>
          </a:p>
          <a:p>
            <a:pPr>
              <a:buNone/>
            </a:pPr>
            <a:r>
              <a:rPr lang="en-US" sz="1800" b="1" dirty="0" smtClean="0">
                <a:latin typeface="Times New Roman" pitchFamily="18" charset="0"/>
                <a:cs typeface="Times New Roman" pitchFamily="18" charset="0"/>
              </a:rPr>
              <a:t>public</a:t>
            </a:r>
            <a:r>
              <a:rPr lang="en-US" sz="1800" dirty="0" smtClean="0">
                <a:latin typeface="Times New Roman" pitchFamily="18" charset="0"/>
                <a:cs typeface="Times New Roman" pitchFamily="18" charset="0"/>
              </a:rPr>
              <a:t> </a:t>
            </a:r>
            <a:r>
              <a:rPr lang="en-US" sz="1800" b="1" dirty="0" smtClean="0">
                <a:latin typeface="Times New Roman" pitchFamily="18" charset="0"/>
                <a:cs typeface="Times New Roman" pitchFamily="18" charset="0"/>
              </a:rPr>
              <a:t>static</a:t>
            </a:r>
            <a:r>
              <a:rPr lang="en-US" sz="1800" dirty="0" smtClean="0">
                <a:latin typeface="Times New Roman" pitchFamily="18" charset="0"/>
                <a:cs typeface="Times New Roman" pitchFamily="18" charset="0"/>
              </a:rPr>
              <a:t> </a:t>
            </a:r>
            <a:r>
              <a:rPr lang="en-US" sz="1800" b="1" dirty="0" smtClean="0">
                <a:latin typeface="Times New Roman" pitchFamily="18" charset="0"/>
                <a:cs typeface="Times New Roman" pitchFamily="18" charset="0"/>
              </a:rPr>
              <a:t>void</a:t>
            </a:r>
            <a:r>
              <a:rPr lang="en-US" sz="1800" dirty="0" smtClean="0">
                <a:latin typeface="Times New Roman" pitchFamily="18" charset="0"/>
                <a:cs typeface="Times New Roman" pitchFamily="18" charset="0"/>
              </a:rPr>
              <a:t> main(String </a:t>
            </a:r>
            <a:r>
              <a:rPr lang="en-US" sz="1800" dirty="0" err="1" smtClean="0">
                <a:latin typeface="Times New Roman" pitchFamily="18" charset="0"/>
                <a:cs typeface="Times New Roman" pitchFamily="18" charset="0"/>
              </a:rPr>
              <a:t>args</a:t>
            </a:r>
            <a:r>
              <a:rPr lang="en-US" sz="1800" dirty="0" smtClean="0">
                <a:latin typeface="Times New Roman" pitchFamily="18" charset="0"/>
                <a:cs typeface="Times New Roman" pitchFamily="18" charset="0"/>
              </a:rPr>
              <a:t>[])</a:t>
            </a:r>
          </a:p>
          <a:p>
            <a:pPr>
              <a:buNone/>
            </a:pPr>
            <a:r>
              <a:rPr lang="en-US" sz="1800" dirty="0" smtClean="0">
                <a:latin typeface="Times New Roman" pitchFamily="18" charset="0"/>
                <a:cs typeface="Times New Roman" pitchFamily="18" charset="0"/>
              </a:rPr>
              <a:t>{  </a:t>
            </a:r>
          </a:p>
          <a:p>
            <a:pPr>
              <a:buNone/>
            </a:pPr>
            <a:r>
              <a:rPr lang="en-US" sz="1800" dirty="0" smtClean="0">
                <a:latin typeface="Times New Roman" pitchFamily="18" charset="0"/>
                <a:cs typeface="Times New Roman" pitchFamily="18" charset="0"/>
              </a:rPr>
              <a:t>Bike1 b=</a:t>
            </a:r>
            <a:r>
              <a:rPr lang="en-US" sz="1800" b="1" dirty="0" smtClean="0">
                <a:latin typeface="Times New Roman" pitchFamily="18" charset="0"/>
                <a:cs typeface="Times New Roman" pitchFamily="18" charset="0"/>
              </a:rPr>
              <a:t>new</a:t>
            </a:r>
            <a:r>
              <a:rPr lang="en-US" sz="1800" dirty="0" smtClean="0">
                <a:latin typeface="Times New Roman" pitchFamily="18" charset="0"/>
                <a:cs typeface="Times New Roman" pitchFamily="18" charset="0"/>
              </a:rPr>
              <a:t> Bike1();  </a:t>
            </a:r>
          </a:p>
          <a:p>
            <a:pPr>
              <a:buNone/>
            </a:pPr>
            <a:r>
              <a:rPr lang="en-US" sz="1800" dirty="0" smtClean="0">
                <a:latin typeface="Times New Roman" pitchFamily="18" charset="0"/>
                <a:cs typeface="Times New Roman" pitchFamily="18" charset="0"/>
              </a:rPr>
              <a:t>}  </a:t>
            </a:r>
          </a:p>
          <a:p>
            <a:pPr>
              <a:buNone/>
            </a:pPr>
            <a:r>
              <a:rPr lang="en-US" sz="1800" dirty="0" smtClean="0">
                <a:latin typeface="Times New Roman" pitchFamily="18" charset="0"/>
                <a:cs typeface="Times New Roman" pitchFamily="18" charset="0"/>
              </a:rPr>
              <a:t>}  </a:t>
            </a:r>
          </a:p>
          <a:p>
            <a:pPr>
              <a:buNone/>
            </a:pPr>
            <a:r>
              <a:rPr lang="en-US" sz="1800" b="1" dirty="0" smtClean="0">
                <a:latin typeface="Times New Roman" pitchFamily="18" charset="0"/>
                <a:cs typeface="Times New Roman" pitchFamily="18" charset="0"/>
              </a:rPr>
              <a:t>Output:</a:t>
            </a:r>
          </a:p>
          <a:p>
            <a:pPr>
              <a:buNone/>
            </a:pPr>
            <a:r>
              <a:rPr lang="en-US" sz="1800" dirty="0" smtClean="0">
                <a:latin typeface="Times New Roman" pitchFamily="18" charset="0"/>
                <a:cs typeface="Times New Roman" pitchFamily="18" charset="0"/>
              </a:rPr>
              <a:t>Bike is created</a:t>
            </a:r>
            <a:endParaRPr lang="en-US" sz="1800" dirty="0">
              <a:latin typeface="Times New Roman" pitchFamily="18" charset="0"/>
              <a:cs typeface="Times New Roman" pitchFamily="18" charset="0"/>
            </a:endParaRPr>
          </a:p>
        </p:txBody>
      </p:sp>
      <p:sp>
        <p:nvSpPr>
          <p:cNvPr id="6" name="TextBox 5"/>
          <p:cNvSpPr txBox="1"/>
          <p:nvPr/>
        </p:nvSpPr>
        <p:spPr>
          <a:xfrm>
            <a:off x="457200" y="1219200"/>
            <a:ext cx="3124200" cy="369332"/>
          </a:xfrm>
          <a:prstGeom prst="rect">
            <a:avLst/>
          </a:prstGeom>
          <a:noFill/>
        </p:spPr>
        <p:txBody>
          <a:bodyPr wrap="square" rtlCol="0">
            <a:spAutoFit/>
          </a:bodyPr>
          <a:lstStyle/>
          <a:p>
            <a:r>
              <a:rPr lang="en-US" b="1" dirty="0" smtClean="0">
                <a:latin typeface="Times New Roman" pitchFamily="18" charset="0"/>
                <a:cs typeface="Times New Roman" pitchFamily="18" charset="0"/>
              </a:rPr>
              <a:t>Default Constructor</a:t>
            </a:r>
            <a:endParaRPr lang="en-US" b="1" dirty="0">
              <a:latin typeface="Times New Roman" pitchFamily="18" charset="0"/>
              <a:cs typeface="Times New Roman" pitchFamily="18" charset="0"/>
            </a:endParaRPr>
          </a:p>
        </p:txBody>
      </p:sp>
      <p:sp>
        <p:nvSpPr>
          <p:cNvPr id="7" name="Content Placeholder 3"/>
          <p:cNvSpPr txBox="1">
            <a:spLocks/>
          </p:cNvSpPr>
          <p:nvPr/>
        </p:nvSpPr>
        <p:spPr>
          <a:xfrm>
            <a:off x="4343400" y="1828800"/>
            <a:ext cx="4343400" cy="4708981"/>
          </a:xfrm>
          <a:prstGeom prst="rect">
            <a:avLst/>
          </a:prstGeom>
          <a:noFill/>
          <a:ln w="6350">
            <a:solidFill>
              <a:schemeClr val="tx1"/>
            </a:solidFill>
          </a:ln>
        </p:spPr>
        <p:txBody>
          <a:bodyPr vert="horz" wrap="square" rtlCol="0">
            <a:spAutoFit/>
          </a:bodyPr>
          <a:lstStyle/>
          <a:p>
            <a:r>
              <a:rPr lang="en-US" sz="1500" b="1" dirty="0" smtClean="0">
                <a:latin typeface="Times New Roman" pitchFamily="18" charset="0"/>
                <a:cs typeface="Times New Roman" pitchFamily="18" charset="0"/>
              </a:rPr>
              <a:t>class</a:t>
            </a:r>
            <a:r>
              <a:rPr lang="en-US" sz="1500" dirty="0" smtClean="0">
                <a:latin typeface="Times New Roman" pitchFamily="18" charset="0"/>
                <a:cs typeface="Times New Roman" pitchFamily="18" charset="0"/>
              </a:rPr>
              <a:t> Student4{  </a:t>
            </a:r>
          </a:p>
          <a:p>
            <a:r>
              <a:rPr lang="en-US" sz="1500" dirty="0" smtClean="0">
                <a:latin typeface="Times New Roman" pitchFamily="18" charset="0"/>
                <a:cs typeface="Times New Roman" pitchFamily="18" charset="0"/>
              </a:rPr>
              <a:t>  </a:t>
            </a:r>
            <a:r>
              <a:rPr lang="en-US" sz="1500" b="1" dirty="0" err="1" smtClean="0">
                <a:latin typeface="Times New Roman" pitchFamily="18" charset="0"/>
                <a:cs typeface="Times New Roman" pitchFamily="18" charset="0"/>
              </a:rPr>
              <a:t>int</a:t>
            </a:r>
            <a:r>
              <a:rPr lang="en-US" sz="1500" dirty="0" smtClean="0">
                <a:latin typeface="Times New Roman" pitchFamily="18" charset="0"/>
                <a:cs typeface="Times New Roman" pitchFamily="18" charset="0"/>
              </a:rPr>
              <a:t> id;  </a:t>
            </a:r>
          </a:p>
          <a:p>
            <a:r>
              <a:rPr lang="en-US" sz="1500" dirty="0" smtClean="0">
                <a:latin typeface="Times New Roman" pitchFamily="18" charset="0"/>
                <a:cs typeface="Times New Roman" pitchFamily="18" charset="0"/>
              </a:rPr>
              <a:t>   String name;  </a:t>
            </a:r>
          </a:p>
          <a:p>
            <a:r>
              <a:rPr lang="en-US" sz="1500" dirty="0" smtClean="0">
                <a:latin typeface="Times New Roman" pitchFamily="18" charset="0"/>
                <a:cs typeface="Times New Roman" pitchFamily="18" charset="0"/>
              </a:rPr>
              <a:t>   Student4(</a:t>
            </a:r>
            <a:r>
              <a:rPr lang="en-US" sz="1500" b="1" dirty="0" err="1" smtClean="0">
                <a:latin typeface="Times New Roman" pitchFamily="18" charset="0"/>
                <a:cs typeface="Times New Roman" pitchFamily="18" charset="0"/>
              </a:rPr>
              <a:t>int</a:t>
            </a:r>
            <a:r>
              <a:rPr lang="en-US" sz="1500" dirty="0" smtClean="0">
                <a:latin typeface="Times New Roman" pitchFamily="18" charset="0"/>
                <a:cs typeface="Times New Roman" pitchFamily="18" charset="0"/>
              </a:rPr>
              <a:t> i,String n){  </a:t>
            </a:r>
          </a:p>
          <a:p>
            <a:r>
              <a:rPr lang="en-US" sz="1500" dirty="0" smtClean="0">
                <a:latin typeface="Times New Roman" pitchFamily="18" charset="0"/>
                <a:cs typeface="Times New Roman" pitchFamily="18" charset="0"/>
              </a:rPr>
              <a:t>   id = </a:t>
            </a:r>
            <a:r>
              <a:rPr lang="en-US" sz="1500" dirty="0" err="1" smtClean="0">
                <a:latin typeface="Times New Roman" pitchFamily="18" charset="0"/>
                <a:cs typeface="Times New Roman" pitchFamily="18" charset="0"/>
              </a:rPr>
              <a:t>i</a:t>
            </a:r>
            <a:r>
              <a:rPr lang="en-US" sz="1500" dirty="0" smtClean="0">
                <a:latin typeface="Times New Roman" pitchFamily="18" charset="0"/>
                <a:cs typeface="Times New Roman" pitchFamily="18" charset="0"/>
              </a:rPr>
              <a:t>;  </a:t>
            </a:r>
          </a:p>
          <a:p>
            <a:r>
              <a:rPr lang="en-US" sz="1500" dirty="0" smtClean="0">
                <a:latin typeface="Times New Roman" pitchFamily="18" charset="0"/>
                <a:cs typeface="Times New Roman" pitchFamily="18" charset="0"/>
              </a:rPr>
              <a:t>   name = n;  </a:t>
            </a:r>
          </a:p>
          <a:p>
            <a:r>
              <a:rPr lang="en-US" sz="1500" dirty="0" smtClean="0">
                <a:latin typeface="Times New Roman" pitchFamily="18" charset="0"/>
                <a:cs typeface="Times New Roman" pitchFamily="18" charset="0"/>
              </a:rPr>
              <a:t>  }  </a:t>
            </a:r>
          </a:p>
          <a:p>
            <a:r>
              <a:rPr lang="en-US" sz="1500" dirty="0" smtClean="0">
                <a:latin typeface="Times New Roman" pitchFamily="18" charset="0"/>
                <a:cs typeface="Times New Roman" pitchFamily="18" charset="0"/>
              </a:rPr>
              <a:t> </a:t>
            </a:r>
            <a:r>
              <a:rPr lang="en-US" sz="1500" b="1" dirty="0" smtClean="0">
                <a:latin typeface="Times New Roman" pitchFamily="18" charset="0"/>
                <a:cs typeface="Times New Roman" pitchFamily="18" charset="0"/>
              </a:rPr>
              <a:t>void</a:t>
            </a:r>
            <a:r>
              <a:rPr lang="en-US" sz="1500" dirty="0" smtClean="0">
                <a:latin typeface="Times New Roman" pitchFamily="18" charset="0"/>
                <a:cs typeface="Times New Roman" pitchFamily="18" charset="0"/>
              </a:rPr>
              <a:t> display(){</a:t>
            </a:r>
          </a:p>
          <a:p>
            <a:r>
              <a:rPr lang="en-US" sz="1500" dirty="0" err="1" smtClean="0">
                <a:latin typeface="Times New Roman" pitchFamily="18" charset="0"/>
                <a:cs typeface="Times New Roman" pitchFamily="18" charset="0"/>
              </a:rPr>
              <a:t>System.out.println</a:t>
            </a:r>
            <a:r>
              <a:rPr lang="en-US" sz="1500" dirty="0" smtClean="0">
                <a:latin typeface="Times New Roman" pitchFamily="18" charset="0"/>
                <a:cs typeface="Times New Roman" pitchFamily="18" charset="0"/>
              </a:rPr>
              <a:t>(id+" "+name);</a:t>
            </a:r>
          </a:p>
          <a:p>
            <a:r>
              <a:rPr lang="en-US" sz="1500" dirty="0" smtClean="0">
                <a:latin typeface="Times New Roman" pitchFamily="18" charset="0"/>
                <a:cs typeface="Times New Roman" pitchFamily="18" charset="0"/>
              </a:rPr>
              <a:t>}  </a:t>
            </a:r>
          </a:p>
          <a:p>
            <a:r>
              <a:rPr lang="en-US" sz="1500" dirty="0" smtClean="0">
                <a:latin typeface="Times New Roman" pitchFamily="18" charset="0"/>
                <a:cs typeface="Times New Roman" pitchFamily="18" charset="0"/>
              </a:rPr>
              <a:t> </a:t>
            </a:r>
            <a:r>
              <a:rPr lang="en-US" sz="1500" b="1" dirty="0" smtClean="0">
                <a:latin typeface="Times New Roman" pitchFamily="18" charset="0"/>
                <a:cs typeface="Times New Roman" pitchFamily="18" charset="0"/>
              </a:rPr>
              <a:t>public</a:t>
            </a:r>
            <a:r>
              <a:rPr lang="en-US" sz="1500" dirty="0" smtClean="0">
                <a:latin typeface="Times New Roman" pitchFamily="18" charset="0"/>
                <a:cs typeface="Times New Roman" pitchFamily="18" charset="0"/>
              </a:rPr>
              <a:t> </a:t>
            </a:r>
            <a:r>
              <a:rPr lang="en-US" sz="1500" b="1" dirty="0" smtClean="0">
                <a:latin typeface="Times New Roman" pitchFamily="18" charset="0"/>
                <a:cs typeface="Times New Roman" pitchFamily="18" charset="0"/>
              </a:rPr>
              <a:t>static</a:t>
            </a:r>
            <a:r>
              <a:rPr lang="en-US" sz="1500" dirty="0" smtClean="0">
                <a:latin typeface="Times New Roman" pitchFamily="18" charset="0"/>
                <a:cs typeface="Times New Roman" pitchFamily="18" charset="0"/>
              </a:rPr>
              <a:t> </a:t>
            </a:r>
            <a:r>
              <a:rPr lang="en-US" sz="1500" b="1" dirty="0" smtClean="0">
                <a:latin typeface="Times New Roman" pitchFamily="18" charset="0"/>
                <a:cs typeface="Times New Roman" pitchFamily="18" charset="0"/>
              </a:rPr>
              <a:t>void</a:t>
            </a:r>
            <a:r>
              <a:rPr lang="en-US" sz="1500" dirty="0" smtClean="0">
                <a:latin typeface="Times New Roman" pitchFamily="18" charset="0"/>
                <a:cs typeface="Times New Roman" pitchFamily="18" charset="0"/>
              </a:rPr>
              <a:t> main(String </a:t>
            </a:r>
            <a:r>
              <a:rPr lang="en-US" sz="1500" dirty="0" err="1" smtClean="0">
                <a:latin typeface="Times New Roman" pitchFamily="18" charset="0"/>
                <a:cs typeface="Times New Roman" pitchFamily="18" charset="0"/>
              </a:rPr>
              <a:t>args</a:t>
            </a:r>
            <a:r>
              <a:rPr lang="en-US" sz="1500" dirty="0" smtClean="0">
                <a:latin typeface="Times New Roman" pitchFamily="18" charset="0"/>
                <a:cs typeface="Times New Roman" pitchFamily="18" charset="0"/>
              </a:rPr>
              <a:t>[]){  </a:t>
            </a:r>
          </a:p>
          <a:p>
            <a:r>
              <a:rPr lang="en-US" sz="1500" dirty="0" smtClean="0">
                <a:latin typeface="Times New Roman" pitchFamily="18" charset="0"/>
                <a:cs typeface="Times New Roman" pitchFamily="18" charset="0"/>
              </a:rPr>
              <a:t>    Student4 s1 = </a:t>
            </a:r>
            <a:r>
              <a:rPr lang="en-US" sz="1500" b="1" dirty="0" smtClean="0">
                <a:latin typeface="Times New Roman" pitchFamily="18" charset="0"/>
                <a:cs typeface="Times New Roman" pitchFamily="18" charset="0"/>
              </a:rPr>
              <a:t>new</a:t>
            </a:r>
            <a:r>
              <a:rPr lang="en-US" sz="1500" dirty="0" smtClean="0">
                <a:latin typeface="Times New Roman" pitchFamily="18" charset="0"/>
                <a:cs typeface="Times New Roman" pitchFamily="18" charset="0"/>
              </a:rPr>
              <a:t> Student4(111,"Karan");  </a:t>
            </a:r>
          </a:p>
          <a:p>
            <a:r>
              <a:rPr lang="en-US" sz="1500" dirty="0" smtClean="0">
                <a:latin typeface="Times New Roman" pitchFamily="18" charset="0"/>
                <a:cs typeface="Times New Roman" pitchFamily="18" charset="0"/>
              </a:rPr>
              <a:t>    //Student4 s2 = </a:t>
            </a:r>
            <a:r>
              <a:rPr lang="en-US" sz="1500" b="1" dirty="0" smtClean="0">
                <a:latin typeface="Times New Roman" pitchFamily="18" charset="0"/>
                <a:cs typeface="Times New Roman" pitchFamily="18" charset="0"/>
              </a:rPr>
              <a:t>new</a:t>
            </a:r>
            <a:r>
              <a:rPr lang="en-US" sz="1500" dirty="0" smtClean="0">
                <a:latin typeface="Times New Roman" pitchFamily="18" charset="0"/>
                <a:cs typeface="Times New Roman" pitchFamily="18" charset="0"/>
              </a:rPr>
              <a:t> Student4(222,"Aryan"); </a:t>
            </a:r>
          </a:p>
          <a:p>
            <a:r>
              <a:rPr lang="en-US" sz="1500" dirty="0" smtClean="0">
                <a:latin typeface="Times New Roman" pitchFamily="18" charset="0"/>
                <a:cs typeface="Times New Roman" pitchFamily="18" charset="0"/>
              </a:rPr>
              <a:t>    s1.display();  </a:t>
            </a:r>
          </a:p>
          <a:p>
            <a:r>
              <a:rPr lang="en-US" sz="1500" dirty="0" smtClean="0">
                <a:latin typeface="Times New Roman" pitchFamily="18" charset="0"/>
                <a:cs typeface="Times New Roman" pitchFamily="18" charset="0"/>
              </a:rPr>
              <a:t>   // s2.display();  </a:t>
            </a:r>
          </a:p>
          <a:p>
            <a:r>
              <a:rPr lang="en-US" sz="1500" dirty="0" smtClean="0">
                <a:latin typeface="Times New Roman" pitchFamily="18" charset="0"/>
                <a:cs typeface="Times New Roman" pitchFamily="18" charset="0"/>
              </a:rPr>
              <a:t>   }  </a:t>
            </a:r>
          </a:p>
          <a:p>
            <a:r>
              <a:rPr lang="en-US" sz="1500" dirty="0" smtClean="0">
                <a:latin typeface="Times New Roman" pitchFamily="18" charset="0"/>
                <a:cs typeface="Times New Roman" pitchFamily="18" charset="0"/>
              </a:rPr>
              <a:t>}  </a:t>
            </a:r>
          </a:p>
          <a:p>
            <a:r>
              <a:rPr lang="en-US" sz="1500" b="1" dirty="0" smtClean="0">
                <a:latin typeface="Times New Roman" pitchFamily="18" charset="0"/>
                <a:cs typeface="Times New Roman" pitchFamily="18" charset="0"/>
              </a:rPr>
              <a:t>Output:</a:t>
            </a:r>
          </a:p>
          <a:p>
            <a:r>
              <a:rPr lang="en-US" sz="1500" dirty="0" smtClean="0">
                <a:latin typeface="Times New Roman" pitchFamily="18" charset="0"/>
                <a:cs typeface="Times New Roman" pitchFamily="18" charset="0"/>
              </a:rPr>
              <a:t>111 Karan </a:t>
            </a:r>
          </a:p>
          <a:p>
            <a:r>
              <a:rPr lang="en-US" sz="1500" dirty="0" smtClean="0">
                <a:latin typeface="Times New Roman" pitchFamily="18" charset="0"/>
                <a:cs typeface="Times New Roman" pitchFamily="18" charset="0"/>
              </a:rPr>
              <a:t>222  Aryan</a:t>
            </a:r>
            <a:endParaRPr lang="en-US" sz="1500" dirty="0">
              <a:latin typeface="Times New Roman" pitchFamily="18" charset="0"/>
              <a:cs typeface="Times New Roman" pitchFamily="18" charset="0"/>
            </a:endParaRPr>
          </a:p>
        </p:txBody>
      </p:sp>
      <p:sp>
        <p:nvSpPr>
          <p:cNvPr id="8" name="TextBox 7"/>
          <p:cNvSpPr txBox="1"/>
          <p:nvPr/>
        </p:nvSpPr>
        <p:spPr>
          <a:xfrm>
            <a:off x="4343400" y="1219200"/>
            <a:ext cx="4114800" cy="369332"/>
          </a:xfrm>
          <a:prstGeom prst="rect">
            <a:avLst/>
          </a:prstGeom>
          <a:noFill/>
        </p:spPr>
        <p:txBody>
          <a:bodyPr wrap="square" rtlCol="0">
            <a:spAutoFit/>
          </a:bodyPr>
          <a:lstStyle/>
          <a:p>
            <a:r>
              <a:rPr lang="en-US" b="1" dirty="0" smtClean="0">
                <a:latin typeface="Times New Roman" pitchFamily="18" charset="0"/>
                <a:cs typeface="Times New Roman" pitchFamily="18" charset="0"/>
              </a:rPr>
              <a:t>Parameterized  Constructor</a:t>
            </a:r>
            <a:endParaRPr lang="en-US" b="1" dirty="0">
              <a:latin typeface="Times New Roman" pitchFamily="18" charset="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81200"/>
            <a:ext cx="8229600" cy="457200"/>
          </a:xfrm>
        </p:spPr>
        <p:txBody>
          <a:bodyPr>
            <a:noAutofit/>
          </a:bodyPr>
          <a:lstStyle/>
          <a:p>
            <a:r>
              <a:rPr lang="en-US" sz="3600" b="1" dirty="0" smtClean="0">
                <a:latin typeface="Times New Roman" pitchFamily="18" charset="0"/>
                <a:cs typeface="Times New Roman" pitchFamily="18" charset="0"/>
              </a:rPr>
              <a:t>Difference between Method and Constructor</a:t>
            </a:r>
            <a:br>
              <a:rPr lang="en-US" sz="3600" b="1" dirty="0" smtClean="0">
                <a:latin typeface="Times New Roman" pitchFamily="18" charset="0"/>
                <a:cs typeface="Times New Roman" pitchFamily="18" charset="0"/>
              </a:rPr>
            </a:br>
            <a:endParaRPr lang="en-US" sz="3600"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nvPr>
        </p:nvGraphicFramePr>
        <p:xfrm>
          <a:off x="381000" y="2286000"/>
          <a:ext cx="8229600" cy="3779520"/>
        </p:xfrm>
        <a:graphic>
          <a:graphicData uri="http://schemas.openxmlformats.org/drawingml/2006/table">
            <a:tbl>
              <a:tblPr firstRow="1" bandRow="1">
                <a:tableStyleId>{5C22544A-7EE6-4342-B048-85BDC9FD1C3A}</a:tableStyleId>
              </a:tblPr>
              <a:tblGrid>
                <a:gridCol w="914400"/>
                <a:gridCol w="3657600"/>
                <a:gridCol w="3657600"/>
              </a:tblGrid>
              <a:tr h="370840">
                <a:tc>
                  <a:txBody>
                    <a:bodyPr/>
                    <a:lstStyle/>
                    <a:p>
                      <a:endParaRPr lang="en-US" dirty="0"/>
                    </a:p>
                  </a:txBody>
                  <a:tcPr marL="76200" marR="76200" marT="76200" marB="76200" anchor="ctr"/>
                </a:tc>
                <a:tc>
                  <a:txBody>
                    <a:bodyPr/>
                    <a:lstStyle/>
                    <a:p>
                      <a:pPr algn="ctr"/>
                      <a:r>
                        <a:rPr lang="en-US" dirty="0" smtClean="0"/>
                        <a:t>Method </a:t>
                      </a:r>
                      <a:endParaRPr lang="en-US" dirty="0"/>
                    </a:p>
                  </a:txBody>
                  <a:tcPr marL="76200" marR="76200" marT="76200" marB="76200" anchor="ctr"/>
                </a:tc>
                <a:tc>
                  <a:txBody>
                    <a:bodyPr/>
                    <a:lstStyle/>
                    <a:p>
                      <a:pPr algn="ctr"/>
                      <a:r>
                        <a:rPr lang="en-US" dirty="0" smtClean="0"/>
                        <a:t>Constructor </a:t>
                      </a:r>
                      <a:endParaRPr lang="en-US" dirty="0"/>
                    </a:p>
                  </a:txBody>
                  <a:tcPr marL="76200" marR="76200" marT="76200" marB="76200" anchor="ctr"/>
                </a:tc>
              </a:tr>
              <a:tr h="370840">
                <a:tc>
                  <a:txBody>
                    <a:bodyPr/>
                    <a:lstStyle/>
                    <a:p>
                      <a:r>
                        <a:rPr lang="en-US" dirty="0"/>
                        <a:t>1</a:t>
                      </a:r>
                    </a:p>
                  </a:txBody>
                  <a:tcPr marL="76200" marR="76200" marT="76200" marB="76200" anchor="ctr"/>
                </a:tc>
                <a:tc>
                  <a:txBody>
                    <a:bodyPr/>
                    <a:lstStyle/>
                    <a:p>
                      <a:r>
                        <a:rPr lang="en-US" dirty="0"/>
                        <a:t>Method can be any user defined name</a:t>
                      </a:r>
                    </a:p>
                  </a:txBody>
                  <a:tcPr marL="76200" marR="76200" marT="76200" marB="76200" anchor="ctr"/>
                </a:tc>
                <a:tc>
                  <a:txBody>
                    <a:bodyPr/>
                    <a:lstStyle/>
                    <a:p>
                      <a:r>
                        <a:rPr lang="en-US" dirty="0"/>
                        <a:t>Constructor must be class name</a:t>
                      </a:r>
                    </a:p>
                  </a:txBody>
                  <a:tcPr marL="76200" marR="76200" marT="76200" marB="76200" anchor="ctr"/>
                </a:tc>
              </a:tr>
              <a:tr h="370840">
                <a:tc>
                  <a:txBody>
                    <a:bodyPr/>
                    <a:lstStyle/>
                    <a:p>
                      <a:r>
                        <a:rPr lang="en-US"/>
                        <a:t>2</a:t>
                      </a:r>
                    </a:p>
                  </a:txBody>
                  <a:tcPr marL="76200" marR="76200" marT="76200" marB="76200" anchor="ctr"/>
                </a:tc>
                <a:tc>
                  <a:txBody>
                    <a:bodyPr/>
                    <a:lstStyle/>
                    <a:p>
                      <a:r>
                        <a:rPr lang="en-US"/>
                        <a:t>Method should have return type</a:t>
                      </a:r>
                    </a:p>
                  </a:txBody>
                  <a:tcPr marL="76200" marR="76200" marT="76200" marB="76200" anchor="ctr"/>
                </a:tc>
                <a:tc>
                  <a:txBody>
                    <a:bodyPr/>
                    <a:lstStyle/>
                    <a:p>
                      <a:r>
                        <a:rPr lang="en-US"/>
                        <a:t>It should not have any return type (even void)</a:t>
                      </a:r>
                    </a:p>
                  </a:txBody>
                  <a:tcPr marL="76200" marR="76200" marT="76200" marB="76200" anchor="ctr"/>
                </a:tc>
              </a:tr>
              <a:tr h="370840">
                <a:tc>
                  <a:txBody>
                    <a:bodyPr/>
                    <a:lstStyle/>
                    <a:p>
                      <a:r>
                        <a:rPr lang="en-US"/>
                        <a:t>3</a:t>
                      </a:r>
                    </a:p>
                  </a:txBody>
                  <a:tcPr marL="76200" marR="76200" marT="76200" marB="76200" anchor="ctr"/>
                </a:tc>
                <a:tc>
                  <a:txBody>
                    <a:bodyPr/>
                    <a:lstStyle/>
                    <a:p>
                      <a:r>
                        <a:rPr lang="en-US" dirty="0"/>
                        <a:t>Method should be called explicitly either with object reference or class reference</a:t>
                      </a:r>
                    </a:p>
                  </a:txBody>
                  <a:tcPr marL="76200" marR="76200" marT="76200" marB="76200" anchor="ctr"/>
                </a:tc>
                <a:tc>
                  <a:txBody>
                    <a:bodyPr/>
                    <a:lstStyle/>
                    <a:p>
                      <a:r>
                        <a:rPr lang="en-US"/>
                        <a:t>It will be called automatically whenever object is created</a:t>
                      </a:r>
                    </a:p>
                  </a:txBody>
                  <a:tcPr marL="76200" marR="76200" marT="76200" marB="76200" anchor="ctr"/>
                </a:tc>
              </a:tr>
              <a:tr h="370840">
                <a:tc>
                  <a:txBody>
                    <a:bodyPr/>
                    <a:lstStyle/>
                    <a:p>
                      <a:r>
                        <a:rPr lang="en-US" dirty="0"/>
                        <a:t>4</a:t>
                      </a:r>
                    </a:p>
                  </a:txBody>
                  <a:tcPr marL="76200" marR="76200" marT="76200" marB="76200" anchor="ctr"/>
                </a:tc>
                <a:tc>
                  <a:txBody>
                    <a:bodyPr/>
                    <a:lstStyle/>
                    <a:p>
                      <a:r>
                        <a:rPr lang="en-US"/>
                        <a:t>Method is not provided by compiler in any case.</a:t>
                      </a:r>
                    </a:p>
                  </a:txBody>
                  <a:tcPr marL="76200" marR="76200" marT="76200" marB="76200" anchor="ctr"/>
                </a:tc>
                <a:tc>
                  <a:txBody>
                    <a:bodyPr/>
                    <a:lstStyle/>
                    <a:p>
                      <a:r>
                        <a:rPr lang="en-US" dirty="0"/>
                        <a:t>The java compiler provides a default constructor if we do not have any constructor.</a:t>
                      </a:r>
                    </a:p>
                  </a:txBody>
                  <a:tcPr marL="76200" marR="76200" marT="76200" marB="76200" anchor="ct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762000"/>
          </a:xfrm>
        </p:spPr>
        <p:txBody>
          <a:bodyPr>
            <a:normAutofit fontScale="90000"/>
          </a:bodyPr>
          <a:lstStyle/>
          <a:p>
            <a:r>
              <a:rPr lang="en-US" dirty="0" smtClean="0"/>
              <a:t>Constructor Overloading</a:t>
            </a:r>
            <a:endParaRPr lang="en-US" dirty="0"/>
          </a:p>
        </p:txBody>
      </p:sp>
      <p:sp>
        <p:nvSpPr>
          <p:cNvPr id="3" name="Content Placeholder 2"/>
          <p:cNvSpPr>
            <a:spLocks noGrp="1"/>
          </p:cNvSpPr>
          <p:nvPr>
            <p:ph idx="1"/>
          </p:nvPr>
        </p:nvSpPr>
        <p:spPr>
          <a:xfrm>
            <a:off x="457200" y="1143000"/>
            <a:ext cx="8229600" cy="609600"/>
          </a:xfrm>
        </p:spPr>
        <p:txBody>
          <a:bodyPr>
            <a:normAutofit fontScale="77500" lnSpcReduction="20000"/>
          </a:bodyPr>
          <a:lstStyle/>
          <a:p>
            <a:r>
              <a:rPr lang="en-US" dirty="0" smtClean="0"/>
              <a:t>In Java, a constructor is just like a method but without return type. It can also be overloaded like Java methods.</a:t>
            </a:r>
            <a:endParaRPr lang="en-US" dirty="0"/>
          </a:p>
        </p:txBody>
      </p:sp>
      <p:sp>
        <p:nvSpPr>
          <p:cNvPr id="4" name="TextBox 3"/>
          <p:cNvSpPr txBox="1"/>
          <p:nvPr/>
        </p:nvSpPr>
        <p:spPr>
          <a:xfrm>
            <a:off x="304800" y="1752600"/>
            <a:ext cx="4114800" cy="5016758"/>
          </a:xfrm>
          <a:prstGeom prst="rect">
            <a:avLst/>
          </a:prstGeom>
          <a:noFill/>
          <a:ln w="3175">
            <a:solidFill>
              <a:schemeClr val="tx1"/>
            </a:solidFill>
          </a:ln>
        </p:spPr>
        <p:txBody>
          <a:bodyPr wrap="square" rtlCol="0">
            <a:spAutoFit/>
          </a:bodyPr>
          <a:lstStyle/>
          <a:p>
            <a:r>
              <a:rPr lang="en-US" sz="1600" b="1" dirty="0" smtClean="0">
                <a:latin typeface="Times New Roman" pitchFamily="18" charset="0"/>
                <a:cs typeface="Times New Roman" pitchFamily="18" charset="0"/>
              </a:rPr>
              <a:t>class</a:t>
            </a:r>
            <a:r>
              <a:rPr lang="en-US" sz="1600" dirty="0" smtClean="0">
                <a:latin typeface="Times New Roman" pitchFamily="18" charset="0"/>
                <a:cs typeface="Times New Roman" pitchFamily="18" charset="0"/>
              </a:rPr>
              <a:t> Stud5</a:t>
            </a:r>
          </a:p>
          <a:p>
            <a:r>
              <a:rPr lang="en-US" sz="1600" dirty="0" smtClean="0">
                <a:latin typeface="Times New Roman" pitchFamily="18" charset="0"/>
                <a:cs typeface="Times New Roman" pitchFamily="18" charset="0"/>
              </a:rPr>
              <a:t>{  </a:t>
            </a:r>
          </a:p>
          <a:p>
            <a:r>
              <a:rPr lang="en-US" sz="1600"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int</a:t>
            </a:r>
            <a:r>
              <a:rPr lang="en-US" sz="1600" dirty="0" smtClean="0">
                <a:latin typeface="Times New Roman" pitchFamily="18" charset="0"/>
                <a:cs typeface="Times New Roman" pitchFamily="18" charset="0"/>
              </a:rPr>
              <a:t> id;  </a:t>
            </a:r>
          </a:p>
          <a:p>
            <a:r>
              <a:rPr lang="en-US" sz="1600" dirty="0" smtClean="0">
                <a:latin typeface="Times New Roman" pitchFamily="18" charset="0"/>
                <a:cs typeface="Times New Roman" pitchFamily="18" charset="0"/>
              </a:rPr>
              <a:t>    String name;  </a:t>
            </a:r>
          </a:p>
          <a:p>
            <a:r>
              <a:rPr lang="en-US" sz="1600"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int</a:t>
            </a:r>
            <a:r>
              <a:rPr lang="en-US" sz="1600" dirty="0" smtClean="0">
                <a:latin typeface="Times New Roman" pitchFamily="18" charset="0"/>
                <a:cs typeface="Times New Roman" pitchFamily="18" charset="0"/>
              </a:rPr>
              <a:t> age;  </a:t>
            </a:r>
          </a:p>
          <a:p>
            <a:r>
              <a:rPr lang="en-US" sz="1600" dirty="0" smtClean="0">
                <a:latin typeface="Times New Roman" pitchFamily="18" charset="0"/>
                <a:cs typeface="Times New Roman" pitchFamily="18" charset="0"/>
              </a:rPr>
              <a:t>    Stud5(</a:t>
            </a:r>
            <a:r>
              <a:rPr lang="en-US" sz="1600" b="1" dirty="0" err="1" smtClean="0">
                <a:latin typeface="Times New Roman" pitchFamily="18" charset="0"/>
                <a:cs typeface="Times New Roman" pitchFamily="18" charset="0"/>
              </a:rPr>
              <a:t>int</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i</a:t>
            </a:r>
            <a:r>
              <a:rPr lang="en-US" sz="1600" dirty="0" smtClean="0">
                <a:latin typeface="Times New Roman" pitchFamily="18" charset="0"/>
                <a:cs typeface="Times New Roman" pitchFamily="18" charset="0"/>
              </a:rPr>
              <a:t>, String n)</a:t>
            </a:r>
          </a:p>
          <a:p>
            <a:r>
              <a:rPr lang="en-US" sz="1600" dirty="0" smtClean="0">
                <a:latin typeface="Times New Roman" pitchFamily="18" charset="0"/>
                <a:cs typeface="Times New Roman" pitchFamily="18" charset="0"/>
              </a:rPr>
              <a:t>    {  </a:t>
            </a:r>
          </a:p>
          <a:p>
            <a:r>
              <a:rPr lang="en-US" sz="1600" dirty="0" smtClean="0">
                <a:latin typeface="Times New Roman" pitchFamily="18" charset="0"/>
                <a:cs typeface="Times New Roman" pitchFamily="18" charset="0"/>
              </a:rPr>
              <a:t>        id = </a:t>
            </a:r>
            <a:r>
              <a:rPr lang="en-US" sz="1600" dirty="0" err="1" smtClean="0">
                <a:latin typeface="Times New Roman" pitchFamily="18" charset="0"/>
                <a:cs typeface="Times New Roman" pitchFamily="18" charset="0"/>
              </a:rPr>
              <a:t>i</a:t>
            </a:r>
            <a:r>
              <a:rPr lang="en-US" sz="1600" dirty="0" smtClean="0">
                <a:latin typeface="Times New Roman" pitchFamily="18" charset="0"/>
                <a:cs typeface="Times New Roman" pitchFamily="18" charset="0"/>
              </a:rPr>
              <a:t>;  </a:t>
            </a:r>
          </a:p>
          <a:p>
            <a:r>
              <a:rPr lang="en-US" sz="1600" dirty="0" smtClean="0">
                <a:latin typeface="Times New Roman" pitchFamily="18" charset="0"/>
                <a:cs typeface="Times New Roman" pitchFamily="18" charset="0"/>
              </a:rPr>
              <a:t>        name = n;  </a:t>
            </a:r>
          </a:p>
          <a:p>
            <a:r>
              <a:rPr lang="en-US" sz="1600" dirty="0" smtClean="0">
                <a:latin typeface="Times New Roman" pitchFamily="18" charset="0"/>
                <a:cs typeface="Times New Roman" pitchFamily="18" charset="0"/>
              </a:rPr>
              <a:t>     }  </a:t>
            </a:r>
          </a:p>
          <a:p>
            <a:r>
              <a:rPr lang="en-US" sz="1600" dirty="0" smtClean="0">
                <a:latin typeface="Times New Roman" pitchFamily="18" charset="0"/>
                <a:cs typeface="Times New Roman" pitchFamily="18" charset="0"/>
              </a:rPr>
              <a:t>    Stud5(</a:t>
            </a:r>
            <a:r>
              <a:rPr lang="en-US" sz="1600" b="1" dirty="0" err="1" smtClean="0">
                <a:latin typeface="Times New Roman" pitchFamily="18" charset="0"/>
                <a:cs typeface="Times New Roman" pitchFamily="18" charset="0"/>
              </a:rPr>
              <a:t>int</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i</a:t>
            </a:r>
            <a:r>
              <a:rPr lang="en-US" sz="1600" dirty="0" smtClean="0">
                <a:latin typeface="Times New Roman" pitchFamily="18" charset="0"/>
                <a:cs typeface="Times New Roman" pitchFamily="18" charset="0"/>
              </a:rPr>
              <a:t>, String n, </a:t>
            </a:r>
            <a:r>
              <a:rPr lang="en-US" sz="1600" b="1" dirty="0" err="1" smtClean="0">
                <a:latin typeface="Times New Roman" pitchFamily="18" charset="0"/>
                <a:cs typeface="Times New Roman" pitchFamily="18" charset="0"/>
              </a:rPr>
              <a:t>int</a:t>
            </a:r>
            <a:r>
              <a:rPr lang="en-US" sz="1600" dirty="0" smtClean="0">
                <a:latin typeface="Times New Roman" pitchFamily="18" charset="0"/>
                <a:cs typeface="Times New Roman" pitchFamily="18" charset="0"/>
              </a:rPr>
              <a:t> a)</a:t>
            </a:r>
          </a:p>
          <a:p>
            <a:r>
              <a:rPr lang="en-US" sz="1600" dirty="0" smtClean="0">
                <a:latin typeface="Times New Roman" pitchFamily="18" charset="0"/>
                <a:cs typeface="Times New Roman" pitchFamily="18" charset="0"/>
              </a:rPr>
              <a:t>   {  </a:t>
            </a:r>
          </a:p>
          <a:p>
            <a:r>
              <a:rPr lang="en-US" sz="1600" dirty="0" smtClean="0">
                <a:latin typeface="Times New Roman" pitchFamily="18" charset="0"/>
                <a:cs typeface="Times New Roman" pitchFamily="18" charset="0"/>
              </a:rPr>
              <a:t>    id = </a:t>
            </a:r>
            <a:r>
              <a:rPr lang="en-US" sz="1600" dirty="0" err="1" smtClean="0">
                <a:latin typeface="Times New Roman" pitchFamily="18" charset="0"/>
                <a:cs typeface="Times New Roman" pitchFamily="18" charset="0"/>
              </a:rPr>
              <a:t>i</a:t>
            </a:r>
            <a:r>
              <a:rPr lang="en-US" sz="1600" dirty="0" smtClean="0">
                <a:latin typeface="Times New Roman" pitchFamily="18" charset="0"/>
                <a:cs typeface="Times New Roman" pitchFamily="18" charset="0"/>
              </a:rPr>
              <a:t>;  </a:t>
            </a:r>
          </a:p>
          <a:p>
            <a:r>
              <a:rPr lang="en-US" sz="1600" dirty="0" smtClean="0">
                <a:latin typeface="Times New Roman" pitchFamily="18" charset="0"/>
                <a:cs typeface="Times New Roman" pitchFamily="18" charset="0"/>
              </a:rPr>
              <a:t>    name = n;  </a:t>
            </a:r>
          </a:p>
          <a:p>
            <a:r>
              <a:rPr lang="en-US" sz="1600" dirty="0" smtClean="0">
                <a:latin typeface="Times New Roman" pitchFamily="18" charset="0"/>
                <a:cs typeface="Times New Roman" pitchFamily="18" charset="0"/>
              </a:rPr>
              <a:t>    age=a;  </a:t>
            </a:r>
          </a:p>
          <a:p>
            <a:r>
              <a:rPr lang="en-US" sz="1600" dirty="0" smtClean="0">
                <a:latin typeface="Times New Roman" pitchFamily="18" charset="0"/>
                <a:cs typeface="Times New Roman" pitchFamily="18" charset="0"/>
              </a:rPr>
              <a:t>    }  </a:t>
            </a:r>
          </a:p>
          <a:p>
            <a:r>
              <a:rPr lang="en-US" sz="1600"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void</a:t>
            </a:r>
            <a:r>
              <a:rPr lang="en-US" sz="1600" dirty="0" smtClean="0">
                <a:latin typeface="Times New Roman" pitchFamily="18" charset="0"/>
                <a:cs typeface="Times New Roman" pitchFamily="18" charset="0"/>
              </a:rPr>
              <a:t> display()</a:t>
            </a:r>
          </a:p>
          <a:p>
            <a:r>
              <a:rPr lang="en-US" sz="1600" dirty="0" smtClean="0">
                <a:latin typeface="Times New Roman" pitchFamily="18" charset="0"/>
                <a:cs typeface="Times New Roman" pitchFamily="18" charset="0"/>
              </a:rPr>
              <a:t>   {</a:t>
            </a:r>
          </a:p>
          <a:p>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System.out.println</a:t>
            </a:r>
            <a:r>
              <a:rPr lang="en-US" sz="1600" dirty="0" smtClean="0">
                <a:latin typeface="Times New Roman" pitchFamily="18" charset="0"/>
                <a:cs typeface="Times New Roman" pitchFamily="18" charset="0"/>
              </a:rPr>
              <a:t>(id+" "+name+" "+age);</a:t>
            </a:r>
          </a:p>
          <a:p>
            <a:r>
              <a:rPr lang="en-US" sz="1600" dirty="0" smtClean="0">
                <a:latin typeface="Times New Roman" pitchFamily="18" charset="0"/>
                <a:cs typeface="Times New Roman" pitchFamily="18" charset="0"/>
              </a:rPr>
              <a:t>    } </a:t>
            </a:r>
          </a:p>
        </p:txBody>
      </p:sp>
      <p:sp>
        <p:nvSpPr>
          <p:cNvPr id="5" name="TextBox 4"/>
          <p:cNvSpPr txBox="1"/>
          <p:nvPr/>
        </p:nvSpPr>
        <p:spPr>
          <a:xfrm>
            <a:off x="4800600" y="1752600"/>
            <a:ext cx="4191000" cy="3293209"/>
          </a:xfrm>
          <a:prstGeom prst="rect">
            <a:avLst/>
          </a:prstGeom>
          <a:noFill/>
          <a:ln>
            <a:solidFill>
              <a:schemeClr val="tx1"/>
            </a:solidFill>
          </a:ln>
        </p:spPr>
        <p:txBody>
          <a:bodyPr wrap="square" rtlCol="0">
            <a:spAutoFit/>
          </a:bodyPr>
          <a:lstStyle/>
          <a:p>
            <a:r>
              <a:rPr lang="en-US" sz="1600"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public</a:t>
            </a:r>
            <a:r>
              <a:rPr lang="en-US" sz="1600"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static</a:t>
            </a:r>
            <a:r>
              <a:rPr lang="en-US" sz="1600"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void</a:t>
            </a:r>
            <a:r>
              <a:rPr lang="en-US" sz="1600" dirty="0" smtClean="0">
                <a:latin typeface="Times New Roman" pitchFamily="18" charset="0"/>
                <a:cs typeface="Times New Roman" pitchFamily="18" charset="0"/>
              </a:rPr>
              <a:t> main(String </a:t>
            </a:r>
            <a:r>
              <a:rPr lang="en-US" sz="1600" dirty="0" err="1" smtClean="0">
                <a:latin typeface="Times New Roman" pitchFamily="18" charset="0"/>
                <a:cs typeface="Times New Roman" pitchFamily="18" charset="0"/>
              </a:rPr>
              <a:t>args</a:t>
            </a:r>
            <a:r>
              <a:rPr lang="en-US" sz="1600" dirty="0" smtClean="0">
                <a:latin typeface="Times New Roman" pitchFamily="18" charset="0"/>
                <a:cs typeface="Times New Roman" pitchFamily="18" charset="0"/>
              </a:rPr>
              <a:t>[])</a:t>
            </a:r>
          </a:p>
          <a:p>
            <a:r>
              <a:rPr lang="en-US" sz="1600" dirty="0" smtClean="0">
                <a:latin typeface="Times New Roman" pitchFamily="18" charset="0"/>
                <a:cs typeface="Times New Roman" pitchFamily="18" charset="0"/>
              </a:rPr>
              <a:t>{  </a:t>
            </a:r>
          </a:p>
          <a:p>
            <a:r>
              <a:rPr lang="en-US" sz="1600" dirty="0" smtClean="0">
                <a:latin typeface="Times New Roman" pitchFamily="18" charset="0"/>
                <a:cs typeface="Times New Roman" pitchFamily="18" charset="0"/>
              </a:rPr>
              <a:t>    Stud5 s1 = </a:t>
            </a:r>
            <a:r>
              <a:rPr lang="en-US" sz="1600" b="1" dirty="0" smtClean="0">
                <a:latin typeface="Times New Roman" pitchFamily="18" charset="0"/>
                <a:cs typeface="Times New Roman" pitchFamily="18" charset="0"/>
              </a:rPr>
              <a:t>new</a:t>
            </a:r>
            <a:r>
              <a:rPr lang="en-US" sz="1600" dirty="0" smtClean="0">
                <a:latin typeface="Times New Roman" pitchFamily="18" charset="0"/>
                <a:cs typeface="Times New Roman" pitchFamily="18" charset="0"/>
              </a:rPr>
              <a:t> Stud5(111,"Karan"); </a:t>
            </a:r>
          </a:p>
          <a:p>
            <a:r>
              <a:rPr lang="en-US" sz="1600" dirty="0" smtClean="0">
                <a:latin typeface="Times New Roman" pitchFamily="18" charset="0"/>
                <a:cs typeface="Times New Roman" pitchFamily="18" charset="0"/>
              </a:rPr>
              <a:t>    Stud5 s2 = </a:t>
            </a:r>
            <a:r>
              <a:rPr lang="en-US" sz="1600" b="1" dirty="0" smtClean="0">
                <a:latin typeface="Times New Roman" pitchFamily="18" charset="0"/>
                <a:cs typeface="Times New Roman" pitchFamily="18" charset="0"/>
              </a:rPr>
              <a:t>new</a:t>
            </a:r>
            <a:r>
              <a:rPr lang="en-US" sz="1600" dirty="0" smtClean="0">
                <a:latin typeface="Times New Roman" pitchFamily="18" charset="0"/>
                <a:cs typeface="Times New Roman" pitchFamily="18" charset="0"/>
              </a:rPr>
              <a:t> Stud5(222,"Aryan",25);  </a:t>
            </a:r>
          </a:p>
          <a:p>
            <a:r>
              <a:rPr lang="en-US" sz="1600" dirty="0" smtClean="0">
                <a:latin typeface="Times New Roman" pitchFamily="18" charset="0"/>
                <a:cs typeface="Times New Roman" pitchFamily="18" charset="0"/>
              </a:rPr>
              <a:t>    s1.display();  </a:t>
            </a:r>
          </a:p>
          <a:p>
            <a:r>
              <a:rPr lang="en-US" sz="1600" dirty="0" smtClean="0">
                <a:latin typeface="Times New Roman" pitchFamily="18" charset="0"/>
                <a:cs typeface="Times New Roman" pitchFamily="18" charset="0"/>
              </a:rPr>
              <a:t>    s2.display();  </a:t>
            </a:r>
          </a:p>
          <a:p>
            <a:r>
              <a:rPr lang="en-US" sz="1600" dirty="0" smtClean="0">
                <a:latin typeface="Times New Roman" pitchFamily="18" charset="0"/>
                <a:cs typeface="Times New Roman" pitchFamily="18" charset="0"/>
              </a:rPr>
              <a:t>   }  </a:t>
            </a:r>
          </a:p>
          <a:p>
            <a:r>
              <a:rPr lang="en-US" sz="1600" dirty="0" smtClean="0">
                <a:latin typeface="Times New Roman" pitchFamily="18" charset="0"/>
                <a:cs typeface="Times New Roman" pitchFamily="18" charset="0"/>
              </a:rPr>
              <a:t>}</a:t>
            </a:r>
          </a:p>
          <a:p>
            <a:r>
              <a:rPr lang="en-US" sz="1600" dirty="0" smtClean="0">
                <a:latin typeface="Times New Roman" pitchFamily="18" charset="0"/>
                <a:cs typeface="Times New Roman" pitchFamily="18" charset="0"/>
              </a:rPr>
              <a:t>  </a:t>
            </a:r>
          </a:p>
          <a:p>
            <a:r>
              <a:rPr lang="en-US" sz="1600" b="1" dirty="0" smtClean="0">
                <a:latin typeface="Times New Roman" pitchFamily="18" charset="0"/>
                <a:cs typeface="Times New Roman" pitchFamily="18" charset="0"/>
              </a:rPr>
              <a:t>Output:</a:t>
            </a:r>
          </a:p>
          <a:p>
            <a:endParaRPr lang="en-US" sz="1600" b="1"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0111 Karan  </a:t>
            </a:r>
          </a:p>
          <a:p>
            <a:r>
              <a:rPr lang="en-US" sz="1600" dirty="0" smtClean="0">
                <a:latin typeface="Times New Roman" pitchFamily="18" charset="0"/>
                <a:cs typeface="Times New Roman" pitchFamily="18" charset="0"/>
              </a:rPr>
              <a:t>222 Aryan 25</a:t>
            </a:r>
            <a:endParaRPr lang="en-US" sz="16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r>
              <a:rPr lang="en-US" dirty="0" smtClean="0"/>
              <a:t>Garbage Collection</a:t>
            </a:r>
            <a:endParaRPr lang="en-US" dirty="0"/>
          </a:p>
        </p:txBody>
      </p:sp>
      <p:sp>
        <p:nvSpPr>
          <p:cNvPr id="3" name="Content Placeholder 2"/>
          <p:cNvSpPr>
            <a:spLocks noGrp="1"/>
          </p:cNvSpPr>
          <p:nvPr>
            <p:ph idx="1"/>
          </p:nvPr>
        </p:nvSpPr>
        <p:spPr>
          <a:xfrm>
            <a:off x="457200" y="1371600"/>
            <a:ext cx="8229600" cy="4953000"/>
          </a:xfrm>
        </p:spPr>
        <p:txBody>
          <a:bodyPr>
            <a:normAutofit fontScale="92500"/>
          </a:bodyPr>
          <a:lstStyle/>
          <a:p>
            <a:r>
              <a:rPr lang="en-US" dirty="0" smtClean="0"/>
              <a:t>In java, garbage means unreferenced objects.</a:t>
            </a:r>
          </a:p>
          <a:p>
            <a:r>
              <a:rPr lang="en-US" dirty="0" smtClean="0"/>
              <a:t>Garbage Collection is process of reclaiming the runtime unused memory automatically. In other words, it is a way to destroy the unused objects.</a:t>
            </a:r>
          </a:p>
          <a:p>
            <a:r>
              <a:rPr lang="en-US" dirty="0" smtClean="0"/>
              <a:t>To do so, we were using free() function in C language and delete() in C++. But, in java it is performed automatically. So, java provides better memory management.</a:t>
            </a:r>
          </a:p>
          <a:p>
            <a:r>
              <a:rPr lang="en-US" dirty="0" smtClean="0"/>
              <a:t>Advantage of Garbage Collection</a:t>
            </a:r>
          </a:p>
          <a:p>
            <a:pPr lvl="1"/>
            <a:r>
              <a:rPr lang="en-US" dirty="0" smtClean="0"/>
              <a:t>It makes java </a:t>
            </a:r>
            <a:r>
              <a:rPr lang="en-US" b="1" dirty="0" smtClean="0"/>
              <a:t>memory efficient</a:t>
            </a:r>
            <a:r>
              <a:rPr lang="en-US" dirty="0" smtClean="0"/>
              <a:t> because garbage collector removes the unreferenced objects from heap memory.</a:t>
            </a:r>
          </a:p>
          <a:p>
            <a:pPr lvl="1"/>
            <a:r>
              <a:rPr lang="en-US" dirty="0" smtClean="0"/>
              <a:t>It is </a:t>
            </a:r>
            <a:r>
              <a:rPr lang="en-US" b="1" dirty="0" smtClean="0"/>
              <a:t>automatically done</a:t>
            </a:r>
            <a:r>
              <a:rPr lang="en-US" dirty="0" smtClean="0"/>
              <a:t> by the garbage collector(a part of JVM) so we don't need to make extra efforts.</a:t>
            </a:r>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normAutofit lnSpcReduction="10000"/>
          </a:bodyPr>
          <a:lstStyle/>
          <a:p>
            <a:r>
              <a:rPr lang="en-US" dirty="0" smtClean="0"/>
              <a:t>How can an object be unreferenced?</a:t>
            </a:r>
          </a:p>
          <a:p>
            <a:pPr>
              <a:buNone/>
            </a:pPr>
            <a:r>
              <a:rPr lang="en-US" dirty="0" smtClean="0"/>
              <a:t>	There are many ways:</a:t>
            </a:r>
          </a:p>
          <a:p>
            <a:pPr>
              <a:buNone/>
            </a:pPr>
            <a:endParaRPr lang="en-US" dirty="0" smtClean="0"/>
          </a:p>
          <a:p>
            <a:pPr>
              <a:buNone/>
            </a:pPr>
            <a:r>
              <a:rPr lang="en-US" dirty="0" smtClean="0"/>
              <a:t>1) By </a:t>
            </a:r>
            <a:r>
              <a:rPr lang="en-US" dirty="0" err="1" smtClean="0"/>
              <a:t>nulling</a:t>
            </a:r>
            <a:r>
              <a:rPr lang="en-US" dirty="0" smtClean="0"/>
              <a:t> a reference:</a:t>
            </a:r>
          </a:p>
          <a:p>
            <a:pPr lvl="1">
              <a:buNone/>
            </a:pPr>
            <a:r>
              <a:rPr lang="en-US" dirty="0" smtClean="0"/>
              <a:t>Employee e=</a:t>
            </a:r>
            <a:r>
              <a:rPr lang="en-US" b="1" dirty="0" smtClean="0"/>
              <a:t>new</a:t>
            </a:r>
            <a:r>
              <a:rPr lang="en-US" dirty="0" smtClean="0"/>
              <a:t> Employee();  </a:t>
            </a:r>
          </a:p>
          <a:p>
            <a:pPr lvl="1">
              <a:buNone/>
            </a:pPr>
            <a:r>
              <a:rPr lang="en-US" dirty="0" smtClean="0"/>
              <a:t>e=</a:t>
            </a:r>
            <a:r>
              <a:rPr lang="en-US" b="1" dirty="0" smtClean="0"/>
              <a:t>null</a:t>
            </a:r>
            <a:r>
              <a:rPr lang="en-US" dirty="0" smtClean="0"/>
              <a:t>;  </a:t>
            </a:r>
          </a:p>
          <a:p>
            <a:pPr>
              <a:buNone/>
            </a:pPr>
            <a:r>
              <a:rPr lang="en-US" dirty="0" smtClean="0"/>
              <a:t>2) By assigning a reference to another:</a:t>
            </a:r>
          </a:p>
          <a:p>
            <a:pPr lvl="1">
              <a:buNone/>
            </a:pPr>
            <a:r>
              <a:rPr lang="en-US" dirty="0" smtClean="0"/>
              <a:t>Employee e1=</a:t>
            </a:r>
            <a:r>
              <a:rPr lang="en-US" b="1" dirty="0" smtClean="0"/>
              <a:t>new</a:t>
            </a:r>
            <a:r>
              <a:rPr lang="en-US" dirty="0" smtClean="0"/>
              <a:t> Employee();  </a:t>
            </a:r>
          </a:p>
          <a:p>
            <a:pPr lvl="1">
              <a:buNone/>
            </a:pPr>
            <a:r>
              <a:rPr lang="en-US" dirty="0" smtClean="0"/>
              <a:t>Employee e2=</a:t>
            </a:r>
            <a:r>
              <a:rPr lang="en-US" b="1" dirty="0" smtClean="0"/>
              <a:t>new</a:t>
            </a:r>
            <a:r>
              <a:rPr lang="en-US" dirty="0" smtClean="0"/>
              <a:t> Employee();  </a:t>
            </a:r>
          </a:p>
          <a:p>
            <a:pPr lvl="1">
              <a:buNone/>
            </a:pPr>
            <a:r>
              <a:rPr lang="en-US" dirty="0" smtClean="0"/>
              <a:t>e1=e2;//now the first object referred by e1 is available for </a:t>
            </a:r>
          </a:p>
          <a:p>
            <a:pPr lvl="1">
              <a:buNone/>
            </a:pPr>
            <a:r>
              <a:rPr lang="en-US" dirty="0" smtClean="0"/>
              <a:t>garbage collection  </a:t>
            </a:r>
          </a:p>
          <a:p>
            <a:pPr>
              <a:buNone/>
            </a:pPr>
            <a:r>
              <a:rPr lang="en-US" dirty="0" smtClean="0"/>
              <a:t>3) By anonymous object:</a:t>
            </a:r>
          </a:p>
          <a:p>
            <a:pPr lvl="1">
              <a:buNone/>
            </a:pPr>
            <a:r>
              <a:rPr lang="en-US" b="1" dirty="0" smtClean="0"/>
              <a:t>new</a:t>
            </a:r>
            <a:r>
              <a:rPr lang="en-US" dirty="0" smtClean="0"/>
              <a:t> Employee();  </a:t>
            </a: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t>OOPs (Object-Oriented Programming System)</a:t>
            </a:r>
          </a:p>
        </p:txBody>
      </p:sp>
      <p:sp>
        <p:nvSpPr>
          <p:cNvPr id="3" name="Content Placeholder 2"/>
          <p:cNvSpPr>
            <a:spLocks noGrp="1"/>
          </p:cNvSpPr>
          <p:nvPr>
            <p:ph idx="1"/>
          </p:nvPr>
        </p:nvSpPr>
        <p:spPr/>
        <p:txBody>
          <a:bodyPr>
            <a:normAutofit fontScale="70000" lnSpcReduction="20000"/>
          </a:bodyPr>
          <a:lstStyle/>
          <a:p>
            <a:r>
              <a:rPr lang="en-US" b="1" dirty="0"/>
              <a:t>Object</a:t>
            </a:r>
            <a:r>
              <a:rPr lang="en-US" dirty="0"/>
              <a:t> means a real-world entity such as a pen, chair, table, computer, watch, etc. </a:t>
            </a:r>
            <a:r>
              <a:rPr lang="en-US" b="1" dirty="0"/>
              <a:t>Object-Oriented Programming</a:t>
            </a:r>
            <a:r>
              <a:rPr lang="en-US" dirty="0"/>
              <a:t> is a methodology or paradigm to design a program using classes and objects. It simplifies software development and maintenance by providing some concepts:</a:t>
            </a:r>
          </a:p>
          <a:p>
            <a:pPr lvl="1"/>
            <a:r>
              <a:rPr lang="en-US" dirty="0"/>
              <a:t>Object</a:t>
            </a:r>
          </a:p>
          <a:p>
            <a:pPr lvl="1"/>
            <a:r>
              <a:rPr lang="en-US" dirty="0"/>
              <a:t>Class</a:t>
            </a:r>
          </a:p>
          <a:p>
            <a:pPr lvl="1"/>
            <a:r>
              <a:rPr lang="en-US" dirty="0"/>
              <a:t>Inheritance</a:t>
            </a:r>
          </a:p>
          <a:p>
            <a:pPr lvl="1"/>
            <a:r>
              <a:rPr lang="en-US" dirty="0"/>
              <a:t>Polymorphism</a:t>
            </a:r>
          </a:p>
          <a:p>
            <a:pPr lvl="1"/>
            <a:r>
              <a:rPr lang="en-US" dirty="0"/>
              <a:t>Abstraction</a:t>
            </a:r>
          </a:p>
          <a:p>
            <a:pPr lvl="1"/>
            <a:r>
              <a:rPr lang="en-US" dirty="0"/>
              <a:t>Encapsulation</a:t>
            </a:r>
          </a:p>
          <a:p>
            <a:r>
              <a:rPr lang="en-US" dirty="0"/>
              <a:t>Apart from these concepts, there are some other terms which are used in Object-Oriented design:</a:t>
            </a:r>
          </a:p>
          <a:p>
            <a:pPr lvl="1"/>
            <a:r>
              <a:rPr lang="en-US" dirty="0"/>
              <a:t>Coupling</a:t>
            </a:r>
          </a:p>
          <a:p>
            <a:pPr lvl="1"/>
            <a:r>
              <a:rPr lang="en-US" dirty="0"/>
              <a:t>Cohesion</a:t>
            </a:r>
          </a:p>
          <a:p>
            <a:pPr lvl="1"/>
            <a:r>
              <a:rPr lang="en-US" dirty="0"/>
              <a:t>Association</a:t>
            </a:r>
          </a:p>
          <a:p>
            <a:pPr lvl="1"/>
            <a:r>
              <a:rPr lang="en-US" dirty="0"/>
              <a:t>Aggregation</a:t>
            </a:r>
          </a:p>
          <a:p>
            <a:pPr lvl="1"/>
            <a:r>
              <a:rPr lang="en-US" dirty="0"/>
              <a:t>Composition</a:t>
            </a:r>
          </a:p>
          <a:p>
            <a:endParaRPr lang="en-IN" dirty="0"/>
          </a:p>
        </p:txBody>
      </p:sp>
    </p:spTree>
    <p:extLst>
      <p:ext uri="{BB962C8B-B14F-4D97-AF65-F5344CB8AC3E}">
        <p14:creationId xmlns:p14="http://schemas.microsoft.com/office/powerpoint/2010/main" val="33605882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normAutofit/>
          </a:bodyPr>
          <a:lstStyle/>
          <a:p>
            <a:r>
              <a:rPr lang="en-US" dirty="0" smtClean="0"/>
              <a:t>finalize() method</a:t>
            </a:r>
          </a:p>
          <a:p>
            <a:pPr lvl="1"/>
            <a:r>
              <a:rPr lang="en-US" dirty="0" smtClean="0"/>
              <a:t>The finalize() method is invoked each time before the object is garbage collected. This method can be used to perform cleanup processing.</a:t>
            </a:r>
          </a:p>
          <a:p>
            <a:pPr lvl="1"/>
            <a:r>
              <a:rPr lang="en-US" dirty="0" smtClean="0"/>
              <a:t> This method is defined in Object class as:</a:t>
            </a:r>
          </a:p>
          <a:p>
            <a:pPr lvl="1">
              <a:buNone/>
            </a:pPr>
            <a:r>
              <a:rPr lang="en-US" b="1" dirty="0" smtClean="0"/>
              <a:t>		protected</a:t>
            </a:r>
            <a:r>
              <a:rPr lang="en-US" dirty="0" smtClean="0"/>
              <a:t> </a:t>
            </a:r>
            <a:r>
              <a:rPr lang="en-US" b="1" dirty="0" smtClean="0"/>
              <a:t>void</a:t>
            </a:r>
            <a:r>
              <a:rPr lang="en-US" dirty="0" smtClean="0"/>
              <a:t> finalize(){}  </a:t>
            </a:r>
          </a:p>
          <a:p>
            <a:pPr lvl="1">
              <a:buNone/>
            </a:pPr>
            <a:r>
              <a:rPr lang="en-US" dirty="0" smtClean="0"/>
              <a:t>		</a:t>
            </a:r>
            <a:r>
              <a:rPr lang="en-US" dirty="0" err="1" smtClean="0"/>
              <a:t>gc</a:t>
            </a:r>
            <a:r>
              <a:rPr lang="en-US" dirty="0" smtClean="0"/>
              <a:t>() method</a:t>
            </a:r>
          </a:p>
          <a:p>
            <a:pPr lvl="1"/>
            <a:r>
              <a:rPr lang="en-US" dirty="0" smtClean="0"/>
              <a:t>The </a:t>
            </a:r>
            <a:r>
              <a:rPr lang="en-US" dirty="0" err="1" smtClean="0"/>
              <a:t>gc</a:t>
            </a:r>
            <a:r>
              <a:rPr lang="en-US" dirty="0" smtClean="0"/>
              <a:t>() method is used to invoke the garbage collector to perform cleanup processing. The </a:t>
            </a:r>
            <a:r>
              <a:rPr lang="en-US" dirty="0" err="1" smtClean="0"/>
              <a:t>gc</a:t>
            </a:r>
            <a:r>
              <a:rPr lang="en-US" dirty="0" smtClean="0"/>
              <a:t>() is found in System and Runtime classes.</a:t>
            </a:r>
          </a:p>
          <a:p>
            <a:pPr lvl="1">
              <a:buNone/>
            </a:pPr>
            <a:r>
              <a:rPr lang="en-US" b="1" dirty="0" smtClean="0"/>
              <a:t>		public</a:t>
            </a:r>
            <a:r>
              <a:rPr lang="en-US" dirty="0" smtClean="0"/>
              <a:t> </a:t>
            </a:r>
            <a:r>
              <a:rPr lang="en-US" b="1" dirty="0" smtClean="0"/>
              <a:t>static</a:t>
            </a:r>
            <a:r>
              <a:rPr lang="en-US" dirty="0" smtClean="0"/>
              <a:t> </a:t>
            </a:r>
            <a:r>
              <a:rPr lang="en-US" b="1" dirty="0" smtClean="0"/>
              <a:t>void</a:t>
            </a:r>
            <a:r>
              <a:rPr lang="en-US" dirty="0" smtClean="0"/>
              <a:t> </a:t>
            </a:r>
            <a:r>
              <a:rPr lang="en-US" dirty="0" err="1" smtClean="0"/>
              <a:t>gc</a:t>
            </a:r>
            <a:r>
              <a:rPr lang="en-US" dirty="0" smtClean="0"/>
              <a:t>(){}  </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r>
              <a:rPr lang="en-US" dirty="0" smtClean="0"/>
              <a:t>Example of garbage collection</a:t>
            </a:r>
            <a:endParaRPr lang="en-US" dirty="0"/>
          </a:p>
        </p:txBody>
      </p:sp>
      <p:sp>
        <p:nvSpPr>
          <p:cNvPr id="3" name="Content Placeholder 2"/>
          <p:cNvSpPr>
            <a:spLocks noGrp="1"/>
          </p:cNvSpPr>
          <p:nvPr>
            <p:ph idx="1"/>
          </p:nvPr>
        </p:nvSpPr>
        <p:spPr>
          <a:xfrm>
            <a:off x="457200" y="1600200"/>
            <a:ext cx="4953000" cy="4724400"/>
          </a:xfrm>
          <a:ln w="6350">
            <a:solidFill>
              <a:schemeClr val="tx1"/>
            </a:solidFill>
          </a:ln>
        </p:spPr>
        <p:txBody>
          <a:bodyPr>
            <a:normAutofit fontScale="62500" lnSpcReduction="20000"/>
          </a:bodyPr>
          <a:lstStyle/>
          <a:p>
            <a:pPr>
              <a:buNone/>
            </a:pPr>
            <a:r>
              <a:rPr lang="en-US" b="1" dirty="0" smtClean="0">
                <a:latin typeface="Times New Roman" pitchFamily="18" charset="0"/>
                <a:cs typeface="Times New Roman" pitchFamily="18" charset="0"/>
              </a:rPr>
              <a:t>public</a:t>
            </a: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class</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TestGarbage</a:t>
            </a: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  </a:t>
            </a:r>
          </a:p>
          <a:p>
            <a:pPr>
              <a:buNone/>
            </a:pP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public</a:t>
            </a: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void</a:t>
            </a:r>
            <a:r>
              <a:rPr lang="en-US" dirty="0" smtClean="0">
                <a:latin typeface="Times New Roman" pitchFamily="18" charset="0"/>
                <a:cs typeface="Times New Roman" pitchFamily="18" charset="0"/>
              </a:rPr>
              <a:t> finalize()</a:t>
            </a:r>
          </a:p>
          <a:p>
            <a:pPr>
              <a:buNone/>
            </a:pPr>
            <a:r>
              <a:rPr lang="en-US"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System.out.println</a:t>
            </a:r>
            <a:r>
              <a:rPr lang="en-US" dirty="0" smtClean="0">
                <a:latin typeface="Times New Roman" pitchFamily="18" charset="0"/>
                <a:cs typeface="Times New Roman" pitchFamily="18" charset="0"/>
              </a:rPr>
              <a:t>("object is garbage collected");</a:t>
            </a:r>
          </a:p>
          <a:p>
            <a:pPr>
              <a:buNone/>
            </a:pPr>
            <a:r>
              <a:rPr lang="en-US" dirty="0" smtClean="0">
                <a:latin typeface="Times New Roman" pitchFamily="18" charset="0"/>
                <a:cs typeface="Times New Roman" pitchFamily="18" charset="0"/>
              </a:rPr>
              <a:t>        }  </a:t>
            </a:r>
          </a:p>
          <a:p>
            <a:pPr>
              <a:buNone/>
            </a:pP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public</a:t>
            </a: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static</a:t>
            </a: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void</a:t>
            </a:r>
            <a:r>
              <a:rPr lang="en-US" dirty="0" smtClean="0">
                <a:latin typeface="Times New Roman" pitchFamily="18" charset="0"/>
                <a:cs typeface="Times New Roman" pitchFamily="18" charset="0"/>
              </a:rPr>
              <a:t> main(String </a:t>
            </a:r>
            <a:r>
              <a:rPr lang="en-US" dirty="0" err="1" smtClean="0">
                <a:latin typeface="Times New Roman" pitchFamily="18" charset="0"/>
                <a:cs typeface="Times New Roman" pitchFamily="18" charset="0"/>
              </a:rPr>
              <a:t>args</a:t>
            </a: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     {  </a:t>
            </a:r>
          </a:p>
          <a:p>
            <a:pPr>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TestGarbage</a:t>
            </a:r>
            <a:r>
              <a:rPr lang="en-US" dirty="0" smtClean="0">
                <a:latin typeface="Times New Roman" pitchFamily="18" charset="0"/>
                <a:cs typeface="Times New Roman" pitchFamily="18" charset="0"/>
              </a:rPr>
              <a:t> s1=</a:t>
            </a:r>
            <a:r>
              <a:rPr lang="en-US" b="1" dirty="0" smtClean="0">
                <a:latin typeface="Times New Roman" pitchFamily="18" charset="0"/>
                <a:cs typeface="Times New Roman" pitchFamily="18" charset="0"/>
              </a:rPr>
              <a:t>new</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TestGarbage</a:t>
            </a:r>
            <a:r>
              <a:rPr lang="en-US"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TestGarbage</a:t>
            </a:r>
            <a:r>
              <a:rPr lang="en-US" dirty="0" smtClean="0">
                <a:latin typeface="Times New Roman" pitchFamily="18" charset="0"/>
                <a:cs typeface="Times New Roman" pitchFamily="18" charset="0"/>
              </a:rPr>
              <a:t> s2=</a:t>
            </a:r>
            <a:r>
              <a:rPr lang="en-US" b="1" dirty="0" smtClean="0">
                <a:latin typeface="Times New Roman" pitchFamily="18" charset="0"/>
                <a:cs typeface="Times New Roman" pitchFamily="18" charset="0"/>
              </a:rPr>
              <a:t>new</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TestGarbage</a:t>
            </a:r>
            <a:r>
              <a:rPr lang="en-US"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          s1=</a:t>
            </a:r>
            <a:r>
              <a:rPr lang="en-US" b="1" dirty="0" smtClean="0">
                <a:latin typeface="Times New Roman" pitchFamily="18" charset="0"/>
                <a:cs typeface="Times New Roman" pitchFamily="18" charset="0"/>
              </a:rPr>
              <a:t>null</a:t>
            </a:r>
            <a:r>
              <a:rPr lang="en-US"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          s2=</a:t>
            </a:r>
            <a:r>
              <a:rPr lang="en-US" b="1" dirty="0" smtClean="0">
                <a:latin typeface="Times New Roman" pitchFamily="18" charset="0"/>
                <a:cs typeface="Times New Roman" pitchFamily="18" charset="0"/>
              </a:rPr>
              <a:t>null</a:t>
            </a:r>
            <a:r>
              <a:rPr lang="en-US"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          System.gc();  </a:t>
            </a:r>
          </a:p>
          <a:p>
            <a:pPr>
              <a:buNone/>
            </a:pPr>
            <a:r>
              <a:rPr lang="en-US" dirty="0" smtClean="0">
                <a:latin typeface="Times New Roman" pitchFamily="18" charset="0"/>
                <a:cs typeface="Times New Roman" pitchFamily="18" charset="0"/>
              </a:rPr>
              <a:t>     }  </a:t>
            </a:r>
          </a:p>
          <a:p>
            <a:pPr>
              <a:buNone/>
            </a:pPr>
            <a:r>
              <a:rPr lang="en-US" dirty="0" smtClean="0">
                <a:latin typeface="Times New Roman" pitchFamily="18" charset="0"/>
                <a:cs typeface="Times New Roman" pitchFamily="18" charset="0"/>
              </a:rPr>
              <a:t>}  </a:t>
            </a:r>
          </a:p>
          <a:p>
            <a:pPr>
              <a:buNone/>
            </a:pPr>
            <a:r>
              <a:rPr lang="en-US" b="1" dirty="0" smtClean="0">
                <a:latin typeface="Times New Roman" pitchFamily="18" charset="0"/>
                <a:cs typeface="Times New Roman" pitchFamily="18" charset="0"/>
              </a:rPr>
              <a:t>Output:</a:t>
            </a:r>
          </a:p>
          <a:p>
            <a:pPr>
              <a:buNone/>
            </a:pPr>
            <a:endParaRPr lang="en-US" b="1"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object is garbage collected </a:t>
            </a:r>
          </a:p>
          <a:p>
            <a:pPr>
              <a:buNone/>
            </a:pPr>
            <a:r>
              <a:rPr lang="en-US" dirty="0" smtClean="0">
                <a:latin typeface="Times New Roman" pitchFamily="18" charset="0"/>
                <a:cs typeface="Times New Roman" pitchFamily="18" charset="0"/>
              </a:rPr>
              <a:t>object is garbage collected</a:t>
            </a:r>
          </a:p>
          <a:p>
            <a:endParaRPr lang="en-US" dirty="0">
              <a:latin typeface="Times New Roman" pitchFamily="18" charset="0"/>
              <a:cs typeface="Times New Roman"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dirty="0" smtClean="0">
                <a:latin typeface="Times New Roman" pitchFamily="18" charset="0"/>
                <a:cs typeface="Times New Roman" pitchFamily="18" charset="0"/>
              </a:rPr>
              <a:t>Inheritance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447800"/>
            <a:ext cx="8229600" cy="4876800"/>
          </a:xfrm>
        </p:spPr>
        <p:txBody>
          <a:bodyPr>
            <a:normAutofit fontScale="92500"/>
          </a:bodyPr>
          <a:lstStyle/>
          <a:p>
            <a:r>
              <a:rPr lang="en-US" dirty="0" smtClean="0">
                <a:latin typeface="Times New Roman" pitchFamily="18" charset="0"/>
                <a:cs typeface="Times New Roman" pitchFamily="18" charset="0"/>
              </a:rPr>
              <a:t>The process of obtaining the data members and methods from one class to another class is known as </a:t>
            </a:r>
            <a:r>
              <a:rPr lang="en-US" b="1" dirty="0" smtClean="0">
                <a:latin typeface="Times New Roman" pitchFamily="18" charset="0"/>
                <a:cs typeface="Times New Roman" pitchFamily="18" charset="0"/>
              </a:rPr>
              <a:t>inheritance</a:t>
            </a:r>
            <a:r>
              <a:rPr lang="en-US" dirty="0" smtClean="0">
                <a:latin typeface="Times New Roman" pitchFamily="18" charset="0"/>
                <a:cs typeface="Times New Roman" pitchFamily="18" charset="0"/>
              </a:rPr>
              <a:t>. It is one of the fundamental features of object-oriented programming.</a:t>
            </a:r>
          </a:p>
          <a:p>
            <a:pPr>
              <a:buNone/>
            </a:pPr>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Important points</a:t>
            </a:r>
          </a:p>
          <a:p>
            <a:pPr lvl="1"/>
            <a:r>
              <a:rPr lang="en-US" dirty="0" smtClean="0">
                <a:latin typeface="Times New Roman" pitchFamily="18" charset="0"/>
                <a:cs typeface="Times New Roman" pitchFamily="18" charset="0"/>
              </a:rPr>
              <a:t>In the inheritance the class which is give data members and methods is known as base or super or parent class.</a:t>
            </a:r>
          </a:p>
          <a:p>
            <a:pPr lvl="1"/>
            <a:r>
              <a:rPr lang="en-US" dirty="0" smtClean="0">
                <a:latin typeface="Times New Roman" pitchFamily="18" charset="0"/>
                <a:cs typeface="Times New Roman" pitchFamily="18" charset="0"/>
              </a:rPr>
              <a:t>The class which is taking the data members and methods is known as sub or derived or child class.</a:t>
            </a:r>
          </a:p>
          <a:p>
            <a:pPr lvl="1"/>
            <a:r>
              <a:rPr lang="en-US" dirty="0" smtClean="0">
                <a:latin typeface="Times New Roman" pitchFamily="18" charset="0"/>
                <a:cs typeface="Times New Roman" pitchFamily="18" charset="0"/>
              </a:rPr>
              <a:t>The data members and methods of a class are known as features.</a:t>
            </a:r>
          </a:p>
          <a:p>
            <a:pPr lvl="1"/>
            <a:r>
              <a:rPr lang="en-US" dirty="0" smtClean="0">
                <a:latin typeface="Times New Roman" pitchFamily="18" charset="0"/>
                <a:cs typeface="Times New Roman" pitchFamily="18" charset="0"/>
              </a:rPr>
              <a:t>The concept of inheritance is also known as re-usability or extendable classes or sub classing or derivation.</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nheritance-real-life-example-of-inheritance.png"/>
          <p:cNvPicPr>
            <a:picLocks noGrp="1" noChangeAspect="1"/>
          </p:cNvPicPr>
          <p:nvPr>
            <p:ph idx="1"/>
          </p:nvPr>
        </p:nvPicPr>
        <p:blipFill>
          <a:blip r:embed="rId2"/>
          <a:stretch>
            <a:fillRect/>
          </a:stretch>
        </p:blipFill>
        <p:spPr>
          <a:xfrm>
            <a:off x="304800" y="1524000"/>
            <a:ext cx="8425380" cy="3498098"/>
          </a:xfrm>
        </p:spPr>
      </p:pic>
      <p:sp>
        <p:nvSpPr>
          <p:cNvPr id="5" name="Oval 4"/>
          <p:cNvSpPr/>
          <p:nvPr/>
        </p:nvSpPr>
        <p:spPr>
          <a:xfrm>
            <a:off x="1219200" y="2895600"/>
            <a:ext cx="2057400" cy="381000"/>
          </a:xfrm>
          <a:prstGeom prst="ellipse">
            <a:avLst/>
          </a:prstGeom>
          <a:solidFill>
            <a:srgbClr val="C89800"/>
          </a:solidFill>
          <a:ln>
            <a:solidFill>
              <a:srgbClr val="C898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638800"/>
          </a:xfrm>
        </p:spPr>
        <p:txBody>
          <a:bodyPr>
            <a:normAutofit fontScale="62500" lnSpcReduction="20000"/>
          </a:bodyPr>
          <a:lstStyle/>
          <a:p>
            <a:r>
              <a:rPr lang="en-US" dirty="0" smtClean="0"/>
              <a:t>Terms used in Inheritance</a:t>
            </a:r>
          </a:p>
          <a:p>
            <a:pPr lvl="1"/>
            <a:r>
              <a:rPr lang="en-US" b="1" dirty="0" smtClean="0"/>
              <a:t>Class:</a:t>
            </a:r>
            <a:r>
              <a:rPr lang="en-US" dirty="0" smtClean="0"/>
              <a:t> A class is a group of objects which have common properties. It is a template or blueprint from which objects are created.</a:t>
            </a:r>
          </a:p>
          <a:p>
            <a:pPr lvl="1"/>
            <a:r>
              <a:rPr lang="en-US" b="1" dirty="0" smtClean="0"/>
              <a:t>Sub Class/Child Class:</a:t>
            </a:r>
            <a:r>
              <a:rPr lang="en-US" dirty="0" smtClean="0"/>
              <a:t> Subclass is a class which inherits the other class. It is also called a derived class, extended class, or child class.</a:t>
            </a:r>
          </a:p>
          <a:p>
            <a:pPr lvl="1"/>
            <a:r>
              <a:rPr lang="en-US" b="1" dirty="0" smtClean="0"/>
              <a:t>Super Class/Parent Class:</a:t>
            </a:r>
            <a:r>
              <a:rPr lang="en-US" dirty="0" smtClean="0"/>
              <a:t> </a:t>
            </a:r>
            <a:r>
              <a:rPr lang="en-US" dirty="0" err="1" smtClean="0"/>
              <a:t>Superclass</a:t>
            </a:r>
            <a:r>
              <a:rPr lang="en-US" dirty="0" smtClean="0"/>
              <a:t> is the class from where a subclass inherits the features. It is also called a base class or a parent class.</a:t>
            </a:r>
          </a:p>
          <a:p>
            <a:pPr lvl="1"/>
            <a:r>
              <a:rPr lang="en-US" b="1" dirty="0" smtClean="0"/>
              <a:t>Reusability:</a:t>
            </a:r>
            <a:r>
              <a:rPr lang="en-US" dirty="0" smtClean="0"/>
              <a:t> As the name specifies, reusability is a mechanism which facilitates you to reuse the fields and methods of the existing class when you create a new class. You can use the same fields and methods already defined in the previous class.</a:t>
            </a:r>
          </a:p>
          <a:p>
            <a:pPr>
              <a:buNone/>
            </a:pPr>
            <a:r>
              <a:rPr lang="en-US" dirty="0" smtClean="0"/>
              <a:t>	The syntax of Java Inheritance</a:t>
            </a:r>
          </a:p>
          <a:p>
            <a:pPr lvl="1">
              <a:buNone/>
            </a:pPr>
            <a:r>
              <a:rPr lang="en-US" b="1" dirty="0" smtClean="0"/>
              <a:t>class</a:t>
            </a:r>
            <a:r>
              <a:rPr lang="en-US" dirty="0" smtClean="0"/>
              <a:t> Subclass-name </a:t>
            </a:r>
            <a:r>
              <a:rPr lang="en-US" b="1" dirty="0" smtClean="0"/>
              <a:t>extends</a:t>
            </a:r>
            <a:r>
              <a:rPr lang="en-US" dirty="0" smtClean="0"/>
              <a:t> </a:t>
            </a:r>
            <a:r>
              <a:rPr lang="en-US" dirty="0" err="1" smtClean="0"/>
              <a:t>Superclass</a:t>
            </a:r>
            <a:r>
              <a:rPr lang="en-US" dirty="0" smtClean="0"/>
              <a:t>-name  </a:t>
            </a:r>
          </a:p>
          <a:p>
            <a:pPr lvl="1">
              <a:buNone/>
            </a:pPr>
            <a:r>
              <a:rPr lang="en-US" dirty="0" smtClean="0"/>
              <a:t>{  </a:t>
            </a:r>
          </a:p>
          <a:p>
            <a:pPr lvl="1">
              <a:buNone/>
            </a:pPr>
            <a:r>
              <a:rPr lang="en-US" dirty="0" smtClean="0"/>
              <a:t>   //methods and fields  </a:t>
            </a:r>
          </a:p>
          <a:p>
            <a:pPr lvl="1">
              <a:buNone/>
            </a:pPr>
            <a:r>
              <a:rPr lang="en-US" dirty="0" smtClean="0"/>
              <a:t>}  </a:t>
            </a:r>
          </a:p>
          <a:p>
            <a:pPr lvl="1"/>
            <a:r>
              <a:rPr lang="en-US" dirty="0" smtClean="0"/>
              <a:t>The </a:t>
            </a:r>
            <a:r>
              <a:rPr lang="en-US" b="1" dirty="0" smtClean="0"/>
              <a:t>extends keyword</a:t>
            </a:r>
            <a:r>
              <a:rPr lang="en-US" dirty="0" smtClean="0"/>
              <a:t> indicates that you are making a new class that derives from an existing class. The meaning of "extends" is to increase the functionality.</a:t>
            </a:r>
          </a:p>
          <a:p>
            <a:pPr lvl="1"/>
            <a:r>
              <a:rPr lang="en-US" dirty="0" smtClean="0"/>
              <a:t>In the terminology of Java, a class which is inherited is called a parent or </a:t>
            </a:r>
            <a:r>
              <a:rPr lang="en-US" dirty="0" err="1" smtClean="0"/>
              <a:t>superclass</a:t>
            </a:r>
            <a:r>
              <a:rPr lang="en-US" dirty="0" smtClean="0"/>
              <a:t>, and the new class is called child or subclass.</a:t>
            </a:r>
          </a:p>
          <a:p>
            <a:endParaRPr lang="en-US" dirty="0" smtClean="0"/>
          </a:p>
          <a:p>
            <a:r>
              <a:rPr lang="en-US" b="1" dirty="0" smtClean="0"/>
              <a:t>Why use Inheritance ?</a:t>
            </a:r>
          </a:p>
          <a:p>
            <a:pPr lvl="1"/>
            <a:r>
              <a:rPr lang="en-US" dirty="0" smtClean="0"/>
              <a:t>For Method Overriding (used for Runtime Polymorphism).</a:t>
            </a:r>
          </a:p>
          <a:p>
            <a:pPr lvl="1"/>
            <a:r>
              <a:rPr lang="en-US" dirty="0" smtClean="0"/>
              <a:t>It's main uses are to enable polymorphism and to be able to reuse code for different classes by putting it in a common super class</a:t>
            </a:r>
          </a:p>
          <a:p>
            <a:pPr lvl="1"/>
            <a:r>
              <a:rPr lang="en-US" dirty="0" smtClean="0"/>
              <a:t>For code Re-usability</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371600"/>
            <a:ext cx="8229600" cy="685800"/>
          </a:xfrm>
        </p:spPr>
        <p:txBody>
          <a:bodyPr>
            <a:normAutofit fontScale="90000"/>
          </a:bodyPr>
          <a:lstStyle/>
          <a:p>
            <a:r>
              <a:rPr lang="en-US" dirty="0" smtClean="0"/>
              <a:t>Java Inheritance Example</a:t>
            </a:r>
            <a:br>
              <a:rPr lang="en-US" dirty="0" smtClean="0"/>
            </a:br>
            <a:endParaRPr lang="en-US" dirty="0"/>
          </a:p>
        </p:txBody>
      </p:sp>
      <p:pic>
        <p:nvPicPr>
          <p:cNvPr id="4" name="Content Placeholder 3" descr="inheritance.jpg"/>
          <p:cNvPicPr>
            <a:picLocks noGrp="1" noChangeAspect="1"/>
          </p:cNvPicPr>
          <p:nvPr>
            <p:ph idx="1"/>
          </p:nvPr>
        </p:nvPicPr>
        <p:blipFill>
          <a:blip r:embed="rId2"/>
          <a:stretch>
            <a:fillRect/>
          </a:stretch>
        </p:blipFill>
        <p:spPr>
          <a:xfrm>
            <a:off x="2362200" y="1676400"/>
            <a:ext cx="3733800" cy="3448050"/>
          </a:xfrm>
        </p:spPr>
      </p:pic>
      <p:sp>
        <p:nvSpPr>
          <p:cNvPr id="5" name="TextBox 4"/>
          <p:cNvSpPr txBox="1"/>
          <p:nvPr/>
        </p:nvSpPr>
        <p:spPr>
          <a:xfrm>
            <a:off x="838200" y="5410200"/>
            <a:ext cx="7543800" cy="646331"/>
          </a:xfrm>
          <a:prstGeom prst="rect">
            <a:avLst/>
          </a:prstGeom>
          <a:noFill/>
        </p:spPr>
        <p:txBody>
          <a:bodyPr wrap="square" rtlCol="0">
            <a:spAutoFit/>
          </a:bodyPr>
          <a:lstStyle/>
          <a:p>
            <a:r>
              <a:rPr lang="en-US" dirty="0" smtClean="0"/>
              <a:t>As displayed in the above figure, Programmer is the subclass and Employee is the </a:t>
            </a:r>
            <a:r>
              <a:rPr lang="en-US" dirty="0" err="1" smtClean="0"/>
              <a:t>superclass</a:t>
            </a:r>
            <a:r>
              <a:rPr lang="en-US" dirty="0" smtClean="0"/>
              <a:t>. It means that Programmer is a type of Employee.</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lstStyle/>
          <a:p>
            <a:r>
              <a:rPr lang="en-US" dirty="0" smtClean="0"/>
              <a:t>Example</a:t>
            </a:r>
            <a:endParaRPr lang="en-US" dirty="0"/>
          </a:p>
        </p:txBody>
      </p:sp>
      <p:sp>
        <p:nvSpPr>
          <p:cNvPr id="3" name="Content Placeholder 2"/>
          <p:cNvSpPr>
            <a:spLocks noGrp="1"/>
          </p:cNvSpPr>
          <p:nvPr>
            <p:ph idx="1"/>
          </p:nvPr>
        </p:nvSpPr>
        <p:spPr>
          <a:xfrm>
            <a:off x="457200" y="1600200"/>
            <a:ext cx="5791200" cy="4876800"/>
          </a:xfrm>
          <a:ln w="6350">
            <a:solidFill>
              <a:schemeClr val="tx1"/>
            </a:solidFill>
          </a:ln>
        </p:spPr>
        <p:txBody>
          <a:bodyPr>
            <a:normAutofit fontScale="62500" lnSpcReduction="20000"/>
          </a:bodyPr>
          <a:lstStyle/>
          <a:p>
            <a:pPr>
              <a:buNone/>
            </a:pPr>
            <a:r>
              <a:rPr lang="en-US" b="1" dirty="0" smtClean="0"/>
              <a:t>class</a:t>
            </a:r>
            <a:r>
              <a:rPr lang="en-US" dirty="0" smtClean="0"/>
              <a:t> Employee</a:t>
            </a:r>
          </a:p>
          <a:p>
            <a:pPr>
              <a:buNone/>
            </a:pPr>
            <a:r>
              <a:rPr lang="en-US" dirty="0" smtClean="0"/>
              <a:t>  {  </a:t>
            </a:r>
          </a:p>
          <a:p>
            <a:pPr>
              <a:buNone/>
            </a:pPr>
            <a:r>
              <a:rPr lang="en-US" dirty="0" smtClean="0"/>
              <a:t>    </a:t>
            </a:r>
            <a:r>
              <a:rPr lang="en-US" b="1" dirty="0" smtClean="0"/>
              <a:t>float</a:t>
            </a:r>
            <a:r>
              <a:rPr lang="en-US" dirty="0" smtClean="0"/>
              <a:t> salary=40000;  </a:t>
            </a:r>
          </a:p>
          <a:p>
            <a:pPr>
              <a:buNone/>
            </a:pPr>
            <a:r>
              <a:rPr lang="en-US" dirty="0" smtClean="0"/>
              <a:t>  }  </a:t>
            </a:r>
          </a:p>
          <a:p>
            <a:pPr>
              <a:buNone/>
            </a:pPr>
            <a:endParaRPr lang="en-US" dirty="0" smtClean="0"/>
          </a:p>
          <a:p>
            <a:pPr>
              <a:buNone/>
            </a:pPr>
            <a:r>
              <a:rPr lang="en-US" b="1" dirty="0" smtClean="0"/>
              <a:t>class</a:t>
            </a:r>
            <a:r>
              <a:rPr lang="en-US" dirty="0" smtClean="0"/>
              <a:t> Programmer </a:t>
            </a:r>
            <a:r>
              <a:rPr lang="en-US" b="1" dirty="0" smtClean="0"/>
              <a:t>extends</a:t>
            </a:r>
            <a:r>
              <a:rPr lang="en-US" dirty="0" smtClean="0"/>
              <a:t> Employee</a:t>
            </a:r>
          </a:p>
          <a:p>
            <a:pPr>
              <a:buNone/>
            </a:pPr>
            <a:r>
              <a:rPr lang="en-US" dirty="0" smtClean="0"/>
              <a:t>{  </a:t>
            </a:r>
          </a:p>
          <a:p>
            <a:pPr>
              <a:buNone/>
            </a:pPr>
            <a:r>
              <a:rPr lang="en-US" dirty="0" smtClean="0"/>
              <a:t>	 </a:t>
            </a:r>
            <a:r>
              <a:rPr lang="en-US" b="1" dirty="0" smtClean="0"/>
              <a:t>float</a:t>
            </a:r>
            <a:r>
              <a:rPr lang="en-US" dirty="0" smtClean="0"/>
              <a:t> bonus=10000;  </a:t>
            </a:r>
          </a:p>
          <a:p>
            <a:pPr>
              <a:buNone/>
            </a:pPr>
            <a:r>
              <a:rPr lang="en-US" dirty="0" smtClean="0"/>
              <a:t>	 </a:t>
            </a: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a:t>
            </a:r>
          </a:p>
          <a:p>
            <a:pPr>
              <a:buNone/>
            </a:pPr>
            <a:r>
              <a:rPr lang="en-US" dirty="0" smtClean="0"/>
              <a:t>	{  </a:t>
            </a:r>
          </a:p>
          <a:p>
            <a:pPr>
              <a:buNone/>
            </a:pPr>
            <a:r>
              <a:rPr lang="en-US" dirty="0" smtClean="0"/>
              <a:t> 	    Programmer p=</a:t>
            </a:r>
            <a:r>
              <a:rPr lang="en-US" b="1" dirty="0" smtClean="0"/>
              <a:t>new</a:t>
            </a:r>
            <a:r>
              <a:rPr lang="en-US" dirty="0" smtClean="0"/>
              <a:t> Programmer();  </a:t>
            </a:r>
          </a:p>
          <a:p>
            <a:pPr>
              <a:buNone/>
            </a:pPr>
            <a:r>
              <a:rPr lang="en-US" dirty="0" smtClean="0"/>
              <a:t>          </a:t>
            </a:r>
            <a:r>
              <a:rPr lang="en-US" dirty="0" err="1" smtClean="0"/>
              <a:t>System.out.println</a:t>
            </a:r>
            <a:r>
              <a:rPr lang="en-US" dirty="0" smtClean="0"/>
              <a:t>("Programmer salary is:"+</a:t>
            </a:r>
            <a:r>
              <a:rPr lang="en-US" dirty="0" err="1" smtClean="0"/>
              <a:t>p.salary</a:t>
            </a:r>
            <a:r>
              <a:rPr lang="en-US" dirty="0" smtClean="0"/>
              <a:t>);  </a:t>
            </a:r>
          </a:p>
          <a:p>
            <a:pPr>
              <a:buNone/>
            </a:pPr>
            <a:r>
              <a:rPr lang="en-US" dirty="0" smtClean="0"/>
              <a:t>          </a:t>
            </a:r>
            <a:r>
              <a:rPr lang="en-US" dirty="0" err="1" smtClean="0"/>
              <a:t>System.out.println</a:t>
            </a:r>
            <a:r>
              <a:rPr lang="en-US" dirty="0" smtClean="0"/>
              <a:t>("Bonus of Programmer is:"+</a:t>
            </a:r>
            <a:r>
              <a:rPr lang="en-US" dirty="0" err="1" smtClean="0"/>
              <a:t>p.bonus</a:t>
            </a:r>
            <a:r>
              <a:rPr lang="en-US" dirty="0" smtClean="0"/>
              <a:t>);  </a:t>
            </a:r>
          </a:p>
          <a:p>
            <a:pPr>
              <a:buNone/>
            </a:pPr>
            <a:r>
              <a:rPr lang="en-US" dirty="0" smtClean="0"/>
              <a:t>       }  </a:t>
            </a:r>
          </a:p>
          <a:p>
            <a:pPr>
              <a:buNone/>
            </a:pPr>
            <a:r>
              <a:rPr lang="en-US" dirty="0" smtClean="0"/>
              <a:t>}  </a:t>
            </a:r>
          </a:p>
          <a:p>
            <a:pPr>
              <a:buNone/>
            </a:pPr>
            <a:endParaRPr lang="en-US" dirty="0" smtClean="0"/>
          </a:p>
          <a:p>
            <a:pPr>
              <a:buNone/>
            </a:pPr>
            <a:r>
              <a:rPr lang="en-US" b="1" dirty="0" smtClean="0"/>
              <a:t>Output:</a:t>
            </a:r>
          </a:p>
          <a:p>
            <a:pPr>
              <a:buNone/>
            </a:pPr>
            <a:r>
              <a:rPr lang="en-US" dirty="0" smtClean="0"/>
              <a:t>Programmer salary is:40000.0 </a:t>
            </a:r>
          </a:p>
          <a:p>
            <a:pPr>
              <a:buNone/>
            </a:pPr>
            <a:r>
              <a:rPr lang="en-US" dirty="0" smtClean="0"/>
              <a:t>Bonus of programmer is:10000</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normAutofit fontScale="85000" lnSpcReduction="20000"/>
          </a:bodyPr>
          <a:lstStyle/>
          <a:p>
            <a:r>
              <a:rPr lang="en-US" b="1" dirty="0" smtClean="0"/>
              <a:t>Advantage of inheritance</a:t>
            </a:r>
          </a:p>
          <a:p>
            <a:pPr lvl="1"/>
            <a:r>
              <a:rPr lang="en-US" dirty="0" smtClean="0"/>
              <a:t>If we develop any application using concept of Inheritance than that application have following advantages,</a:t>
            </a:r>
          </a:p>
          <a:p>
            <a:pPr lvl="1"/>
            <a:r>
              <a:rPr lang="en-US" dirty="0" smtClean="0"/>
              <a:t>Application development time is less.</a:t>
            </a:r>
          </a:p>
          <a:p>
            <a:pPr lvl="1"/>
            <a:r>
              <a:rPr lang="en-US" dirty="0" smtClean="0"/>
              <a:t>Application take less memory.</a:t>
            </a:r>
          </a:p>
          <a:p>
            <a:pPr lvl="1"/>
            <a:r>
              <a:rPr lang="en-US" dirty="0" smtClean="0"/>
              <a:t>Application execution time is less.</a:t>
            </a:r>
          </a:p>
          <a:p>
            <a:pPr lvl="1"/>
            <a:r>
              <a:rPr lang="en-US" dirty="0" smtClean="0"/>
              <a:t>Application performance is enhance (improved).</a:t>
            </a:r>
          </a:p>
          <a:p>
            <a:pPr lvl="1"/>
            <a:r>
              <a:rPr lang="en-US" dirty="0" smtClean="0"/>
              <a:t>Redundancy (repetition) of the code is reduced or minimized so that we get consistence results and less storage cost.</a:t>
            </a:r>
          </a:p>
          <a:p>
            <a:pPr lvl="1">
              <a:buNone/>
            </a:pPr>
            <a:endParaRPr lang="en-US" dirty="0" smtClean="0"/>
          </a:p>
          <a:p>
            <a:r>
              <a:rPr lang="en-US" b="1" dirty="0" smtClean="0"/>
              <a:t>Types of Inheritance</a:t>
            </a:r>
          </a:p>
          <a:p>
            <a:pPr>
              <a:buNone/>
            </a:pPr>
            <a:r>
              <a:rPr lang="en-US" dirty="0" smtClean="0"/>
              <a:t>	Based on number of ways inheriting the feature of base class into derived class we have five types of inheritance; they are:</a:t>
            </a:r>
          </a:p>
          <a:p>
            <a:pPr lvl="1"/>
            <a:r>
              <a:rPr lang="en-US" dirty="0" smtClean="0"/>
              <a:t>Single inheritance</a:t>
            </a:r>
          </a:p>
          <a:p>
            <a:pPr lvl="1"/>
            <a:r>
              <a:rPr lang="en-US" dirty="0" smtClean="0"/>
              <a:t>Multiple inheritance</a:t>
            </a:r>
          </a:p>
          <a:p>
            <a:pPr lvl="1"/>
            <a:r>
              <a:rPr lang="en-US" dirty="0" smtClean="0"/>
              <a:t>Hierarchical inheritance</a:t>
            </a:r>
          </a:p>
          <a:p>
            <a:pPr lvl="1"/>
            <a:r>
              <a:rPr lang="en-US" dirty="0" smtClean="0"/>
              <a:t>Multilevel inheritance</a:t>
            </a:r>
          </a:p>
          <a:p>
            <a:pPr lvl="1"/>
            <a:r>
              <a:rPr lang="en-US" dirty="0" smtClean="0"/>
              <a:t>Hybrid inheritance</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1219200"/>
          </a:xfrm>
        </p:spPr>
        <p:txBody>
          <a:bodyPr>
            <a:normAutofit lnSpcReduction="10000"/>
          </a:bodyPr>
          <a:lstStyle/>
          <a:p>
            <a:r>
              <a:rPr lang="en-US" b="1" dirty="0" smtClean="0"/>
              <a:t>Single inheritance</a:t>
            </a:r>
          </a:p>
          <a:p>
            <a:pPr lvl="1"/>
            <a:r>
              <a:rPr lang="en-US" dirty="0" smtClean="0"/>
              <a:t>In single inheritance there exists single base class and single derived class.</a:t>
            </a:r>
          </a:p>
          <a:p>
            <a:endParaRPr lang="en-US" dirty="0"/>
          </a:p>
        </p:txBody>
      </p:sp>
      <p:pic>
        <p:nvPicPr>
          <p:cNvPr id="1027" name="Picture 3" descr="D:\College Academic Details\Notes\MCA-II\Advance Java\Advance java Data\single-inheritance-in-java.png"/>
          <p:cNvPicPr>
            <a:picLocks noChangeAspect="1" noChangeArrowheads="1"/>
          </p:cNvPicPr>
          <p:nvPr/>
        </p:nvPicPr>
        <p:blipFill>
          <a:blip r:embed="rId2"/>
          <a:srcRect/>
          <a:stretch>
            <a:fillRect/>
          </a:stretch>
        </p:blipFill>
        <p:spPr bwMode="auto">
          <a:xfrm>
            <a:off x="533400" y="2133600"/>
            <a:ext cx="2895600" cy="4038600"/>
          </a:xfrm>
          <a:prstGeom prst="rect">
            <a:avLst/>
          </a:prstGeom>
          <a:noFill/>
          <a:ln w="6350">
            <a:solidFill>
              <a:schemeClr val="tx1"/>
            </a:solidFill>
          </a:ln>
        </p:spPr>
      </p:pic>
      <p:sp>
        <p:nvSpPr>
          <p:cNvPr id="7" name="Rectangle 6"/>
          <p:cNvSpPr/>
          <p:nvPr/>
        </p:nvSpPr>
        <p:spPr>
          <a:xfrm>
            <a:off x="1905000" y="4191000"/>
            <a:ext cx="1295400" cy="533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810000" y="2133600"/>
            <a:ext cx="4953000" cy="4524315"/>
          </a:xfrm>
          <a:prstGeom prst="rect">
            <a:avLst/>
          </a:prstGeom>
          <a:noFill/>
          <a:ln w="6350">
            <a:solidFill>
              <a:schemeClr val="tx1"/>
            </a:solidFill>
          </a:ln>
        </p:spPr>
        <p:txBody>
          <a:bodyPr wrap="square" rtlCol="0">
            <a:spAutoFit/>
          </a:bodyPr>
          <a:lstStyle/>
          <a:p>
            <a:r>
              <a:rPr lang="en-US" sz="1600" b="1" dirty="0" smtClean="0">
                <a:latin typeface="Times New Roman" pitchFamily="18" charset="0"/>
                <a:cs typeface="Times New Roman" pitchFamily="18" charset="0"/>
              </a:rPr>
              <a:t>class</a:t>
            </a:r>
            <a:r>
              <a:rPr lang="en-US" sz="1600" dirty="0" smtClean="0">
                <a:latin typeface="Times New Roman" pitchFamily="18" charset="0"/>
                <a:cs typeface="Times New Roman" pitchFamily="18" charset="0"/>
              </a:rPr>
              <a:t> Faculty </a:t>
            </a:r>
          </a:p>
          <a:p>
            <a:r>
              <a:rPr lang="en-US" sz="1600" dirty="0" smtClean="0">
                <a:latin typeface="Times New Roman" pitchFamily="18" charset="0"/>
                <a:cs typeface="Times New Roman" pitchFamily="18" charset="0"/>
              </a:rPr>
              <a:t>{ </a:t>
            </a:r>
          </a:p>
          <a:p>
            <a:r>
              <a:rPr lang="en-US" sz="1600" b="1" dirty="0" smtClean="0">
                <a:latin typeface="Times New Roman" pitchFamily="18" charset="0"/>
                <a:cs typeface="Times New Roman" pitchFamily="18" charset="0"/>
              </a:rPr>
              <a:t>    float</a:t>
            </a:r>
            <a:r>
              <a:rPr lang="en-US" sz="1600" dirty="0" smtClean="0">
                <a:latin typeface="Times New Roman" pitchFamily="18" charset="0"/>
                <a:cs typeface="Times New Roman" pitchFamily="18" charset="0"/>
              </a:rPr>
              <a:t> salary=30000; </a:t>
            </a:r>
          </a:p>
          <a:p>
            <a:r>
              <a:rPr lang="en-US" sz="1600" dirty="0" smtClean="0">
                <a:latin typeface="Times New Roman" pitchFamily="18" charset="0"/>
                <a:cs typeface="Times New Roman" pitchFamily="18" charset="0"/>
              </a:rPr>
              <a:t>} </a:t>
            </a:r>
          </a:p>
          <a:p>
            <a:r>
              <a:rPr lang="en-US" sz="1600" b="1" dirty="0" smtClean="0">
                <a:latin typeface="Times New Roman" pitchFamily="18" charset="0"/>
                <a:cs typeface="Times New Roman" pitchFamily="18" charset="0"/>
              </a:rPr>
              <a:t>class</a:t>
            </a:r>
            <a:r>
              <a:rPr lang="en-US" sz="1600" dirty="0" smtClean="0">
                <a:latin typeface="Times New Roman" pitchFamily="18" charset="0"/>
                <a:cs typeface="Times New Roman" pitchFamily="18" charset="0"/>
              </a:rPr>
              <a:t> Science </a:t>
            </a:r>
            <a:r>
              <a:rPr lang="en-US" sz="1600" b="1" dirty="0" smtClean="0">
                <a:latin typeface="Times New Roman" pitchFamily="18" charset="0"/>
                <a:cs typeface="Times New Roman" pitchFamily="18" charset="0"/>
              </a:rPr>
              <a:t>extends</a:t>
            </a:r>
            <a:r>
              <a:rPr lang="en-US" sz="1600" dirty="0" smtClean="0">
                <a:latin typeface="Times New Roman" pitchFamily="18" charset="0"/>
                <a:cs typeface="Times New Roman" pitchFamily="18" charset="0"/>
              </a:rPr>
              <a:t> Faculty </a:t>
            </a:r>
          </a:p>
          <a:p>
            <a:r>
              <a:rPr lang="en-US" sz="1600" dirty="0" smtClean="0">
                <a:latin typeface="Times New Roman" pitchFamily="18" charset="0"/>
                <a:cs typeface="Times New Roman" pitchFamily="18" charset="0"/>
              </a:rPr>
              <a:t>   { </a:t>
            </a:r>
          </a:p>
          <a:p>
            <a:r>
              <a:rPr lang="en-US" sz="1600" b="1" dirty="0" smtClean="0">
                <a:latin typeface="Times New Roman" pitchFamily="18" charset="0"/>
                <a:cs typeface="Times New Roman" pitchFamily="18" charset="0"/>
              </a:rPr>
              <a:t>      float</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bonous</a:t>
            </a:r>
            <a:r>
              <a:rPr lang="en-US" sz="1600" dirty="0" smtClean="0">
                <a:latin typeface="Times New Roman" pitchFamily="18" charset="0"/>
                <a:cs typeface="Times New Roman" pitchFamily="18" charset="0"/>
              </a:rPr>
              <a:t>=2000; </a:t>
            </a:r>
          </a:p>
          <a:p>
            <a:r>
              <a:rPr lang="en-US" sz="1600" b="1" dirty="0" smtClean="0">
                <a:latin typeface="Times New Roman" pitchFamily="18" charset="0"/>
                <a:cs typeface="Times New Roman" pitchFamily="18" charset="0"/>
              </a:rPr>
              <a:t>       public</a:t>
            </a:r>
            <a:r>
              <a:rPr lang="en-US" sz="1600"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static</a:t>
            </a:r>
            <a:r>
              <a:rPr lang="en-US" sz="1600"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void</a:t>
            </a:r>
            <a:r>
              <a:rPr lang="en-US" sz="1600" dirty="0" smtClean="0">
                <a:latin typeface="Times New Roman" pitchFamily="18" charset="0"/>
                <a:cs typeface="Times New Roman" pitchFamily="18" charset="0"/>
              </a:rPr>
              <a:t> main(String </a:t>
            </a:r>
            <a:r>
              <a:rPr lang="en-US" sz="1600" dirty="0" err="1" smtClean="0">
                <a:latin typeface="Times New Roman" pitchFamily="18" charset="0"/>
                <a:cs typeface="Times New Roman" pitchFamily="18" charset="0"/>
              </a:rPr>
              <a:t>args</a:t>
            </a:r>
            <a:r>
              <a:rPr lang="en-US" sz="1600" dirty="0" smtClean="0">
                <a:latin typeface="Times New Roman" pitchFamily="18" charset="0"/>
                <a:cs typeface="Times New Roman" pitchFamily="18" charset="0"/>
              </a:rPr>
              <a:t>[]) </a:t>
            </a:r>
          </a:p>
          <a:p>
            <a:r>
              <a:rPr lang="en-US" sz="1600" dirty="0" smtClean="0">
                <a:latin typeface="Times New Roman" pitchFamily="18" charset="0"/>
                <a:cs typeface="Times New Roman" pitchFamily="18" charset="0"/>
              </a:rPr>
              <a:t>       {</a:t>
            </a:r>
          </a:p>
          <a:p>
            <a:r>
              <a:rPr lang="en-US" sz="1600" dirty="0" smtClean="0">
                <a:latin typeface="Times New Roman" pitchFamily="18" charset="0"/>
                <a:cs typeface="Times New Roman" pitchFamily="18" charset="0"/>
              </a:rPr>
              <a:t>             Science </a:t>
            </a:r>
            <a:r>
              <a:rPr lang="en-US" sz="1600" dirty="0" err="1" smtClean="0">
                <a:latin typeface="Times New Roman" pitchFamily="18" charset="0"/>
                <a:cs typeface="Times New Roman" pitchFamily="18" charset="0"/>
              </a:rPr>
              <a:t>obj</a:t>
            </a:r>
            <a:r>
              <a:rPr lang="en-US" sz="1600" dirty="0" smtClean="0">
                <a:latin typeface="Times New Roman" pitchFamily="18" charset="0"/>
                <a:cs typeface="Times New Roman" pitchFamily="18" charset="0"/>
              </a:rPr>
              <a:t>=</a:t>
            </a:r>
            <a:r>
              <a:rPr lang="en-US" sz="1600" b="1" dirty="0" smtClean="0">
                <a:latin typeface="Times New Roman" pitchFamily="18" charset="0"/>
                <a:cs typeface="Times New Roman" pitchFamily="18" charset="0"/>
              </a:rPr>
              <a:t>new</a:t>
            </a:r>
            <a:r>
              <a:rPr lang="en-US" sz="1600" dirty="0" smtClean="0">
                <a:latin typeface="Times New Roman" pitchFamily="18" charset="0"/>
                <a:cs typeface="Times New Roman" pitchFamily="18" charset="0"/>
              </a:rPr>
              <a:t> Science();            	</a:t>
            </a:r>
          </a:p>
          <a:p>
            <a:pPr defTabSz="682625"/>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System.</a:t>
            </a:r>
            <a:r>
              <a:rPr lang="en-US" sz="1600" b="1" dirty="0" err="1" smtClean="0">
                <a:latin typeface="Times New Roman" pitchFamily="18" charset="0"/>
                <a:cs typeface="Times New Roman" pitchFamily="18" charset="0"/>
              </a:rPr>
              <a:t>out</a:t>
            </a:r>
            <a:r>
              <a:rPr lang="en-US" sz="1600" dirty="0" err="1" smtClean="0">
                <a:latin typeface="Times New Roman" pitchFamily="18" charset="0"/>
                <a:cs typeface="Times New Roman" pitchFamily="18" charset="0"/>
              </a:rPr>
              <a:t>.println</a:t>
            </a:r>
            <a:r>
              <a:rPr lang="en-US" sz="1600" dirty="0" smtClean="0">
                <a:latin typeface="Times New Roman" pitchFamily="18" charset="0"/>
                <a:cs typeface="Times New Roman" pitchFamily="18" charset="0"/>
              </a:rPr>
              <a:t>("Salary is:"+</a:t>
            </a:r>
            <a:r>
              <a:rPr lang="en-US" sz="1600" dirty="0" err="1" smtClean="0">
                <a:latin typeface="Times New Roman" pitchFamily="18" charset="0"/>
                <a:cs typeface="Times New Roman" pitchFamily="18" charset="0"/>
              </a:rPr>
              <a:t>obj.salary</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System.</a:t>
            </a:r>
            <a:r>
              <a:rPr lang="en-US" sz="1600" b="1" dirty="0" err="1" smtClean="0">
                <a:latin typeface="Times New Roman" pitchFamily="18" charset="0"/>
                <a:cs typeface="Times New Roman" pitchFamily="18" charset="0"/>
              </a:rPr>
              <a:t>out</a:t>
            </a:r>
            <a:r>
              <a:rPr lang="en-US" sz="1600" dirty="0" err="1" smtClean="0">
                <a:latin typeface="Times New Roman" pitchFamily="18" charset="0"/>
                <a:cs typeface="Times New Roman" pitchFamily="18" charset="0"/>
              </a:rPr>
              <a:t>.println</a:t>
            </a:r>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Bonous</a:t>
            </a:r>
            <a:r>
              <a:rPr lang="en-US" sz="1600" dirty="0" smtClean="0">
                <a:latin typeface="Times New Roman" pitchFamily="18" charset="0"/>
                <a:cs typeface="Times New Roman" pitchFamily="18" charset="0"/>
              </a:rPr>
              <a:t> is:"+</a:t>
            </a:r>
            <a:r>
              <a:rPr lang="en-US" sz="1600" dirty="0" err="1" smtClean="0">
                <a:latin typeface="Times New Roman" pitchFamily="18" charset="0"/>
                <a:cs typeface="Times New Roman" pitchFamily="18" charset="0"/>
              </a:rPr>
              <a:t>obj.bonous</a:t>
            </a:r>
            <a:r>
              <a:rPr lang="en-US" sz="1600" dirty="0" smtClean="0">
                <a:latin typeface="Times New Roman" pitchFamily="18" charset="0"/>
                <a:cs typeface="Times New Roman" pitchFamily="18" charset="0"/>
              </a:rPr>
              <a:t>); </a:t>
            </a:r>
          </a:p>
          <a:p>
            <a:r>
              <a:rPr lang="en-US" sz="1600" dirty="0" smtClean="0">
                <a:latin typeface="Times New Roman" pitchFamily="18" charset="0"/>
                <a:cs typeface="Times New Roman" pitchFamily="18" charset="0"/>
              </a:rPr>
              <a:t>         }</a:t>
            </a:r>
          </a:p>
          <a:p>
            <a:r>
              <a:rPr lang="en-US" sz="1600" dirty="0" smtClean="0">
                <a:latin typeface="Times New Roman" pitchFamily="18" charset="0"/>
                <a:cs typeface="Times New Roman" pitchFamily="18" charset="0"/>
              </a:rPr>
              <a:t>   } </a:t>
            </a:r>
          </a:p>
          <a:p>
            <a:endParaRPr lang="en-US" sz="1600" dirty="0" smtClean="0">
              <a:latin typeface="Times New Roman" pitchFamily="18" charset="0"/>
              <a:cs typeface="Times New Roman" pitchFamily="18" charset="0"/>
            </a:endParaRPr>
          </a:p>
          <a:p>
            <a:r>
              <a:rPr lang="en-US" sz="1600" b="1" dirty="0" smtClean="0">
                <a:latin typeface="Times New Roman" pitchFamily="18" charset="0"/>
                <a:cs typeface="Times New Roman" pitchFamily="18" charset="0"/>
              </a:rPr>
              <a:t>Output:</a:t>
            </a:r>
          </a:p>
          <a:p>
            <a:r>
              <a:rPr lang="en-US" sz="1600" dirty="0" smtClean="0">
                <a:latin typeface="Times New Roman" pitchFamily="18" charset="0"/>
                <a:cs typeface="Times New Roman" pitchFamily="18" charset="0"/>
              </a:rPr>
              <a:t>Salary is: 30000.0 </a:t>
            </a:r>
          </a:p>
          <a:p>
            <a:r>
              <a:rPr lang="en-US" sz="1600" dirty="0" err="1" smtClean="0">
                <a:latin typeface="Times New Roman" pitchFamily="18" charset="0"/>
                <a:cs typeface="Times New Roman" pitchFamily="18" charset="0"/>
              </a:rPr>
              <a:t>Bonous</a:t>
            </a:r>
            <a:r>
              <a:rPr lang="en-US" sz="1600" dirty="0" smtClean="0">
                <a:latin typeface="Times New Roman" pitchFamily="18" charset="0"/>
                <a:cs typeface="Times New Roman" pitchFamily="18" charset="0"/>
              </a:rPr>
              <a:t> is: 2000.0</a:t>
            </a:r>
            <a:endParaRPr lang="en-US" sz="1600" dirty="0">
              <a:latin typeface="Times New Roman" pitchFamily="18" charset="0"/>
              <a:cs typeface="Times New Roman"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1219200"/>
          </a:xfrm>
        </p:spPr>
        <p:txBody>
          <a:bodyPr>
            <a:normAutofit fontScale="77500" lnSpcReduction="20000"/>
          </a:bodyPr>
          <a:lstStyle/>
          <a:p>
            <a:r>
              <a:rPr lang="en-US" b="1" dirty="0" smtClean="0"/>
              <a:t>Multilevel inheritances in Java</a:t>
            </a:r>
          </a:p>
          <a:p>
            <a:pPr lvl="2"/>
            <a:r>
              <a:rPr lang="en-US" dirty="0" smtClean="0"/>
              <a:t>In Multilevel inheritances there exists single base class, single derived class and multiple intermediate base classes.</a:t>
            </a:r>
          </a:p>
          <a:p>
            <a:pPr lvl="2"/>
            <a:r>
              <a:rPr lang="en-US" b="1" dirty="0" smtClean="0"/>
              <a:t>Single base class + single derived class + multiple intermediate base classes.</a:t>
            </a:r>
            <a:endParaRPr lang="en-US" dirty="0" smtClean="0"/>
          </a:p>
          <a:p>
            <a:endParaRPr lang="en-US" dirty="0"/>
          </a:p>
        </p:txBody>
      </p:sp>
      <p:pic>
        <p:nvPicPr>
          <p:cNvPr id="2051" name="Picture 3" descr="D:\College Academic Details\Notes\MCA-II\Advance Java\Advance java Data\multileve-inheritance-in-java.png"/>
          <p:cNvPicPr>
            <a:picLocks noChangeAspect="1" noChangeArrowheads="1"/>
          </p:cNvPicPr>
          <p:nvPr/>
        </p:nvPicPr>
        <p:blipFill>
          <a:blip r:embed="rId2"/>
          <a:srcRect/>
          <a:stretch>
            <a:fillRect/>
          </a:stretch>
        </p:blipFill>
        <p:spPr bwMode="auto">
          <a:xfrm>
            <a:off x="533400" y="1905000"/>
            <a:ext cx="3228975" cy="4629150"/>
          </a:xfrm>
          <a:prstGeom prst="rect">
            <a:avLst/>
          </a:prstGeom>
          <a:noFill/>
          <a:ln>
            <a:solidFill>
              <a:schemeClr val="tx1"/>
            </a:solidFill>
          </a:ln>
        </p:spPr>
      </p:pic>
      <p:sp>
        <p:nvSpPr>
          <p:cNvPr id="6" name="Rectangle 5"/>
          <p:cNvSpPr/>
          <p:nvPr/>
        </p:nvSpPr>
        <p:spPr>
          <a:xfrm>
            <a:off x="2590800" y="5715000"/>
            <a:ext cx="1143000"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Autofit/>
          </a:bodyPr>
          <a:lstStyle/>
          <a:p>
            <a:r>
              <a:rPr lang="en-IN" sz="3200" dirty="0"/>
              <a:t>OOPs (Object-Oriented Programming System</a:t>
            </a:r>
            <a:r>
              <a:rPr lang="en-IN" sz="3200" dirty="0" smtClean="0"/>
              <a:t>)</a:t>
            </a:r>
            <a:endParaRPr lang="en-IN" sz="3200" dirty="0"/>
          </a:p>
        </p:txBody>
      </p:sp>
      <p:sp>
        <p:nvSpPr>
          <p:cNvPr id="3" name="Content Placeholder 2"/>
          <p:cNvSpPr>
            <a:spLocks noGrp="1"/>
          </p:cNvSpPr>
          <p:nvPr>
            <p:ph idx="1"/>
          </p:nvPr>
        </p:nvSpPr>
        <p:spPr>
          <a:xfrm>
            <a:off x="457200" y="1524000"/>
            <a:ext cx="8229600" cy="4800600"/>
          </a:xfrm>
        </p:spPr>
        <p:txBody>
          <a:bodyPr>
            <a:normAutofit fontScale="77500" lnSpcReduction="20000"/>
          </a:bodyPr>
          <a:lstStyle/>
          <a:p>
            <a:r>
              <a:rPr lang="en-IN" dirty="0" smtClean="0"/>
              <a:t>Object :- </a:t>
            </a:r>
            <a:r>
              <a:rPr lang="en-US" dirty="0" smtClean="0"/>
              <a:t>Any </a:t>
            </a:r>
            <a:r>
              <a:rPr lang="en-US" dirty="0"/>
              <a:t>entity that has state and behavior is known as an object. For example, a chair, pen, table, keyboard, bike, etc. It can be physical or logical</a:t>
            </a:r>
            <a:r>
              <a:rPr lang="en-US" dirty="0" smtClean="0"/>
              <a:t>.</a:t>
            </a:r>
          </a:p>
          <a:p>
            <a:r>
              <a:rPr lang="en-US" dirty="0" smtClean="0"/>
              <a:t>Class :- </a:t>
            </a:r>
            <a:r>
              <a:rPr lang="en-US" i="1" dirty="0" smtClean="0"/>
              <a:t>Collection </a:t>
            </a:r>
            <a:r>
              <a:rPr lang="en-US" i="1" dirty="0"/>
              <a:t>of objects</a:t>
            </a:r>
            <a:r>
              <a:rPr lang="en-US" dirty="0"/>
              <a:t> is called class. It is a logical </a:t>
            </a:r>
            <a:r>
              <a:rPr lang="en-US" dirty="0" smtClean="0"/>
              <a:t>entity. A </a:t>
            </a:r>
            <a:r>
              <a:rPr lang="en-US" dirty="0"/>
              <a:t>class can also be defined as a blueprint from which you can create an individual object. Class doesn't consume any space</a:t>
            </a:r>
            <a:r>
              <a:rPr lang="en-US" dirty="0" smtClean="0"/>
              <a:t>.</a:t>
            </a:r>
          </a:p>
          <a:p>
            <a:r>
              <a:rPr lang="en-US" dirty="0" smtClean="0"/>
              <a:t>Inheritance :- </a:t>
            </a:r>
            <a:r>
              <a:rPr lang="en-US" i="1" dirty="0" smtClean="0"/>
              <a:t>When </a:t>
            </a:r>
            <a:r>
              <a:rPr lang="en-US" i="1" dirty="0"/>
              <a:t>one object acquires all the properties and behaviors of a parent object</a:t>
            </a:r>
            <a:r>
              <a:rPr lang="en-US" dirty="0"/>
              <a:t>, it is known as inheritance. It provides code reusability. It is used to achieve runtime polymorphism</a:t>
            </a:r>
            <a:r>
              <a:rPr lang="en-US" dirty="0" smtClean="0"/>
              <a:t>.</a:t>
            </a:r>
          </a:p>
          <a:p>
            <a:r>
              <a:rPr lang="en-US" dirty="0" smtClean="0"/>
              <a:t>Polymorphism :- If</a:t>
            </a:r>
            <a:r>
              <a:rPr lang="en-US" dirty="0"/>
              <a:t> </a:t>
            </a:r>
            <a:r>
              <a:rPr lang="en-US" i="1" dirty="0"/>
              <a:t>one task is performed in different ways</a:t>
            </a:r>
            <a:r>
              <a:rPr lang="en-US" dirty="0"/>
              <a:t>, it is known as polymorphism. For example: to convince the customer differently, to draw something, for example, shape, triangle, rectangle, etc</a:t>
            </a:r>
            <a:r>
              <a:rPr lang="en-US" dirty="0" smtClean="0"/>
              <a:t>.</a:t>
            </a:r>
          </a:p>
          <a:p>
            <a:r>
              <a:rPr lang="en-US" dirty="0"/>
              <a:t>In Java, we use method overloading and method overriding to achieve polymorphism.</a:t>
            </a:r>
          </a:p>
          <a:p>
            <a:r>
              <a:rPr lang="en-US" dirty="0"/>
              <a:t>Another example can be to speak something; for example, a cat speaks meow, dog barks woof, etc</a:t>
            </a:r>
            <a:r>
              <a:rPr lang="en-US" dirty="0" smtClean="0"/>
              <a:t>.</a:t>
            </a:r>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31315863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4724400" cy="5943600"/>
          </a:xfrm>
          <a:ln>
            <a:solidFill>
              <a:schemeClr val="tx1"/>
            </a:solidFill>
          </a:ln>
        </p:spPr>
        <p:txBody>
          <a:bodyPr>
            <a:normAutofit fontScale="62500" lnSpcReduction="20000"/>
          </a:bodyPr>
          <a:lstStyle/>
          <a:p>
            <a:pPr>
              <a:buNone/>
            </a:pPr>
            <a:r>
              <a:rPr lang="en-US" sz="2800" b="1" dirty="0" smtClean="0">
                <a:latin typeface="Times New Roman" pitchFamily="18" charset="0"/>
                <a:cs typeface="Times New Roman" pitchFamily="18" charset="0"/>
              </a:rPr>
              <a:t>class</a:t>
            </a:r>
            <a:r>
              <a:rPr lang="en-US" sz="2800" dirty="0" smtClean="0">
                <a:latin typeface="Times New Roman" pitchFamily="18" charset="0"/>
                <a:cs typeface="Times New Roman" pitchFamily="18" charset="0"/>
              </a:rPr>
              <a:t> Animal{  </a:t>
            </a:r>
          </a:p>
          <a:p>
            <a:pPr>
              <a:buNone/>
            </a:pPr>
            <a:r>
              <a:rPr lang="en-US" sz="2800" b="1" dirty="0" smtClean="0">
                <a:latin typeface="Times New Roman" pitchFamily="18" charset="0"/>
                <a:cs typeface="Times New Roman" pitchFamily="18" charset="0"/>
              </a:rPr>
              <a:t>void</a:t>
            </a:r>
            <a:r>
              <a:rPr lang="en-US" sz="2800" dirty="0" smtClean="0">
                <a:latin typeface="Times New Roman" pitchFamily="18" charset="0"/>
                <a:cs typeface="Times New Roman" pitchFamily="18" charset="0"/>
              </a:rPr>
              <a:t> eat(){</a:t>
            </a:r>
          </a:p>
          <a:p>
            <a:pPr>
              <a:buNone/>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System.out.println</a:t>
            </a:r>
            <a:r>
              <a:rPr lang="en-US" sz="2800" dirty="0" smtClean="0">
                <a:latin typeface="Times New Roman" pitchFamily="18" charset="0"/>
                <a:cs typeface="Times New Roman" pitchFamily="18" charset="0"/>
              </a:rPr>
              <a:t>("eating...");}  </a:t>
            </a:r>
          </a:p>
          <a:p>
            <a:pPr>
              <a:buNone/>
            </a:pPr>
            <a:r>
              <a:rPr lang="en-US" sz="2800" dirty="0" smtClean="0">
                <a:latin typeface="Times New Roman" pitchFamily="18" charset="0"/>
                <a:cs typeface="Times New Roman" pitchFamily="18" charset="0"/>
              </a:rPr>
              <a:t>}  </a:t>
            </a:r>
          </a:p>
          <a:p>
            <a:pPr>
              <a:buNone/>
            </a:pPr>
            <a:r>
              <a:rPr lang="en-US" sz="2800" b="1" dirty="0" smtClean="0">
                <a:latin typeface="Times New Roman" pitchFamily="18" charset="0"/>
                <a:cs typeface="Times New Roman" pitchFamily="18" charset="0"/>
              </a:rPr>
              <a:t>class</a:t>
            </a:r>
            <a:r>
              <a:rPr lang="en-US" sz="2800" dirty="0" smtClean="0">
                <a:latin typeface="Times New Roman" pitchFamily="18" charset="0"/>
                <a:cs typeface="Times New Roman" pitchFamily="18" charset="0"/>
              </a:rPr>
              <a:t> Dog </a:t>
            </a:r>
            <a:r>
              <a:rPr lang="en-US" sz="2800" b="1" dirty="0" smtClean="0">
                <a:latin typeface="Times New Roman" pitchFamily="18" charset="0"/>
                <a:cs typeface="Times New Roman" pitchFamily="18" charset="0"/>
              </a:rPr>
              <a:t>extends</a:t>
            </a:r>
            <a:r>
              <a:rPr lang="en-US" sz="2800" dirty="0" smtClean="0">
                <a:latin typeface="Times New Roman" pitchFamily="18" charset="0"/>
                <a:cs typeface="Times New Roman" pitchFamily="18" charset="0"/>
              </a:rPr>
              <a:t> Animal{  </a:t>
            </a:r>
          </a:p>
          <a:p>
            <a:pPr>
              <a:buNone/>
            </a:pPr>
            <a:r>
              <a:rPr lang="en-US" sz="2800" b="1" dirty="0" smtClean="0">
                <a:latin typeface="Times New Roman" pitchFamily="18" charset="0"/>
                <a:cs typeface="Times New Roman" pitchFamily="18" charset="0"/>
              </a:rPr>
              <a:t>void</a:t>
            </a:r>
            <a:r>
              <a:rPr lang="en-US" sz="2800" dirty="0" smtClean="0">
                <a:latin typeface="Times New Roman" pitchFamily="18" charset="0"/>
                <a:cs typeface="Times New Roman" pitchFamily="18" charset="0"/>
              </a:rPr>
              <a:t> bark(){</a:t>
            </a:r>
          </a:p>
          <a:p>
            <a:pPr>
              <a:buNone/>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System.out.println</a:t>
            </a:r>
            <a:r>
              <a:rPr lang="en-US" sz="2800" dirty="0" smtClean="0">
                <a:latin typeface="Times New Roman" pitchFamily="18" charset="0"/>
                <a:cs typeface="Times New Roman" pitchFamily="18" charset="0"/>
              </a:rPr>
              <a:t>("barking...");}  </a:t>
            </a:r>
          </a:p>
          <a:p>
            <a:pPr>
              <a:buNone/>
            </a:pPr>
            <a:r>
              <a:rPr lang="en-US" sz="2800" dirty="0" smtClean="0">
                <a:latin typeface="Times New Roman" pitchFamily="18" charset="0"/>
                <a:cs typeface="Times New Roman" pitchFamily="18" charset="0"/>
              </a:rPr>
              <a:t>}  </a:t>
            </a:r>
          </a:p>
          <a:p>
            <a:pPr>
              <a:buNone/>
            </a:pPr>
            <a:r>
              <a:rPr lang="en-US" sz="2800" b="1" dirty="0" smtClean="0">
                <a:latin typeface="Times New Roman" pitchFamily="18" charset="0"/>
                <a:cs typeface="Times New Roman" pitchFamily="18" charset="0"/>
              </a:rPr>
              <a:t>class</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BabyDog</a:t>
            </a:r>
            <a:r>
              <a:rPr lang="en-US" sz="2800" dirty="0" smtClean="0">
                <a:latin typeface="Times New Roman" pitchFamily="18" charset="0"/>
                <a:cs typeface="Times New Roman" pitchFamily="18" charset="0"/>
              </a:rPr>
              <a:t> </a:t>
            </a:r>
            <a:r>
              <a:rPr lang="en-US" sz="2800" b="1" dirty="0" smtClean="0">
                <a:latin typeface="Times New Roman" pitchFamily="18" charset="0"/>
                <a:cs typeface="Times New Roman" pitchFamily="18" charset="0"/>
              </a:rPr>
              <a:t>extends</a:t>
            </a:r>
            <a:r>
              <a:rPr lang="en-US" sz="2800" dirty="0" smtClean="0">
                <a:latin typeface="Times New Roman" pitchFamily="18" charset="0"/>
                <a:cs typeface="Times New Roman" pitchFamily="18" charset="0"/>
              </a:rPr>
              <a:t> Dog{  </a:t>
            </a:r>
          </a:p>
          <a:p>
            <a:pPr>
              <a:buNone/>
            </a:pPr>
            <a:r>
              <a:rPr lang="en-US" sz="2800" b="1" dirty="0" smtClean="0">
                <a:latin typeface="Times New Roman" pitchFamily="18" charset="0"/>
                <a:cs typeface="Times New Roman" pitchFamily="18" charset="0"/>
              </a:rPr>
              <a:t>void</a:t>
            </a:r>
            <a:r>
              <a:rPr lang="en-US" sz="2800" dirty="0" smtClean="0">
                <a:latin typeface="Times New Roman" pitchFamily="18" charset="0"/>
                <a:cs typeface="Times New Roman" pitchFamily="18" charset="0"/>
              </a:rPr>
              <a:t> weep(){</a:t>
            </a:r>
          </a:p>
          <a:p>
            <a:pPr>
              <a:buNone/>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System.out.println</a:t>
            </a:r>
            <a:r>
              <a:rPr lang="en-US" sz="2800" dirty="0" smtClean="0">
                <a:latin typeface="Times New Roman" pitchFamily="18" charset="0"/>
                <a:cs typeface="Times New Roman" pitchFamily="18" charset="0"/>
              </a:rPr>
              <a:t>("weeping...");}  </a:t>
            </a:r>
          </a:p>
          <a:p>
            <a:pPr>
              <a:buNone/>
            </a:pPr>
            <a:r>
              <a:rPr lang="en-US" sz="2800" dirty="0" smtClean="0">
                <a:latin typeface="Times New Roman" pitchFamily="18" charset="0"/>
                <a:cs typeface="Times New Roman" pitchFamily="18" charset="0"/>
              </a:rPr>
              <a:t>}  </a:t>
            </a:r>
          </a:p>
          <a:p>
            <a:pPr>
              <a:buNone/>
            </a:pPr>
            <a:r>
              <a:rPr lang="en-US" sz="2800" b="1" dirty="0" smtClean="0">
                <a:latin typeface="Times New Roman" pitchFamily="18" charset="0"/>
                <a:cs typeface="Times New Roman" pitchFamily="18" charset="0"/>
              </a:rPr>
              <a:t>class</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TestInheritance</a:t>
            </a:r>
            <a:r>
              <a:rPr lang="en-US" sz="2800" dirty="0" smtClean="0">
                <a:latin typeface="Times New Roman" pitchFamily="18" charset="0"/>
                <a:cs typeface="Times New Roman" pitchFamily="18" charset="0"/>
              </a:rPr>
              <a:t>{  </a:t>
            </a:r>
          </a:p>
          <a:p>
            <a:pPr>
              <a:buNone/>
            </a:pPr>
            <a:r>
              <a:rPr lang="en-US" sz="2800" b="1" dirty="0" smtClean="0">
                <a:latin typeface="Times New Roman" pitchFamily="18" charset="0"/>
                <a:cs typeface="Times New Roman" pitchFamily="18" charset="0"/>
              </a:rPr>
              <a:t>public</a:t>
            </a:r>
            <a:r>
              <a:rPr lang="en-US" sz="2800" dirty="0" smtClean="0">
                <a:latin typeface="Times New Roman" pitchFamily="18" charset="0"/>
                <a:cs typeface="Times New Roman" pitchFamily="18" charset="0"/>
              </a:rPr>
              <a:t> </a:t>
            </a:r>
            <a:r>
              <a:rPr lang="en-US" sz="2800" b="1" dirty="0" smtClean="0">
                <a:latin typeface="Times New Roman" pitchFamily="18" charset="0"/>
                <a:cs typeface="Times New Roman" pitchFamily="18" charset="0"/>
              </a:rPr>
              <a:t>static</a:t>
            </a:r>
            <a:r>
              <a:rPr lang="en-US" sz="2800" dirty="0" smtClean="0">
                <a:latin typeface="Times New Roman" pitchFamily="18" charset="0"/>
                <a:cs typeface="Times New Roman" pitchFamily="18" charset="0"/>
              </a:rPr>
              <a:t> </a:t>
            </a:r>
            <a:r>
              <a:rPr lang="en-US" sz="2800" b="1" dirty="0" smtClean="0">
                <a:latin typeface="Times New Roman" pitchFamily="18" charset="0"/>
                <a:cs typeface="Times New Roman" pitchFamily="18" charset="0"/>
              </a:rPr>
              <a:t>void</a:t>
            </a:r>
            <a:r>
              <a:rPr lang="en-US" sz="2800" dirty="0" smtClean="0">
                <a:latin typeface="Times New Roman" pitchFamily="18" charset="0"/>
                <a:cs typeface="Times New Roman" pitchFamily="18" charset="0"/>
              </a:rPr>
              <a:t> main(String </a:t>
            </a:r>
            <a:r>
              <a:rPr lang="en-US" sz="2800" dirty="0" err="1" smtClean="0">
                <a:latin typeface="Times New Roman" pitchFamily="18" charset="0"/>
                <a:cs typeface="Times New Roman" pitchFamily="18" charset="0"/>
              </a:rPr>
              <a:t>args</a:t>
            </a:r>
            <a:r>
              <a:rPr lang="en-US" sz="2800" dirty="0" smtClean="0">
                <a:latin typeface="Times New Roman" pitchFamily="18" charset="0"/>
                <a:cs typeface="Times New Roman" pitchFamily="18" charset="0"/>
              </a:rPr>
              <a:t>[])</a:t>
            </a:r>
          </a:p>
          <a:p>
            <a:pPr>
              <a:buNone/>
            </a:pPr>
            <a:r>
              <a:rPr lang="en-US" sz="2800" dirty="0" smtClean="0">
                <a:latin typeface="Times New Roman" pitchFamily="18" charset="0"/>
                <a:cs typeface="Times New Roman" pitchFamily="18" charset="0"/>
              </a:rPr>
              <a:t>{  </a:t>
            </a:r>
          </a:p>
          <a:p>
            <a:pPr>
              <a:buNone/>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BabyDog</a:t>
            </a:r>
            <a:r>
              <a:rPr lang="en-US" sz="2800" dirty="0" smtClean="0">
                <a:latin typeface="Times New Roman" pitchFamily="18" charset="0"/>
                <a:cs typeface="Times New Roman" pitchFamily="18" charset="0"/>
              </a:rPr>
              <a:t> d = </a:t>
            </a:r>
            <a:r>
              <a:rPr lang="en-US" sz="2800" b="1" dirty="0" smtClean="0">
                <a:latin typeface="Times New Roman" pitchFamily="18" charset="0"/>
                <a:cs typeface="Times New Roman" pitchFamily="18" charset="0"/>
              </a:rPr>
              <a:t>new</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BabyDog</a:t>
            </a:r>
            <a:r>
              <a:rPr lang="en-US" sz="2800" dirty="0" smtClean="0">
                <a:latin typeface="Times New Roman" pitchFamily="18" charset="0"/>
                <a:cs typeface="Times New Roman" pitchFamily="18" charset="0"/>
              </a:rPr>
              <a:t>();  </a:t>
            </a:r>
          </a:p>
          <a:p>
            <a:pPr>
              <a:buNone/>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d.weep</a:t>
            </a:r>
            <a:r>
              <a:rPr lang="en-US" sz="2800" dirty="0" smtClean="0">
                <a:latin typeface="Times New Roman" pitchFamily="18" charset="0"/>
                <a:cs typeface="Times New Roman" pitchFamily="18" charset="0"/>
              </a:rPr>
              <a:t>();  </a:t>
            </a:r>
          </a:p>
          <a:p>
            <a:pPr>
              <a:buNone/>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d.bark</a:t>
            </a:r>
            <a:r>
              <a:rPr lang="en-US" sz="2800" dirty="0" smtClean="0">
                <a:latin typeface="Times New Roman" pitchFamily="18" charset="0"/>
                <a:cs typeface="Times New Roman" pitchFamily="18" charset="0"/>
              </a:rPr>
              <a:t>();  </a:t>
            </a:r>
          </a:p>
          <a:p>
            <a:pPr>
              <a:buNone/>
            </a:pPr>
            <a:r>
              <a:rPr lang="en-US" sz="2800" dirty="0" smtClean="0">
                <a:latin typeface="Times New Roman" pitchFamily="18" charset="0"/>
                <a:cs typeface="Times New Roman" pitchFamily="18" charset="0"/>
              </a:rPr>
              <a:t>	d.eat();  </a:t>
            </a:r>
          </a:p>
          <a:p>
            <a:pPr>
              <a:buNone/>
            </a:pPr>
            <a:r>
              <a:rPr lang="en-US" sz="2800" dirty="0" smtClean="0">
                <a:latin typeface="Times New Roman" pitchFamily="18" charset="0"/>
                <a:cs typeface="Times New Roman" pitchFamily="18" charset="0"/>
              </a:rPr>
              <a:t>	}</a:t>
            </a:r>
          </a:p>
          <a:p>
            <a:pPr>
              <a:buNone/>
            </a:pPr>
            <a:r>
              <a:rPr lang="en-US" sz="2800" dirty="0" smtClean="0">
                <a:latin typeface="Times New Roman" pitchFamily="18" charset="0"/>
                <a:cs typeface="Times New Roman" pitchFamily="18" charset="0"/>
              </a:rPr>
              <a:t>}  </a:t>
            </a:r>
          </a:p>
          <a:p>
            <a:pPr>
              <a:buNone/>
            </a:pPr>
            <a:endParaRPr lang="en-US" sz="2800" dirty="0" smtClean="0">
              <a:latin typeface="Times New Roman" pitchFamily="18" charset="0"/>
              <a:cs typeface="Times New Roman" pitchFamily="18" charset="0"/>
            </a:endParaRPr>
          </a:p>
          <a:p>
            <a:endParaRPr lang="en-US" dirty="0"/>
          </a:p>
        </p:txBody>
      </p:sp>
      <p:sp>
        <p:nvSpPr>
          <p:cNvPr id="4" name="TextBox 3"/>
          <p:cNvSpPr txBox="1"/>
          <p:nvPr/>
        </p:nvSpPr>
        <p:spPr>
          <a:xfrm>
            <a:off x="5791200" y="1219200"/>
            <a:ext cx="1828800" cy="1200329"/>
          </a:xfrm>
          <a:prstGeom prst="rect">
            <a:avLst/>
          </a:prstGeom>
          <a:noFill/>
          <a:ln>
            <a:solidFill>
              <a:schemeClr val="tx1"/>
            </a:solidFill>
          </a:ln>
        </p:spPr>
        <p:txBody>
          <a:bodyPr wrap="square" rtlCol="0">
            <a:spAutoFit/>
          </a:bodyPr>
          <a:lstStyle/>
          <a:p>
            <a:pPr>
              <a:buNone/>
            </a:pPr>
            <a:r>
              <a:rPr lang="en-US" b="1" dirty="0" smtClean="0">
                <a:latin typeface="Times New Roman" pitchFamily="18" charset="0"/>
                <a:cs typeface="Times New Roman" pitchFamily="18" charset="0"/>
              </a:rPr>
              <a:t>Output:</a:t>
            </a:r>
          </a:p>
          <a:p>
            <a:pPr>
              <a:buNone/>
            </a:pPr>
            <a:r>
              <a:rPr lang="en-US" dirty="0" smtClean="0">
                <a:latin typeface="Times New Roman" pitchFamily="18" charset="0"/>
                <a:cs typeface="Times New Roman" pitchFamily="18" charset="0"/>
              </a:rPr>
              <a:t>weeping...</a:t>
            </a:r>
          </a:p>
          <a:p>
            <a:pPr>
              <a:buNone/>
            </a:pPr>
            <a:r>
              <a:rPr lang="en-US" dirty="0" smtClean="0">
                <a:latin typeface="Times New Roman" pitchFamily="18" charset="0"/>
                <a:cs typeface="Times New Roman" pitchFamily="18" charset="0"/>
              </a:rPr>
              <a:t> barking... </a:t>
            </a:r>
          </a:p>
          <a:p>
            <a:pPr>
              <a:buNone/>
            </a:pPr>
            <a:r>
              <a:rPr lang="en-US" dirty="0" smtClean="0">
                <a:latin typeface="Times New Roman" pitchFamily="18" charset="0"/>
                <a:cs typeface="Times New Roman" pitchFamily="18" charset="0"/>
              </a:rPr>
              <a:t>eating...</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en-US" dirty="0" smtClean="0"/>
              <a:t/>
            </a:r>
            <a:br>
              <a:rPr lang="en-US" dirty="0" smtClean="0"/>
            </a:br>
            <a:endParaRPr lang="en-US" dirty="0"/>
          </a:p>
        </p:txBody>
      </p:sp>
      <p:sp>
        <p:nvSpPr>
          <p:cNvPr id="3" name="Content Placeholder 2"/>
          <p:cNvSpPr>
            <a:spLocks noGrp="1"/>
          </p:cNvSpPr>
          <p:nvPr>
            <p:ph idx="1"/>
          </p:nvPr>
        </p:nvSpPr>
        <p:spPr>
          <a:xfrm>
            <a:off x="457200" y="914400"/>
            <a:ext cx="8229600" cy="2286000"/>
          </a:xfrm>
        </p:spPr>
        <p:txBody>
          <a:bodyPr>
            <a:normAutofit fontScale="77500" lnSpcReduction="20000"/>
          </a:bodyPr>
          <a:lstStyle/>
          <a:p>
            <a:pPr>
              <a:buNone/>
            </a:pPr>
            <a:r>
              <a:rPr lang="en-US" b="1" dirty="0" smtClean="0"/>
              <a:t>Hierarchical Inheritance</a:t>
            </a:r>
          </a:p>
          <a:p>
            <a:endParaRPr lang="en-US" dirty="0" smtClean="0"/>
          </a:p>
          <a:p>
            <a:r>
              <a:rPr lang="en-US" dirty="0" smtClean="0"/>
              <a:t>When more than one classes inherit a same class then this is called hierarchical inheritance. For example class B, C and D extends a same class A. when a class has more than one child classes (sub classes) or in other words more than one child classes have the same parent class then this </a:t>
            </a:r>
            <a:r>
              <a:rPr lang="en-US" b="1" dirty="0" smtClean="0"/>
              <a:t>type of inheritance</a:t>
            </a:r>
            <a:r>
              <a:rPr lang="en-US" dirty="0" smtClean="0"/>
              <a:t> is known as </a:t>
            </a:r>
            <a:r>
              <a:rPr lang="en-US" b="1" dirty="0" smtClean="0"/>
              <a:t>hierarchical inheritance</a:t>
            </a:r>
            <a:r>
              <a:rPr lang="en-US" dirty="0" smtClean="0"/>
              <a:t>.</a:t>
            </a:r>
          </a:p>
        </p:txBody>
      </p:sp>
      <p:pic>
        <p:nvPicPr>
          <p:cNvPr id="4" name="Picture 3" descr="hierarchial-inheritance-in-java.jpg"/>
          <p:cNvPicPr>
            <a:picLocks noChangeAspect="1"/>
          </p:cNvPicPr>
          <p:nvPr/>
        </p:nvPicPr>
        <p:blipFill>
          <a:blip r:embed="rId2"/>
          <a:srcRect t="29144"/>
          <a:stretch>
            <a:fillRect/>
          </a:stretch>
        </p:blipFill>
        <p:spPr>
          <a:xfrm>
            <a:off x="1981200" y="3505200"/>
            <a:ext cx="4702546" cy="281940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791200"/>
          </a:xfrm>
        </p:spPr>
        <p:txBody>
          <a:bodyPr>
            <a:normAutofit fontScale="62500" lnSpcReduction="20000"/>
          </a:bodyPr>
          <a:lstStyle/>
          <a:p>
            <a:pPr>
              <a:buNone/>
            </a:pPr>
            <a:r>
              <a:rPr lang="en-US" b="1" dirty="0" smtClean="0"/>
              <a:t>class</a:t>
            </a:r>
            <a:r>
              <a:rPr lang="en-US" dirty="0" smtClean="0"/>
              <a:t> Animal{  </a:t>
            </a:r>
          </a:p>
          <a:p>
            <a:pPr>
              <a:buNone/>
            </a:pPr>
            <a:r>
              <a:rPr lang="en-US" b="1" dirty="0" smtClean="0"/>
              <a:t>	void</a:t>
            </a:r>
            <a:r>
              <a:rPr lang="en-US" dirty="0" smtClean="0"/>
              <a:t> eat(){</a:t>
            </a:r>
            <a:r>
              <a:rPr lang="en-US" dirty="0" err="1" smtClean="0"/>
              <a:t>System.out.println</a:t>
            </a:r>
            <a:r>
              <a:rPr lang="en-US" dirty="0" smtClean="0"/>
              <a:t>("eating...");}  </a:t>
            </a:r>
          </a:p>
          <a:p>
            <a:pPr>
              <a:buNone/>
            </a:pPr>
            <a:r>
              <a:rPr lang="en-US" dirty="0" smtClean="0"/>
              <a:t>}  </a:t>
            </a:r>
          </a:p>
          <a:p>
            <a:pPr>
              <a:buNone/>
            </a:pPr>
            <a:r>
              <a:rPr lang="en-US" b="1" dirty="0" smtClean="0"/>
              <a:t>class</a:t>
            </a:r>
            <a:r>
              <a:rPr lang="en-US" dirty="0" smtClean="0"/>
              <a:t> Dog </a:t>
            </a:r>
            <a:r>
              <a:rPr lang="en-US" b="1" dirty="0" smtClean="0"/>
              <a:t>extends</a:t>
            </a:r>
            <a:r>
              <a:rPr lang="en-US" dirty="0" smtClean="0"/>
              <a:t> Animal{  </a:t>
            </a:r>
          </a:p>
          <a:p>
            <a:pPr>
              <a:buNone/>
            </a:pPr>
            <a:r>
              <a:rPr lang="en-US" b="1" dirty="0" smtClean="0"/>
              <a:t>	void</a:t>
            </a:r>
            <a:r>
              <a:rPr lang="en-US" dirty="0" smtClean="0"/>
              <a:t> bark(){</a:t>
            </a:r>
            <a:r>
              <a:rPr lang="en-US" dirty="0" err="1" smtClean="0"/>
              <a:t>System.out.println</a:t>
            </a:r>
            <a:r>
              <a:rPr lang="en-US" dirty="0" smtClean="0"/>
              <a:t>("barking...");}  </a:t>
            </a:r>
          </a:p>
          <a:p>
            <a:pPr>
              <a:buNone/>
            </a:pPr>
            <a:r>
              <a:rPr lang="en-US" dirty="0" smtClean="0"/>
              <a:t>}  </a:t>
            </a:r>
          </a:p>
          <a:p>
            <a:pPr>
              <a:buNone/>
            </a:pPr>
            <a:r>
              <a:rPr lang="en-US" b="1" dirty="0" smtClean="0"/>
              <a:t>class</a:t>
            </a:r>
            <a:r>
              <a:rPr lang="en-US" dirty="0" smtClean="0"/>
              <a:t> Cat </a:t>
            </a:r>
            <a:r>
              <a:rPr lang="en-US" b="1" dirty="0" smtClean="0"/>
              <a:t>extends</a:t>
            </a:r>
            <a:r>
              <a:rPr lang="en-US" dirty="0" smtClean="0"/>
              <a:t> Animal{  </a:t>
            </a:r>
          </a:p>
          <a:p>
            <a:pPr>
              <a:buNone/>
            </a:pPr>
            <a:r>
              <a:rPr lang="en-US" b="1" dirty="0" smtClean="0"/>
              <a:t>	void</a:t>
            </a:r>
            <a:r>
              <a:rPr lang="en-US" dirty="0" smtClean="0"/>
              <a:t> meow(){</a:t>
            </a:r>
            <a:r>
              <a:rPr lang="en-US" dirty="0" err="1" smtClean="0"/>
              <a:t>System.out.println</a:t>
            </a:r>
            <a:r>
              <a:rPr lang="en-US" dirty="0" smtClean="0"/>
              <a:t>("meowing...");}  </a:t>
            </a:r>
          </a:p>
          <a:p>
            <a:pPr>
              <a:buNone/>
            </a:pPr>
            <a:r>
              <a:rPr lang="en-US" dirty="0" smtClean="0"/>
              <a:t>}  </a:t>
            </a:r>
          </a:p>
          <a:p>
            <a:pPr>
              <a:buNone/>
            </a:pPr>
            <a:r>
              <a:rPr lang="en-US" b="1" dirty="0" smtClean="0"/>
              <a:t>class</a:t>
            </a:r>
            <a:r>
              <a:rPr lang="en-US" dirty="0" smtClean="0"/>
              <a:t> TestInheritance3{  </a:t>
            </a:r>
          </a:p>
          <a:p>
            <a:pPr>
              <a:buNone/>
            </a:pP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a:t>
            </a:r>
          </a:p>
          <a:p>
            <a:pPr>
              <a:buNone/>
            </a:pPr>
            <a:r>
              <a:rPr lang="en-US" dirty="0" smtClean="0"/>
              <a:t>Cat c=</a:t>
            </a:r>
            <a:r>
              <a:rPr lang="en-US" b="1" dirty="0" smtClean="0"/>
              <a:t>new</a:t>
            </a:r>
            <a:r>
              <a:rPr lang="en-US" dirty="0" smtClean="0"/>
              <a:t> Cat();  </a:t>
            </a:r>
          </a:p>
          <a:p>
            <a:pPr>
              <a:buNone/>
            </a:pPr>
            <a:r>
              <a:rPr lang="en-US" dirty="0" err="1" smtClean="0"/>
              <a:t>c.meow</a:t>
            </a:r>
            <a:r>
              <a:rPr lang="en-US" dirty="0" smtClean="0"/>
              <a:t>();  </a:t>
            </a:r>
          </a:p>
          <a:p>
            <a:pPr>
              <a:buNone/>
            </a:pPr>
            <a:r>
              <a:rPr lang="en-US" dirty="0" smtClean="0"/>
              <a:t>c.eat();  </a:t>
            </a:r>
          </a:p>
          <a:p>
            <a:pPr>
              <a:buNone/>
            </a:pPr>
            <a:r>
              <a:rPr lang="en-US" dirty="0" smtClean="0"/>
              <a:t>Dog d = new Dog();</a:t>
            </a:r>
          </a:p>
          <a:p>
            <a:pPr>
              <a:buNone/>
            </a:pPr>
            <a:r>
              <a:rPr lang="en-US" dirty="0" err="1" smtClean="0"/>
              <a:t>d.bark</a:t>
            </a:r>
            <a:r>
              <a:rPr lang="en-US" dirty="0" smtClean="0"/>
              <a:t>();</a:t>
            </a:r>
          </a:p>
          <a:p>
            <a:pPr>
              <a:buNone/>
            </a:pPr>
            <a:r>
              <a:rPr lang="en-US" dirty="0" err="1" smtClean="0"/>
              <a:t>d.eat</a:t>
            </a:r>
            <a:r>
              <a:rPr lang="en-US" dirty="0" smtClean="0"/>
              <a:t>();</a:t>
            </a:r>
          </a:p>
          <a:p>
            <a:pPr>
              <a:buNone/>
            </a:pPr>
            <a:r>
              <a:rPr lang="en-US" dirty="0" smtClean="0"/>
              <a:t>}</a:t>
            </a:r>
          </a:p>
          <a:p>
            <a:pPr>
              <a:buNone/>
            </a:pPr>
            <a:r>
              <a:rPr lang="en-US" dirty="0" smtClean="0"/>
              <a:t>}  </a:t>
            </a:r>
          </a:p>
          <a:p>
            <a:pPr>
              <a:buNone/>
            </a:pPr>
            <a:endParaRPr lang="en-US" dirty="0" smtClean="0"/>
          </a:p>
          <a:p>
            <a:pPr>
              <a:buNone/>
            </a:pPr>
            <a:r>
              <a:rPr lang="en-US" dirty="0" smtClean="0"/>
              <a:t>Output:</a:t>
            </a:r>
          </a:p>
          <a:p>
            <a:pPr>
              <a:buNone/>
            </a:pPr>
            <a:r>
              <a:rPr lang="en-US" dirty="0" smtClean="0"/>
              <a:t>meowing... </a:t>
            </a:r>
          </a:p>
          <a:p>
            <a:pPr>
              <a:buNone/>
            </a:pPr>
            <a:r>
              <a:rPr lang="en-US" dirty="0" smtClean="0"/>
              <a:t>eating...</a:t>
            </a:r>
          </a:p>
          <a:p>
            <a:pPr>
              <a:buNone/>
            </a:pP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en-US" dirty="0" smtClean="0"/>
              <a:t/>
            </a:r>
            <a:br>
              <a:rPr lang="en-US" dirty="0" smtClean="0"/>
            </a:br>
            <a:endParaRPr lang="en-US" dirty="0"/>
          </a:p>
        </p:txBody>
      </p:sp>
      <p:sp>
        <p:nvSpPr>
          <p:cNvPr id="3" name="Content Placeholder 2"/>
          <p:cNvSpPr>
            <a:spLocks noGrp="1"/>
          </p:cNvSpPr>
          <p:nvPr>
            <p:ph idx="1"/>
          </p:nvPr>
        </p:nvSpPr>
        <p:spPr>
          <a:xfrm>
            <a:off x="457200" y="914400"/>
            <a:ext cx="8229600" cy="2286000"/>
          </a:xfrm>
        </p:spPr>
        <p:txBody>
          <a:bodyPr>
            <a:normAutofit fontScale="92500" lnSpcReduction="20000"/>
          </a:bodyPr>
          <a:lstStyle/>
          <a:p>
            <a:pPr>
              <a:buNone/>
            </a:pPr>
            <a:r>
              <a:rPr lang="en-US" dirty="0" smtClean="0"/>
              <a:t>Hybrid Inheritance</a:t>
            </a:r>
          </a:p>
          <a:p>
            <a:endParaRPr lang="en-US" dirty="0" smtClean="0"/>
          </a:p>
          <a:p>
            <a:r>
              <a:rPr lang="en-US" dirty="0" smtClean="0"/>
              <a:t>A hybrid inheritance is a combination of more than one </a:t>
            </a:r>
            <a:r>
              <a:rPr lang="en-US" b="1" dirty="0" smtClean="0"/>
              <a:t>types of inheritance</a:t>
            </a:r>
            <a:r>
              <a:rPr lang="en-US" dirty="0" smtClean="0"/>
              <a:t>. For example when class A and B extends class C &amp; another class D extends class A then this is a hybrid inheritance, because it is a combination of single and hierarchical inheritance.</a:t>
            </a:r>
          </a:p>
          <a:p>
            <a:endParaRPr lang="en-US" dirty="0"/>
          </a:p>
        </p:txBody>
      </p:sp>
      <p:pic>
        <p:nvPicPr>
          <p:cNvPr id="4" name="Picture 3" descr="Hybrid_inheritance.jpg"/>
          <p:cNvPicPr>
            <a:picLocks noChangeAspect="1"/>
          </p:cNvPicPr>
          <p:nvPr/>
        </p:nvPicPr>
        <p:blipFill>
          <a:blip r:embed="rId2"/>
          <a:stretch>
            <a:fillRect/>
          </a:stretch>
        </p:blipFill>
        <p:spPr>
          <a:xfrm>
            <a:off x="2438400" y="3352800"/>
            <a:ext cx="4191000" cy="285750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953000"/>
          </a:xfrm>
        </p:spPr>
        <p:txBody>
          <a:bodyPr>
            <a:normAutofit/>
          </a:bodyPr>
          <a:lstStyle/>
          <a:p>
            <a:r>
              <a:rPr lang="en-US" dirty="0" smtClean="0"/>
              <a:t>Why multiple inheritance is not supported in java?</a:t>
            </a:r>
          </a:p>
          <a:p>
            <a:pPr lvl="1"/>
            <a:r>
              <a:rPr lang="en-US" dirty="0" smtClean="0"/>
              <a:t>To reduce the complexity and simplify the language, multiple inheritance is not supported in java.</a:t>
            </a:r>
          </a:p>
          <a:p>
            <a:pPr lvl="1"/>
            <a:r>
              <a:rPr lang="en-US" dirty="0" smtClean="0"/>
              <a:t>Consider a scenario where A, B, and C are three classes. The C class inherits A and B classes. If A and B classes have the same method and you call it from child class object, there will be ambiguity to call the method of A or B class.</a:t>
            </a:r>
          </a:p>
          <a:p>
            <a:pPr lvl="1"/>
            <a:r>
              <a:rPr lang="en-US" dirty="0" smtClean="0"/>
              <a:t>Since compile-time errors are better than runtime errors, Java renders compile-time error if you inherit 2 classes. So whether you have same method or different, there will be compile time error.</a:t>
            </a:r>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34000"/>
          </a:xfrm>
        </p:spPr>
        <p:txBody>
          <a:bodyPr>
            <a:normAutofit fontScale="92500"/>
          </a:bodyPr>
          <a:lstStyle/>
          <a:p>
            <a:pPr>
              <a:buNone/>
            </a:pPr>
            <a:r>
              <a:rPr lang="en-US" b="1" dirty="0" smtClean="0"/>
              <a:t>Interfaces</a:t>
            </a:r>
          </a:p>
          <a:p>
            <a:endParaRPr lang="en-US" dirty="0" smtClean="0"/>
          </a:p>
          <a:p>
            <a:r>
              <a:rPr lang="en-US" b="1" dirty="0" smtClean="0"/>
              <a:t>Interface</a:t>
            </a:r>
            <a:r>
              <a:rPr lang="en-US" dirty="0" smtClean="0"/>
              <a:t> is similar to class which is collection of public static final variables (constants) and abstract methods.</a:t>
            </a:r>
          </a:p>
          <a:p>
            <a:r>
              <a:rPr lang="en-US" dirty="0" smtClean="0"/>
              <a:t>The interface is a mechanism to achieve fully abstraction in java. There can be only abstract methods in the interface. It is used to achieve fully abstraction and multiple inheritance in Java.</a:t>
            </a:r>
          </a:p>
          <a:p>
            <a:r>
              <a:rPr lang="en-US" b="1" dirty="0" smtClean="0"/>
              <a:t>Why we use Interface ?</a:t>
            </a:r>
          </a:p>
          <a:p>
            <a:pPr lvl="1"/>
            <a:r>
              <a:rPr lang="en-US" dirty="0" smtClean="0"/>
              <a:t>It is used to achieve fully abstraction.</a:t>
            </a:r>
          </a:p>
          <a:p>
            <a:pPr lvl="1"/>
            <a:r>
              <a:rPr lang="en-US" dirty="0" smtClean="0"/>
              <a:t>By using Interface, you can achieve multiple inheritance in java.</a:t>
            </a:r>
          </a:p>
          <a:p>
            <a:pPr lvl="1"/>
            <a:r>
              <a:rPr lang="en-US" dirty="0" smtClean="0"/>
              <a:t>It can be used to achieve loose coupling.</a:t>
            </a:r>
          </a:p>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257800"/>
          </a:xfrm>
        </p:spPr>
        <p:txBody>
          <a:bodyPr>
            <a:normAutofit/>
          </a:bodyPr>
          <a:lstStyle/>
          <a:p>
            <a:r>
              <a:rPr lang="en-US" b="1" dirty="0" smtClean="0"/>
              <a:t>properties of Interface</a:t>
            </a:r>
          </a:p>
          <a:p>
            <a:pPr lvl="1"/>
            <a:r>
              <a:rPr lang="en-US" dirty="0" smtClean="0"/>
              <a:t>It is implicitly abstract. So we no need to use the abstract keyword when declaring an interface.</a:t>
            </a:r>
          </a:p>
          <a:p>
            <a:pPr lvl="1"/>
            <a:r>
              <a:rPr lang="en-US" dirty="0" smtClean="0"/>
              <a:t>Each method in an interface is also implicitly abstract, so the abstract keyword is not needed.</a:t>
            </a:r>
          </a:p>
          <a:p>
            <a:pPr lvl="1"/>
            <a:r>
              <a:rPr lang="en-US" dirty="0" smtClean="0"/>
              <a:t>Methods in an interface are implicitly public.</a:t>
            </a:r>
          </a:p>
          <a:p>
            <a:pPr lvl="1"/>
            <a:r>
              <a:rPr lang="en-US" dirty="0" smtClean="0"/>
              <a:t>All the data members of interface are implicitly public static final.	</a:t>
            </a:r>
          </a:p>
          <a:p>
            <a:r>
              <a:rPr lang="en-US" b="1" dirty="0" smtClean="0"/>
              <a:t>How interface is similar to class ?</a:t>
            </a:r>
          </a:p>
          <a:p>
            <a:pPr lvl="1"/>
            <a:r>
              <a:rPr lang="en-US" dirty="0" smtClean="0"/>
              <a:t>Whenever we compile any Interface program it generate .class file. That means the </a:t>
            </a:r>
            <a:r>
              <a:rPr lang="en-US" dirty="0" err="1" smtClean="0"/>
              <a:t>bytecode</a:t>
            </a:r>
            <a:r>
              <a:rPr lang="en-US" dirty="0" smtClean="0"/>
              <a:t> of an interface appears in a .class file.</a:t>
            </a:r>
          </a:p>
          <a:p>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638800"/>
          </a:xfrm>
        </p:spPr>
        <p:txBody>
          <a:bodyPr>
            <a:normAutofit fontScale="70000" lnSpcReduction="20000"/>
          </a:bodyPr>
          <a:lstStyle/>
          <a:p>
            <a:r>
              <a:rPr lang="en-US" b="1" dirty="0" smtClean="0"/>
              <a:t>How interface is different from class ?</a:t>
            </a:r>
          </a:p>
          <a:p>
            <a:pPr lvl="1"/>
            <a:r>
              <a:rPr lang="en-US" dirty="0" smtClean="0"/>
              <a:t>You can not instantiate an interface.</a:t>
            </a:r>
          </a:p>
          <a:p>
            <a:pPr lvl="1"/>
            <a:r>
              <a:rPr lang="en-US" dirty="0" smtClean="0"/>
              <a:t>It does not contain any constructors.</a:t>
            </a:r>
          </a:p>
          <a:p>
            <a:pPr lvl="1"/>
            <a:r>
              <a:rPr lang="en-US" dirty="0" smtClean="0"/>
              <a:t>All methods in an interface are abstract.</a:t>
            </a:r>
          </a:p>
          <a:p>
            <a:pPr lvl="1"/>
            <a:r>
              <a:rPr lang="en-US" dirty="0" smtClean="0"/>
              <a:t>Interface can not contain instance fields. Interface only contains public static final variables.</a:t>
            </a:r>
          </a:p>
          <a:p>
            <a:pPr lvl="1"/>
            <a:r>
              <a:rPr lang="en-US" dirty="0" smtClean="0"/>
              <a:t>Interface is can not extended by a class; it is implemented by a class.</a:t>
            </a:r>
          </a:p>
          <a:p>
            <a:pPr lvl="1"/>
            <a:r>
              <a:rPr lang="en-US" dirty="0" smtClean="0"/>
              <a:t>Interface can extend multiple interfaces. It means interface support multiple inheritance</a:t>
            </a:r>
          </a:p>
          <a:p>
            <a:pPr>
              <a:buNone/>
            </a:pPr>
            <a:endParaRPr lang="en-US" b="1" dirty="0" smtClean="0"/>
          </a:p>
          <a:p>
            <a:pPr>
              <a:buNone/>
            </a:pPr>
            <a:r>
              <a:rPr lang="en-US" b="1" dirty="0" smtClean="0"/>
              <a:t>interface</a:t>
            </a:r>
            <a:r>
              <a:rPr lang="en-US" dirty="0" smtClean="0"/>
              <a:t> Person </a:t>
            </a:r>
          </a:p>
          <a:p>
            <a:pPr>
              <a:buNone/>
            </a:pPr>
            <a:r>
              <a:rPr lang="en-US" dirty="0" smtClean="0"/>
              <a:t>{ </a:t>
            </a:r>
          </a:p>
          <a:p>
            <a:pPr>
              <a:buNone/>
            </a:pPr>
            <a:r>
              <a:rPr lang="en-US" b="1" dirty="0" smtClean="0"/>
              <a:t>void</a:t>
            </a:r>
            <a:r>
              <a:rPr lang="en-US" dirty="0" smtClean="0"/>
              <a:t> run(); </a:t>
            </a:r>
          </a:p>
          <a:p>
            <a:pPr>
              <a:buNone/>
            </a:pPr>
            <a:r>
              <a:rPr lang="en-US" dirty="0" smtClean="0"/>
              <a:t>} </a:t>
            </a:r>
          </a:p>
          <a:p>
            <a:pPr>
              <a:buNone/>
            </a:pPr>
            <a:r>
              <a:rPr lang="en-US" b="1" dirty="0" smtClean="0"/>
              <a:t>class</a:t>
            </a:r>
            <a:r>
              <a:rPr lang="en-US" dirty="0" smtClean="0"/>
              <a:t> Employee </a:t>
            </a:r>
            <a:r>
              <a:rPr lang="en-US" b="1" dirty="0" smtClean="0"/>
              <a:t>implements</a:t>
            </a:r>
            <a:r>
              <a:rPr lang="en-US" dirty="0" smtClean="0"/>
              <a:t> Person</a:t>
            </a:r>
          </a:p>
          <a:p>
            <a:pPr>
              <a:buNone/>
            </a:pPr>
            <a:r>
              <a:rPr lang="en-US" dirty="0" smtClean="0"/>
              <a:t> { </a:t>
            </a:r>
          </a:p>
          <a:p>
            <a:pPr>
              <a:buNone/>
            </a:pPr>
            <a:r>
              <a:rPr lang="en-US" b="1" dirty="0" smtClean="0"/>
              <a:t>public</a:t>
            </a:r>
            <a:r>
              <a:rPr lang="en-US" dirty="0" smtClean="0"/>
              <a:t> </a:t>
            </a:r>
            <a:r>
              <a:rPr lang="en-US" b="1" dirty="0" smtClean="0"/>
              <a:t>void</a:t>
            </a:r>
            <a:r>
              <a:rPr lang="en-US" dirty="0" smtClean="0"/>
              <a:t> run()</a:t>
            </a:r>
          </a:p>
          <a:p>
            <a:pPr>
              <a:buNone/>
            </a:pPr>
            <a:r>
              <a:rPr lang="en-US" dirty="0" smtClean="0"/>
              <a:t> { </a:t>
            </a:r>
          </a:p>
          <a:p>
            <a:pPr>
              <a:buNone/>
            </a:pPr>
            <a:r>
              <a:rPr lang="en-US" dirty="0" err="1" smtClean="0"/>
              <a:t>System.</a:t>
            </a:r>
            <a:r>
              <a:rPr lang="en-US" b="1" dirty="0" err="1" smtClean="0"/>
              <a:t>out</a:t>
            </a:r>
            <a:r>
              <a:rPr lang="en-US" dirty="0" err="1" smtClean="0"/>
              <a:t>.println</a:t>
            </a:r>
            <a:r>
              <a:rPr lang="en-US" dirty="0" smtClean="0"/>
              <a:t>("Run fast"); </a:t>
            </a:r>
          </a:p>
          <a:p>
            <a:pPr>
              <a:buNone/>
            </a:pPr>
            <a:r>
              <a:rPr lang="en-US" dirty="0" smtClean="0"/>
              <a:t>}</a:t>
            </a:r>
          </a:p>
          <a:p>
            <a:pPr>
              <a:buNone/>
            </a:pPr>
            <a:r>
              <a:rPr lang="en-US" dirty="0" smtClean="0"/>
              <a:t>}</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5029200"/>
          </a:xfrm>
        </p:spPr>
        <p:txBody>
          <a:bodyPr>
            <a:normAutofit lnSpcReduction="10000"/>
          </a:bodyPr>
          <a:lstStyle/>
          <a:p>
            <a:pPr marL="0" indent="0">
              <a:buNone/>
            </a:pPr>
            <a:r>
              <a:rPr lang="en-IN" b="1" dirty="0"/>
              <a:t>interface</a:t>
            </a:r>
            <a:r>
              <a:rPr lang="en-IN" dirty="0"/>
              <a:t> printable{  </a:t>
            </a:r>
          </a:p>
          <a:p>
            <a:pPr marL="0" indent="0">
              <a:buNone/>
            </a:pPr>
            <a:r>
              <a:rPr lang="en-IN" b="1" dirty="0"/>
              <a:t>void</a:t>
            </a:r>
            <a:r>
              <a:rPr lang="en-IN" dirty="0"/>
              <a:t> print();  </a:t>
            </a:r>
          </a:p>
          <a:p>
            <a:pPr marL="0" indent="0">
              <a:buNone/>
            </a:pPr>
            <a:r>
              <a:rPr lang="en-IN" dirty="0"/>
              <a:t>}  </a:t>
            </a:r>
          </a:p>
          <a:p>
            <a:pPr marL="0" indent="0">
              <a:buNone/>
            </a:pPr>
            <a:r>
              <a:rPr lang="en-IN" b="1" dirty="0"/>
              <a:t>class</a:t>
            </a:r>
            <a:r>
              <a:rPr lang="en-IN" dirty="0"/>
              <a:t> A6 </a:t>
            </a:r>
            <a:r>
              <a:rPr lang="en-IN" b="1" dirty="0"/>
              <a:t>implements</a:t>
            </a:r>
            <a:r>
              <a:rPr lang="en-IN" dirty="0"/>
              <a:t> printable{  </a:t>
            </a:r>
          </a:p>
          <a:p>
            <a:pPr marL="0" indent="0">
              <a:buNone/>
            </a:pPr>
            <a:r>
              <a:rPr lang="en-IN" b="1" dirty="0"/>
              <a:t>public</a:t>
            </a:r>
            <a:r>
              <a:rPr lang="en-IN" dirty="0"/>
              <a:t> </a:t>
            </a:r>
            <a:r>
              <a:rPr lang="en-IN" b="1" dirty="0"/>
              <a:t>void</a:t>
            </a:r>
            <a:r>
              <a:rPr lang="en-IN" dirty="0"/>
              <a:t> print(){</a:t>
            </a:r>
            <a:r>
              <a:rPr lang="en-IN" dirty="0" err="1"/>
              <a:t>System.out.println</a:t>
            </a:r>
            <a:r>
              <a:rPr lang="en-IN" dirty="0"/>
              <a:t>("Hello");}  </a:t>
            </a:r>
          </a:p>
          <a:p>
            <a:pPr marL="0" indent="0">
              <a:buNone/>
            </a:pPr>
            <a:r>
              <a:rPr lang="en-IN" dirty="0"/>
              <a:t>  </a:t>
            </a:r>
          </a:p>
          <a:p>
            <a:pPr marL="0" indent="0">
              <a:buNone/>
            </a:pP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pPr marL="0" indent="0">
              <a:buNone/>
            </a:pPr>
            <a:r>
              <a:rPr lang="en-IN" dirty="0"/>
              <a:t>A6 </a:t>
            </a:r>
            <a:r>
              <a:rPr lang="en-IN" dirty="0" err="1"/>
              <a:t>obj</a:t>
            </a:r>
            <a:r>
              <a:rPr lang="en-IN" dirty="0"/>
              <a:t> = </a:t>
            </a:r>
            <a:r>
              <a:rPr lang="en-IN" b="1" dirty="0"/>
              <a:t>new</a:t>
            </a:r>
            <a:r>
              <a:rPr lang="en-IN" dirty="0"/>
              <a:t> A6();  </a:t>
            </a:r>
          </a:p>
          <a:p>
            <a:pPr marL="0" indent="0">
              <a:buNone/>
            </a:pPr>
            <a:r>
              <a:rPr lang="en-IN" dirty="0" err="1"/>
              <a:t>obj.print</a:t>
            </a:r>
            <a:r>
              <a:rPr lang="en-IN" dirty="0"/>
              <a:t>();  </a:t>
            </a:r>
          </a:p>
          <a:p>
            <a:pPr marL="0" indent="0">
              <a:buNone/>
            </a:pPr>
            <a:r>
              <a:rPr lang="en-IN" dirty="0"/>
              <a:t> }  </a:t>
            </a:r>
          </a:p>
          <a:p>
            <a:pPr marL="0" indent="0">
              <a:buNone/>
            </a:pPr>
            <a:r>
              <a:rPr lang="en-IN" dirty="0"/>
              <a:t>}  </a:t>
            </a:r>
          </a:p>
          <a:p>
            <a:pPr marL="0" indent="0">
              <a:buNone/>
            </a:pPr>
            <a:endParaRPr lang="en-IN" dirty="0"/>
          </a:p>
        </p:txBody>
      </p:sp>
      <p:sp>
        <p:nvSpPr>
          <p:cNvPr id="4" name="TextBox 3"/>
          <p:cNvSpPr txBox="1"/>
          <p:nvPr/>
        </p:nvSpPr>
        <p:spPr>
          <a:xfrm>
            <a:off x="6444669" y="914400"/>
            <a:ext cx="1784931" cy="1200329"/>
          </a:xfrm>
          <a:prstGeom prst="rect">
            <a:avLst/>
          </a:prstGeom>
          <a:noFill/>
          <a:ln>
            <a:solidFill>
              <a:schemeClr val="tx1"/>
            </a:solidFill>
          </a:ln>
        </p:spPr>
        <p:txBody>
          <a:bodyPr wrap="square" rtlCol="0">
            <a:spAutoFit/>
          </a:bodyPr>
          <a:lstStyle/>
          <a:p>
            <a:r>
              <a:rPr lang="en-US" dirty="0" smtClean="0"/>
              <a:t>Output:</a:t>
            </a:r>
          </a:p>
          <a:p>
            <a:r>
              <a:rPr lang="en-US" dirty="0"/>
              <a:t>Hello </a:t>
            </a:r>
            <a:r>
              <a:rPr lang="en-US" dirty="0" smtClean="0"/>
              <a:t> </a:t>
            </a:r>
            <a:endParaRPr lang="en-US" dirty="0"/>
          </a:p>
          <a:p>
            <a:endParaRPr lang="en-US" dirty="0" smtClean="0"/>
          </a:p>
          <a:p>
            <a:endParaRPr lang="en-IN" dirty="0"/>
          </a:p>
        </p:txBody>
      </p:sp>
    </p:spTree>
    <p:extLst>
      <p:ext uri="{BB962C8B-B14F-4D97-AF65-F5344CB8AC3E}">
        <p14:creationId xmlns:p14="http://schemas.microsoft.com/office/powerpoint/2010/main" val="11880913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normAutofit fontScale="85000" lnSpcReduction="20000"/>
          </a:bodyPr>
          <a:lstStyle/>
          <a:p>
            <a:pPr marL="0" indent="0">
              <a:buNone/>
            </a:pPr>
            <a:r>
              <a:rPr lang="en-IN" b="1" dirty="0"/>
              <a:t>interface</a:t>
            </a:r>
            <a:r>
              <a:rPr lang="en-IN" dirty="0"/>
              <a:t> Printable{  </a:t>
            </a:r>
          </a:p>
          <a:p>
            <a:pPr marL="0" indent="0">
              <a:buNone/>
            </a:pPr>
            <a:r>
              <a:rPr lang="en-IN" b="1" dirty="0"/>
              <a:t>void</a:t>
            </a:r>
            <a:r>
              <a:rPr lang="en-IN" dirty="0"/>
              <a:t> print();  </a:t>
            </a:r>
          </a:p>
          <a:p>
            <a:pPr marL="0" indent="0">
              <a:buNone/>
            </a:pPr>
            <a:r>
              <a:rPr lang="en-IN" dirty="0"/>
              <a:t>}  </a:t>
            </a:r>
          </a:p>
          <a:p>
            <a:pPr marL="0" indent="0">
              <a:buNone/>
            </a:pPr>
            <a:r>
              <a:rPr lang="en-IN" b="1" dirty="0"/>
              <a:t>interface</a:t>
            </a:r>
            <a:r>
              <a:rPr lang="en-IN" dirty="0"/>
              <a:t> Showable </a:t>
            </a:r>
            <a:r>
              <a:rPr lang="en-IN" b="1" dirty="0"/>
              <a:t>extends</a:t>
            </a:r>
            <a:r>
              <a:rPr lang="en-IN" dirty="0"/>
              <a:t> Printable{  </a:t>
            </a:r>
          </a:p>
          <a:p>
            <a:pPr marL="0" indent="0">
              <a:buNone/>
            </a:pPr>
            <a:r>
              <a:rPr lang="en-IN" b="1" dirty="0"/>
              <a:t>void</a:t>
            </a:r>
            <a:r>
              <a:rPr lang="en-IN" dirty="0"/>
              <a:t> show();  </a:t>
            </a:r>
          </a:p>
          <a:p>
            <a:pPr marL="0" indent="0">
              <a:buNone/>
            </a:pPr>
            <a:r>
              <a:rPr lang="en-IN" dirty="0"/>
              <a:t>}  </a:t>
            </a:r>
          </a:p>
          <a:p>
            <a:pPr marL="0" indent="0">
              <a:buNone/>
            </a:pPr>
            <a:r>
              <a:rPr lang="en-IN" b="1" dirty="0"/>
              <a:t>class</a:t>
            </a:r>
            <a:r>
              <a:rPr lang="en-IN" dirty="0"/>
              <a:t> TestInterface4 </a:t>
            </a:r>
            <a:r>
              <a:rPr lang="en-IN" b="1" dirty="0"/>
              <a:t>implements</a:t>
            </a:r>
            <a:r>
              <a:rPr lang="en-IN" dirty="0"/>
              <a:t> Showable{  </a:t>
            </a:r>
          </a:p>
          <a:p>
            <a:pPr marL="0" indent="0">
              <a:buNone/>
            </a:pPr>
            <a:r>
              <a:rPr lang="en-IN" b="1" dirty="0"/>
              <a:t>public</a:t>
            </a:r>
            <a:r>
              <a:rPr lang="en-IN" dirty="0"/>
              <a:t> </a:t>
            </a:r>
            <a:r>
              <a:rPr lang="en-IN" b="1" dirty="0"/>
              <a:t>void</a:t>
            </a:r>
            <a:r>
              <a:rPr lang="en-IN" dirty="0"/>
              <a:t> print(){</a:t>
            </a:r>
            <a:r>
              <a:rPr lang="en-IN" dirty="0" err="1"/>
              <a:t>System.out.println</a:t>
            </a:r>
            <a:r>
              <a:rPr lang="en-IN" dirty="0"/>
              <a:t>("Hello");}  </a:t>
            </a:r>
          </a:p>
          <a:p>
            <a:pPr marL="0" indent="0">
              <a:buNone/>
            </a:pPr>
            <a:r>
              <a:rPr lang="en-IN" b="1" dirty="0"/>
              <a:t>public</a:t>
            </a:r>
            <a:r>
              <a:rPr lang="en-IN" dirty="0"/>
              <a:t> </a:t>
            </a:r>
            <a:r>
              <a:rPr lang="en-IN" b="1" dirty="0"/>
              <a:t>void</a:t>
            </a:r>
            <a:r>
              <a:rPr lang="en-IN" dirty="0"/>
              <a:t> show(){</a:t>
            </a:r>
            <a:r>
              <a:rPr lang="en-IN" dirty="0" err="1"/>
              <a:t>System.out.println</a:t>
            </a:r>
            <a:r>
              <a:rPr lang="en-IN" dirty="0"/>
              <a:t>("Welcome");}  </a:t>
            </a:r>
          </a:p>
          <a:p>
            <a:pPr marL="0" indent="0">
              <a:buNone/>
            </a:pPr>
            <a:r>
              <a:rPr lang="en-IN" dirty="0"/>
              <a:t>  </a:t>
            </a:r>
          </a:p>
          <a:p>
            <a:pPr marL="0" indent="0">
              <a:buNone/>
            </a:pP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pPr marL="0" indent="0">
              <a:buNone/>
            </a:pPr>
            <a:r>
              <a:rPr lang="en-IN" dirty="0"/>
              <a:t>TestInterface4 </a:t>
            </a:r>
            <a:r>
              <a:rPr lang="en-IN" dirty="0" err="1"/>
              <a:t>obj</a:t>
            </a:r>
            <a:r>
              <a:rPr lang="en-IN" dirty="0"/>
              <a:t> = </a:t>
            </a:r>
            <a:r>
              <a:rPr lang="en-IN" b="1" dirty="0"/>
              <a:t>new</a:t>
            </a:r>
            <a:r>
              <a:rPr lang="en-IN" dirty="0"/>
              <a:t> TestInterface4();  </a:t>
            </a:r>
          </a:p>
          <a:p>
            <a:pPr marL="0" indent="0">
              <a:buNone/>
            </a:pPr>
            <a:r>
              <a:rPr lang="en-IN" dirty="0" err="1"/>
              <a:t>obj.print</a:t>
            </a:r>
            <a:r>
              <a:rPr lang="en-IN" dirty="0"/>
              <a:t>();  </a:t>
            </a:r>
          </a:p>
          <a:p>
            <a:pPr marL="0" indent="0">
              <a:buNone/>
            </a:pPr>
            <a:r>
              <a:rPr lang="en-IN" dirty="0" err="1"/>
              <a:t>obj.show</a:t>
            </a:r>
            <a:r>
              <a:rPr lang="en-IN" dirty="0"/>
              <a:t>();  </a:t>
            </a:r>
          </a:p>
          <a:p>
            <a:pPr marL="0" indent="0">
              <a:buNone/>
            </a:pPr>
            <a:r>
              <a:rPr lang="en-IN" dirty="0"/>
              <a:t> }  </a:t>
            </a:r>
          </a:p>
          <a:p>
            <a:pPr marL="0" indent="0">
              <a:buNone/>
            </a:pPr>
            <a:r>
              <a:rPr lang="en-IN" dirty="0"/>
              <a:t>}  </a:t>
            </a:r>
          </a:p>
          <a:p>
            <a:pPr marL="0" indent="0">
              <a:buNone/>
            </a:pPr>
            <a:endParaRPr lang="en-IN" dirty="0"/>
          </a:p>
        </p:txBody>
      </p:sp>
      <p:sp>
        <p:nvSpPr>
          <p:cNvPr id="2" name="TextBox 1"/>
          <p:cNvSpPr txBox="1"/>
          <p:nvPr/>
        </p:nvSpPr>
        <p:spPr>
          <a:xfrm>
            <a:off x="6444669" y="914400"/>
            <a:ext cx="1784931" cy="1477328"/>
          </a:xfrm>
          <a:prstGeom prst="rect">
            <a:avLst/>
          </a:prstGeom>
          <a:noFill/>
          <a:ln>
            <a:solidFill>
              <a:schemeClr val="tx1"/>
            </a:solidFill>
          </a:ln>
        </p:spPr>
        <p:txBody>
          <a:bodyPr wrap="square" rtlCol="0">
            <a:spAutoFit/>
          </a:bodyPr>
          <a:lstStyle/>
          <a:p>
            <a:r>
              <a:rPr lang="en-US" dirty="0" smtClean="0"/>
              <a:t>Output:</a:t>
            </a:r>
          </a:p>
          <a:p>
            <a:r>
              <a:rPr lang="en-US" dirty="0"/>
              <a:t>Hello </a:t>
            </a:r>
            <a:endParaRPr lang="en-US" dirty="0" smtClean="0"/>
          </a:p>
          <a:p>
            <a:r>
              <a:rPr lang="en-US" dirty="0" smtClean="0"/>
              <a:t>Welcome </a:t>
            </a:r>
            <a:endParaRPr lang="en-US" dirty="0"/>
          </a:p>
          <a:p>
            <a:endParaRPr lang="en-US" dirty="0" smtClean="0"/>
          </a:p>
          <a:p>
            <a:endParaRPr lang="en-IN" dirty="0"/>
          </a:p>
        </p:txBody>
      </p:sp>
    </p:spTree>
    <p:extLst>
      <p:ext uri="{BB962C8B-B14F-4D97-AF65-F5344CB8AC3E}">
        <p14:creationId xmlns:p14="http://schemas.microsoft.com/office/powerpoint/2010/main" val="704785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endParaRPr lang="en-IN" dirty="0"/>
          </a:p>
        </p:txBody>
      </p:sp>
      <p:sp>
        <p:nvSpPr>
          <p:cNvPr id="3" name="Content Placeholder 2"/>
          <p:cNvSpPr>
            <a:spLocks noGrp="1"/>
          </p:cNvSpPr>
          <p:nvPr>
            <p:ph idx="1"/>
          </p:nvPr>
        </p:nvSpPr>
        <p:spPr/>
        <p:txBody>
          <a:bodyPr>
            <a:normAutofit fontScale="77500" lnSpcReduction="20000"/>
          </a:bodyPr>
          <a:lstStyle/>
          <a:p>
            <a:r>
              <a:rPr lang="en-US" dirty="0"/>
              <a:t>Abstraction :- </a:t>
            </a:r>
            <a:r>
              <a:rPr lang="en-US" i="1" dirty="0"/>
              <a:t>Hiding internal details and showing functionality</a:t>
            </a:r>
            <a:r>
              <a:rPr lang="en-US" dirty="0"/>
              <a:t> is known as abstraction. For example phone call, we don't know the internal processing. In Java, we use abstract class and interface to achieve abstraction.</a:t>
            </a:r>
          </a:p>
          <a:p>
            <a:r>
              <a:rPr lang="en-US" dirty="0"/>
              <a:t>Encapsulation :- </a:t>
            </a:r>
            <a:r>
              <a:rPr lang="en-US" i="1" dirty="0"/>
              <a:t>Binding (or wrapping) code and data together into a single unit are known as encapsulation</a:t>
            </a:r>
            <a:r>
              <a:rPr lang="en-US" dirty="0"/>
              <a:t>. For example, a capsule, it is wrapped with different medicines. A java class is the example of encapsulation. Java bean is the fully encapsulated class because all the data members are private here</a:t>
            </a:r>
            <a:r>
              <a:rPr lang="en-US" dirty="0" smtClean="0"/>
              <a:t>.</a:t>
            </a:r>
          </a:p>
          <a:p>
            <a:r>
              <a:rPr lang="en-US" dirty="0"/>
              <a:t>Coupling :- It  refers to the knowledge or information or dependency of another class. It arises when classes are aware of each other. If a class has the details information of another class, there is strong coupling. In Java, we use private, protected, and public modifiers to display the visibility level of a class, method, and field. You can use interfaces for the weaker coupling because there is no concrete implementation.</a:t>
            </a:r>
          </a:p>
          <a:p>
            <a:endParaRPr lang="en-US" dirty="0"/>
          </a:p>
          <a:p>
            <a:endParaRPr lang="en-IN" dirty="0"/>
          </a:p>
        </p:txBody>
      </p:sp>
    </p:spTree>
    <p:extLst>
      <p:ext uri="{BB962C8B-B14F-4D97-AF65-F5344CB8AC3E}">
        <p14:creationId xmlns:p14="http://schemas.microsoft.com/office/powerpoint/2010/main" val="22222275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15000"/>
          </a:xfrm>
        </p:spPr>
        <p:txBody>
          <a:bodyPr>
            <a:normAutofit fontScale="92500" lnSpcReduction="10000"/>
          </a:bodyPr>
          <a:lstStyle/>
          <a:p>
            <a:pPr marL="0" indent="0">
              <a:buNone/>
            </a:pPr>
            <a:r>
              <a:rPr lang="en-IN" b="1" dirty="0"/>
              <a:t>interface</a:t>
            </a:r>
            <a:r>
              <a:rPr lang="en-IN" dirty="0"/>
              <a:t> Printable{  </a:t>
            </a:r>
          </a:p>
          <a:p>
            <a:pPr marL="0" indent="0">
              <a:buNone/>
            </a:pPr>
            <a:r>
              <a:rPr lang="en-IN" b="1" dirty="0"/>
              <a:t>void</a:t>
            </a:r>
            <a:r>
              <a:rPr lang="en-IN" dirty="0"/>
              <a:t> print();  </a:t>
            </a:r>
          </a:p>
          <a:p>
            <a:pPr marL="0" indent="0">
              <a:buNone/>
            </a:pPr>
            <a:r>
              <a:rPr lang="en-IN" dirty="0"/>
              <a:t>}  </a:t>
            </a:r>
          </a:p>
          <a:p>
            <a:pPr marL="0" indent="0">
              <a:buNone/>
            </a:pPr>
            <a:r>
              <a:rPr lang="en-IN" b="1" dirty="0"/>
              <a:t>interface</a:t>
            </a:r>
            <a:r>
              <a:rPr lang="en-IN" dirty="0"/>
              <a:t> Showable{  </a:t>
            </a:r>
          </a:p>
          <a:p>
            <a:pPr marL="0" indent="0">
              <a:buNone/>
            </a:pPr>
            <a:r>
              <a:rPr lang="en-IN" b="1" dirty="0"/>
              <a:t>void</a:t>
            </a:r>
            <a:r>
              <a:rPr lang="en-IN" dirty="0"/>
              <a:t> print();  </a:t>
            </a:r>
          </a:p>
          <a:p>
            <a:pPr marL="0" indent="0">
              <a:buNone/>
            </a:pPr>
            <a:r>
              <a:rPr lang="en-IN" dirty="0"/>
              <a:t>}  </a:t>
            </a:r>
          </a:p>
          <a:p>
            <a:pPr marL="0" indent="0">
              <a:buNone/>
            </a:pPr>
            <a:r>
              <a:rPr lang="en-IN" dirty="0"/>
              <a:t>  </a:t>
            </a:r>
          </a:p>
          <a:p>
            <a:pPr marL="0" indent="0">
              <a:buNone/>
            </a:pPr>
            <a:r>
              <a:rPr lang="en-IN" b="1" dirty="0"/>
              <a:t>class</a:t>
            </a:r>
            <a:r>
              <a:rPr lang="en-IN" dirty="0"/>
              <a:t> TestInterface3 </a:t>
            </a:r>
            <a:r>
              <a:rPr lang="en-IN" b="1" dirty="0"/>
              <a:t>implements</a:t>
            </a:r>
            <a:r>
              <a:rPr lang="en-IN" dirty="0"/>
              <a:t> Printable, Showable{  </a:t>
            </a:r>
          </a:p>
          <a:p>
            <a:pPr marL="0" indent="0">
              <a:buNone/>
            </a:pPr>
            <a:r>
              <a:rPr lang="en-IN" b="1" dirty="0"/>
              <a:t>public</a:t>
            </a:r>
            <a:r>
              <a:rPr lang="en-IN" dirty="0"/>
              <a:t> </a:t>
            </a:r>
            <a:r>
              <a:rPr lang="en-IN" b="1" dirty="0"/>
              <a:t>void</a:t>
            </a:r>
            <a:r>
              <a:rPr lang="en-IN" dirty="0"/>
              <a:t> print(){</a:t>
            </a:r>
            <a:r>
              <a:rPr lang="en-IN" dirty="0" err="1"/>
              <a:t>System.out.println</a:t>
            </a:r>
            <a:r>
              <a:rPr lang="en-IN" dirty="0"/>
              <a:t>("Hello");}  </a:t>
            </a:r>
          </a:p>
          <a:p>
            <a:pPr marL="0" indent="0">
              <a:buNone/>
            </a:pP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pPr marL="0" indent="0">
              <a:buNone/>
            </a:pPr>
            <a:r>
              <a:rPr lang="en-IN" dirty="0"/>
              <a:t>TestInterface3 </a:t>
            </a:r>
            <a:r>
              <a:rPr lang="en-IN" dirty="0" err="1"/>
              <a:t>obj</a:t>
            </a:r>
            <a:r>
              <a:rPr lang="en-IN" dirty="0"/>
              <a:t> = </a:t>
            </a:r>
            <a:r>
              <a:rPr lang="en-IN" b="1" dirty="0"/>
              <a:t>new</a:t>
            </a:r>
            <a:r>
              <a:rPr lang="en-IN" dirty="0"/>
              <a:t> TestInterface3();  </a:t>
            </a:r>
          </a:p>
          <a:p>
            <a:pPr marL="0" indent="0">
              <a:buNone/>
            </a:pPr>
            <a:r>
              <a:rPr lang="en-IN" dirty="0" err="1"/>
              <a:t>obj.print</a:t>
            </a:r>
            <a:r>
              <a:rPr lang="en-IN" dirty="0"/>
              <a:t>();  </a:t>
            </a:r>
          </a:p>
          <a:p>
            <a:pPr marL="0" indent="0">
              <a:buNone/>
            </a:pPr>
            <a:r>
              <a:rPr lang="en-IN" dirty="0"/>
              <a:t> }  </a:t>
            </a:r>
          </a:p>
          <a:p>
            <a:pPr marL="0" indent="0">
              <a:buNone/>
            </a:pPr>
            <a:r>
              <a:rPr lang="en-IN" dirty="0"/>
              <a:t>}  </a:t>
            </a:r>
          </a:p>
          <a:p>
            <a:pPr marL="0" indent="0">
              <a:buNone/>
            </a:pPr>
            <a:endParaRPr lang="en-IN" dirty="0"/>
          </a:p>
        </p:txBody>
      </p:sp>
      <p:sp>
        <p:nvSpPr>
          <p:cNvPr id="4" name="TextBox 3"/>
          <p:cNvSpPr txBox="1"/>
          <p:nvPr/>
        </p:nvSpPr>
        <p:spPr>
          <a:xfrm>
            <a:off x="6444669" y="914400"/>
            <a:ext cx="1784931" cy="1200329"/>
          </a:xfrm>
          <a:prstGeom prst="rect">
            <a:avLst/>
          </a:prstGeom>
          <a:noFill/>
          <a:ln>
            <a:solidFill>
              <a:schemeClr val="tx1"/>
            </a:solidFill>
          </a:ln>
        </p:spPr>
        <p:txBody>
          <a:bodyPr wrap="square" rtlCol="0">
            <a:spAutoFit/>
          </a:bodyPr>
          <a:lstStyle/>
          <a:p>
            <a:r>
              <a:rPr lang="en-US" dirty="0" smtClean="0"/>
              <a:t>Output:</a:t>
            </a:r>
          </a:p>
          <a:p>
            <a:r>
              <a:rPr lang="en-US" dirty="0"/>
              <a:t>Hello </a:t>
            </a:r>
            <a:r>
              <a:rPr lang="en-US" dirty="0" smtClean="0"/>
              <a:t> </a:t>
            </a:r>
            <a:endParaRPr lang="en-US" dirty="0"/>
          </a:p>
          <a:p>
            <a:endParaRPr lang="en-US" dirty="0" smtClean="0"/>
          </a:p>
          <a:p>
            <a:endParaRPr lang="en-IN" dirty="0"/>
          </a:p>
        </p:txBody>
      </p:sp>
    </p:spTree>
    <p:extLst>
      <p:ext uri="{BB962C8B-B14F-4D97-AF65-F5344CB8AC3E}">
        <p14:creationId xmlns:p14="http://schemas.microsoft.com/office/powerpoint/2010/main" val="6781608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normAutofit fontScale="92500" lnSpcReduction="20000"/>
          </a:bodyPr>
          <a:lstStyle/>
          <a:p>
            <a:pPr marL="0" indent="0">
              <a:buNone/>
            </a:pPr>
            <a:r>
              <a:rPr lang="en-IN" b="1" dirty="0"/>
              <a:t>interface</a:t>
            </a:r>
            <a:r>
              <a:rPr lang="en-IN" dirty="0"/>
              <a:t> Bank{  </a:t>
            </a:r>
          </a:p>
          <a:p>
            <a:pPr marL="0" indent="0">
              <a:buNone/>
            </a:pPr>
            <a:r>
              <a:rPr lang="en-IN" b="1" dirty="0"/>
              <a:t>float</a:t>
            </a:r>
            <a:r>
              <a:rPr lang="en-IN" dirty="0"/>
              <a:t> </a:t>
            </a:r>
            <a:r>
              <a:rPr lang="en-IN" dirty="0" err="1"/>
              <a:t>rateOfInterest</a:t>
            </a:r>
            <a:r>
              <a:rPr lang="en-IN" dirty="0"/>
              <a:t>();  </a:t>
            </a:r>
          </a:p>
          <a:p>
            <a:pPr marL="0" indent="0">
              <a:buNone/>
            </a:pPr>
            <a:r>
              <a:rPr lang="en-IN" dirty="0"/>
              <a:t>}  </a:t>
            </a:r>
          </a:p>
          <a:p>
            <a:pPr marL="0" indent="0">
              <a:buNone/>
            </a:pPr>
            <a:r>
              <a:rPr lang="en-IN" b="1" dirty="0"/>
              <a:t>class</a:t>
            </a:r>
            <a:r>
              <a:rPr lang="en-IN" dirty="0"/>
              <a:t> SBI </a:t>
            </a:r>
            <a:r>
              <a:rPr lang="en-IN" b="1" dirty="0"/>
              <a:t>implements</a:t>
            </a:r>
            <a:r>
              <a:rPr lang="en-IN" dirty="0"/>
              <a:t> Bank{  </a:t>
            </a:r>
          </a:p>
          <a:p>
            <a:pPr marL="0" indent="0">
              <a:buNone/>
            </a:pPr>
            <a:r>
              <a:rPr lang="en-IN" b="1" dirty="0"/>
              <a:t>public</a:t>
            </a:r>
            <a:r>
              <a:rPr lang="en-IN" dirty="0"/>
              <a:t> </a:t>
            </a:r>
            <a:r>
              <a:rPr lang="en-IN" b="1" dirty="0"/>
              <a:t>float</a:t>
            </a:r>
            <a:r>
              <a:rPr lang="en-IN" dirty="0"/>
              <a:t> </a:t>
            </a:r>
            <a:r>
              <a:rPr lang="en-IN" dirty="0" err="1"/>
              <a:t>rateOfInterest</a:t>
            </a:r>
            <a:r>
              <a:rPr lang="en-IN" dirty="0"/>
              <a:t>(){</a:t>
            </a:r>
            <a:r>
              <a:rPr lang="en-IN" b="1" dirty="0"/>
              <a:t>return</a:t>
            </a:r>
            <a:r>
              <a:rPr lang="en-IN" dirty="0"/>
              <a:t> 9.15f;}  </a:t>
            </a:r>
          </a:p>
          <a:p>
            <a:pPr marL="0" indent="0">
              <a:buNone/>
            </a:pPr>
            <a:r>
              <a:rPr lang="en-IN" dirty="0"/>
              <a:t>}  </a:t>
            </a:r>
          </a:p>
          <a:p>
            <a:pPr marL="0" indent="0">
              <a:buNone/>
            </a:pPr>
            <a:r>
              <a:rPr lang="en-IN" b="1" dirty="0"/>
              <a:t>class</a:t>
            </a:r>
            <a:r>
              <a:rPr lang="en-IN" dirty="0"/>
              <a:t> PNB </a:t>
            </a:r>
            <a:r>
              <a:rPr lang="en-IN" b="1" dirty="0"/>
              <a:t>implements</a:t>
            </a:r>
            <a:r>
              <a:rPr lang="en-IN" dirty="0"/>
              <a:t> Bank{  </a:t>
            </a:r>
          </a:p>
          <a:p>
            <a:pPr marL="0" indent="0">
              <a:buNone/>
            </a:pPr>
            <a:r>
              <a:rPr lang="en-IN" b="1" dirty="0"/>
              <a:t>public</a:t>
            </a:r>
            <a:r>
              <a:rPr lang="en-IN" dirty="0"/>
              <a:t> </a:t>
            </a:r>
            <a:r>
              <a:rPr lang="en-IN" b="1" dirty="0"/>
              <a:t>float</a:t>
            </a:r>
            <a:r>
              <a:rPr lang="en-IN" dirty="0"/>
              <a:t> </a:t>
            </a:r>
            <a:r>
              <a:rPr lang="en-IN" dirty="0" err="1"/>
              <a:t>rateOfInterest</a:t>
            </a:r>
            <a:r>
              <a:rPr lang="en-IN" dirty="0"/>
              <a:t>(){</a:t>
            </a:r>
            <a:r>
              <a:rPr lang="en-IN" b="1" dirty="0"/>
              <a:t>return</a:t>
            </a:r>
            <a:r>
              <a:rPr lang="en-IN" dirty="0"/>
              <a:t> 9.7f;}  </a:t>
            </a:r>
          </a:p>
          <a:p>
            <a:pPr marL="0" indent="0">
              <a:buNone/>
            </a:pPr>
            <a:r>
              <a:rPr lang="en-IN" dirty="0"/>
              <a:t>}  </a:t>
            </a:r>
          </a:p>
          <a:p>
            <a:pPr marL="0" indent="0">
              <a:buNone/>
            </a:pPr>
            <a:r>
              <a:rPr lang="en-IN" b="1" dirty="0"/>
              <a:t>class</a:t>
            </a:r>
            <a:r>
              <a:rPr lang="en-IN" dirty="0"/>
              <a:t> TestInterface2{  </a:t>
            </a:r>
          </a:p>
          <a:p>
            <a:pPr marL="0" indent="0">
              <a:buNone/>
            </a:pP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pPr marL="0" indent="0">
              <a:buNone/>
            </a:pPr>
            <a:r>
              <a:rPr lang="en-IN" dirty="0"/>
              <a:t>Bank b=</a:t>
            </a:r>
            <a:r>
              <a:rPr lang="en-IN" b="1" dirty="0"/>
              <a:t>new</a:t>
            </a:r>
            <a:r>
              <a:rPr lang="en-IN" dirty="0"/>
              <a:t> SBI();  </a:t>
            </a:r>
          </a:p>
          <a:p>
            <a:pPr marL="0" indent="0">
              <a:buNone/>
            </a:pPr>
            <a:r>
              <a:rPr lang="en-IN" dirty="0" err="1"/>
              <a:t>System.out.println</a:t>
            </a:r>
            <a:r>
              <a:rPr lang="en-IN" dirty="0"/>
              <a:t>("ROI: "+</a:t>
            </a:r>
            <a:r>
              <a:rPr lang="en-IN" dirty="0" err="1"/>
              <a:t>b.rateOfInterest</a:t>
            </a:r>
            <a:r>
              <a:rPr lang="en-IN" dirty="0"/>
              <a:t>());  </a:t>
            </a:r>
          </a:p>
          <a:p>
            <a:pPr marL="0" indent="0">
              <a:buNone/>
            </a:pPr>
            <a:r>
              <a:rPr lang="en-IN" dirty="0"/>
              <a:t>}}  </a:t>
            </a:r>
          </a:p>
          <a:p>
            <a:pPr marL="0" indent="0">
              <a:buNone/>
            </a:pPr>
            <a:endParaRPr lang="en-IN" dirty="0"/>
          </a:p>
        </p:txBody>
      </p:sp>
      <p:sp>
        <p:nvSpPr>
          <p:cNvPr id="4" name="TextBox 3"/>
          <p:cNvSpPr txBox="1"/>
          <p:nvPr/>
        </p:nvSpPr>
        <p:spPr>
          <a:xfrm>
            <a:off x="6444669" y="914400"/>
            <a:ext cx="1784931" cy="1477328"/>
          </a:xfrm>
          <a:prstGeom prst="rect">
            <a:avLst/>
          </a:prstGeom>
          <a:noFill/>
          <a:ln>
            <a:solidFill>
              <a:schemeClr val="tx1"/>
            </a:solidFill>
          </a:ln>
        </p:spPr>
        <p:txBody>
          <a:bodyPr wrap="square" rtlCol="0">
            <a:spAutoFit/>
          </a:bodyPr>
          <a:lstStyle/>
          <a:p>
            <a:r>
              <a:rPr lang="en-US" dirty="0" smtClean="0"/>
              <a:t>Output:</a:t>
            </a:r>
          </a:p>
          <a:p>
            <a:r>
              <a:rPr lang="en-US" dirty="0"/>
              <a:t>ROI: 9.15 </a:t>
            </a:r>
          </a:p>
          <a:p>
            <a:endParaRPr lang="en-US" dirty="0" smtClean="0"/>
          </a:p>
          <a:p>
            <a:endParaRPr lang="en-US" dirty="0" smtClean="0"/>
          </a:p>
          <a:p>
            <a:endParaRPr lang="en-IN" dirty="0"/>
          </a:p>
        </p:txBody>
      </p:sp>
    </p:spTree>
    <p:extLst>
      <p:ext uri="{BB962C8B-B14F-4D97-AF65-F5344CB8AC3E}">
        <p14:creationId xmlns:p14="http://schemas.microsoft.com/office/powerpoint/2010/main" val="32359988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457197"/>
          <a:ext cx="8229600" cy="6019806"/>
        </p:xfrm>
        <a:graphic>
          <a:graphicData uri="http://schemas.openxmlformats.org/drawingml/2006/table">
            <a:tbl>
              <a:tblPr firstRow="1" bandRow="1">
                <a:tableStyleId>{5C22544A-7EE6-4342-B048-85BDC9FD1C3A}</a:tableStyleId>
              </a:tblPr>
              <a:tblGrid>
                <a:gridCol w="685800"/>
                <a:gridCol w="3657600"/>
                <a:gridCol w="3886200"/>
              </a:tblGrid>
              <a:tr h="610520">
                <a:tc>
                  <a:txBody>
                    <a:bodyPr/>
                    <a:lstStyle/>
                    <a:p>
                      <a:r>
                        <a:rPr lang="en-US" sz="1200" dirty="0" smtClean="0"/>
                        <a:t>Sr. No</a:t>
                      </a:r>
                      <a:endParaRPr lang="en-US" sz="1200" dirty="0"/>
                    </a:p>
                  </a:txBody>
                  <a:tcPr/>
                </a:tc>
                <a:tc>
                  <a:txBody>
                    <a:bodyPr/>
                    <a:lstStyle/>
                    <a:p>
                      <a:r>
                        <a:rPr kumimoji="0" lang="en-US" sz="1400" b="1" i="0" kern="1200" dirty="0" smtClean="0">
                          <a:solidFill>
                            <a:schemeClr val="lt1"/>
                          </a:solidFill>
                          <a:latin typeface="+mn-lt"/>
                          <a:ea typeface="+mn-ea"/>
                          <a:cs typeface="+mn-cs"/>
                        </a:rPr>
                        <a:t>Abstract class</a:t>
                      </a:r>
                      <a:endParaRPr lang="en-US" sz="1400" dirty="0"/>
                    </a:p>
                  </a:txBody>
                  <a:tcPr/>
                </a:tc>
                <a:tc>
                  <a:txBody>
                    <a:bodyPr/>
                    <a:lstStyle/>
                    <a:p>
                      <a:r>
                        <a:rPr kumimoji="0" lang="en-US" sz="1400" b="1" i="0" kern="1200" dirty="0" smtClean="0">
                          <a:solidFill>
                            <a:schemeClr val="lt1"/>
                          </a:solidFill>
                          <a:latin typeface="+mn-lt"/>
                          <a:ea typeface="+mn-ea"/>
                          <a:cs typeface="+mn-cs"/>
                        </a:rPr>
                        <a:t>Interface</a:t>
                      </a:r>
                      <a:endParaRPr lang="en-US" sz="1400" dirty="0"/>
                    </a:p>
                  </a:txBody>
                  <a:tcPr/>
                </a:tc>
              </a:tr>
              <a:tr h="552376">
                <a:tc>
                  <a:txBody>
                    <a:bodyPr/>
                    <a:lstStyle/>
                    <a:p>
                      <a:r>
                        <a:rPr lang="en-US" sz="1200"/>
                        <a:t>1</a:t>
                      </a:r>
                    </a:p>
                  </a:txBody>
                  <a:tcPr marL="76200" marR="76200" marT="76200" marB="76200" anchor="ctr"/>
                </a:tc>
                <a:tc>
                  <a:txBody>
                    <a:bodyPr/>
                    <a:lstStyle/>
                    <a:p>
                      <a:r>
                        <a:rPr lang="en-US" sz="1200" dirty="0"/>
                        <a:t>It is collection of abstract method and concrete methods.</a:t>
                      </a:r>
                    </a:p>
                  </a:txBody>
                  <a:tcPr marL="76200" marR="76200" marT="76200" marB="76200" anchor="ctr"/>
                </a:tc>
                <a:tc>
                  <a:txBody>
                    <a:bodyPr/>
                    <a:lstStyle/>
                    <a:p>
                      <a:r>
                        <a:rPr lang="en-US" sz="1200"/>
                        <a:t>It is collection of abstract method.</a:t>
                      </a:r>
                    </a:p>
                  </a:txBody>
                  <a:tcPr marL="76200" marR="76200" marT="76200" marB="76200" anchor="ctr"/>
                </a:tc>
              </a:tr>
              <a:tr h="552376">
                <a:tc>
                  <a:txBody>
                    <a:bodyPr/>
                    <a:lstStyle/>
                    <a:p>
                      <a:r>
                        <a:rPr lang="en-US" sz="1200"/>
                        <a:t>2</a:t>
                      </a:r>
                    </a:p>
                  </a:txBody>
                  <a:tcPr marL="76200" marR="76200" marT="76200" marB="76200" anchor="ctr"/>
                </a:tc>
                <a:tc>
                  <a:txBody>
                    <a:bodyPr/>
                    <a:lstStyle/>
                    <a:p>
                      <a:r>
                        <a:rPr lang="en-US" sz="1200"/>
                        <a:t>There properties can be reused commonly in a specific application.</a:t>
                      </a:r>
                    </a:p>
                  </a:txBody>
                  <a:tcPr marL="76200" marR="76200" marT="76200" marB="76200" anchor="ctr"/>
                </a:tc>
                <a:tc>
                  <a:txBody>
                    <a:bodyPr/>
                    <a:lstStyle/>
                    <a:p>
                      <a:r>
                        <a:rPr lang="en-US" sz="1200"/>
                        <a:t>There properties commonly usable in any application of java environment.</a:t>
                      </a:r>
                    </a:p>
                  </a:txBody>
                  <a:tcPr marL="76200" marR="76200" marT="76200" marB="76200" anchor="ctr"/>
                </a:tc>
              </a:tr>
              <a:tr h="472881">
                <a:tc>
                  <a:txBody>
                    <a:bodyPr/>
                    <a:lstStyle/>
                    <a:p>
                      <a:r>
                        <a:rPr lang="en-US" sz="1200"/>
                        <a:t>3</a:t>
                      </a:r>
                    </a:p>
                  </a:txBody>
                  <a:tcPr marL="76200" marR="76200" marT="76200" marB="76200" anchor="ctr"/>
                </a:tc>
                <a:tc>
                  <a:txBody>
                    <a:bodyPr/>
                    <a:lstStyle/>
                    <a:p>
                      <a:r>
                        <a:rPr lang="en-US" sz="1200"/>
                        <a:t>It does not support multiple inheritance.</a:t>
                      </a:r>
                    </a:p>
                  </a:txBody>
                  <a:tcPr marL="76200" marR="76200" marT="76200" marB="76200" anchor="ctr"/>
                </a:tc>
                <a:tc>
                  <a:txBody>
                    <a:bodyPr/>
                    <a:lstStyle/>
                    <a:p>
                      <a:r>
                        <a:rPr lang="en-US" sz="1200"/>
                        <a:t>It support multiple inheritance.</a:t>
                      </a:r>
                    </a:p>
                  </a:txBody>
                  <a:tcPr marL="76200" marR="76200" marT="76200" marB="76200" anchor="ctr"/>
                </a:tc>
              </a:tr>
              <a:tr h="472881">
                <a:tc>
                  <a:txBody>
                    <a:bodyPr/>
                    <a:lstStyle/>
                    <a:p>
                      <a:r>
                        <a:rPr lang="en-US" sz="1200"/>
                        <a:t>4</a:t>
                      </a:r>
                    </a:p>
                  </a:txBody>
                  <a:tcPr marL="76200" marR="76200" marT="76200" marB="76200" anchor="ctr"/>
                </a:tc>
                <a:tc>
                  <a:txBody>
                    <a:bodyPr/>
                    <a:lstStyle/>
                    <a:p>
                      <a:r>
                        <a:rPr lang="en-US" sz="1200"/>
                        <a:t>Abstract class is preceded by abstract keyword.</a:t>
                      </a:r>
                    </a:p>
                  </a:txBody>
                  <a:tcPr marL="76200" marR="76200" marT="76200" marB="76200" anchor="ctr"/>
                </a:tc>
                <a:tc>
                  <a:txBody>
                    <a:bodyPr/>
                    <a:lstStyle/>
                    <a:p>
                      <a:r>
                        <a:rPr lang="en-US" sz="1200"/>
                        <a:t>It is preceded by Interface keyword.</a:t>
                      </a:r>
                    </a:p>
                  </a:txBody>
                  <a:tcPr marL="76200" marR="76200" marT="76200" marB="76200" anchor="ctr"/>
                </a:tc>
              </a:tr>
              <a:tr h="472881">
                <a:tc>
                  <a:txBody>
                    <a:bodyPr/>
                    <a:lstStyle/>
                    <a:p>
                      <a:r>
                        <a:rPr lang="en-US" sz="1200"/>
                        <a:t>5</a:t>
                      </a:r>
                    </a:p>
                  </a:txBody>
                  <a:tcPr marL="76200" marR="76200" marT="76200" marB="76200" anchor="ctr"/>
                </a:tc>
                <a:tc>
                  <a:txBody>
                    <a:bodyPr/>
                    <a:lstStyle/>
                    <a:p>
                      <a:r>
                        <a:rPr lang="en-US" sz="1200"/>
                        <a:t>Which may contain either variable or constants.</a:t>
                      </a:r>
                    </a:p>
                  </a:txBody>
                  <a:tcPr marL="76200" marR="76200" marT="76200" marB="76200" anchor="ctr"/>
                </a:tc>
                <a:tc>
                  <a:txBody>
                    <a:bodyPr/>
                    <a:lstStyle/>
                    <a:p>
                      <a:r>
                        <a:rPr lang="en-US" sz="1200"/>
                        <a:t>Which should contains only constants.</a:t>
                      </a:r>
                    </a:p>
                  </a:txBody>
                  <a:tcPr marL="76200" marR="76200" marT="76200" marB="76200" anchor="ctr"/>
                </a:tc>
              </a:tr>
              <a:tr h="552376">
                <a:tc>
                  <a:txBody>
                    <a:bodyPr/>
                    <a:lstStyle/>
                    <a:p>
                      <a:r>
                        <a:rPr lang="en-US" sz="1200"/>
                        <a:t>6</a:t>
                      </a:r>
                    </a:p>
                  </a:txBody>
                  <a:tcPr marL="76200" marR="76200" marT="76200" marB="76200" anchor="ctr"/>
                </a:tc>
                <a:tc>
                  <a:txBody>
                    <a:bodyPr/>
                    <a:lstStyle/>
                    <a:p>
                      <a:r>
                        <a:rPr lang="en-US" sz="1200"/>
                        <a:t>The default access specifier of abstract class methods are default.</a:t>
                      </a:r>
                    </a:p>
                  </a:txBody>
                  <a:tcPr marL="76200" marR="76200" marT="76200" marB="76200" anchor="ctr"/>
                </a:tc>
                <a:tc>
                  <a:txBody>
                    <a:bodyPr/>
                    <a:lstStyle/>
                    <a:p>
                      <a:r>
                        <a:rPr lang="en-US" sz="1200"/>
                        <a:t>There default access specifier of interface method are public.</a:t>
                      </a:r>
                    </a:p>
                  </a:txBody>
                  <a:tcPr marL="76200" marR="76200" marT="76200" marB="76200" anchor="ctr"/>
                </a:tc>
              </a:tr>
              <a:tr h="552376">
                <a:tc>
                  <a:txBody>
                    <a:bodyPr/>
                    <a:lstStyle/>
                    <a:p>
                      <a:r>
                        <a:rPr lang="en-US" sz="1200"/>
                        <a:t>7</a:t>
                      </a:r>
                    </a:p>
                  </a:txBody>
                  <a:tcPr marL="76200" marR="76200" marT="76200" marB="76200" anchor="ctr"/>
                </a:tc>
                <a:tc>
                  <a:txBody>
                    <a:bodyPr/>
                    <a:lstStyle/>
                    <a:p>
                      <a:r>
                        <a:rPr lang="en-US" sz="1200"/>
                        <a:t>These class properties can be reused in other class using extend keyword.</a:t>
                      </a:r>
                    </a:p>
                  </a:txBody>
                  <a:tcPr marL="76200" marR="76200" marT="76200" marB="76200" anchor="ctr"/>
                </a:tc>
                <a:tc>
                  <a:txBody>
                    <a:bodyPr/>
                    <a:lstStyle/>
                    <a:p>
                      <a:r>
                        <a:rPr lang="en-US" sz="1200"/>
                        <a:t>These properties can be reused in any other class using implements keyword.</a:t>
                      </a:r>
                    </a:p>
                  </a:txBody>
                  <a:tcPr marL="76200" marR="76200" marT="76200" marB="76200" anchor="ctr"/>
                </a:tc>
              </a:tr>
              <a:tr h="472881">
                <a:tc>
                  <a:txBody>
                    <a:bodyPr/>
                    <a:lstStyle/>
                    <a:p>
                      <a:r>
                        <a:rPr lang="en-US" sz="1200"/>
                        <a:t>8</a:t>
                      </a:r>
                    </a:p>
                  </a:txBody>
                  <a:tcPr marL="76200" marR="76200" marT="76200" marB="76200" anchor="ctr"/>
                </a:tc>
                <a:tc>
                  <a:txBody>
                    <a:bodyPr/>
                    <a:lstStyle/>
                    <a:p>
                      <a:r>
                        <a:rPr lang="en-US" sz="1200"/>
                        <a:t>Inside abstract class we can take constructor.</a:t>
                      </a:r>
                    </a:p>
                  </a:txBody>
                  <a:tcPr marL="76200" marR="76200" marT="76200" marB="76200" anchor="ctr"/>
                </a:tc>
                <a:tc>
                  <a:txBody>
                    <a:bodyPr/>
                    <a:lstStyle/>
                    <a:p>
                      <a:r>
                        <a:rPr lang="en-US" sz="1200"/>
                        <a:t>Inside interface we can not take any constructor.</a:t>
                      </a:r>
                    </a:p>
                  </a:txBody>
                  <a:tcPr marL="76200" marR="76200" marT="76200" marB="76200" anchor="ctr"/>
                </a:tc>
              </a:tr>
              <a:tr h="755882">
                <a:tc>
                  <a:txBody>
                    <a:bodyPr/>
                    <a:lstStyle/>
                    <a:p>
                      <a:r>
                        <a:rPr lang="en-US" sz="1200"/>
                        <a:t>9</a:t>
                      </a:r>
                    </a:p>
                  </a:txBody>
                  <a:tcPr marL="76200" marR="76200" marT="76200" marB="76200" anchor="ctr"/>
                </a:tc>
                <a:tc>
                  <a:txBody>
                    <a:bodyPr/>
                    <a:lstStyle/>
                    <a:p>
                      <a:r>
                        <a:rPr lang="en-US" sz="1200"/>
                        <a:t>For the abstract class there is no restriction like initialization of variable at the time of variable declaration.</a:t>
                      </a:r>
                    </a:p>
                  </a:txBody>
                  <a:tcPr marL="76200" marR="76200" marT="76200" marB="76200" anchor="ctr"/>
                </a:tc>
                <a:tc>
                  <a:txBody>
                    <a:bodyPr/>
                    <a:lstStyle/>
                    <a:p>
                      <a:r>
                        <a:rPr lang="en-US" sz="1200"/>
                        <a:t>For the interface it should be compulsory to initialization of variable at the time of variable declaration.</a:t>
                      </a:r>
                    </a:p>
                  </a:txBody>
                  <a:tcPr marL="76200" marR="76200" marT="76200" marB="76200" anchor="ctr"/>
                </a:tc>
              </a:tr>
              <a:tr h="552376">
                <a:tc>
                  <a:txBody>
                    <a:bodyPr/>
                    <a:lstStyle/>
                    <a:p>
                      <a:r>
                        <a:rPr lang="en-US" sz="1200"/>
                        <a:t>10</a:t>
                      </a:r>
                    </a:p>
                  </a:txBody>
                  <a:tcPr marL="76200" marR="76200" marT="76200" marB="76200" anchor="ctr"/>
                </a:tc>
                <a:tc>
                  <a:txBody>
                    <a:bodyPr/>
                    <a:lstStyle/>
                    <a:p>
                      <a:r>
                        <a:rPr lang="en-US" sz="1200"/>
                        <a:t>There are no any restriction for abstract class variable.</a:t>
                      </a:r>
                    </a:p>
                  </a:txBody>
                  <a:tcPr marL="76200" marR="76200" marT="76200" marB="76200" anchor="ctr"/>
                </a:tc>
                <a:tc>
                  <a:txBody>
                    <a:bodyPr/>
                    <a:lstStyle/>
                    <a:p>
                      <a:r>
                        <a:rPr lang="en-US" sz="1200" dirty="0"/>
                        <a:t>For the interface variable can not declare variable as private, protected, transient, volatile.</a:t>
                      </a:r>
                    </a:p>
                  </a:txBody>
                  <a:tcPr marL="76200" marR="76200" marT="76200" marB="76200" anchor="ctr"/>
                </a:tc>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handling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latin typeface="Times New Roman" pitchFamily="18" charset="0"/>
                <a:cs typeface="Times New Roman" pitchFamily="18" charset="0"/>
              </a:rPr>
              <a:t>The </a:t>
            </a:r>
            <a:r>
              <a:rPr lang="en-US" b="1" dirty="0" smtClean="0">
                <a:latin typeface="Times New Roman" pitchFamily="18" charset="0"/>
                <a:cs typeface="Times New Roman" pitchFamily="18" charset="0"/>
              </a:rPr>
              <a:t>Exception Handling in Java</a:t>
            </a:r>
            <a:r>
              <a:rPr lang="en-US" dirty="0" smtClean="0">
                <a:latin typeface="Times New Roman" pitchFamily="18" charset="0"/>
                <a:cs typeface="Times New Roman" pitchFamily="18" charset="0"/>
              </a:rPr>
              <a:t> is one of the powerful </a:t>
            </a:r>
            <a:r>
              <a:rPr lang="en-US" i="1" dirty="0" smtClean="0">
                <a:latin typeface="Times New Roman" pitchFamily="18" charset="0"/>
                <a:cs typeface="Times New Roman" pitchFamily="18" charset="0"/>
              </a:rPr>
              <a:t>mechanism to handle the runtime errors</a:t>
            </a:r>
            <a:r>
              <a:rPr lang="en-US" dirty="0" smtClean="0">
                <a:latin typeface="Times New Roman" pitchFamily="18" charset="0"/>
                <a:cs typeface="Times New Roman" pitchFamily="18" charset="0"/>
              </a:rPr>
              <a:t> so that normal flow of the application can be maintained.</a:t>
            </a:r>
          </a:p>
          <a:p>
            <a:r>
              <a:rPr lang="en-US" dirty="0" smtClean="0">
                <a:latin typeface="Times New Roman" pitchFamily="18" charset="0"/>
                <a:cs typeface="Times New Roman" pitchFamily="18" charset="0"/>
              </a:rPr>
              <a:t>What is Exception in Java</a:t>
            </a:r>
          </a:p>
          <a:p>
            <a:pPr lvl="1"/>
            <a:r>
              <a:rPr lang="en-US" b="1" dirty="0" smtClean="0">
                <a:latin typeface="Times New Roman" pitchFamily="18" charset="0"/>
                <a:cs typeface="Times New Roman" pitchFamily="18" charset="0"/>
              </a:rPr>
              <a:t>Dictionary Meaning:</a:t>
            </a:r>
            <a:r>
              <a:rPr lang="en-US" dirty="0" smtClean="0">
                <a:latin typeface="Times New Roman" pitchFamily="18" charset="0"/>
                <a:cs typeface="Times New Roman" pitchFamily="18" charset="0"/>
              </a:rPr>
              <a:t> Exception is an abnormal condition.</a:t>
            </a:r>
          </a:p>
          <a:p>
            <a:pPr lvl="1"/>
            <a:r>
              <a:rPr lang="en-US" dirty="0" smtClean="0">
                <a:latin typeface="Times New Roman" pitchFamily="18" charset="0"/>
                <a:cs typeface="Times New Roman" pitchFamily="18" charset="0"/>
              </a:rPr>
              <a:t>In Java, an exception is an event that disrupts the normal flow of the program. It is an object which is thrown at runtime.</a:t>
            </a:r>
          </a:p>
          <a:p>
            <a:r>
              <a:rPr lang="en-US" dirty="0" smtClean="0">
                <a:latin typeface="Times New Roman" pitchFamily="18" charset="0"/>
                <a:cs typeface="Times New Roman" pitchFamily="18" charset="0"/>
              </a:rPr>
              <a:t>What is Exception Handling</a:t>
            </a:r>
          </a:p>
          <a:p>
            <a:pPr lvl="1"/>
            <a:r>
              <a:rPr lang="en-US" dirty="0" smtClean="0">
                <a:latin typeface="Times New Roman" pitchFamily="18" charset="0"/>
                <a:cs typeface="Times New Roman" pitchFamily="18" charset="0"/>
              </a:rPr>
              <a:t>Exception Handling is a mechanism to handle runtime errors such as </a:t>
            </a:r>
            <a:r>
              <a:rPr lang="en-US" dirty="0" err="1" smtClean="0">
                <a:latin typeface="Times New Roman" pitchFamily="18" charset="0"/>
                <a:cs typeface="Times New Roman" pitchFamily="18" charset="0"/>
              </a:rPr>
              <a:t>ClassNotFoundException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IOException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SQLException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RemoteException</a:t>
            </a:r>
            <a:r>
              <a:rPr lang="en-US" dirty="0" smtClean="0">
                <a:latin typeface="Times New Roman" pitchFamily="18" charset="0"/>
                <a:cs typeface="Times New Roman" pitchFamily="18" charset="0"/>
              </a:rPr>
              <a:t>, etc.</a:t>
            </a:r>
            <a:r>
              <a:rPr lang="en-US" dirty="0" smtClean="0"/>
              <a:t/>
            </a:r>
            <a:br>
              <a:rPr lang="en-US" dirty="0" smtClean="0"/>
            </a:b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62600"/>
          </a:xfrm>
        </p:spPr>
        <p:txBody>
          <a:bodyPr>
            <a:normAutofit fontScale="85000" lnSpcReduction="20000"/>
          </a:bodyPr>
          <a:lstStyle/>
          <a:p>
            <a:pPr>
              <a:buNone/>
            </a:pPr>
            <a:r>
              <a:rPr lang="en-US" dirty="0" smtClean="0">
                <a:latin typeface="Times New Roman" pitchFamily="18" charset="0"/>
                <a:cs typeface="Times New Roman" pitchFamily="18" charset="0"/>
              </a:rPr>
              <a:t>Types of Java Exceptions</a:t>
            </a:r>
          </a:p>
          <a:p>
            <a:r>
              <a:rPr lang="en-US" dirty="0" smtClean="0">
                <a:latin typeface="Times New Roman" pitchFamily="18" charset="0"/>
                <a:cs typeface="Times New Roman" pitchFamily="18" charset="0"/>
              </a:rPr>
              <a:t>There are mainly two types of exceptions: checked and unchecked. Here, an error is considered as the unchecked exception. According to Oracle</a:t>
            </a:r>
          </a:p>
          <a:p>
            <a:pPr>
              <a:buNone/>
            </a:pPr>
            <a:r>
              <a:rPr lang="en-US" dirty="0" smtClean="0">
                <a:latin typeface="Times New Roman" pitchFamily="18" charset="0"/>
                <a:cs typeface="Times New Roman" pitchFamily="18" charset="0"/>
              </a:rPr>
              <a:t>1) Checked Exception</a:t>
            </a:r>
          </a:p>
          <a:p>
            <a:pPr>
              <a:buNone/>
            </a:pPr>
            <a:r>
              <a:rPr lang="en-US" dirty="0" smtClean="0">
                <a:latin typeface="Times New Roman" pitchFamily="18" charset="0"/>
                <a:cs typeface="Times New Roman" pitchFamily="18" charset="0"/>
              </a:rPr>
              <a:t>The classes which directly inherit </a:t>
            </a:r>
            <a:r>
              <a:rPr lang="en-US" dirty="0" err="1" smtClean="0">
                <a:latin typeface="Times New Roman" pitchFamily="18" charset="0"/>
                <a:cs typeface="Times New Roman" pitchFamily="18" charset="0"/>
              </a:rPr>
              <a:t>Throwable</a:t>
            </a:r>
            <a:r>
              <a:rPr lang="en-US" dirty="0" smtClean="0">
                <a:latin typeface="Times New Roman" pitchFamily="18" charset="0"/>
                <a:cs typeface="Times New Roman" pitchFamily="18" charset="0"/>
              </a:rPr>
              <a:t> class except </a:t>
            </a:r>
            <a:r>
              <a:rPr lang="en-US" dirty="0" err="1" smtClean="0">
                <a:latin typeface="Times New Roman" pitchFamily="18" charset="0"/>
                <a:cs typeface="Times New Roman" pitchFamily="18" charset="0"/>
              </a:rPr>
              <a:t>RuntimeException</a:t>
            </a:r>
            <a:r>
              <a:rPr lang="en-US" dirty="0" smtClean="0">
                <a:latin typeface="Times New Roman" pitchFamily="18" charset="0"/>
                <a:cs typeface="Times New Roman" pitchFamily="18" charset="0"/>
              </a:rPr>
              <a:t> and Error are known as checked exceptions e.g. </a:t>
            </a:r>
            <a:r>
              <a:rPr lang="en-US" dirty="0" err="1" smtClean="0">
                <a:latin typeface="Times New Roman" pitchFamily="18" charset="0"/>
                <a:cs typeface="Times New Roman" pitchFamily="18" charset="0"/>
              </a:rPr>
              <a:t>IOException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SQLException</a:t>
            </a:r>
            <a:r>
              <a:rPr lang="en-US" dirty="0" smtClean="0">
                <a:latin typeface="Times New Roman" pitchFamily="18" charset="0"/>
                <a:cs typeface="Times New Roman" pitchFamily="18" charset="0"/>
              </a:rPr>
              <a:t> etc. Checked exceptions are checked at compile-time.</a:t>
            </a:r>
          </a:p>
          <a:p>
            <a:pPr>
              <a:buNone/>
            </a:pPr>
            <a:r>
              <a:rPr lang="en-US" dirty="0" smtClean="0">
                <a:latin typeface="Times New Roman" pitchFamily="18" charset="0"/>
                <a:cs typeface="Times New Roman" pitchFamily="18" charset="0"/>
              </a:rPr>
              <a:t>2) Unchecked Exception</a:t>
            </a:r>
          </a:p>
          <a:p>
            <a:pPr>
              <a:buNone/>
            </a:pPr>
            <a:r>
              <a:rPr lang="en-US" dirty="0" smtClean="0">
                <a:latin typeface="Times New Roman" pitchFamily="18" charset="0"/>
                <a:cs typeface="Times New Roman" pitchFamily="18" charset="0"/>
              </a:rPr>
              <a:t>The classes which inherit </a:t>
            </a:r>
            <a:r>
              <a:rPr lang="en-US" dirty="0" err="1" smtClean="0">
                <a:latin typeface="Times New Roman" pitchFamily="18" charset="0"/>
                <a:cs typeface="Times New Roman" pitchFamily="18" charset="0"/>
              </a:rPr>
              <a:t>RuntimeException</a:t>
            </a:r>
            <a:r>
              <a:rPr lang="en-US" dirty="0" smtClean="0">
                <a:latin typeface="Times New Roman" pitchFamily="18" charset="0"/>
                <a:cs typeface="Times New Roman" pitchFamily="18" charset="0"/>
              </a:rPr>
              <a:t> are known as unchecked exceptions e.g. </a:t>
            </a:r>
            <a:r>
              <a:rPr lang="en-US" dirty="0" err="1" smtClean="0">
                <a:latin typeface="Times New Roman" pitchFamily="18" charset="0"/>
                <a:cs typeface="Times New Roman" pitchFamily="18" charset="0"/>
              </a:rPr>
              <a:t>ArithmeticException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NullPointerException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ArrayIndexOutOfBoundsException</a:t>
            </a:r>
            <a:r>
              <a:rPr lang="en-US" dirty="0" smtClean="0">
                <a:latin typeface="Times New Roman" pitchFamily="18" charset="0"/>
                <a:cs typeface="Times New Roman" pitchFamily="18" charset="0"/>
              </a:rPr>
              <a:t> etc. Unchecked exceptions are not checked at compile-time, but they are checked at runtime.</a:t>
            </a:r>
          </a:p>
          <a:p>
            <a:pPr>
              <a:buNone/>
            </a:pPr>
            <a:r>
              <a:rPr lang="en-US" dirty="0" smtClean="0">
                <a:latin typeface="Times New Roman" pitchFamily="18" charset="0"/>
                <a:cs typeface="Times New Roman" pitchFamily="18" charset="0"/>
              </a:rPr>
              <a:t>3) Error</a:t>
            </a:r>
          </a:p>
          <a:p>
            <a:pPr>
              <a:buNone/>
            </a:pPr>
            <a:r>
              <a:rPr lang="en-US" dirty="0" smtClean="0">
                <a:latin typeface="Times New Roman" pitchFamily="18" charset="0"/>
                <a:cs typeface="Times New Roman" pitchFamily="18" charset="0"/>
              </a:rPr>
              <a:t>Error is irrecoverable e.g. </a:t>
            </a:r>
            <a:r>
              <a:rPr lang="en-US" dirty="0" err="1" smtClean="0">
                <a:latin typeface="Times New Roman" pitchFamily="18" charset="0"/>
                <a:cs typeface="Times New Roman" pitchFamily="18" charset="0"/>
              </a:rPr>
              <a:t>OutOfMemoryError</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VirtualMachineError</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AssertionError</a:t>
            </a:r>
            <a:r>
              <a:rPr lang="en-US" dirty="0" smtClean="0">
                <a:latin typeface="Times New Roman" pitchFamily="18" charset="0"/>
                <a:cs typeface="Times New Roman" pitchFamily="18" charset="0"/>
              </a:rPr>
              <a:t> etc.</a:t>
            </a:r>
          </a:p>
          <a:p>
            <a:pPr>
              <a:buNone/>
            </a:pP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257800"/>
          </a:xfrm>
        </p:spPr>
        <p:txBody>
          <a:bodyPr>
            <a:normAutofit fontScale="85000" lnSpcReduction="20000"/>
          </a:bodyPr>
          <a:lstStyle/>
          <a:p>
            <a:pPr>
              <a:buNone/>
            </a:pPr>
            <a:r>
              <a:rPr lang="en-US" b="1" dirty="0" smtClean="0"/>
              <a:t>public</a:t>
            </a:r>
            <a:r>
              <a:rPr lang="en-US" dirty="0" smtClean="0"/>
              <a:t> </a:t>
            </a:r>
            <a:r>
              <a:rPr lang="en-US" b="1" dirty="0" smtClean="0"/>
              <a:t>class</a:t>
            </a:r>
            <a:r>
              <a:rPr lang="en-US" dirty="0" smtClean="0"/>
              <a:t> </a:t>
            </a:r>
            <a:r>
              <a:rPr lang="en-US" dirty="0" err="1" smtClean="0"/>
              <a:t>JavaExceptionExample</a:t>
            </a:r>
            <a:r>
              <a:rPr lang="en-US" dirty="0" smtClean="0"/>
              <a:t>{  </a:t>
            </a:r>
          </a:p>
          <a:p>
            <a:pPr>
              <a:buNone/>
            </a:pPr>
            <a:r>
              <a:rPr lang="en-US" dirty="0" smtClean="0"/>
              <a:t>  </a:t>
            </a: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a:t>
            </a:r>
          </a:p>
          <a:p>
            <a:pPr>
              <a:buNone/>
            </a:pPr>
            <a:r>
              <a:rPr lang="en-US" dirty="0" smtClean="0"/>
              <a:t>   </a:t>
            </a:r>
            <a:r>
              <a:rPr lang="en-US" b="1" dirty="0" smtClean="0"/>
              <a:t>try</a:t>
            </a:r>
            <a:r>
              <a:rPr lang="en-US" dirty="0" smtClean="0"/>
              <a:t>{  </a:t>
            </a:r>
          </a:p>
          <a:p>
            <a:pPr>
              <a:buNone/>
            </a:pPr>
            <a:r>
              <a:rPr lang="en-US" dirty="0" smtClean="0"/>
              <a:t>      //code that may raise exception  </a:t>
            </a:r>
          </a:p>
          <a:p>
            <a:pPr>
              <a:buNone/>
            </a:pPr>
            <a:r>
              <a:rPr lang="en-US" dirty="0" smtClean="0"/>
              <a:t>      </a:t>
            </a:r>
            <a:r>
              <a:rPr lang="en-US" b="1" dirty="0" err="1" smtClean="0"/>
              <a:t>int</a:t>
            </a:r>
            <a:r>
              <a:rPr lang="en-US" dirty="0" smtClean="0"/>
              <a:t> data=100/0;  </a:t>
            </a:r>
          </a:p>
          <a:p>
            <a:pPr>
              <a:buNone/>
            </a:pPr>
            <a:r>
              <a:rPr lang="en-US" dirty="0" smtClean="0"/>
              <a:t>         }</a:t>
            </a:r>
          </a:p>
          <a:p>
            <a:pPr>
              <a:buNone/>
            </a:pPr>
            <a:r>
              <a:rPr lang="en-US" b="1" dirty="0" smtClean="0"/>
              <a:t>     catch</a:t>
            </a:r>
            <a:r>
              <a:rPr lang="en-US" dirty="0" smtClean="0"/>
              <a:t>(</a:t>
            </a:r>
            <a:r>
              <a:rPr lang="en-US" dirty="0" err="1" smtClean="0"/>
              <a:t>ArithmeticException</a:t>
            </a:r>
            <a:r>
              <a:rPr lang="en-US" dirty="0" smtClean="0"/>
              <a:t> e){</a:t>
            </a:r>
          </a:p>
          <a:p>
            <a:pPr>
              <a:buNone/>
            </a:pPr>
            <a:r>
              <a:rPr lang="en-US" dirty="0" smtClean="0"/>
              <a:t>       </a:t>
            </a:r>
            <a:r>
              <a:rPr lang="en-US" dirty="0" err="1" smtClean="0"/>
              <a:t>System.out.println</a:t>
            </a:r>
            <a:r>
              <a:rPr lang="en-US" dirty="0" smtClean="0"/>
              <a:t>(e);}  </a:t>
            </a:r>
          </a:p>
          <a:p>
            <a:pPr>
              <a:buNone/>
            </a:pPr>
            <a:r>
              <a:rPr lang="en-US" dirty="0" smtClean="0"/>
              <a:t>   //rest code of the program   </a:t>
            </a:r>
          </a:p>
          <a:p>
            <a:pPr>
              <a:buNone/>
            </a:pPr>
            <a:r>
              <a:rPr lang="en-US" dirty="0" smtClean="0"/>
              <a:t>   </a:t>
            </a:r>
            <a:r>
              <a:rPr lang="en-US" dirty="0" err="1" smtClean="0"/>
              <a:t>System.out.println</a:t>
            </a:r>
            <a:r>
              <a:rPr lang="en-US" dirty="0" smtClean="0"/>
              <a:t>("rest of the code...");  </a:t>
            </a:r>
          </a:p>
          <a:p>
            <a:pPr>
              <a:buNone/>
            </a:pPr>
            <a:r>
              <a:rPr lang="en-US" dirty="0" smtClean="0"/>
              <a:t>  }  </a:t>
            </a:r>
          </a:p>
          <a:p>
            <a:pPr>
              <a:buNone/>
            </a:pPr>
            <a:r>
              <a:rPr lang="en-US" dirty="0" smtClean="0"/>
              <a:t>}  </a:t>
            </a:r>
          </a:p>
          <a:p>
            <a:pPr>
              <a:buNone/>
            </a:pPr>
            <a:r>
              <a:rPr lang="en-US" dirty="0" smtClean="0"/>
              <a:t>Output:</a:t>
            </a:r>
          </a:p>
          <a:p>
            <a:pPr>
              <a:buNone/>
            </a:pPr>
            <a:r>
              <a:rPr lang="en-US" dirty="0" err="1" smtClean="0"/>
              <a:t>java.lang.ArithmeticException</a:t>
            </a:r>
            <a:r>
              <a:rPr lang="en-US" dirty="0" smtClean="0"/>
              <a:t>:/ by zero </a:t>
            </a:r>
          </a:p>
          <a:p>
            <a:pPr>
              <a:buNone/>
            </a:pPr>
            <a:r>
              <a:rPr lang="en-US" dirty="0" smtClean="0"/>
              <a:t>rest of the code...</a:t>
            </a:r>
          </a:p>
          <a:p>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Finally block</a:t>
            </a:r>
            <a:endParaRPr lang="en-US" dirty="0"/>
          </a:p>
        </p:txBody>
      </p:sp>
      <p:sp>
        <p:nvSpPr>
          <p:cNvPr id="3" name="Content Placeholder 2"/>
          <p:cNvSpPr>
            <a:spLocks noGrp="1"/>
          </p:cNvSpPr>
          <p:nvPr>
            <p:ph idx="1"/>
          </p:nvPr>
        </p:nvSpPr>
        <p:spPr/>
        <p:txBody>
          <a:bodyPr/>
          <a:lstStyle/>
          <a:p>
            <a:r>
              <a:rPr lang="en-US" b="1" dirty="0" smtClean="0"/>
              <a:t>Java finally block</a:t>
            </a:r>
            <a:r>
              <a:rPr lang="en-US" dirty="0" smtClean="0"/>
              <a:t> is a block that is used </a:t>
            </a:r>
            <a:r>
              <a:rPr lang="en-US" i="1" dirty="0" smtClean="0"/>
              <a:t>to execute important code</a:t>
            </a:r>
            <a:r>
              <a:rPr lang="en-US" dirty="0" smtClean="0"/>
              <a:t> such as closing connection, stream etc.</a:t>
            </a:r>
          </a:p>
          <a:p>
            <a:r>
              <a:rPr lang="en-US" dirty="0" smtClean="0"/>
              <a:t>Java finally block is always executed whether exception is handled or not.</a:t>
            </a:r>
          </a:p>
          <a:p>
            <a:r>
              <a:rPr lang="en-US" dirty="0" smtClean="0"/>
              <a:t>Java finally block follows try or catch block.</a:t>
            </a:r>
          </a:p>
          <a:p>
            <a:r>
              <a:rPr lang="en-US" dirty="0" smtClean="0"/>
              <a:t>Why use java finally</a:t>
            </a:r>
          </a:p>
          <a:p>
            <a:r>
              <a:rPr lang="en-US" dirty="0" smtClean="0"/>
              <a:t>Finally block in java can be used to put "cleanup" code such as closing a file, closing connection etc.</a:t>
            </a:r>
          </a:p>
          <a:p>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p:spPr>
        <p:txBody>
          <a:bodyPr>
            <a:noAutofit/>
          </a:bodyPr>
          <a:lstStyle/>
          <a:p>
            <a:pPr>
              <a:buNone/>
            </a:pPr>
            <a:r>
              <a:rPr lang="en-US" sz="1800" dirty="0" smtClean="0">
                <a:latin typeface="Times New Roman" pitchFamily="18" charset="0"/>
                <a:cs typeface="Times New Roman" pitchFamily="18" charset="0"/>
              </a:rPr>
              <a:t>class </a:t>
            </a:r>
            <a:r>
              <a:rPr lang="en-US" sz="1800" dirty="0" err="1" smtClean="0">
                <a:latin typeface="Times New Roman" pitchFamily="18" charset="0"/>
                <a:cs typeface="Times New Roman" pitchFamily="18" charset="0"/>
              </a:rPr>
              <a:t>TestFinallyBlock</a:t>
            </a:r>
            <a:r>
              <a:rPr lang="en-US" sz="1800" dirty="0" smtClean="0">
                <a:latin typeface="Times New Roman" pitchFamily="18" charset="0"/>
                <a:cs typeface="Times New Roman" pitchFamily="18" charset="0"/>
              </a:rPr>
              <a:t>{</a:t>
            </a:r>
          </a:p>
          <a:p>
            <a:pPr>
              <a:buNone/>
            </a:pPr>
            <a:r>
              <a:rPr lang="en-US" sz="1800" dirty="0" smtClean="0">
                <a:latin typeface="Times New Roman" pitchFamily="18" charset="0"/>
                <a:cs typeface="Times New Roman" pitchFamily="18" charset="0"/>
              </a:rPr>
              <a:t>  public static void main(String </a:t>
            </a:r>
            <a:r>
              <a:rPr lang="en-US" sz="1800" dirty="0" err="1" smtClean="0">
                <a:latin typeface="Times New Roman" pitchFamily="18" charset="0"/>
                <a:cs typeface="Times New Roman" pitchFamily="18" charset="0"/>
              </a:rPr>
              <a:t>args</a:t>
            </a:r>
            <a:r>
              <a:rPr lang="en-US" sz="1800" dirty="0" smtClean="0">
                <a:latin typeface="Times New Roman" pitchFamily="18" charset="0"/>
                <a:cs typeface="Times New Roman" pitchFamily="18" charset="0"/>
              </a:rPr>
              <a:t>[]){</a:t>
            </a:r>
          </a:p>
          <a:p>
            <a:pPr>
              <a:buNone/>
            </a:pPr>
            <a:r>
              <a:rPr lang="en-US" sz="1800" dirty="0" smtClean="0">
                <a:latin typeface="Times New Roman" pitchFamily="18" charset="0"/>
                <a:cs typeface="Times New Roman" pitchFamily="18" charset="0"/>
              </a:rPr>
              <a:t>  try{</a:t>
            </a:r>
          </a:p>
          <a:p>
            <a:pPr>
              <a:buNone/>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int</a:t>
            </a:r>
            <a:r>
              <a:rPr lang="en-US" sz="1800" dirty="0" smtClean="0">
                <a:latin typeface="Times New Roman" pitchFamily="18" charset="0"/>
                <a:cs typeface="Times New Roman" pitchFamily="18" charset="0"/>
              </a:rPr>
              <a:t> data=25/5;</a:t>
            </a:r>
          </a:p>
          <a:p>
            <a:pPr>
              <a:buNone/>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System.out.println</a:t>
            </a:r>
            <a:r>
              <a:rPr lang="en-US" sz="1800" dirty="0" smtClean="0">
                <a:latin typeface="Times New Roman" pitchFamily="18" charset="0"/>
                <a:cs typeface="Times New Roman" pitchFamily="18" charset="0"/>
              </a:rPr>
              <a:t>(data);</a:t>
            </a:r>
          </a:p>
          <a:p>
            <a:pPr>
              <a:buNone/>
            </a:pPr>
            <a:r>
              <a:rPr lang="en-US" sz="1800" dirty="0" smtClean="0">
                <a:latin typeface="Times New Roman" pitchFamily="18" charset="0"/>
                <a:cs typeface="Times New Roman" pitchFamily="18" charset="0"/>
              </a:rPr>
              <a:t>  }</a:t>
            </a:r>
          </a:p>
          <a:p>
            <a:pPr>
              <a:buNone/>
            </a:pPr>
            <a:r>
              <a:rPr lang="en-US" sz="1800" dirty="0" smtClean="0">
                <a:latin typeface="Times New Roman" pitchFamily="18" charset="0"/>
                <a:cs typeface="Times New Roman" pitchFamily="18" charset="0"/>
              </a:rPr>
              <a:t>  catch(</a:t>
            </a:r>
            <a:r>
              <a:rPr lang="en-US" sz="1800" dirty="0" err="1" smtClean="0">
                <a:latin typeface="Times New Roman" pitchFamily="18" charset="0"/>
                <a:cs typeface="Times New Roman" pitchFamily="18" charset="0"/>
              </a:rPr>
              <a:t>NullPointerException</a:t>
            </a:r>
            <a:r>
              <a:rPr lang="en-US" sz="1800" dirty="0" smtClean="0">
                <a:latin typeface="Times New Roman" pitchFamily="18" charset="0"/>
                <a:cs typeface="Times New Roman" pitchFamily="18" charset="0"/>
              </a:rPr>
              <a:t> e){</a:t>
            </a:r>
          </a:p>
          <a:p>
            <a:pPr>
              <a:buNone/>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System.out.println</a:t>
            </a:r>
            <a:r>
              <a:rPr lang="en-US" sz="1800" dirty="0" smtClean="0">
                <a:latin typeface="Times New Roman" pitchFamily="18" charset="0"/>
                <a:cs typeface="Times New Roman" pitchFamily="18" charset="0"/>
              </a:rPr>
              <a:t>(e);</a:t>
            </a:r>
          </a:p>
          <a:p>
            <a:pPr>
              <a:buNone/>
            </a:pPr>
            <a:r>
              <a:rPr lang="en-US" sz="1800" dirty="0" smtClean="0">
                <a:latin typeface="Times New Roman" pitchFamily="18" charset="0"/>
                <a:cs typeface="Times New Roman" pitchFamily="18" charset="0"/>
              </a:rPr>
              <a:t>}</a:t>
            </a:r>
          </a:p>
          <a:p>
            <a:pPr>
              <a:buNone/>
            </a:pPr>
            <a:r>
              <a:rPr lang="en-US" sz="1800" dirty="0" smtClean="0">
                <a:latin typeface="Times New Roman" pitchFamily="18" charset="0"/>
                <a:cs typeface="Times New Roman" pitchFamily="18" charset="0"/>
              </a:rPr>
              <a:t>  finally{</a:t>
            </a:r>
          </a:p>
          <a:p>
            <a:pPr>
              <a:buNone/>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System.out.println</a:t>
            </a:r>
            <a:r>
              <a:rPr lang="en-US" sz="1800" dirty="0" smtClean="0">
                <a:latin typeface="Times New Roman" pitchFamily="18" charset="0"/>
                <a:cs typeface="Times New Roman" pitchFamily="18" charset="0"/>
              </a:rPr>
              <a:t>("finally block is always executed");</a:t>
            </a:r>
          </a:p>
          <a:p>
            <a:pPr>
              <a:buNone/>
            </a:pPr>
            <a:r>
              <a:rPr lang="en-US" sz="1800" dirty="0" smtClean="0">
                <a:latin typeface="Times New Roman" pitchFamily="18" charset="0"/>
                <a:cs typeface="Times New Roman" pitchFamily="18" charset="0"/>
              </a:rPr>
              <a:t>	}</a:t>
            </a:r>
          </a:p>
          <a:p>
            <a:pPr>
              <a:buNone/>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System.out.println</a:t>
            </a:r>
            <a:r>
              <a:rPr lang="en-US" sz="1800" dirty="0" smtClean="0">
                <a:latin typeface="Times New Roman" pitchFamily="18" charset="0"/>
                <a:cs typeface="Times New Roman" pitchFamily="18" charset="0"/>
              </a:rPr>
              <a:t>("rest of the code...");</a:t>
            </a:r>
          </a:p>
          <a:p>
            <a:pPr>
              <a:buNone/>
            </a:pPr>
            <a:r>
              <a:rPr lang="en-US" sz="1800" dirty="0" smtClean="0">
                <a:latin typeface="Times New Roman" pitchFamily="18" charset="0"/>
                <a:cs typeface="Times New Roman" pitchFamily="18" charset="0"/>
              </a:rPr>
              <a:t>  }</a:t>
            </a:r>
          </a:p>
          <a:p>
            <a:pPr>
              <a:buNone/>
            </a:pPr>
            <a:r>
              <a:rPr lang="en-US" sz="1800" dirty="0" smtClean="0">
                <a:latin typeface="Times New Roman" pitchFamily="18" charset="0"/>
                <a:cs typeface="Times New Roman" pitchFamily="18" charset="0"/>
              </a:rPr>
              <a:t>}</a:t>
            </a:r>
          </a:p>
          <a:p>
            <a:pPr>
              <a:buNone/>
            </a:pPr>
            <a:r>
              <a:rPr lang="en-US" sz="1800" dirty="0" smtClean="0">
                <a:latin typeface="Times New Roman" pitchFamily="18" charset="0"/>
                <a:cs typeface="Times New Roman" pitchFamily="18" charset="0"/>
              </a:rPr>
              <a:t>OUTPUT</a:t>
            </a:r>
          </a:p>
          <a:p>
            <a:pPr>
              <a:buNone/>
            </a:pPr>
            <a:r>
              <a:rPr lang="en-US" sz="1800" dirty="0" smtClean="0">
                <a:latin typeface="Times New Roman" pitchFamily="18" charset="0"/>
                <a:cs typeface="Times New Roman" pitchFamily="18" charset="0"/>
              </a:rPr>
              <a:t>5</a:t>
            </a:r>
          </a:p>
          <a:p>
            <a:pPr>
              <a:buNone/>
            </a:pPr>
            <a:r>
              <a:rPr lang="en-US" sz="1800" dirty="0" smtClean="0">
                <a:latin typeface="Times New Roman" pitchFamily="18" charset="0"/>
                <a:cs typeface="Times New Roman" pitchFamily="18" charset="0"/>
              </a:rPr>
              <a:t>finally block is always executed</a:t>
            </a:r>
          </a:p>
          <a:p>
            <a:pPr>
              <a:buNone/>
            </a:pPr>
            <a:r>
              <a:rPr lang="en-US" sz="1800" dirty="0" smtClean="0">
                <a:latin typeface="Times New Roman" pitchFamily="18" charset="0"/>
                <a:cs typeface="Times New Roman" pitchFamily="18" charset="0"/>
              </a:rPr>
              <a:t>rest of the code...</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dirty="0" smtClean="0"/>
              <a:t>Multithreading </a:t>
            </a:r>
            <a:endParaRPr lang="en-US" dirty="0"/>
          </a:p>
        </p:txBody>
      </p:sp>
      <p:sp>
        <p:nvSpPr>
          <p:cNvPr id="3" name="Content Placeholder 2"/>
          <p:cNvSpPr>
            <a:spLocks noGrp="1"/>
          </p:cNvSpPr>
          <p:nvPr>
            <p:ph idx="1"/>
          </p:nvPr>
        </p:nvSpPr>
        <p:spPr>
          <a:xfrm>
            <a:off x="457200" y="1447800"/>
            <a:ext cx="8229600" cy="4876800"/>
          </a:xfrm>
        </p:spPr>
        <p:txBody>
          <a:bodyPr>
            <a:normAutofit fontScale="92500" lnSpcReduction="20000"/>
          </a:bodyPr>
          <a:lstStyle/>
          <a:p>
            <a:r>
              <a:rPr lang="en-US" b="1" dirty="0" smtClean="0"/>
              <a:t>Multithreading in Java</a:t>
            </a:r>
            <a:r>
              <a:rPr lang="en-US" dirty="0" smtClean="0"/>
              <a:t> is a process of executing multiple threads simultaneously.</a:t>
            </a:r>
          </a:p>
          <a:p>
            <a:r>
              <a:rPr lang="en-US" dirty="0" smtClean="0"/>
              <a:t>A thread is a lightweight sub-process, the smallest unit of processing. Multiprocessing and multithreading, both are used to achieve multitasking.</a:t>
            </a:r>
          </a:p>
          <a:p>
            <a:r>
              <a:rPr lang="en-US" dirty="0" smtClean="0"/>
              <a:t>However, we use multithreading than multiprocessing because threads use a shared memory area. They don't allocate separate memory area so saves memory, and context-switching between the threads takes less time than process.</a:t>
            </a:r>
          </a:p>
          <a:p>
            <a:r>
              <a:rPr lang="en-US" dirty="0" smtClean="0"/>
              <a:t>Advantages of Java Multithreading</a:t>
            </a:r>
          </a:p>
          <a:p>
            <a:pPr lvl="2">
              <a:buNone/>
            </a:pPr>
            <a:r>
              <a:rPr lang="en-US" dirty="0" smtClean="0"/>
              <a:t>1) It </a:t>
            </a:r>
            <a:r>
              <a:rPr lang="en-US" b="1" dirty="0" smtClean="0"/>
              <a:t>doesn't block the user</a:t>
            </a:r>
            <a:r>
              <a:rPr lang="en-US" dirty="0" smtClean="0"/>
              <a:t> because threads are independent and you can perform multiple operations at the same time.</a:t>
            </a:r>
          </a:p>
          <a:p>
            <a:pPr lvl="2">
              <a:buNone/>
            </a:pPr>
            <a:r>
              <a:rPr lang="en-US" dirty="0" smtClean="0"/>
              <a:t>2) You </a:t>
            </a:r>
            <a:r>
              <a:rPr lang="en-US" b="1" dirty="0" smtClean="0"/>
              <a:t>can perform many operations together, so it saves time</a:t>
            </a:r>
            <a:r>
              <a:rPr lang="en-US" dirty="0" smtClean="0"/>
              <a:t>.</a:t>
            </a:r>
          </a:p>
          <a:p>
            <a:pPr lvl="2">
              <a:buNone/>
            </a:pPr>
            <a:r>
              <a:rPr lang="en-US" dirty="0" smtClean="0"/>
              <a:t>3) Threads are </a:t>
            </a:r>
            <a:r>
              <a:rPr lang="en-US" b="1" dirty="0" smtClean="0"/>
              <a:t>independent</a:t>
            </a:r>
            <a:r>
              <a:rPr lang="en-US" dirty="0" smtClean="0"/>
              <a:t>, so it doesn't affect other threads if an exception occurs in a single thread.</a:t>
            </a:r>
          </a:p>
          <a:p>
            <a:endParaRPr lang="en-US" dirty="0" smtClean="0"/>
          </a:p>
          <a:p>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r>
              <a:rPr lang="en-US" dirty="0" smtClean="0"/>
              <a:t>Thread class</a:t>
            </a:r>
            <a:endParaRPr lang="en-US" dirty="0"/>
          </a:p>
        </p:txBody>
      </p:sp>
      <p:sp>
        <p:nvSpPr>
          <p:cNvPr id="3" name="Content Placeholder 2"/>
          <p:cNvSpPr>
            <a:spLocks noGrp="1"/>
          </p:cNvSpPr>
          <p:nvPr>
            <p:ph idx="1"/>
          </p:nvPr>
        </p:nvSpPr>
        <p:spPr>
          <a:xfrm>
            <a:off x="457200" y="1371600"/>
            <a:ext cx="8229600" cy="5486400"/>
          </a:xfrm>
        </p:spPr>
        <p:txBody>
          <a:bodyPr>
            <a:normAutofit fontScale="85000" lnSpcReduction="20000"/>
          </a:bodyPr>
          <a:lstStyle/>
          <a:p>
            <a:r>
              <a:rPr lang="en-US" dirty="0" smtClean="0"/>
              <a:t>Threads allows a program to operate more efficiently by doing multiple things at the same time.</a:t>
            </a:r>
          </a:p>
          <a:p>
            <a:r>
              <a:rPr lang="en-US" dirty="0" smtClean="0"/>
              <a:t>Threads can be used to perform complicated tasks in the background without interrupting the main program.</a:t>
            </a:r>
          </a:p>
          <a:p>
            <a:r>
              <a:rPr lang="en-US" dirty="0" smtClean="0"/>
              <a:t>Creating a Thread</a:t>
            </a:r>
          </a:p>
          <a:p>
            <a:pPr lvl="1"/>
            <a:r>
              <a:rPr lang="en-US" dirty="0" smtClean="0"/>
              <a:t>There are two ways to create a thread.</a:t>
            </a:r>
          </a:p>
          <a:p>
            <a:pPr lvl="2"/>
            <a:r>
              <a:rPr lang="en-US" dirty="0" smtClean="0"/>
              <a:t>By extending Thread class</a:t>
            </a:r>
          </a:p>
          <a:p>
            <a:pPr lvl="2"/>
            <a:r>
              <a:rPr lang="en-US" dirty="0" smtClean="0"/>
              <a:t>By implementing </a:t>
            </a:r>
            <a:r>
              <a:rPr lang="en-US" dirty="0" err="1" smtClean="0"/>
              <a:t>Runnable</a:t>
            </a:r>
            <a:r>
              <a:rPr lang="en-US" dirty="0" smtClean="0"/>
              <a:t> interface.</a:t>
            </a:r>
          </a:p>
          <a:p>
            <a:pPr lvl="1"/>
            <a:endParaRPr lang="en-US" dirty="0" smtClean="0"/>
          </a:p>
          <a:p>
            <a:pPr lvl="1">
              <a:buNone/>
            </a:pPr>
            <a:endParaRPr lang="en-US" dirty="0" smtClean="0"/>
          </a:p>
          <a:p>
            <a:r>
              <a:rPr lang="en-US" dirty="0" smtClean="0"/>
              <a:t>Extend Syntax</a:t>
            </a:r>
          </a:p>
          <a:p>
            <a:pPr>
              <a:buNone/>
            </a:pPr>
            <a:r>
              <a:rPr lang="en-US" dirty="0" smtClean="0"/>
              <a:t>public class Main extends Thread </a:t>
            </a:r>
          </a:p>
          <a:p>
            <a:pPr>
              <a:buNone/>
            </a:pPr>
            <a:r>
              <a:rPr lang="en-US" dirty="0" smtClean="0"/>
              <a:t>{ </a:t>
            </a:r>
          </a:p>
          <a:p>
            <a:pPr>
              <a:buNone/>
            </a:pPr>
            <a:r>
              <a:rPr lang="en-US" dirty="0" smtClean="0"/>
              <a:t>	public void run() {</a:t>
            </a:r>
          </a:p>
          <a:p>
            <a:pPr>
              <a:buNone/>
            </a:pPr>
            <a:r>
              <a:rPr lang="en-US" dirty="0" smtClean="0"/>
              <a:t> 	</a:t>
            </a:r>
            <a:r>
              <a:rPr lang="en-US" dirty="0" err="1" smtClean="0"/>
              <a:t>System.out.println</a:t>
            </a:r>
            <a:r>
              <a:rPr lang="en-US" dirty="0" smtClean="0"/>
              <a:t>("This code is running in a thread"); </a:t>
            </a:r>
          </a:p>
          <a:p>
            <a:pPr>
              <a:buNone/>
            </a:pPr>
            <a:r>
              <a:rPr lang="en-US" dirty="0" smtClean="0"/>
              <a:t>	}</a:t>
            </a:r>
          </a:p>
          <a:p>
            <a:pPr>
              <a:buNone/>
            </a:pPr>
            <a:r>
              <a:rPr lang="en-US" dirty="0" smtClean="0"/>
              <a:t>}</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lstStyle/>
          <a:p>
            <a:r>
              <a:rPr lang="en-US" dirty="0" smtClean="0"/>
              <a:t>Cont.…</a:t>
            </a:r>
            <a:endParaRPr lang="en-IN" dirty="0"/>
          </a:p>
        </p:txBody>
      </p:sp>
      <p:sp>
        <p:nvSpPr>
          <p:cNvPr id="3" name="Content Placeholder 2"/>
          <p:cNvSpPr>
            <a:spLocks noGrp="1"/>
          </p:cNvSpPr>
          <p:nvPr>
            <p:ph idx="1"/>
          </p:nvPr>
        </p:nvSpPr>
        <p:spPr>
          <a:xfrm>
            <a:off x="457200" y="1524000"/>
            <a:ext cx="8229600" cy="5181600"/>
          </a:xfrm>
        </p:spPr>
        <p:txBody>
          <a:bodyPr>
            <a:normAutofit fontScale="55000" lnSpcReduction="20000"/>
          </a:bodyPr>
          <a:lstStyle/>
          <a:p>
            <a:r>
              <a:rPr lang="en-US" dirty="0" smtClean="0"/>
              <a:t>Cohesion :- It </a:t>
            </a:r>
            <a:r>
              <a:rPr lang="en-US" dirty="0"/>
              <a:t>refers to the level of a component which performs a single well-defined task. A single well-defined task is done by a highly cohesive method. The weakly cohesive method will split the task into separate parts. The java.io package is a highly cohesive package because it has I/O related classes and interface. However, the </a:t>
            </a:r>
            <a:r>
              <a:rPr lang="en-US" dirty="0" err="1"/>
              <a:t>java.util</a:t>
            </a:r>
            <a:r>
              <a:rPr lang="en-US" dirty="0"/>
              <a:t> package is a weakly cohesive package because it has unrelated classes and interfaces.</a:t>
            </a:r>
          </a:p>
          <a:p>
            <a:r>
              <a:rPr lang="en-US" dirty="0" smtClean="0"/>
              <a:t>Association :-It </a:t>
            </a:r>
            <a:r>
              <a:rPr lang="en-US" dirty="0"/>
              <a:t>represents the relationship between the objects. Here, one object can be associated with one object or many objects. There can be four types of association between the objects:</a:t>
            </a:r>
          </a:p>
          <a:p>
            <a:pPr lvl="1"/>
            <a:r>
              <a:rPr lang="en-US" dirty="0"/>
              <a:t>One to One</a:t>
            </a:r>
          </a:p>
          <a:p>
            <a:pPr lvl="1"/>
            <a:r>
              <a:rPr lang="en-US" dirty="0"/>
              <a:t>One to Many</a:t>
            </a:r>
          </a:p>
          <a:p>
            <a:pPr lvl="1"/>
            <a:r>
              <a:rPr lang="en-US" dirty="0"/>
              <a:t>Many to One, and</a:t>
            </a:r>
          </a:p>
          <a:p>
            <a:pPr lvl="1"/>
            <a:r>
              <a:rPr lang="en-US" dirty="0"/>
              <a:t>Many to Many</a:t>
            </a:r>
          </a:p>
          <a:p>
            <a:pPr lvl="1"/>
            <a:r>
              <a:rPr lang="en-US" dirty="0"/>
              <a:t>Let's understand the relationship with real-time examples. For example, One country can have one prime minister (one to one), and a prime minister can have many ministers (one to many). Also, many MP's can have one prime minister (many to one), and many ministers can have many departments (many to many).</a:t>
            </a:r>
          </a:p>
          <a:p>
            <a:pPr lvl="1"/>
            <a:r>
              <a:rPr lang="en-US" dirty="0"/>
              <a:t>Association can be </a:t>
            </a:r>
            <a:r>
              <a:rPr lang="en-US" dirty="0" err="1" smtClean="0"/>
              <a:t>undirectional</a:t>
            </a:r>
            <a:r>
              <a:rPr lang="en-US" dirty="0" smtClean="0"/>
              <a:t> </a:t>
            </a:r>
            <a:r>
              <a:rPr lang="en-US" dirty="0"/>
              <a:t>or bidirectional.</a:t>
            </a:r>
          </a:p>
          <a:p>
            <a:r>
              <a:rPr lang="en-US" dirty="0" smtClean="0"/>
              <a:t>Aggregation :- It </a:t>
            </a:r>
            <a:r>
              <a:rPr lang="en-US" dirty="0"/>
              <a:t>is a way to achieve Association. Aggregation represents the relationship where one object contains other objects as a part of its state. It represents the weak relationship between objects. It is also termed as a </a:t>
            </a:r>
            <a:r>
              <a:rPr lang="en-US" i="1" dirty="0"/>
              <a:t>has-a</a:t>
            </a:r>
            <a:r>
              <a:rPr lang="en-US" dirty="0"/>
              <a:t> relationship in Java. Like, inheritance represents the </a:t>
            </a:r>
            <a:r>
              <a:rPr lang="en-US" i="1" dirty="0"/>
              <a:t>is-a</a:t>
            </a:r>
            <a:r>
              <a:rPr lang="en-US" dirty="0"/>
              <a:t> relationship. It is another way to reuse objects.</a:t>
            </a:r>
          </a:p>
          <a:p>
            <a:r>
              <a:rPr lang="en-US" dirty="0" smtClean="0"/>
              <a:t>Composition :- It is </a:t>
            </a:r>
            <a:r>
              <a:rPr lang="en-US" dirty="0"/>
              <a:t>also a way to achieve Association. The composition represents the relationship where one object contains other objects as a part of its state. There is a strong relationship between the containing object and the dependent object. It is the state where containing objects do not have an independent existence. If you delete the parent object, all the child objects will be deleted automatically.</a:t>
            </a:r>
          </a:p>
          <a:p>
            <a:endParaRPr lang="en-IN" dirty="0"/>
          </a:p>
        </p:txBody>
      </p:sp>
    </p:spTree>
    <p:extLst>
      <p:ext uri="{BB962C8B-B14F-4D97-AF65-F5344CB8AC3E}">
        <p14:creationId xmlns:p14="http://schemas.microsoft.com/office/powerpoint/2010/main" val="171109324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5029200"/>
          </a:xfrm>
        </p:spPr>
        <p:txBody>
          <a:bodyPr>
            <a:normAutofit fontScale="85000" lnSpcReduction="20000"/>
          </a:bodyPr>
          <a:lstStyle/>
          <a:p>
            <a:r>
              <a:rPr lang="en-US" dirty="0" smtClean="0">
                <a:latin typeface="Times New Roman" pitchFamily="18" charset="0"/>
                <a:cs typeface="Times New Roman" pitchFamily="18" charset="0"/>
              </a:rPr>
              <a:t>Constructors of Thread class:</a:t>
            </a:r>
          </a:p>
          <a:p>
            <a:pPr marL="457200" indent="-457200" fontAlgn="t">
              <a:buFont typeface="+mj-lt"/>
              <a:buAutoNum type="arabicPeriod"/>
            </a:pPr>
            <a:r>
              <a:rPr lang="en-US" sz="2300" b="1" dirty="0" smtClean="0">
                <a:latin typeface="Times New Roman" pitchFamily="18" charset="0"/>
                <a:cs typeface="Times New Roman" pitchFamily="18" charset="0"/>
              </a:rPr>
              <a:t>Thread(): </a:t>
            </a:r>
            <a:r>
              <a:rPr lang="en-US" sz="2300" dirty="0" smtClean="0">
                <a:latin typeface="Times New Roman" pitchFamily="18" charset="0"/>
                <a:cs typeface="Times New Roman" pitchFamily="18" charset="0"/>
              </a:rPr>
              <a:t>This allocates a new Thread object.</a:t>
            </a:r>
          </a:p>
          <a:p>
            <a:pPr marL="457200" indent="-457200" fontAlgn="t">
              <a:buFont typeface="+mj-lt"/>
              <a:buAutoNum type="arabicPeriod"/>
            </a:pPr>
            <a:r>
              <a:rPr lang="en-US" sz="2300" b="1" dirty="0" smtClean="0">
                <a:latin typeface="Times New Roman" pitchFamily="18" charset="0"/>
                <a:cs typeface="Times New Roman" pitchFamily="18" charset="0"/>
              </a:rPr>
              <a:t>Thread(</a:t>
            </a:r>
            <a:r>
              <a:rPr lang="en-US" sz="2300" b="1" dirty="0" err="1" smtClean="0">
                <a:latin typeface="Times New Roman" pitchFamily="18" charset="0"/>
                <a:cs typeface="Times New Roman" pitchFamily="18" charset="0"/>
              </a:rPr>
              <a:t>Runnable</a:t>
            </a:r>
            <a:r>
              <a:rPr lang="en-US" sz="2300" b="1" dirty="0" smtClean="0">
                <a:latin typeface="Times New Roman" pitchFamily="18" charset="0"/>
                <a:cs typeface="Times New Roman" pitchFamily="18" charset="0"/>
              </a:rPr>
              <a:t> target): </a:t>
            </a:r>
            <a:r>
              <a:rPr lang="en-US" sz="2300" dirty="0" smtClean="0">
                <a:latin typeface="Times New Roman" pitchFamily="18" charset="0"/>
                <a:cs typeface="Times New Roman" pitchFamily="18" charset="0"/>
              </a:rPr>
              <a:t>This allocates a new Thread object.</a:t>
            </a:r>
          </a:p>
          <a:p>
            <a:pPr marL="457200" indent="-457200" fontAlgn="t">
              <a:buFont typeface="+mj-lt"/>
              <a:buAutoNum type="arabicPeriod"/>
            </a:pPr>
            <a:r>
              <a:rPr lang="en-US" sz="2300" b="1" dirty="0" smtClean="0">
                <a:latin typeface="Times New Roman" pitchFamily="18" charset="0"/>
                <a:cs typeface="Times New Roman" pitchFamily="18" charset="0"/>
              </a:rPr>
              <a:t>Thread(</a:t>
            </a:r>
            <a:r>
              <a:rPr lang="en-US" sz="2300" b="1" dirty="0" err="1" smtClean="0">
                <a:latin typeface="Times New Roman" pitchFamily="18" charset="0"/>
                <a:cs typeface="Times New Roman" pitchFamily="18" charset="0"/>
              </a:rPr>
              <a:t>Runnable</a:t>
            </a:r>
            <a:r>
              <a:rPr lang="en-US" sz="2300" b="1" dirty="0" smtClean="0">
                <a:latin typeface="Times New Roman" pitchFamily="18" charset="0"/>
                <a:cs typeface="Times New Roman" pitchFamily="18" charset="0"/>
              </a:rPr>
              <a:t> target, String name): </a:t>
            </a:r>
            <a:r>
              <a:rPr lang="en-US" sz="2300" dirty="0" smtClean="0">
                <a:latin typeface="Times New Roman" pitchFamily="18" charset="0"/>
                <a:cs typeface="Times New Roman" pitchFamily="18" charset="0"/>
              </a:rPr>
              <a:t>This allocates a new Thread object.</a:t>
            </a:r>
          </a:p>
          <a:p>
            <a:pPr marL="457200" indent="-457200" fontAlgn="t">
              <a:buFont typeface="+mj-lt"/>
              <a:buAutoNum type="arabicPeriod"/>
            </a:pPr>
            <a:r>
              <a:rPr lang="en-US" sz="2300" b="1" dirty="0" smtClean="0">
                <a:latin typeface="Times New Roman" pitchFamily="18" charset="0"/>
                <a:cs typeface="Times New Roman" pitchFamily="18" charset="0"/>
              </a:rPr>
              <a:t>Thread(String name): </a:t>
            </a:r>
            <a:r>
              <a:rPr lang="en-US" sz="2300" dirty="0" smtClean="0">
                <a:latin typeface="Times New Roman" pitchFamily="18" charset="0"/>
                <a:cs typeface="Times New Roman" pitchFamily="18" charset="0"/>
              </a:rPr>
              <a:t>This constructs allocates a new Thread object.</a:t>
            </a:r>
          </a:p>
          <a:p>
            <a:pPr marL="457200" indent="-457200" fontAlgn="t">
              <a:buFont typeface="+mj-lt"/>
              <a:buAutoNum type="arabicPeriod"/>
            </a:pPr>
            <a:r>
              <a:rPr lang="en-US" sz="2300" b="1" dirty="0" smtClean="0">
                <a:latin typeface="Times New Roman" pitchFamily="18" charset="0"/>
                <a:cs typeface="Times New Roman" pitchFamily="18" charset="0"/>
              </a:rPr>
              <a:t>Thread(</a:t>
            </a:r>
            <a:r>
              <a:rPr lang="en-US" sz="2300" b="1" dirty="0" err="1" smtClean="0">
                <a:latin typeface="Times New Roman" pitchFamily="18" charset="0"/>
                <a:cs typeface="Times New Roman" pitchFamily="18" charset="0"/>
              </a:rPr>
              <a:t>ThreadGroup</a:t>
            </a:r>
            <a:r>
              <a:rPr lang="en-US" sz="2300" b="1" dirty="0" smtClean="0">
                <a:latin typeface="Times New Roman" pitchFamily="18" charset="0"/>
                <a:cs typeface="Times New Roman" pitchFamily="18" charset="0"/>
              </a:rPr>
              <a:t> group, </a:t>
            </a:r>
            <a:r>
              <a:rPr lang="en-US" sz="2300" b="1" dirty="0" err="1" smtClean="0">
                <a:latin typeface="Times New Roman" pitchFamily="18" charset="0"/>
                <a:cs typeface="Times New Roman" pitchFamily="18" charset="0"/>
              </a:rPr>
              <a:t>Runnable</a:t>
            </a:r>
            <a:r>
              <a:rPr lang="en-US" sz="2300" b="1" dirty="0" smtClean="0">
                <a:latin typeface="Times New Roman" pitchFamily="18" charset="0"/>
                <a:cs typeface="Times New Roman" pitchFamily="18" charset="0"/>
              </a:rPr>
              <a:t> target): </a:t>
            </a:r>
            <a:r>
              <a:rPr lang="en-US" sz="2300" dirty="0" smtClean="0">
                <a:latin typeface="Times New Roman" pitchFamily="18" charset="0"/>
                <a:cs typeface="Times New Roman" pitchFamily="18" charset="0"/>
              </a:rPr>
              <a:t>This allocates a new Thread object.</a:t>
            </a:r>
          </a:p>
          <a:p>
            <a:pPr marL="457200" indent="-457200" fontAlgn="t">
              <a:buFont typeface="+mj-lt"/>
              <a:buAutoNum type="arabicPeriod"/>
            </a:pPr>
            <a:r>
              <a:rPr lang="en-US" sz="2300" b="1" dirty="0" smtClean="0">
                <a:latin typeface="Times New Roman" pitchFamily="18" charset="0"/>
                <a:cs typeface="Times New Roman" pitchFamily="18" charset="0"/>
              </a:rPr>
              <a:t>Thread(</a:t>
            </a:r>
            <a:r>
              <a:rPr lang="en-US" sz="2300" b="1" dirty="0" err="1" smtClean="0">
                <a:latin typeface="Times New Roman" pitchFamily="18" charset="0"/>
                <a:cs typeface="Times New Roman" pitchFamily="18" charset="0"/>
              </a:rPr>
              <a:t>ThreadGroup</a:t>
            </a:r>
            <a:r>
              <a:rPr lang="en-US" sz="2300" b="1" dirty="0" smtClean="0">
                <a:latin typeface="Times New Roman" pitchFamily="18" charset="0"/>
                <a:cs typeface="Times New Roman" pitchFamily="18" charset="0"/>
              </a:rPr>
              <a:t> group, </a:t>
            </a:r>
            <a:r>
              <a:rPr lang="en-US" sz="2300" b="1" dirty="0" err="1" smtClean="0">
                <a:latin typeface="Times New Roman" pitchFamily="18" charset="0"/>
                <a:cs typeface="Times New Roman" pitchFamily="18" charset="0"/>
              </a:rPr>
              <a:t>Runnable</a:t>
            </a:r>
            <a:r>
              <a:rPr lang="en-US" sz="2300" b="1" dirty="0" smtClean="0">
                <a:latin typeface="Times New Roman" pitchFamily="18" charset="0"/>
                <a:cs typeface="Times New Roman" pitchFamily="18" charset="0"/>
              </a:rPr>
              <a:t> target, String name): </a:t>
            </a:r>
            <a:r>
              <a:rPr lang="en-US" sz="2300" dirty="0" smtClean="0">
                <a:latin typeface="Times New Roman" pitchFamily="18" charset="0"/>
                <a:cs typeface="Times New Roman" pitchFamily="18" charset="0"/>
              </a:rPr>
              <a:t>This allocates a new Thread object so that it has target as its run object, has the specified name as its name, and belongs to the thread group referred to by group.</a:t>
            </a:r>
          </a:p>
          <a:p>
            <a:pPr marL="457200" indent="-457200" fontAlgn="t">
              <a:buFont typeface="+mj-lt"/>
              <a:buAutoNum type="arabicPeriod"/>
            </a:pPr>
            <a:r>
              <a:rPr lang="en-US" sz="2300" b="1" dirty="0" smtClean="0">
                <a:latin typeface="Times New Roman" pitchFamily="18" charset="0"/>
                <a:cs typeface="Times New Roman" pitchFamily="18" charset="0"/>
              </a:rPr>
              <a:t>Thread(</a:t>
            </a:r>
            <a:r>
              <a:rPr lang="en-US" sz="2300" b="1" dirty="0" err="1" smtClean="0">
                <a:latin typeface="Times New Roman" pitchFamily="18" charset="0"/>
                <a:cs typeface="Times New Roman" pitchFamily="18" charset="0"/>
              </a:rPr>
              <a:t>ThreadGroup</a:t>
            </a:r>
            <a:r>
              <a:rPr lang="en-US" sz="2300" b="1" dirty="0" smtClean="0">
                <a:latin typeface="Times New Roman" pitchFamily="18" charset="0"/>
                <a:cs typeface="Times New Roman" pitchFamily="18" charset="0"/>
              </a:rPr>
              <a:t> group, </a:t>
            </a:r>
            <a:r>
              <a:rPr lang="en-US" sz="2300" b="1" dirty="0" err="1" smtClean="0">
                <a:latin typeface="Times New Roman" pitchFamily="18" charset="0"/>
                <a:cs typeface="Times New Roman" pitchFamily="18" charset="0"/>
              </a:rPr>
              <a:t>Runnable</a:t>
            </a:r>
            <a:r>
              <a:rPr lang="en-US" sz="2300" b="1" dirty="0" smtClean="0">
                <a:latin typeface="Times New Roman" pitchFamily="18" charset="0"/>
                <a:cs typeface="Times New Roman" pitchFamily="18" charset="0"/>
              </a:rPr>
              <a:t> target, String name, long </a:t>
            </a:r>
            <a:r>
              <a:rPr lang="en-US" sz="2300" b="1" dirty="0" err="1" smtClean="0">
                <a:latin typeface="Times New Roman" pitchFamily="18" charset="0"/>
                <a:cs typeface="Times New Roman" pitchFamily="18" charset="0"/>
              </a:rPr>
              <a:t>stackSize</a:t>
            </a:r>
            <a:r>
              <a:rPr lang="en-US" sz="2300" b="1" dirty="0" smtClean="0">
                <a:latin typeface="Times New Roman" pitchFamily="18" charset="0"/>
                <a:cs typeface="Times New Roman" pitchFamily="18" charset="0"/>
              </a:rPr>
              <a:t>): </a:t>
            </a:r>
            <a:r>
              <a:rPr lang="en-US" sz="2300" dirty="0" smtClean="0">
                <a:latin typeface="Times New Roman" pitchFamily="18" charset="0"/>
                <a:cs typeface="Times New Roman" pitchFamily="18" charset="0"/>
              </a:rPr>
              <a:t>This allocates a new Thread object so that it has target as its run object, has the specified name as its name, belongs to the thread group referred to by group, and has the specified stack size.</a:t>
            </a:r>
          </a:p>
          <a:p>
            <a:pPr marL="457200" indent="-457200" fontAlgn="t">
              <a:buFont typeface="+mj-lt"/>
              <a:buAutoNum type="arabicPeriod"/>
            </a:pPr>
            <a:r>
              <a:rPr lang="en-US" sz="2300" b="1" dirty="0" smtClean="0">
                <a:latin typeface="Times New Roman" pitchFamily="18" charset="0"/>
                <a:cs typeface="Times New Roman" pitchFamily="18" charset="0"/>
              </a:rPr>
              <a:t>Thread(</a:t>
            </a:r>
            <a:r>
              <a:rPr lang="en-US" sz="2300" b="1" dirty="0" err="1" smtClean="0">
                <a:latin typeface="Times New Roman" pitchFamily="18" charset="0"/>
                <a:cs typeface="Times New Roman" pitchFamily="18" charset="0"/>
              </a:rPr>
              <a:t>ThreadGroup</a:t>
            </a:r>
            <a:r>
              <a:rPr lang="en-US" sz="2300" b="1" dirty="0" smtClean="0">
                <a:latin typeface="Times New Roman" pitchFamily="18" charset="0"/>
                <a:cs typeface="Times New Roman" pitchFamily="18" charset="0"/>
              </a:rPr>
              <a:t> group, String name): </a:t>
            </a:r>
            <a:r>
              <a:rPr lang="en-US" sz="2300" dirty="0" smtClean="0">
                <a:latin typeface="Times New Roman" pitchFamily="18" charset="0"/>
                <a:cs typeface="Times New Roman" pitchFamily="18" charset="0"/>
              </a:rPr>
              <a:t>This allocates a new Thread object.</a:t>
            </a:r>
          </a:p>
          <a:p>
            <a:endParaRPr lang="en-US" dirty="0" smtClean="0">
              <a:latin typeface="Times New Roman" pitchFamily="18" charset="0"/>
              <a:cs typeface="Times New Roman" pitchFamily="18"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62600"/>
          </a:xfrm>
        </p:spPr>
        <p:txBody>
          <a:bodyPr>
            <a:normAutofit fontScale="77500" lnSpcReduction="20000"/>
          </a:bodyPr>
          <a:lstStyle/>
          <a:p>
            <a:pPr>
              <a:buNone/>
            </a:pPr>
            <a:r>
              <a:rPr lang="en-US" dirty="0" smtClean="0"/>
              <a:t>Methods of Thread class</a:t>
            </a:r>
          </a:p>
          <a:p>
            <a:pPr>
              <a:buNone/>
            </a:pPr>
            <a:endParaRPr lang="en-US" dirty="0" smtClean="0"/>
          </a:p>
          <a:p>
            <a:r>
              <a:rPr lang="en-US" b="1" dirty="0" smtClean="0"/>
              <a:t>run()</a:t>
            </a:r>
          </a:p>
          <a:p>
            <a:pPr lvl="1"/>
            <a:r>
              <a:rPr lang="en-US" dirty="0" smtClean="0"/>
              <a:t>Which contains the main business logic that can be executed by multiple threads simultaneously in every user defined thread class run method should be overridden.</a:t>
            </a:r>
          </a:p>
          <a:p>
            <a:pPr lvl="1">
              <a:buNone/>
            </a:pPr>
            <a:r>
              <a:rPr lang="en-US" b="1" dirty="0" smtClean="0"/>
              <a:t>public</a:t>
            </a:r>
            <a:r>
              <a:rPr lang="en-US" dirty="0" smtClean="0"/>
              <a:t> </a:t>
            </a:r>
            <a:r>
              <a:rPr lang="en-US" dirty="0" err="1" smtClean="0"/>
              <a:t>Class_Name</a:t>
            </a:r>
            <a:r>
              <a:rPr lang="en-US" dirty="0" smtClean="0"/>
              <a:t> </a:t>
            </a:r>
            <a:r>
              <a:rPr lang="en-US" b="1" dirty="0" smtClean="0"/>
              <a:t>extends</a:t>
            </a:r>
            <a:r>
              <a:rPr lang="en-US" dirty="0" smtClean="0"/>
              <a:t> Thread { </a:t>
            </a:r>
          </a:p>
          <a:p>
            <a:pPr lvl="1">
              <a:buNone/>
            </a:pPr>
            <a:r>
              <a:rPr lang="en-US" b="1" dirty="0" smtClean="0"/>
              <a:t>public</a:t>
            </a:r>
            <a:r>
              <a:rPr lang="en-US" dirty="0" smtClean="0"/>
              <a:t> </a:t>
            </a:r>
            <a:r>
              <a:rPr lang="en-US" b="1" dirty="0" smtClean="0"/>
              <a:t>void</a:t>
            </a:r>
            <a:r>
              <a:rPr lang="en-US" dirty="0" smtClean="0"/>
              <a:t> run() {</a:t>
            </a:r>
          </a:p>
          <a:p>
            <a:pPr lvl="1">
              <a:buNone/>
            </a:pPr>
            <a:r>
              <a:rPr lang="en-US" dirty="0" smtClean="0"/>
              <a:t> ..... .....</a:t>
            </a:r>
          </a:p>
          <a:p>
            <a:pPr lvl="1">
              <a:buNone/>
            </a:pPr>
            <a:r>
              <a:rPr lang="en-US" dirty="0" smtClean="0"/>
              <a:t> } </a:t>
            </a:r>
          </a:p>
          <a:p>
            <a:pPr lvl="1">
              <a:buNone/>
            </a:pPr>
            <a:r>
              <a:rPr lang="en-US" dirty="0" smtClean="0"/>
              <a:t>}</a:t>
            </a:r>
          </a:p>
          <a:p>
            <a:pPr marL="274320" lvl="1" indent="-274320">
              <a:buClr>
                <a:schemeClr val="accent3"/>
              </a:buClr>
              <a:buSzPct val="95000"/>
            </a:pPr>
            <a:r>
              <a:rPr lang="en-US" sz="2600" b="1" dirty="0" smtClean="0"/>
              <a:t>start()</a:t>
            </a:r>
          </a:p>
          <a:p>
            <a:pPr lvl="1"/>
            <a:r>
              <a:rPr lang="en-US" dirty="0" smtClean="0"/>
              <a:t>Used to convert ready state thread to running state.</a:t>
            </a:r>
          </a:p>
          <a:p>
            <a:pPr lvl="1">
              <a:buNone/>
            </a:pPr>
            <a:r>
              <a:rPr lang="en-US" dirty="0" smtClean="0"/>
              <a:t>	Thread t=</a:t>
            </a:r>
            <a:r>
              <a:rPr lang="en-US" b="1" dirty="0" smtClean="0"/>
              <a:t>new</a:t>
            </a:r>
            <a:r>
              <a:rPr lang="en-US" dirty="0" smtClean="0"/>
              <a:t> Thread(); </a:t>
            </a:r>
          </a:p>
          <a:p>
            <a:pPr lvl="1">
              <a:buNone/>
            </a:pPr>
            <a:r>
              <a:rPr lang="en-US" dirty="0" smtClean="0"/>
              <a:t>	</a:t>
            </a:r>
            <a:r>
              <a:rPr lang="en-US" dirty="0" err="1" smtClean="0"/>
              <a:t>t.start</a:t>
            </a:r>
            <a:r>
              <a:rPr lang="en-US" dirty="0" smtClean="0"/>
              <a:t>();</a:t>
            </a:r>
          </a:p>
          <a:p>
            <a:r>
              <a:rPr lang="en-US" b="1" dirty="0" smtClean="0"/>
              <a:t>stop()</a:t>
            </a:r>
          </a:p>
          <a:p>
            <a:pPr lvl="1"/>
            <a:r>
              <a:rPr lang="en-US" dirty="0" smtClean="0"/>
              <a:t>This method is used to convert running state thread to dead state.</a:t>
            </a:r>
          </a:p>
          <a:p>
            <a:pPr lvl="1">
              <a:buNone/>
            </a:pPr>
            <a:r>
              <a:rPr lang="en-US" dirty="0" smtClean="0"/>
              <a:t>	Thread t=</a:t>
            </a:r>
            <a:r>
              <a:rPr lang="en-US" b="1" dirty="0" smtClean="0"/>
              <a:t>new</a:t>
            </a:r>
            <a:r>
              <a:rPr lang="en-US" dirty="0" smtClean="0"/>
              <a:t> Thread(); </a:t>
            </a:r>
          </a:p>
          <a:p>
            <a:pPr lvl="1">
              <a:buNone/>
            </a:pPr>
            <a:r>
              <a:rPr lang="en-US" dirty="0" smtClean="0"/>
              <a:t>	</a:t>
            </a:r>
            <a:r>
              <a:rPr lang="en-US" dirty="0" err="1" smtClean="0"/>
              <a:t>t.stop</a:t>
            </a:r>
            <a:r>
              <a:rPr lang="en-US" dirty="0" smtClean="0"/>
              <a:t>();</a:t>
            </a:r>
          </a:p>
          <a:p>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5715000" cy="5638800"/>
          </a:xfrm>
          <a:ln>
            <a:solidFill>
              <a:schemeClr val="tx1"/>
            </a:solidFill>
          </a:ln>
        </p:spPr>
        <p:txBody>
          <a:bodyPr>
            <a:normAutofit fontScale="85000" lnSpcReduction="10000"/>
          </a:bodyPr>
          <a:lstStyle/>
          <a:p>
            <a:pPr>
              <a:buNone/>
            </a:pPr>
            <a:r>
              <a:rPr lang="en-US" b="1" dirty="0" smtClean="0"/>
              <a:t>class</a:t>
            </a:r>
            <a:r>
              <a:rPr lang="en-US" dirty="0" smtClean="0"/>
              <a:t> </a:t>
            </a:r>
            <a:r>
              <a:rPr lang="en-US" b="1" dirty="0" smtClean="0"/>
              <a:t>Demo</a:t>
            </a:r>
            <a:r>
              <a:rPr lang="en-US" dirty="0" smtClean="0"/>
              <a:t> </a:t>
            </a:r>
            <a:r>
              <a:rPr lang="en-US" b="1" dirty="0" smtClean="0"/>
              <a:t>extends</a:t>
            </a:r>
            <a:r>
              <a:rPr lang="en-US" dirty="0" smtClean="0"/>
              <a:t> Thread{  </a:t>
            </a:r>
          </a:p>
          <a:p>
            <a:pPr>
              <a:buNone/>
            </a:pPr>
            <a:r>
              <a:rPr lang="en-US" b="1" dirty="0" smtClean="0"/>
              <a:t>public</a:t>
            </a:r>
            <a:r>
              <a:rPr lang="en-US" dirty="0" smtClean="0"/>
              <a:t> </a:t>
            </a:r>
            <a:r>
              <a:rPr lang="en-US" b="1" dirty="0" smtClean="0"/>
              <a:t>void</a:t>
            </a:r>
            <a:r>
              <a:rPr lang="en-US" dirty="0" smtClean="0"/>
              <a:t> run(){  </a:t>
            </a:r>
          </a:p>
          <a:p>
            <a:pPr>
              <a:buNone/>
            </a:pPr>
            <a:r>
              <a:rPr lang="en-US" dirty="0" err="1" smtClean="0"/>
              <a:t>System.out.println</a:t>
            </a:r>
            <a:r>
              <a:rPr lang="en-US" dirty="0" smtClean="0"/>
              <a:t>("thread is running..."); </a:t>
            </a:r>
          </a:p>
          <a:p>
            <a:pPr>
              <a:buNone/>
            </a:pPr>
            <a:r>
              <a:rPr lang="en-US" dirty="0" smtClean="0"/>
              <a:t>-----</a:t>
            </a:r>
          </a:p>
          <a:p>
            <a:pPr>
              <a:buNone/>
            </a:pPr>
            <a:r>
              <a:rPr lang="en-US" dirty="0" smtClean="0"/>
              <a:t>------ </a:t>
            </a:r>
          </a:p>
          <a:p>
            <a:pPr>
              <a:buNone/>
            </a:pPr>
            <a:r>
              <a:rPr lang="en-US" dirty="0" smtClean="0"/>
              <a:t>}  </a:t>
            </a:r>
          </a:p>
          <a:p>
            <a:pPr>
              <a:buNone/>
            </a:pP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a:t>
            </a:r>
          </a:p>
          <a:p>
            <a:pPr>
              <a:buNone/>
            </a:pPr>
            <a:r>
              <a:rPr lang="en-US" b="1" dirty="0" smtClean="0"/>
              <a:t>Demo </a:t>
            </a:r>
            <a:r>
              <a:rPr lang="en-US" dirty="0" smtClean="0"/>
              <a:t> t1=</a:t>
            </a:r>
            <a:r>
              <a:rPr lang="en-US" b="1" dirty="0" smtClean="0"/>
              <a:t>new</a:t>
            </a:r>
            <a:r>
              <a:rPr lang="en-US" dirty="0" smtClean="0"/>
              <a:t> </a:t>
            </a:r>
            <a:r>
              <a:rPr lang="en-US" b="1" dirty="0" smtClean="0"/>
              <a:t> Demo</a:t>
            </a:r>
            <a:r>
              <a:rPr lang="en-US" dirty="0" smtClean="0"/>
              <a:t>();  </a:t>
            </a:r>
          </a:p>
          <a:p>
            <a:pPr>
              <a:buNone/>
            </a:pPr>
            <a:r>
              <a:rPr lang="en-US" dirty="0" smtClean="0"/>
              <a:t>t1.start();  </a:t>
            </a:r>
          </a:p>
          <a:p>
            <a:pPr>
              <a:buNone/>
            </a:pPr>
            <a:r>
              <a:rPr lang="en-US" dirty="0" smtClean="0"/>
              <a:t>t1.stop();</a:t>
            </a:r>
          </a:p>
          <a:p>
            <a:pPr>
              <a:buNone/>
            </a:pPr>
            <a:r>
              <a:rPr lang="en-US" dirty="0" smtClean="0"/>
              <a:t>}  </a:t>
            </a:r>
          </a:p>
          <a:p>
            <a:pPr>
              <a:buNone/>
            </a:pPr>
            <a:r>
              <a:rPr lang="en-US" dirty="0" smtClean="0"/>
              <a:t>}  </a:t>
            </a:r>
          </a:p>
          <a:p>
            <a:pPr>
              <a:buNone/>
            </a:pPr>
            <a:r>
              <a:rPr lang="en-US" dirty="0" smtClean="0"/>
              <a:t>Output:</a:t>
            </a:r>
          </a:p>
          <a:p>
            <a:pPr>
              <a:buNone/>
            </a:pPr>
            <a:endParaRPr lang="en-US" dirty="0" smtClean="0"/>
          </a:p>
          <a:p>
            <a:pPr>
              <a:buNone/>
            </a:pPr>
            <a:r>
              <a:rPr lang="en-US" dirty="0" smtClean="0"/>
              <a:t>thread is running...</a:t>
            </a:r>
          </a:p>
          <a:p>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972312"/>
          </a:xfrm>
        </p:spPr>
        <p:txBody>
          <a:bodyPr/>
          <a:lstStyle/>
          <a:p>
            <a:r>
              <a:rPr lang="en-US" dirty="0" err="1" smtClean="0"/>
              <a:t>Runnable</a:t>
            </a:r>
            <a:r>
              <a:rPr lang="en-US" dirty="0" smtClean="0"/>
              <a:t> Interface</a:t>
            </a:r>
            <a:endParaRPr lang="en-US" dirty="0"/>
          </a:p>
        </p:txBody>
      </p:sp>
      <p:sp>
        <p:nvSpPr>
          <p:cNvPr id="3" name="Content Placeholder 2"/>
          <p:cNvSpPr>
            <a:spLocks noGrp="1"/>
          </p:cNvSpPr>
          <p:nvPr>
            <p:ph idx="1"/>
          </p:nvPr>
        </p:nvSpPr>
        <p:spPr>
          <a:xfrm>
            <a:off x="457200" y="1676400"/>
            <a:ext cx="8229600" cy="4648200"/>
          </a:xfrm>
        </p:spPr>
        <p:txBody>
          <a:bodyPr/>
          <a:lstStyle/>
          <a:p>
            <a:r>
              <a:rPr lang="en-US" dirty="0" err="1" smtClean="0"/>
              <a:t>Runnable</a:t>
            </a:r>
            <a:r>
              <a:rPr lang="en-US" dirty="0" smtClean="0"/>
              <a:t> is one of the predefined interface in </a:t>
            </a:r>
            <a:r>
              <a:rPr lang="en-US" dirty="0" err="1" smtClean="0"/>
              <a:t>java.lang</a:t>
            </a:r>
            <a:r>
              <a:rPr lang="en-US" dirty="0" smtClean="0"/>
              <a:t> package, which is containing only one method and whose prototype is " Public abstract void run "</a:t>
            </a:r>
          </a:p>
          <a:p>
            <a:r>
              <a:rPr lang="en-US" dirty="0" smtClean="0"/>
              <a:t>The run() method of thread class defined with null body and run() method of </a:t>
            </a:r>
            <a:r>
              <a:rPr lang="en-US" dirty="0" err="1" smtClean="0"/>
              <a:t>Runnable</a:t>
            </a:r>
            <a:r>
              <a:rPr lang="en-US" dirty="0" smtClean="0"/>
              <a:t> interface belongs to abstract. Industry is highly recommended to override abstract run() method of </a:t>
            </a:r>
            <a:r>
              <a:rPr lang="en-US" dirty="0" err="1" smtClean="0"/>
              <a:t>Runnable</a:t>
            </a:r>
            <a:r>
              <a:rPr lang="en-US" dirty="0" smtClean="0"/>
              <a:t> interface but not recommended to override null body run() method of thread class.</a:t>
            </a:r>
          </a:p>
          <a:p>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5410200" cy="5257800"/>
          </a:xfrm>
          <a:ln>
            <a:solidFill>
              <a:schemeClr val="tx1"/>
            </a:solidFill>
          </a:ln>
        </p:spPr>
        <p:txBody>
          <a:bodyPr>
            <a:normAutofit fontScale="85000" lnSpcReduction="20000"/>
          </a:bodyPr>
          <a:lstStyle/>
          <a:p>
            <a:pPr>
              <a:buNone/>
            </a:pPr>
            <a:r>
              <a:rPr lang="en-US" b="1" dirty="0" smtClean="0"/>
              <a:t>Class Demo</a:t>
            </a:r>
            <a:r>
              <a:rPr lang="en-US" dirty="0" smtClean="0"/>
              <a:t> </a:t>
            </a:r>
            <a:r>
              <a:rPr lang="en-US" b="1" dirty="0" smtClean="0"/>
              <a:t>implements</a:t>
            </a:r>
            <a:r>
              <a:rPr lang="en-US" dirty="0" smtClean="0"/>
              <a:t> </a:t>
            </a:r>
            <a:r>
              <a:rPr lang="en-US" dirty="0" err="1" smtClean="0"/>
              <a:t>Runnable</a:t>
            </a:r>
            <a:r>
              <a:rPr lang="en-US" dirty="0" smtClean="0"/>
              <a:t>{  </a:t>
            </a:r>
          </a:p>
          <a:p>
            <a:pPr>
              <a:buNone/>
            </a:pPr>
            <a:r>
              <a:rPr lang="en-US" b="1" dirty="0" smtClean="0"/>
              <a:t>public</a:t>
            </a:r>
            <a:r>
              <a:rPr lang="en-US" dirty="0" smtClean="0"/>
              <a:t> </a:t>
            </a:r>
            <a:r>
              <a:rPr lang="en-US" b="1" dirty="0" smtClean="0"/>
              <a:t>void</a:t>
            </a:r>
            <a:r>
              <a:rPr lang="en-US" dirty="0" smtClean="0"/>
              <a:t> run()</a:t>
            </a:r>
          </a:p>
          <a:p>
            <a:pPr>
              <a:buNone/>
            </a:pPr>
            <a:r>
              <a:rPr lang="en-US" dirty="0" smtClean="0"/>
              <a:t>{  </a:t>
            </a:r>
          </a:p>
          <a:p>
            <a:pPr>
              <a:buNone/>
            </a:pPr>
            <a:r>
              <a:rPr lang="en-US" dirty="0" err="1" smtClean="0"/>
              <a:t>System.out.println</a:t>
            </a:r>
            <a:r>
              <a:rPr lang="en-US" dirty="0" smtClean="0"/>
              <a:t>("thread is running...");  </a:t>
            </a:r>
          </a:p>
          <a:p>
            <a:pPr>
              <a:buNone/>
            </a:pPr>
            <a:r>
              <a:rPr lang="en-US" dirty="0" smtClean="0"/>
              <a:t>}  </a:t>
            </a:r>
          </a:p>
          <a:p>
            <a:pPr>
              <a:buNone/>
            </a:pPr>
            <a:r>
              <a:rPr lang="en-US" dirty="0" smtClean="0"/>
              <a:t>  </a:t>
            </a:r>
          </a:p>
          <a:p>
            <a:pPr>
              <a:buNone/>
            </a:pP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a:t>
            </a:r>
          </a:p>
          <a:p>
            <a:pPr>
              <a:buNone/>
            </a:pPr>
            <a:r>
              <a:rPr lang="en-US" b="1" dirty="0" smtClean="0"/>
              <a:t>Demo </a:t>
            </a:r>
            <a:r>
              <a:rPr lang="en-US" dirty="0" smtClean="0"/>
              <a:t> m1=</a:t>
            </a:r>
            <a:r>
              <a:rPr lang="en-US" b="1" dirty="0" smtClean="0"/>
              <a:t>new</a:t>
            </a:r>
            <a:r>
              <a:rPr lang="en-US" dirty="0" smtClean="0"/>
              <a:t> </a:t>
            </a:r>
            <a:r>
              <a:rPr lang="en-US" b="1" dirty="0" smtClean="0"/>
              <a:t> Demo</a:t>
            </a:r>
            <a:r>
              <a:rPr lang="en-US" dirty="0" smtClean="0"/>
              <a:t>();  </a:t>
            </a:r>
          </a:p>
          <a:p>
            <a:pPr>
              <a:buNone/>
            </a:pPr>
            <a:r>
              <a:rPr lang="en-US" dirty="0" smtClean="0"/>
              <a:t>Thread t1 =</a:t>
            </a:r>
            <a:r>
              <a:rPr lang="en-US" b="1" dirty="0" smtClean="0"/>
              <a:t>new</a:t>
            </a:r>
            <a:r>
              <a:rPr lang="en-US" dirty="0" smtClean="0"/>
              <a:t> Thread(m1);  </a:t>
            </a:r>
          </a:p>
          <a:p>
            <a:pPr>
              <a:buNone/>
            </a:pPr>
            <a:r>
              <a:rPr lang="en-US" dirty="0" smtClean="0"/>
              <a:t>t1.start();  </a:t>
            </a:r>
          </a:p>
          <a:p>
            <a:pPr>
              <a:buNone/>
            </a:pPr>
            <a:r>
              <a:rPr lang="en-US" dirty="0" smtClean="0"/>
              <a:t> }  </a:t>
            </a:r>
          </a:p>
          <a:p>
            <a:pPr>
              <a:buNone/>
            </a:pPr>
            <a:r>
              <a:rPr lang="en-US" dirty="0" smtClean="0"/>
              <a:t>}  </a:t>
            </a:r>
          </a:p>
          <a:p>
            <a:pPr>
              <a:buNone/>
            </a:pPr>
            <a:r>
              <a:rPr lang="en-US" dirty="0" smtClean="0"/>
              <a:t>Output</a:t>
            </a:r>
          </a:p>
          <a:p>
            <a:pPr>
              <a:buNone/>
            </a:pPr>
            <a:endParaRPr lang="en-US" dirty="0" smtClean="0"/>
          </a:p>
          <a:p>
            <a:pPr>
              <a:buNone/>
            </a:pPr>
            <a:r>
              <a:rPr lang="en-US" dirty="0" smtClean="0"/>
              <a:t>thread is running...</a:t>
            </a:r>
          </a:p>
          <a:p>
            <a:pPr>
              <a:buNone/>
            </a:pP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Define Exception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If any exception is design by the user known as user defined or Custom Exception. Custom Exception is created by user.</a:t>
            </a:r>
          </a:p>
          <a:p>
            <a:r>
              <a:rPr lang="en-US" b="1" dirty="0" smtClean="0"/>
              <a:t>Rules to design user defined Exception</a:t>
            </a:r>
          </a:p>
          <a:p>
            <a:pPr lvl="1"/>
            <a:r>
              <a:rPr lang="en-US" dirty="0" smtClean="0"/>
              <a:t>Create a package with valid user defined name.</a:t>
            </a:r>
          </a:p>
          <a:p>
            <a:pPr lvl="1"/>
            <a:r>
              <a:rPr lang="en-US" dirty="0" smtClean="0"/>
              <a:t>Create any user defined class.</a:t>
            </a:r>
          </a:p>
          <a:p>
            <a:pPr lvl="1"/>
            <a:r>
              <a:rPr lang="en-US" dirty="0" smtClean="0"/>
              <a:t>Make that user defined class as derived class of Exception or </a:t>
            </a:r>
            <a:r>
              <a:rPr lang="en-US" dirty="0" err="1" smtClean="0"/>
              <a:t>RuntimeException</a:t>
            </a:r>
            <a:r>
              <a:rPr lang="en-US" dirty="0" smtClean="0"/>
              <a:t> class.</a:t>
            </a:r>
          </a:p>
          <a:p>
            <a:pPr lvl="1"/>
            <a:r>
              <a:rPr lang="en-US" dirty="0" smtClean="0"/>
              <a:t>Declare </a:t>
            </a:r>
            <a:r>
              <a:rPr lang="en-US" dirty="0" err="1" smtClean="0"/>
              <a:t>parametrized</a:t>
            </a:r>
            <a:r>
              <a:rPr lang="en-US" dirty="0" smtClean="0"/>
              <a:t> constructor with string variable.</a:t>
            </a:r>
          </a:p>
          <a:p>
            <a:pPr lvl="1"/>
            <a:r>
              <a:rPr lang="en-US" dirty="0" smtClean="0"/>
              <a:t>call super class constructor by passing string variable within the derived class constructor.</a:t>
            </a:r>
          </a:p>
          <a:p>
            <a:pPr lvl="1"/>
            <a:r>
              <a:rPr lang="en-US" dirty="0" smtClean="0"/>
              <a:t>Save the program with public class name.java</a:t>
            </a:r>
          </a:p>
          <a:p>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4648200" cy="5867400"/>
          </a:xfrm>
          <a:ln w="3175">
            <a:solidFill>
              <a:schemeClr val="tx1"/>
            </a:solidFill>
          </a:ln>
        </p:spPr>
        <p:txBody>
          <a:bodyPr>
            <a:normAutofit fontScale="55000" lnSpcReduction="20000"/>
          </a:bodyPr>
          <a:lstStyle/>
          <a:p>
            <a:pPr>
              <a:buNone/>
            </a:pPr>
            <a:r>
              <a:rPr lang="en-US" dirty="0" smtClean="0"/>
              <a:t>class </a:t>
            </a:r>
            <a:r>
              <a:rPr lang="en-US" dirty="0" err="1" smtClean="0"/>
              <a:t>UserDefine</a:t>
            </a:r>
            <a:r>
              <a:rPr lang="en-US" dirty="0" smtClean="0"/>
              <a:t> extends Exception</a:t>
            </a:r>
          </a:p>
          <a:p>
            <a:pPr>
              <a:buNone/>
            </a:pPr>
            <a:r>
              <a:rPr lang="en-US" dirty="0" smtClean="0"/>
              <a:t>{</a:t>
            </a:r>
          </a:p>
          <a:p>
            <a:pPr>
              <a:buNone/>
            </a:pPr>
            <a:r>
              <a:rPr lang="en-US" dirty="0" smtClean="0"/>
              <a:t>	 </a:t>
            </a:r>
            <a:r>
              <a:rPr lang="en-US" dirty="0" err="1" smtClean="0"/>
              <a:t>UserDefine</a:t>
            </a:r>
            <a:r>
              <a:rPr lang="en-US" dirty="0" smtClean="0"/>
              <a:t>(String  s)</a:t>
            </a:r>
          </a:p>
          <a:p>
            <a:pPr>
              <a:buNone/>
            </a:pPr>
            <a:r>
              <a:rPr lang="en-US" dirty="0" smtClean="0"/>
              <a:t>	{</a:t>
            </a:r>
          </a:p>
          <a:p>
            <a:pPr>
              <a:buNone/>
            </a:pPr>
            <a:r>
              <a:rPr lang="en-US" dirty="0" smtClean="0"/>
              <a:t>		super(s);</a:t>
            </a:r>
          </a:p>
          <a:p>
            <a:pPr>
              <a:buNone/>
            </a:pPr>
            <a:r>
              <a:rPr lang="en-US" dirty="0" smtClean="0"/>
              <a:t>	}</a:t>
            </a:r>
          </a:p>
          <a:p>
            <a:pPr>
              <a:buNone/>
            </a:pPr>
            <a:r>
              <a:rPr lang="en-US" dirty="0" smtClean="0"/>
              <a:t>}</a:t>
            </a:r>
          </a:p>
          <a:p>
            <a:pPr>
              <a:buNone/>
            </a:pPr>
            <a:r>
              <a:rPr lang="en-US" dirty="0" smtClean="0"/>
              <a:t>Class Input</a:t>
            </a:r>
          </a:p>
          <a:p>
            <a:pPr>
              <a:buNone/>
            </a:pPr>
            <a:r>
              <a:rPr lang="en-US" dirty="0" smtClean="0"/>
              <a:t>{</a:t>
            </a:r>
          </a:p>
          <a:p>
            <a:pPr>
              <a:buNone/>
            </a:pPr>
            <a:r>
              <a:rPr lang="en-US" dirty="0" smtClean="0"/>
              <a:t>void method() throws </a:t>
            </a:r>
            <a:r>
              <a:rPr lang="en-US" dirty="0" err="1" smtClean="0"/>
              <a:t>UserDefine</a:t>
            </a:r>
            <a:endParaRPr lang="en-US" dirty="0" smtClean="0"/>
          </a:p>
          <a:p>
            <a:pPr>
              <a:buNone/>
            </a:pPr>
            <a:r>
              <a:rPr lang="en-US" dirty="0" smtClean="0"/>
              <a:t>	 {</a:t>
            </a:r>
          </a:p>
          <a:p>
            <a:pPr>
              <a:buNone/>
            </a:pPr>
            <a:r>
              <a:rPr lang="en-US" dirty="0" smtClean="0"/>
              <a:t>	throw new </a:t>
            </a:r>
            <a:r>
              <a:rPr lang="en-US" dirty="0" err="1" smtClean="0"/>
              <a:t>UserDefine</a:t>
            </a:r>
            <a:r>
              <a:rPr lang="en-US" dirty="0" smtClean="0"/>
              <a:t> (“Entered input is incorrect”):</a:t>
            </a:r>
          </a:p>
          <a:p>
            <a:pPr>
              <a:buNone/>
            </a:pPr>
            <a:r>
              <a:rPr lang="en-US" dirty="0" smtClean="0"/>
              <a:t>	}</a:t>
            </a:r>
          </a:p>
          <a:p>
            <a:pPr>
              <a:buNone/>
            </a:pPr>
            <a:r>
              <a:rPr lang="en-US" dirty="0" smtClean="0"/>
              <a:t>}</a:t>
            </a:r>
          </a:p>
          <a:p>
            <a:pPr>
              <a:buNone/>
            </a:pPr>
            <a:r>
              <a:rPr lang="en-US" dirty="0" smtClean="0"/>
              <a:t>public class User</a:t>
            </a:r>
          </a:p>
          <a:p>
            <a:pPr>
              <a:buNone/>
            </a:pPr>
            <a:r>
              <a:rPr lang="en-US" dirty="0" smtClean="0"/>
              <a:t>{</a:t>
            </a:r>
          </a:p>
          <a:p>
            <a:pPr>
              <a:buNone/>
            </a:pPr>
            <a:r>
              <a:rPr lang="en-US" dirty="0" smtClean="0"/>
              <a:t>	public static void main(String[] </a:t>
            </a:r>
            <a:r>
              <a:rPr lang="en-US" dirty="0" err="1" smtClean="0"/>
              <a:t>args</a:t>
            </a:r>
            <a:r>
              <a:rPr lang="en-US" dirty="0" smtClean="0"/>
              <a:t>)</a:t>
            </a:r>
          </a:p>
          <a:p>
            <a:pPr>
              <a:buNone/>
            </a:pPr>
            <a:r>
              <a:rPr lang="en-US" dirty="0" smtClean="0"/>
              <a:t>	{</a:t>
            </a:r>
          </a:p>
          <a:p>
            <a:pPr>
              <a:buNone/>
            </a:pPr>
            <a:r>
              <a:rPr lang="en-US" dirty="0" smtClean="0"/>
              <a:t>		try{</a:t>
            </a:r>
          </a:p>
          <a:p>
            <a:pPr>
              <a:buNone/>
            </a:pPr>
            <a:r>
              <a:rPr lang="en-US" dirty="0" smtClean="0"/>
              <a:t>		new Input().method();</a:t>
            </a:r>
          </a:p>
          <a:p>
            <a:pPr>
              <a:buNone/>
            </a:pPr>
            <a:r>
              <a:rPr lang="en-US" dirty="0" smtClean="0"/>
              <a:t>		}</a:t>
            </a:r>
          </a:p>
          <a:p>
            <a:pPr>
              <a:buNone/>
            </a:pPr>
            <a:r>
              <a:rPr lang="en-US" dirty="0" smtClean="0"/>
              <a:t>		catch(</a:t>
            </a:r>
            <a:r>
              <a:rPr lang="en-US" dirty="0" err="1" smtClean="0"/>
              <a:t>UserDefine</a:t>
            </a:r>
            <a:r>
              <a:rPr lang="en-US" dirty="0" smtClean="0"/>
              <a:t>  w)</a:t>
            </a:r>
          </a:p>
          <a:p>
            <a:pPr>
              <a:buNone/>
            </a:pPr>
            <a:r>
              <a:rPr lang="en-US" dirty="0" smtClean="0"/>
              <a:t>		{</a:t>
            </a:r>
          </a:p>
          <a:p>
            <a:pPr>
              <a:buNone/>
            </a:pPr>
            <a:r>
              <a:rPr lang="en-US" dirty="0" smtClean="0"/>
              <a:t>		</a:t>
            </a:r>
            <a:r>
              <a:rPr lang="en-US" dirty="0" err="1" smtClean="0"/>
              <a:t>System.out.println</a:t>
            </a:r>
            <a:r>
              <a:rPr lang="en-US" dirty="0" smtClean="0"/>
              <a:t>(</a:t>
            </a:r>
            <a:r>
              <a:rPr lang="en-US" dirty="0" err="1" smtClean="0"/>
              <a:t>w.getMessage</a:t>
            </a:r>
            <a:r>
              <a:rPr lang="en-US" dirty="0" smtClean="0"/>
              <a:t>());</a:t>
            </a:r>
          </a:p>
          <a:p>
            <a:pPr>
              <a:buNone/>
            </a:pPr>
            <a:r>
              <a:rPr lang="en-US" dirty="0" smtClean="0"/>
              <a:t>		}</a:t>
            </a:r>
          </a:p>
          <a:p>
            <a:pPr>
              <a:buNone/>
            </a:pPr>
            <a:r>
              <a:rPr lang="en-US" dirty="0" smtClean="0"/>
              <a:t>	}</a:t>
            </a:r>
          </a:p>
          <a:p>
            <a:pPr>
              <a:buNone/>
            </a:pPr>
            <a:r>
              <a:rPr lang="en-US" dirty="0" smtClean="0"/>
              <a:t>}</a:t>
            </a:r>
          </a:p>
          <a:p>
            <a:endParaRPr lang="en-US" dirty="0"/>
          </a:p>
        </p:txBody>
      </p:sp>
      <p:sp>
        <p:nvSpPr>
          <p:cNvPr id="4" name="TextBox 3"/>
          <p:cNvSpPr txBox="1"/>
          <p:nvPr/>
        </p:nvSpPr>
        <p:spPr>
          <a:xfrm>
            <a:off x="5943600" y="1828800"/>
            <a:ext cx="2971800" cy="923330"/>
          </a:xfrm>
          <a:prstGeom prst="rect">
            <a:avLst/>
          </a:prstGeom>
          <a:noFill/>
          <a:ln w="3175">
            <a:solidFill>
              <a:schemeClr val="tx1"/>
            </a:solidFill>
          </a:ln>
        </p:spPr>
        <p:txBody>
          <a:bodyPr wrap="square" rtlCol="0">
            <a:spAutoFit/>
          </a:bodyPr>
          <a:lstStyle/>
          <a:p>
            <a:r>
              <a:rPr lang="en-US" dirty="0" smtClean="0"/>
              <a:t>OUTPUT:</a:t>
            </a:r>
          </a:p>
          <a:p>
            <a:r>
              <a:rPr lang="en-US" dirty="0" smtClean="0"/>
              <a:t>Entered input is incorrect</a:t>
            </a:r>
          </a:p>
          <a:p>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447800"/>
            <a:ext cx="8229600" cy="667512"/>
          </a:xfrm>
        </p:spPr>
        <p:txBody>
          <a:bodyPr>
            <a:normAutofit fontScale="90000"/>
          </a:bodyPr>
          <a:lstStyle/>
          <a:p>
            <a:r>
              <a:rPr lang="en-US" dirty="0" smtClean="0"/>
              <a:t>Inter-thread communication</a:t>
            </a:r>
            <a:br>
              <a:rPr lang="en-US" dirty="0" smtClean="0"/>
            </a:br>
            <a:endParaRPr lang="en-US" dirty="0"/>
          </a:p>
        </p:txBody>
      </p:sp>
      <p:sp>
        <p:nvSpPr>
          <p:cNvPr id="3" name="Content Placeholder 2"/>
          <p:cNvSpPr>
            <a:spLocks noGrp="1"/>
          </p:cNvSpPr>
          <p:nvPr>
            <p:ph idx="1"/>
          </p:nvPr>
        </p:nvSpPr>
        <p:spPr>
          <a:xfrm>
            <a:off x="457200" y="1752600"/>
            <a:ext cx="8229600" cy="4572000"/>
          </a:xfrm>
        </p:spPr>
        <p:txBody>
          <a:bodyPr>
            <a:normAutofit fontScale="92500" lnSpcReduction="10000"/>
          </a:bodyPr>
          <a:lstStyle/>
          <a:p>
            <a:r>
              <a:rPr lang="en-US" b="1" dirty="0" smtClean="0"/>
              <a:t>Inter-thread communication</a:t>
            </a:r>
            <a:r>
              <a:rPr lang="en-US" dirty="0" smtClean="0"/>
              <a:t> or </a:t>
            </a:r>
            <a:r>
              <a:rPr lang="en-US" b="1" dirty="0" smtClean="0"/>
              <a:t>Co-operation</a:t>
            </a:r>
            <a:r>
              <a:rPr lang="en-US" dirty="0" smtClean="0"/>
              <a:t> is all about allowing synchronized threads to communicate with each other.</a:t>
            </a:r>
          </a:p>
          <a:p>
            <a:r>
              <a:rPr lang="en-US" dirty="0" smtClean="0"/>
              <a:t>Cooperation (Inter-thread communication) is a mechanism in which a thread is paused running in its critical section and another thread is allowed to enter (or lock) in the same critical section to be executed. It is implemented by following methods of </a:t>
            </a:r>
            <a:r>
              <a:rPr lang="en-US" b="1" dirty="0" smtClean="0"/>
              <a:t>Object class</a:t>
            </a:r>
            <a:r>
              <a:rPr lang="en-US" dirty="0" smtClean="0"/>
              <a:t>:</a:t>
            </a:r>
          </a:p>
          <a:p>
            <a:r>
              <a:rPr lang="en-US" dirty="0" smtClean="0"/>
              <a:t>wait()</a:t>
            </a:r>
          </a:p>
          <a:p>
            <a:pPr lvl="1"/>
            <a:r>
              <a:rPr lang="en-US" dirty="0" smtClean="0"/>
              <a:t>Causes current thread to release the lock and wait until either another thread invokes the notify() method or the </a:t>
            </a:r>
            <a:r>
              <a:rPr lang="en-US" dirty="0" err="1" smtClean="0"/>
              <a:t>notifyAll</a:t>
            </a:r>
            <a:r>
              <a:rPr lang="en-US" dirty="0" smtClean="0"/>
              <a:t>() method for this object</a:t>
            </a:r>
          </a:p>
          <a:p>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181600"/>
          </a:xfrm>
        </p:spPr>
        <p:txBody>
          <a:bodyPr/>
          <a:lstStyle/>
          <a:p>
            <a:r>
              <a:rPr lang="en-US" dirty="0" smtClean="0"/>
              <a:t>notify()</a:t>
            </a:r>
          </a:p>
          <a:p>
            <a:pPr lvl="1"/>
            <a:r>
              <a:rPr lang="en-US" dirty="0" smtClean="0"/>
              <a:t>Wakes up a single thread that is waiting on this object's monitor. If any threads are waiting on this object, one of them is chosen to be awakened. The choice is arbitrary and occurs at the discretion of the implementation.</a:t>
            </a:r>
          </a:p>
          <a:p>
            <a:pPr lvl="1">
              <a:buNone/>
            </a:pPr>
            <a:r>
              <a:rPr lang="en-US" dirty="0" smtClean="0"/>
              <a:t>	public final void notify()</a:t>
            </a:r>
          </a:p>
          <a:p>
            <a:r>
              <a:rPr lang="en-US" dirty="0" err="1" smtClean="0"/>
              <a:t>notifyAll</a:t>
            </a:r>
            <a:r>
              <a:rPr lang="en-US" dirty="0" smtClean="0"/>
              <a:t>()</a:t>
            </a:r>
          </a:p>
          <a:p>
            <a:pPr lvl="1"/>
            <a:r>
              <a:rPr lang="en-US" dirty="0" smtClean="0"/>
              <a:t>Wakes up all threads that are waiting on this object's monitor. </a:t>
            </a:r>
          </a:p>
          <a:p>
            <a:pPr lvl="1">
              <a:buNone/>
            </a:pPr>
            <a:r>
              <a:rPr lang="en-US" dirty="0" smtClean="0"/>
              <a:t>public final void </a:t>
            </a:r>
            <a:r>
              <a:rPr lang="en-US" dirty="0" err="1" smtClean="0"/>
              <a:t>notifyAll</a:t>
            </a:r>
            <a:r>
              <a:rPr lang="en-US" dirty="0" smtClean="0"/>
              <a:t>()</a:t>
            </a:r>
          </a:p>
          <a:p>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3962400" cy="5486400"/>
          </a:xfrm>
          <a:ln w="3175">
            <a:solidFill>
              <a:schemeClr val="tx1"/>
            </a:solidFill>
          </a:ln>
        </p:spPr>
        <p:txBody>
          <a:bodyPr>
            <a:normAutofit fontScale="47500" lnSpcReduction="20000"/>
          </a:bodyPr>
          <a:lstStyle/>
          <a:p>
            <a:pPr>
              <a:buNone/>
              <a:tabLst>
                <a:tab pos="860425" algn="l"/>
              </a:tabLst>
            </a:pPr>
            <a:r>
              <a:rPr lang="en-US" dirty="0" smtClean="0"/>
              <a:t>class Pen{}</a:t>
            </a:r>
          </a:p>
          <a:p>
            <a:pPr>
              <a:buNone/>
              <a:tabLst>
                <a:tab pos="860425" algn="l"/>
              </a:tabLst>
            </a:pPr>
            <a:r>
              <a:rPr lang="en-US" dirty="0" smtClean="0"/>
              <a:t>class Paper{}</a:t>
            </a:r>
          </a:p>
          <a:p>
            <a:pPr>
              <a:buNone/>
              <a:tabLst>
                <a:tab pos="860425" algn="l"/>
              </a:tabLst>
            </a:pPr>
            <a:endParaRPr lang="en-US" dirty="0" smtClean="0"/>
          </a:p>
          <a:p>
            <a:pPr>
              <a:buNone/>
              <a:tabLst>
                <a:tab pos="860425" algn="l"/>
              </a:tabLst>
            </a:pPr>
            <a:r>
              <a:rPr lang="en-US" dirty="0" smtClean="0"/>
              <a:t>public class Write {</a:t>
            </a:r>
          </a:p>
          <a:p>
            <a:pPr>
              <a:buNone/>
              <a:tabLst>
                <a:tab pos="860425" algn="l"/>
              </a:tabLst>
            </a:pPr>
            <a:endParaRPr lang="en-US" dirty="0" smtClean="0"/>
          </a:p>
          <a:p>
            <a:pPr>
              <a:buNone/>
              <a:tabLst>
                <a:tab pos="860425" algn="l"/>
              </a:tabLst>
            </a:pPr>
            <a:r>
              <a:rPr lang="en-US" dirty="0" smtClean="0"/>
              <a:t>  public static void main(String[] </a:t>
            </a:r>
            <a:r>
              <a:rPr lang="en-US" dirty="0" err="1" smtClean="0"/>
              <a:t>args</a:t>
            </a:r>
            <a:r>
              <a:rPr lang="en-US" dirty="0" smtClean="0"/>
              <a:t>)</a:t>
            </a:r>
          </a:p>
          <a:p>
            <a:pPr>
              <a:buNone/>
              <a:tabLst>
                <a:tab pos="860425" algn="l"/>
              </a:tabLst>
            </a:pPr>
            <a:r>
              <a:rPr lang="en-US" dirty="0" smtClean="0"/>
              <a:t>  {</a:t>
            </a:r>
          </a:p>
          <a:p>
            <a:pPr>
              <a:buNone/>
              <a:tabLst>
                <a:tab pos="860425" algn="l"/>
              </a:tabLst>
            </a:pPr>
            <a:r>
              <a:rPr lang="en-US" dirty="0" smtClean="0"/>
              <a:t>     final Pen </a:t>
            </a:r>
            <a:r>
              <a:rPr lang="en-US" dirty="0" err="1" smtClean="0"/>
              <a:t>pn</a:t>
            </a:r>
            <a:r>
              <a:rPr lang="en-US" dirty="0" smtClean="0"/>
              <a:t> =new Pen();</a:t>
            </a:r>
          </a:p>
          <a:p>
            <a:pPr>
              <a:buNone/>
              <a:tabLst>
                <a:tab pos="860425" algn="l"/>
              </a:tabLst>
            </a:pPr>
            <a:r>
              <a:rPr lang="en-US" dirty="0" smtClean="0"/>
              <a:t>     final Paper pr =new Paper();</a:t>
            </a:r>
          </a:p>
          <a:p>
            <a:pPr>
              <a:buNone/>
              <a:tabLst>
                <a:tab pos="860425" algn="l"/>
              </a:tabLst>
            </a:pPr>
            <a:endParaRPr lang="en-US" dirty="0" smtClean="0"/>
          </a:p>
          <a:p>
            <a:pPr>
              <a:buNone/>
              <a:tabLst>
                <a:tab pos="860425" algn="l"/>
              </a:tabLst>
            </a:pPr>
            <a:r>
              <a:rPr lang="en-US" dirty="0" smtClean="0"/>
              <a:t>     Thread t1 = new Thread() {</a:t>
            </a:r>
          </a:p>
          <a:p>
            <a:pPr>
              <a:buNone/>
              <a:tabLst>
                <a:tab pos="860425" algn="l"/>
              </a:tabLst>
            </a:pPr>
            <a:r>
              <a:rPr lang="en-US" dirty="0" smtClean="0"/>
              <a:t>        public void run()</a:t>
            </a:r>
          </a:p>
          <a:p>
            <a:pPr>
              <a:buNone/>
              <a:tabLst>
                <a:tab pos="860425" algn="l"/>
              </a:tabLst>
            </a:pPr>
            <a:r>
              <a:rPr lang="en-US" dirty="0" smtClean="0"/>
              <a:t>        {</a:t>
            </a:r>
          </a:p>
          <a:p>
            <a:pPr>
              <a:buNone/>
              <a:tabLst>
                <a:tab pos="860425" algn="l"/>
              </a:tabLst>
            </a:pPr>
            <a:r>
              <a:rPr lang="en-US" dirty="0" smtClean="0"/>
              <a:t>            synchronized(</a:t>
            </a:r>
            <a:r>
              <a:rPr lang="en-US" dirty="0" err="1" smtClean="0"/>
              <a:t>pn</a:t>
            </a:r>
            <a:r>
              <a:rPr lang="en-US" dirty="0" smtClean="0"/>
              <a:t>)</a:t>
            </a:r>
          </a:p>
          <a:p>
            <a:pPr>
              <a:buNone/>
              <a:tabLst>
                <a:tab pos="860425" algn="l"/>
              </a:tabLst>
            </a:pPr>
            <a:r>
              <a:rPr lang="en-US" dirty="0" smtClean="0"/>
              <a:t>            {</a:t>
            </a:r>
          </a:p>
          <a:p>
            <a:pPr>
              <a:buNone/>
              <a:tabLst>
                <a:tab pos="860425" algn="l"/>
              </a:tabLst>
            </a:pPr>
            <a:r>
              <a:rPr lang="en-US" dirty="0" smtClean="0"/>
              <a:t>                </a:t>
            </a:r>
            <a:r>
              <a:rPr lang="en-US" dirty="0" err="1" smtClean="0"/>
              <a:t>System.out.println</a:t>
            </a:r>
            <a:r>
              <a:rPr lang="en-US" dirty="0" smtClean="0"/>
              <a:t>("Thread1 is holding Pen");</a:t>
            </a:r>
          </a:p>
          <a:p>
            <a:pPr>
              <a:buNone/>
              <a:tabLst>
                <a:tab pos="860425" algn="l"/>
              </a:tabLst>
            </a:pPr>
            <a:r>
              <a:rPr lang="en-US" dirty="0" smtClean="0"/>
              <a:t>                try{</a:t>
            </a:r>
          </a:p>
          <a:p>
            <a:pPr>
              <a:buNone/>
              <a:tabLst>
                <a:tab pos="860425" algn="l"/>
              </a:tabLst>
            </a:pPr>
            <a:r>
              <a:rPr lang="en-US" dirty="0" smtClean="0"/>
              <a:t>                    </a:t>
            </a:r>
            <a:r>
              <a:rPr lang="en-US" dirty="0" err="1" smtClean="0"/>
              <a:t>Thread.sleep</a:t>
            </a:r>
            <a:r>
              <a:rPr lang="en-US" dirty="0" smtClean="0"/>
              <a:t>(1000);</a:t>
            </a:r>
          </a:p>
          <a:p>
            <a:pPr>
              <a:buNone/>
              <a:tabLst>
                <a:tab pos="860425" algn="l"/>
              </a:tabLst>
            </a:pPr>
            <a:r>
              <a:rPr lang="en-US" dirty="0" smtClean="0"/>
              <a:t>                }</a:t>
            </a:r>
          </a:p>
          <a:p>
            <a:pPr>
              <a:buNone/>
              <a:tabLst>
                <a:tab pos="860425" algn="l"/>
              </a:tabLst>
            </a:pPr>
            <a:r>
              <a:rPr lang="en-US" dirty="0" smtClean="0"/>
              <a:t>                catch(</a:t>
            </a:r>
            <a:r>
              <a:rPr lang="en-US" dirty="0" err="1" smtClean="0"/>
              <a:t>InterruptedException</a:t>
            </a:r>
            <a:r>
              <a:rPr lang="en-US" dirty="0" smtClean="0"/>
              <a:t> e){</a:t>
            </a:r>
          </a:p>
          <a:p>
            <a:pPr>
              <a:buNone/>
              <a:tabLst>
                <a:tab pos="860425" algn="l"/>
              </a:tabLst>
            </a:pPr>
            <a:r>
              <a:rPr lang="en-US" dirty="0" smtClean="0"/>
              <a:t>                  // do something</a:t>
            </a:r>
          </a:p>
          <a:p>
            <a:pPr>
              <a:buNone/>
              <a:tabLst>
                <a:tab pos="860425" algn="l"/>
              </a:tabLst>
            </a:pPr>
            <a:r>
              <a:rPr lang="en-US" dirty="0" smtClean="0"/>
              <a:t>                }</a:t>
            </a:r>
          </a:p>
          <a:p>
            <a:pPr>
              <a:buNone/>
              <a:tabLst>
                <a:tab pos="860425" algn="l"/>
              </a:tabLst>
            </a:pPr>
            <a:r>
              <a:rPr lang="en-US" dirty="0" smtClean="0"/>
              <a:t>                synchronized(pr)</a:t>
            </a:r>
          </a:p>
          <a:p>
            <a:pPr>
              <a:buNone/>
              <a:tabLst>
                <a:tab pos="860425" algn="l"/>
              </a:tabLst>
            </a:pPr>
            <a:r>
              <a:rPr lang="en-US" dirty="0" smtClean="0"/>
              <a:t>                {  </a:t>
            </a:r>
          </a:p>
          <a:p>
            <a:pPr>
              <a:buNone/>
              <a:tabLst>
                <a:tab pos="860425" algn="l"/>
              </a:tabLst>
            </a:pPr>
            <a:r>
              <a:rPr lang="en-US" dirty="0" smtClean="0"/>
              <a:t>                  </a:t>
            </a:r>
            <a:r>
              <a:rPr lang="en-US" dirty="0" err="1" smtClean="0"/>
              <a:t>System.out.println</a:t>
            </a:r>
            <a:r>
              <a:rPr lang="en-US" dirty="0" smtClean="0"/>
              <a:t>("Requesting for Paper"); </a:t>
            </a:r>
          </a:p>
          <a:p>
            <a:pPr>
              <a:buNone/>
              <a:tabLst>
                <a:tab pos="860425" algn="l"/>
              </a:tabLst>
            </a:pPr>
            <a:r>
              <a:rPr lang="en-US" dirty="0" smtClean="0"/>
              <a:t>                }</a:t>
            </a:r>
          </a:p>
          <a:p>
            <a:pPr>
              <a:buNone/>
              <a:tabLst>
                <a:tab pos="860425" algn="l"/>
              </a:tabLst>
            </a:pPr>
            <a:r>
              <a:rPr lang="en-US" dirty="0" smtClean="0"/>
              <a:t>            }</a:t>
            </a:r>
          </a:p>
          <a:p>
            <a:pPr>
              <a:buNone/>
              <a:tabLst>
                <a:tab pos="860425" algn="l"/>
              </a:tabLst>
            </a:pPr>
            <a:r>
              <a:rPr lang="en-US" dirty="0" smtClean="0"/>
              <a:t>        }</a:t>
            </a:r>
          </a:p>
          <a:p>
            <a:pPr>
              <a:buNone/>
              <a:tabLst>
                <a:tab pos="860425" algn="l"/>
              </a:tabLst>
            </a:pPr>
            <a:r>
              <a:rPr lang="en-US" dirty="0" smtClean="0"/>
              <a:t>      };</a:t>
            </a:r>
          </a:p>
          <a:p>
            <a:pPr>
              <a:buNone/>
              <a:tabLst>
                <a:tab pos="860425" algn="l"/>
              </a:tabLst>
            </a:pPr>
            <a:endParaRPr lang="en-US" dirty="0"/>
          </a:p>
        </p:txBody>
      </p:sp>
      <p:sp>
        <p:nvSpPr>
          <p:cNvPr id="4" name="Content Placeholder 2"/>
          <p:cNvSpPr txBox="1">
            <a:spLocks/>
          </p:cNvSpPr>
          <p:nvPr/>
        </p:nvSpPr>
        <p:spPr>
          <a:xfrm>
            <a:off x="4648200" y="838200"/>
            <a:ext cx="4114800" cy="5608320"/>
          </a:xfrm>
          <a:prstGeom prst="rect">
            <a:avLst/>
          </a:prstGeom>
          <a:ln w="3175">
            <a:solidFill>
              <a:schemeClr val="tx1"/>
            </a:solidFill>
          </a:ln>
        </p:spPr>
        <p:txBody>
          <a:bodyPr vert="horz">
            <a:normAutofit fontScale="475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tab pos="860425" algn="l"/>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Thread t2 = new Thread()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tab pos="860425" algn="l"/>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public void run()</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tab pos="860425" algn="l"/>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tab pos="860425" algn="l"/>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synchronized(pr)</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tab pos="860425" algn="l"/>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tab pos="860425" algn="l"/>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0" u="none" strike="noStrike" kern="1200" cap="none" spc="0" normalizeH="0" baseline="0" noProof="0" dirty="0" err="1" smtClean="0">
                <a:ln>
                  <a:noFill/>
                </a:ln>
                <a:solidFill>
                  <a:schemeClr val="tx1"/>
                </a:solidFill>
                <a:effectLst/>
                <a:uLnTx/>
                <a:uFillTx/>
                <a:latin typeface="+mn-lt"/>
                <a:ea typeface="+mn-ea"/>
                <a:cs typeface="+mn-cs"/>
              </a:rPr>
              <a:t>System.out.println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("Thread2 is holding Paper");</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tab pos="860425" algn="l"/>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try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tab pos="860425" algn="l"/>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0" u="none" strike="noStrike" kern="1200" cap="none" spc="0" normalizeH="0" baseline="0" noProof="0" dirty="0" err="1" smtClean="0">
                <a:ln>
                  <a:noFill/>
                </a:ln>
                <a:solidFill>
                  <a:schemeClr val="tx1"/>
                </a:solidFill>
                <a:effectLst/>
                <a:uLnTx/>
                <a:uFillTx/>
                <a:latin typeface="+mn-lt"/>
                <a:ea typeface="+mn-ea"/>
                <a:cs typeface="+mn-cs"/>
              </a:rPr>
              <a:t>Thread.sleep</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(1000);</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tab pos="860425" algn="l"/>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tab pos="860425" algn="l"/>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catch(</a:t>
            </a:r>
            <a:r>
              <a:rPr kumimoji="0" lang="en-US" sz="2600" b="0" i="0" u="none" strike="noStrike" kern="1200" cap="none" spc="0" normalizeH="0" baseline="0" noProof="0" dirty="0" err="1" smtClean="0">
                <a:ln>
                  <a:noFill/>
                </a:ln>
                <a:solidFill>
                  <a:schemeClr val="tx1"/>
                </a:solidFill>
                <a:effectLst/>
                <a:uLnTx/>
                <a:uFillTx/>
                <a:latin typeface="+mn-lt"/>
                <a:ea typeface="+mn-ea"/>
                <a:cs typeface="+mn-cs"/>
              </a:rPr>
              <a:t>InterruptedException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e){</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tab pos="860425" algn="l"/>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 do something</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tab pos="860425" algn="l"/>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tab pos="860425" algn="l"/>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synchronized(</a:t>
            </a:r>
            <a:r>
              <a:rPr kumimoji="0" lang="en-US" sz="2600" b="0" i="0" u="none" strike="noStrike" kern="1200" cap="none" spc="0" normalizeH="0" baseline="0" noProof="0" dirty="0" err="1" smtClean="0">
                <a:ln>
                  <a:noFill/>
                </a:ln>
                <a:solidFill>
                  <a:schemeClr val="tx1"/>
                </a:solidFill>
                <a:effectLst/>
                <a:uLnTx/>
                <a:uFillTx/>
                <a:latin typeface="+mn-lt"/>
                <a:ea typeface="+mn-ea"/>
                <a:cs typeface="+mn-cs"/>
              </a:rPr>
              <a:t>pn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tab pos="860425" algn="l"/>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tab pos="860425" algn="l"/>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0" u="none" strike="noStrike" kern="1200" cap="none" spc="0" normalizeH="0" baseline="0" noProof="0" dirty="0" err="1" smtClean="0">
                <a:ln>
                  <a:noFill/>
                </a:ln>
                <a:solidFill>
                  <a:schemeClr val="tx1"/>
                </a:solidFill>
                <a:effectLst/>
                <a:uLnTx/>
                <a:uFillTx/>
                <a:latin typeface="+mn-lt"/>
                <a:ea typeface="+mn-ea"/>
                <a:cs typeface="+mn-cs"/>
              </a:rPr>
              <a:t>System.out.println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("requesting for Pen");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tab pos="860425" algn="l"/>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tab pos="860425" algn="l"/>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tab pos="860425" algn="l"/>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tab pos="860425" algn="l"/>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tab pos="860425" algn="l"/>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tab pos="860425" algn="l"/>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t1.start();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tab pos="860425" algn="l"/>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t2.start();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tab pos="860425" algn="l"/>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tab pos="860425" algn="l"/>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tab pos="860425" algn="l"/>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tab pos="860425" algn="l"/>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OUTPUT: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tab pos="860425" algn="l"/>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tab pos="860425" algn="l"/>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Thread1 is holding Pen</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tab pos="860425" algn="l"/>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Thread2 is holding Paper</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183880" cy="1051560"/>
          </a:xfrm>
        </p:spPr>
        <p:txBody>
          <a:bodyPr>
            <a:normAutofit/>
          </a:bodyPr>
          <a:lstStyle/>
          <a:p>
            <a:pPr algn="l"/>
            <a:r>
              <a:rPr lang="en-US" b="1" spc="-5" dirty="0" smtClean="0">
                <a:solidFill>
                  <a:srgbClr val="C00000"/>
                </a:solidFill>
                <a:latin typeface="Times New Roman" pitchFamily="18" charset="0"/>
                <a:cs typeface="Times New Roman" pitchFamily="18" charset="0"/>
              </a:rPr>
              <a:t>Brief Overview of</a:t>
            </a:r>
            <a:r>
              <a:rPr lang="en-US" b="1" spc="-85" dirty="0" smtClean="0">
                <a:solidFill>
                  <a:srgbClr val="C00000"/>
                </a:solidFill>
                <a:latin typeface="Times New Roman" pitchFamily="18" charset="0"/>
                <a:cs typeface="Times New Roman" pitchFamily="18" charset="0"/>
              </a:rPr>
              <a:t> </a:t>
            </a:r>
            <a:r>
              <a:rPr lang="en-US" b="1" spc="-25" dirty="0" smtClean="0">
                <a:solidFill>
                  <a:srgbClr val="C00000"/>
                </a:solidFill>
                <a:latin typeface="Times New Roman" pitchFamily="18" charset="0"/>
                <a:cs typeface="Times New Roman" pitchFamily="18" charset="0"/>
              </a:rPr>
              <a:t> </a:t>
            </a:r>
            <a:endParaRPr lang="en-US" dirty="0"/>
          </a:p>
        </p:txBody>
      </p:sp>
      <p:sp>
        <p:nvSpPr>
          <p:cNvPr id="3" name="Content Placeholder 2"/>
          <p:cNvSpPr>
            <a:spLocks noGrp="1"/>
          </p:cNvSpPr>
          <p:nvPr>
            <p:ph idx="1"/>
          </p:nvPr>
        </p:nvSpPr>
        <p:spPr>
          <a:xfrm>
            <a:off x="3048000" y="2209800"/>
            <a:ext cx="4495800" cy="3154363"/>
          </a:xfrm>
        </p:spPr>
        <p:txBody>
          <a:bodyPr>
            <a:normAutofit/>
          </a:bodyPr>
          <a:lstStyle/>
          <a:p>
            <a:pPr>
              <a:buNone/>
            </a:pPr>
            <a:r>
              <a:rPr lang="en-US" sz="10500" b="1" spc="-265" dirty="0" smtClean="0">
                <a:latin typeface="Carlito"/>
                <a:cs typeface="Carlito"/>
              </a:rPr>
              <a:t>J</a:t>
            </a:r>
            <a:r>
              <a:rPr lang="en-US" sz="10500" b="1" spc="-615" dirty="0" smtClean="0">
                <a:latin typeface="Carlito"/>
                <a:cs typeface="Carlito"/>
              </a:rPr>
              <a:t>A</a:t>
            </a:r>
            <a:r>
              <a:rPr lang="en-US" sz="10500" b="1" spc="-640" dirty="0" smtClean="0">
                <a:latin typeface="Carlito"/>
                <a:cs typeface="Carlito"/>
              </a:rPr>
              <a:t>V</a:t>
            </a:r>
            <a:r>
              <a:rPr lang="en-US" sz="10500" b="1" dirty="0" smtClean="0">
                <a:latin typeface="Carlito"/>
                <a:cs typeface="Carlito"/>
              </a:rPr>
              <a:t>A</a:t>
            </a:r>
            <a:endParaRPr lang="en-US" sz="10500"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4200" y="2514600"/>
            <a:ext cx="5029200" cy="1143000"/>
          </a:xfrm>
        </p:spPr>
        <p:txBody>
          <a:bodyPr>
            <a:normAutofit/>
          </a:bodyPr>
          <a:lstStyle/>
          <a:p>
            <a:r>
              <a:rPr lang="en-US" dirty="0" smtClean="0"/>
              <a:t>Thank You</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8183880" cy="1051560"/>
          </a:xfrm>
        </p:spPr>
        <p:txBody>
          <a:bodyPr/>
          <a:lstStyle/>
          <a:p>
            <a:pPr algn="l"/>
            <a:r>
              <a:rPr lang="en-US" spc="-5" dirty="0" smtClean="0"/>
              <a:t>What </a:t>
            </a:r>
            <a:r>
              <a:rPr lang="en-US" spc="-10" dirty="0" smtClean="0"/>
              <a:t>is</a:t>
            </a:r>
            <a:r>
              <a:rPr lang="en-US" spc="-85" dirty="0" smtClean="0"/>
              <a:t> </a:t>
            </a:r>
            <a:r>
              <a:rPr lang="en-US" spc="-25" dirty="0" smtClean="0"/>
              <a:t>java?</a:t>
            </a:r>
            <a:endParaRPr lang="en-US" dirty="0"/>
          </a:p>
        </p:txBody>
      </p:sp>
      <p:sp>
        <p:nvSpPr>
          <p:cNvPr id="3" name="Content Placeholder 2"/>
          <p:cNvSpPr>
            <a:spLocks noGrp="1"/>
          </p:cNvSpPr>
          <p:nvPr>
            <p:ph idx="1"/>
          </p:nvPr>
        </p:nvSpPr>
        <p:spPr>
          <a:xfrm>
            <a:off x="304800" y="1752600"/>
            <a:ext cx="8610600" cy="4648199"/>
          </a:xfrm>
        </p:spPr>
        <p:txBody>
          <a:bodyPr>
            <a:normAutofit fontScale="92500" lnSpcReduction="10000"/>
          </a:bodyPr>
          <a:lstStyle/>
          <a:p>
            <a:r>
              <a:rPr lang="it-IT" b="1" spc="-20" dirty="0" smtClean="0">
                <a:latin typeface="Times New Roman" pitchFamily="18" charset="0"/>
                <a:cs typeface="Times New Roman" pitchFamily="18" charset="0"/>
              </a:rPr>
              <a:t>Java </a:t>
            </a:r>
            <a:r>
              <a:rPr lang="it-IT" dirty="0" smtClean="0">
                <a:latin typeface="Times New Roman" pitchFamily="18" charset="0"/>
                <a:cs typeface="Times New Roman" pitchFamily="18" charset="0"/>
              </a:rPr>
              <a:t>is a</a:t>
            </a:r>
            <a:r>
              <a:rPr lang="it-IT" spc="20" dirty="0" smtClean="0">
                <a:latin typeface="Times New Roman" pitchFamily="18" charset="0"/>
                <a:cs typeface="Times New Roman" pitchFamily="18" charset="0"/>
              </a:rPr>
              <a:t> </a:t>
            </a:r>
            <a:r>
              <a:rPr lang="it-IT" spc="-20" dirty="0" smtClean="0">
                <a:latin typeface="Times New Roman" pitchFamily="18" charset="0"/>
                <a:cs typeface="Times New Roman" pitchFamily="18" charset="0"/>
              </a:rPr>
              <a:t>computer programming </a:t>
            </a:r>
            <a:r>
              <a:rPr lang="en-US" spc="-20" dirty="0" smtClean="0">
                <a:latin typeface="Times New Roman" pitchFamily="18" charset="0"/>
                <a:cs typeface="Times New Roman" pitchFamily="18" charset="0"/>
              </a:rPr>
              <a:t>language that is concurrent, </a:t>
            </a:r>
          </a:p>
          <a:p>
            <a:pPr>
              <a:buNone/>
            </a:pPr>
            <a:r>
              <a:rPr lang="en-US" spc="-20" dirty="0" smtClean="0">
                <a:latin typeface="Times New Roman" pitchFamily="18" charset="0"/>
                <a:cs typeface="Times New Roman" pitchFamily="18" charset="0"/>
              </a:rPr>
              <a:t>    class-based, object oriented. </a:t>
            </a:r>
          </a:p>
          <a:p>
            <a:r>
              <a:rPr lang="en-US" dirty="0" smtClean="0">
                <a:latin typeface="Times New Roman" pitchFamily="18" charset="0"/>
                <a:cs typeface="Times New Roman" pitchFamily="18" charset="0"/>
              </a:rPr>
              <a:t>It is </a:t>
            </a:r>
            <a:r>
              <a:rPr lang="en-US" spc="-5" dirty="0" smtClean="0">
                <a:latin typeface="Times New Roman" pitchFamily="18" charset="0"/>
                <a:cs typeface="Times New Roman" pitchFamily="18" charset="0"/>
              </a:rPr>
              <a:t>intended </a:t>
            </a:r>
            <a:r>
              <a:rPr lang="en-US" spc="-10" dirty="0" smtClean="0">
                <a:latin typeface="Times New Roman" pitchFamily="18" charset="0"/>
                <a:cs typeface="Times New Roman" pitchFamily="18" charset="0"/>
              </a:rPr>
              <a:t>to </a:t>
            </a:r>
            <a:r>
              <a:rPr lang="en-US" dirty="0" smtClean="0">
                <a:latin typeface="Times New Roman" pitchFamily="18" charset="0"/>
                <a:cs typeface="Times New Roman" pitchFamily="18" charset="0"/>
              </a:rPr>
              <a:t>let </a:t>
            </a:r>
            <a:r>
              <a:rPr lang="en-US" spc="-5" dirty="0" smtClean="0">
                <a:latin typeface="Times New Roman" pitchFamily="18" charset="0"/>
                <a:cs typeface="Times New Roman" pitchFamily="18" charset="0"/>
              </a:rPr>
              <a:t>application </a:t>
            </a:r>
            <a:r>
              <a:rPr lang="en-US" spc="-10" dirty="0" smtClean="0">
                <a:latin typeface="Times New Roman" pitchFamily="18" charset="0"/>
                <a:cs typeface="Times New Roman" pitchFamily="18" charset="0"/>
              </a:rPr>
              <a:t>developers </a:t>
            </a:r>
            <a:r>
              <a:rPr lang="en-US" spc="-20" dirty="0" smtClean="0">
                <a:latin typeface="Times New Roman" pitchFamily="18" charset="0"/>
                <a:cs typeface="Times New Roman" pitchFamily="18" charset="0"/>
              </a:rPr>
              <a:t>“</a:t>
            </a:r>
            <a:r>
              <a:rPr lang="en-US" spc="-20" dirty="0" smtClean="0">
                <a:uFill>
                  <a:solidFill>
                    <a:srgbClr val="0000FF"/>
                  </a:solidFill>
                </a:uFill>
                <a:latin typeface="Times New Roman" pitchFamily="18" charset="0"/>
                <a:cs typeface="Times New Roman" pitchFamily="18" charset="0"/>
              </a:rPr>
              <a:t>write once run any where</a:t>
            </a:r>
            <a:r>
              <a:rPr lang="en-US" spc="-10" dirty="0" smtClean="0">
                <a:latin typeface="Times New Roman" pitchFamily="18" charset="0"/>
                <a:cs typeface="Times New Roman" pitchFamily="18" charset="0"/>
              </a:rPr>
              <a:t>"</a:t>
            </a:r>
            <a:r>
              <a:rPr lang="en-US" spc="-5" dirty="0" smtClean="0">
                <a:latin typeface="Times New Roman" pitchFamily="18" charset="0"/>
                <a:cs typeface="Times New Roman" pitchFamily="18" charset="0"/>
              </a:rPr>
              <a:t> </a:t>
            </a:r>
            <a:r>
              <a:rPr lang="en-US" spc="-10" dirty="0" smtClean="0">
                <a:latin typeface="Times New Roman" pitchFamily="18" charset="0"/>
                <a:cs typeface="Times New Roman" pitchFamily="18" charset="0"/>
              </a:rPr>
              <a:t>(WORA).</a:t>
            </a:r>
          </a:p>
          <a:p>
            <a:pPr marL="12700">
              <a:lnSpc>
                <a:spcPct val="100000"/>
              </a:lnSpc>
              <a:spcBef>
                <a:spcPts val="865"/>
              </a:spcBef>
              <a:tabLst>
                <a:tab pos="354965" algn="l"/>
              </a:tabLst>
            </a:pPr>
            <a:r>
              <a:rPr lang="en-US" spc="-20" dirty="0" smtClean="0">
                <a:latin typeface="Times New Roman" pitchFamily="18" charset="0"/>
                <a:cs typeface="Times New Roman" pitchFamily="18" charset="0"/>
              </a:rPr>
              <a:t>Java </a:t>
            </a:r>
            <a:r>
              <a:rPr lang="en-US" spc="-5" dirty="0" smtClean="0">
                <a:latin typeface="Times New Roman" pitchFamily="18" charset="0"/>
                <a:cs typeface="Times New Roman" pitchFamily="18" charset="0"/>
              </a:rPr>
              <a:t>applications </a:t>
            </a:r>
            <a:r>
              <a:rPr lang="en-US" spc="-10" dirty="0" smtClean="0">
                <a:latin typeface="Times New Roman" pitchFamily="18" charset="0"/>
                <a:cs typeface="Times New Roman" pitchFamily="18" charset="0"/>
              </a:rPr>
              <a:t>are </a:t>
            </a:r>
            <a:r>
              <a:rPr lang="en-US" spc="-5" dirty="0" smtClean="0">
                <a:latin typeface="Times New Roman" pitchFamily="18" charset="0"/>
                <a:cs typeface="Times New Roman" pitchFamily="18" charset="0"/>
              </a:rPr>
              <a:t>typically </a:t>
            </a:r>
            <a:r>
              <a:rPr lang="en-US" spc="-5" dirty="0" smtClean="0">
                <a:uFill>
                  <a:solidFill>
                    <a:srgbClr val="0000FF"/>
                  </a:solidFill>
                </a:uFill>
                <a:latin typeface="Times New Roman" pitchFamily="18" charset="0"/>
                <a:cs typeface="Times New Roman" pitchFamily="18" charset="0"/>
              </a:rPr>
              <a:t>compiled</a:t>
            </a:r>
            <a:r>
              <a:rPr lang="en-US" spc="-5" dirty="0" smtClean="0">
                <a:solidFill>
                  <a:srgbClr val="0000FF"/>
                </a:solidFill>
                <a:latin typeface="Times New Roman" pitchFamily="18" charset="0"/>
                <a:cs typeface="Times New Roman" pitchFamily="18" charset="0"/>
              </a:rPr>
              <a:t> </a:t>
            </a:r>
            <a:r>
              <a:rPr lang="en-US" spc="-15" dirty="0" smtClean="0">
                <a:latin typeface="Times New Roman" pitchFamily="18" charset="0"/>
                <a:cs typeface="Times New Roman" pitchFamily="18" charset="0"/>
              </a:rPr>
              <a:t>to </a:t>
            </a:r>
            <a:r>
              <a:rPr lang="en-US" spc="-10" dirty="0" err="1" smtClean="0">
                <a:uFill>
                  <a:solidFill>
                    <a:srgbClr val="0000FF"/>
                  </a:solidFill>
                </a:uFill>
                <a:latin typeface="Times New Roman" pitchFamily="18" charset="0"/>
                <a:cs typeface="Times New Roman" pitchFamily="18" charset="0"/>
              </a:rPr>
              <a:t>bytecode</a:t>
            </a:r>
            <a:r>
              <a:rPr lang="en-US" spc="-10" dirty="0" smtClean="0">
                <a:solidFill>
                  <a:srgbClr val="0000FF"/>
                </a:solidFill>
                <a:latin typeface="Times New Roman" pitchFamily="18" charset="0"/>
                <a:cs typeface="Times New Roman" pitchFamily="18" charset="0"/>
              </a:rPr>
              <a:t> </a:t>
            </a:r>
            <a:r>
              <a:rPr lang="en-US" dirty="0" smtClean="0">
                <a:latin typeface="Times New Roman" pitchFamily="18" charset="0"/>
                <a:cs typeface="Times New Roman" pitchFamily="18" charset="0"/>
              </a:rPr>
              <a:t>(</a:t>
            </a:r>
            <a:r>
              <a:rPr lang="en-US" dirty="0" smtClean="0">
                <a:uFill>
                  <a:solidFill>
                    <a:srgbClr val="0000FF"/>
                  </a:solidFill>
                </a:uFill>
                <a:latin typeface="Times New Roman" pitchFamily="18" charset="0"/>
                <a:cs typeface="Times New Roman" pitchFamily="18" charset="0"/>
              </a:rPr>
              <a:t>class file</a:t>
            </a:r>
            <a:r>
              <a:rPr lang="en-US" spc="-5"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marL="355600" marR="594995">
              <a:lnSpc>
                <a:spcPct val="110000"/>
              </a:lnSpc>
              <a:buNone/>
            </a:pPr>
            <a:r>
              <a:rPr lang="en-US" spc="-5" dirty="0" smtClean="0">
                <a:latin typeface="Times New Roman" pitchFamily="18" charset="0"/>
                <a:cs typeface="Times New Roman" pitchFamily="18" charset="0"/>
              </a:rPr>
              <a:t>   that </a:t>
            </a:r>
            <a:r>
              <a:rPr lang="en-US" spc="-10" dirty="0" smtClean="0">
                <a:latin typeface="Times New Roman" pitchFamily="18" charset="0"/>
                <a:cs typeface="Times New Roman" pitchFamily="18" charset="0"/>
              </a:rPr>
              <a:t>can </a:t>
            </a:r>
            <a:r>
              <a:rPr lang="en-US" dirty="0" smtClean="0">
                <a:latin typeface="Times New Roman" pitchFamily="18" charset="0"/>
                <a:cs typeface="Times New Roman" pitchFamily="18" charset="0"/>
              </a:rPr>
              <a:t>run </a:t>
            </a:r>
            <a:r>
              <a:rPr lang="en-US" spc="-5" dirty="0" smtClean="0">
                <a:latin typeface="Times New Roman" pitchFamily="18" charset="0"/>
                <a:cs typeface="Times New Roman" pitchFamily="18" charset="0"/>
              </a:rPr>
              <a:t>on </a:t>
            </a:r>
            <a:r>
              <a:rPr lang="en-US" spc="-20" dirty="0" smtClean="0">
                <a:latin typeface="Times New Roman" pitchFamily="18" charset="0"/>
                <a:cs typeface="Times New Roman" pitchFamily="18" charset="0"/>
              </a:rPr>
              <a:t>any </a:t>
            </a:r>
            <a:r>
              <a:rPr lang="en-US" spc="-20" dirty="0" smtClean="0">
                <a:uFill>
                  <a:solidFill>
                    <a:srgbClr val="0000FF"/>
                  </a:solidFill>
                </a:uFill>
                <a:latin typeface="Times New Roman" pitchFamily="18" charset="0"/>
                <a:cs typeface="Times New Roman" pitchFamily="18" charset="0"/>
              </a:rPr>
              <a:t>Java </a:t>
            </a:r>
            <a:r>
              <a:rPr lang="en-US" dirty="0" smtClean="0">
                <a:uFill>
                  <a:solidFill>
                    <a:srgbClr val="0000FF"/>
                  </a:solidFill>
                </a:uFill>
                <a:latin typeface="Times New Roman" pitchFamily="18" charset="0"/>
                <a:cs typeface="Times New Roman" pitchFamily="18" charset="0"/>
              </a:rPr>
              <a:t>virtual machine</a:t>
            </a:r>
            <a:r>
              <a:rPr lang="en-US" dirty="0" smtClean="0">
                <a:latin typeface="Times New Roman" pitchFamily="18" charset="0"/>
                <a:cs typeface="Times New Roman" pitchFamily="18" charset="0"/>
              </a:rPr>
              <a:t> </a:t>
            </a:r>
            <a:r>
              <a:rPr lang="en-US" spc="-5" dirty="0" smtClean="0">
                <a:latin typeface="Times New Roman" pitchFamily="18" charset="0"/>
                <a:cs typeface="Times New Roman" pitchFamily="18" charset="0"/>
              </a:rPr>
              <a:t>(JVM) </a:t>
            </a:r>
            <a:r>
              <a:rPr lang="en-US" spc="-15" dirty="0" smtClean="0">
                <a:latin typeface="Times New Roman" pitchFamily="18" charset="0"/>
                <a:cs typeface="Times New Roman" pitchFamily="18" charset="0"/>
              </a:rPr>
              <a:t>regardless  </a:t>
            </a:r>
            <a:r>
              <a:rPr lang="en-US" spc="-5" dirty="0" smtClean="0">
                <a:latin typeface="Times New Roman" pitchFamily="18" charset="0"/>
                <a:cs typeface="Times New Roman" pitchFamily="18" charset="0"/>
              </a:rPr>
              <a:t>of </a:t>
            </a:r>
            <a:r>
              <a:rPr lang="en-US" spc="-10" dirty="0" smtClean="0">
                <a:uFill>
                  <a:solidFill>
                    <a:srgbClr val="0000FF"/>
                  </a:solidFill>
                </a:uFill>
                <a:latin typeface="Times New Roman" pitchFamily="18" charset="0"/>
                <a:cs typeface="Times New Roman" pitchFamily="18" charset="0"/>
              </a:rPr>
              <a:t>computer</a:t>
            </a:r>
            <a:r>
              <a:rPr lang="en-US" spc="-15" dirty="0" smtClean="0">
                <a:uFill>
                  <a:solidFill>
                    <a:srgbClr val="0000FF"/>
                  </a:solidFill>
                </a:uFill>
                <a:latin typeface="Times New Roman" pitchFamily="18" charset="0"/>
                <a:cs typeface="Times New Roman" pitchFamily="18" charset="0"/>
              </a:rPr>
              <a:t> </a:t>
            </a:r>
            <a:r>
              <a:rPr lang="en-US" spc="-10" dirty="0" smtClean="0">
                <a:uFill>
                  <a:solidFill>
                    <a:srgbClr val="0000FF"/>
                  </a:solidFill>
                </a:uFill>
                <a:latin typeface="Times New Roman" pitchFamily="18" charset="0"/>
                <a:cs typeface="Times New Roman" pitchFamily="18" charset="0"/>
              </a:rPr>
              <a:t>architecture</a:t>
            </a:r>
            <a:r>
              <a:rPr lang="en-US" spc="-10" dirty="0" smtClean="0">
                <a:latin typeface="Times New Roman" pitchFamily="18" charset="0"/>
                <a:cs typeface="Times New Roman" pitchFamily="18" charset="0"/>
              </a:rPr>
              <a:t>.</a:t>
            </a:r>
          </a:p>
          <a:p>
            <a:pPr marL="355600" marR="594995">
              <a:lnSpc>
                <a:spcPct val="110000"/>
              </a:lnSpc>
            </a:pPr>
            <a:r>
              <a:rPr lang="en-US" spc="-20" dirty="0" smtClean="0">
                <a:latin typeface="Times New Roman" pitchFamily="18" charset="0"/>
                <a:cs typeface="Times New Roman" pitchFamily="18" charset="0"/>
              </a:rPr>
              <a:t>Java </a:t>
            </a:r>
            <a:r>
              <a:rPr lang="en-US" dirty="0" smtClean="0">
                <a:latin typeface="Times New Roman" pitchFamily="18" charset="0"/>
                <a:cs typeface="Times New Roman" pitchFamily="18" charset="0"/>
              </a:rPr>
              <a:t>is, as </a:t>
            </a:r>
            <a:r>
              <a:rPr lang="en-US" spc="-5" dirty="0" smtClean="0">
                <a:latin typeface="Times New Roman" pitchFamily="18" charset="0"/>
                <a:cs typeface="Times New Roman" pitchFamily="18" charset="0"/>
              </a:rPr>
              <a:t>of </a:t>
            </a:r>
            <a:r>
              <a:rPr lang="en-US" dirty="0" smtClean="0">
                <a:latin typeface="Times New Roman" pitchFamily="18" charset="0"/>
                <a:cs typeface="Times New Roman" pitchFamily="18" charset="0"/>
              </a:rPr>
              <a:t>2014, </a:t>
            </a:r>
            <a:r>
              <a:rPr lang="en-US" spc="-5" dirty="0" smtClean="0">
                <a:latin typeface="Times New Roman" pitchFamily="18" charset="0"/>
                <a:cs typeface="Times New Roman" pitchFamily="18" charset="0"/>
              </a:rPr>
              <a:t>one of </a:t>
            </a:r>
            <a:r>
              <a:rPr lang="en-US" dirty="0" smtClean="0">
                <a:latin typeface="Times New Roman" pitchFamily="18" charset="0"/>
                <a:cs typeface="Times New Roman" pitchFamily="18" charset="0"/>
              </a:rPr>
              <a:t>the </a:t>
            </a:r>
            <a:r>
              <a:rPr lang="en-US" spc="-10" dirty="0" smtClean="0">
                <a:latin typeface="Times New Roman" pitchFamily="18" charset="0"/>
                <a:cs typeface="Times New Roman" pitchFamily="18" charset="0"/>
              </a:rPr>
              <a:t>most </a:t>
            </a:r>
            <a:r>
              <a:rPr lang="en-US" spc="-5" dirty="0" smtClean="0">
                <a:latin typeface="Times New Roman" pitchFamily="18" charset="0"/>
                <a:cs typeface="Times New Roman" pitchFamily="18" charset="0"/>
              </a:rPr>
              <a:t>popular </a:t>
            </a:r>
            <a:r>
              <a:rPr lang="en-US" spc="-10" dirty="0" smtClean="0">
                <a:latin typeface="Times New Roman" pitchFamily="18" charset="0"/>
                <a:cs typeface="Times New Roman" pitchFamily="18" charset="0"/>
              </a:rPr>
              <a:t>programming  </a:t>
            </a:r>
            <a:r>
              <a:rPr lang="en-US" spc="-5" dirty="0" smtClean="0">
                <a:latin typeface="Times New Roman" pitchFamily="18" charset="0"/>
                <a:cs typeface="Times New Roman" pitchFamily="18" charset="0"/>
              </a:rPr>
              <a:t>languages </a:t>
            </a:r>
            <a:r>
              <a:rPr lang="en-US" dirty="0" smtClean="0">
                <a:latin typeface="Times New Roman" pitchFamily="18" charset="0"/>
                <a:cs typeface="Times New Roman" pitchFamily="18" charset="0"/>
              </a:rPr>
              <a:t>in </a:t>
            </a:r>
            <a:r>
              <a:rPr lang="en-US" spc="-5" dirty="0" smtClean="0">
                <a:latin typeface="Times New Roman" pitchFamily="18" charset="0"/>
                <a:cs typeface="Times New Roman" pitchFamily="18" charset="0"/>
              </a:rPr>
              <a:t>use, particularly </a:t>
            </a:r>
            <a:r>
              <a:rPr lang="en-US" spc="-20" dirty="0" smtClean="0">
                <a:latin typeface="Times New Roman" pitchFamily="18" charset="0"/>
                <a:cs typeface="Times New Roman" pitchFamily="18" charset="0"/>
              </a:rPr>
              <a:t>for </a:t>
            </a:r>
            <a:r>
              <a:rPr lang="en-US" spc="-10" dirty="0" smtClean="0">
                <a:latin typeface="Times New Roman" pitchFamily="18" charset="0"/>
                <a:cs typeface="Times New Roman" pitchFamily="18" charset="0"/>
              </a:rPr>
              <a:t>client-server web  </a:t>
            </a:r>
            <a:r>
              <a:rPr lang="en-US" spc="-5" dirty="0" smtClean="0">
                <a:latin typeface="Times New Roman" pitchFamily="18" charset="0"/>
                <a:cs typeface="Times New Roman" pitchFamily="18" charset="0"/>
              </a:rPr>
              <a:t>applications.</a:t>
            </a:r>
          </a:p>
          <a:p>
            <a:pPr marL="355600" marR="594995">
              <a:lnSpc>
                <a:spcPct val="110000"/>
              </a:lnSpc>
            </a:pPr>
            <a:r>
              <a:rPr lang="en-US" spc="-20" dirty="0" smtClean="0">
                <a:latin typeface="Times New Roman" pitchFamily="18" charset="0"/>
                <a:cs typeface="Times New Roman" pitchFamily="18" charset="0"/>
              </a:rPr>
              <a:t>Java </a:t>
            </a:r>
            <a:r>
              <a:rPr lang="en-US" dirty="0" smtClean="0">
                <a:latin typeface="Times New Roman" pitchFamily="18" charset="0"/>
                <a:cs typeface="Times New Roman" pitchFamily="18" charset="0"/>
              </a:rPr>
              <a:t>is the </a:t>
            </a:r>
            <a:r>
              <a:rPr lang="en-US" spc="-10" dirty="0" smtClean="0">
                <a:latin typeface="Times New Roman" pitchFamily="18" charset="0"/>
                <a:cs typeface="Times New Roman" pitchFamily="18" charset="0"/>
              </a:rPr>
              <a:t>Internet programming</a:t>
            </a:r>
            <a:r>
              <a:rPr lang="en-US" spc="-20" dirty="0" smtClean="0">
                <a:latin typeface="Times New Roman" pitchFamily="18" charset="0"/>
                <a:cs typeface="Times New Roman" pitchFamily="18" charset="0"/>
              </a:rPr>
              <a:t> </a:t>
            </a:r>
            <a:r>
              <a:rPr lang="en-US" spc="-5" dirty="0" smtClean="0">
                <a:latin typeface="Times New Roman" pitchFamily="18" charset="0"/>
                <a:cs typeface="Times New Roman" pitchFamily="18" charset="0"/>
              </a:rPr>
              <a:t>language</a:t>
            </a:r>
            <a:r>
              <a:rPr lang="en-US" spc="-5" dirty="0">
                <a:latin typeface="Times New Roman" pitchFamily="18" charset="0"/>
                <a:cs typeface="Times New Roman" pitchFamily="18" charset="0"/>
              </a:rPr>
              <a:t>.</a:t>
            </a:r>
            <a:endParaRPr lang="en-US" dirty="0" smtClean="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183880" cy="685800"/>
          </a:xfrm>
        </p:spPr>
        <p:txBody>
          <a:bodyPr>
            <a:normAutofit fontScale="90000"/>
          </a:bodyPr>
          <a:lstStyle/>
          <a:p>
            <a:pPr algn="l"/>
            <a:r>
              <a:rPr lang="en-US" spc="-25" dirty="0" smtClean="0">
                <a:latin typeface="Times New Roman" pitchFamily="18" charset="0"/>
                <a:cs typeface="Times New Roman" pitchFamily="18" charset="0"/>
              </a:rPr>
              <a:t>Java's</a:t>
            </a:r>
            <a:r>
              <a:rPr lang="en-US" spc="-45" dirty="0" smtClean="0">
                <a:latin typeface="Times New Roman" pitchFamily="18" charset="0"/>
                <a:cs typeface="Times New Roman" pitchFamily="18" charset="0"/>
              </a:rPr>
              <a:t> </a:t>
            </a:r>
            <a:r>
              <a:rPr lang="en-US" spc="-15" dirty="0" smtClean="0">
                <a:latin typeface="Times New Roman" pitchFamily="18" charset="0"/>
                <a:cs typeface="Times New Roman" pitchFamily="18" charset="0"/>
              </a:rPr>
              <a:t>History</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502920" y="1295400"/>
            <a:ext cx="8183880" cy="3505200"/>
          </a:xfrm>
        </p:spPr>
        <p:txBody>
          <a:bodyPr>
            <a:noAutofit/>
          </a:bodyPr>
          <a:lstStyle/>
          <a:p>
            <a:pPr marL="355600" marR="363855">
              <a:lnSpc>
                <a:spcPct val="90000"/>
              </a:lnSpc>
              <a:spcBef>
                <a:spcPts val="415"/>
              </a:spcBef>
              <a:buFont typeface="Arial"/>
              <a:buChar char="•"/>
              <a:tabLst>
                <a:tab pos="354965" algn="l"/>
                <a:tab pos="355600" algn="l"/>
              </a:tabLst>
            </a:pPr>
            <a:r>
              <a:rPr lang="en-US" sz="2800" spc="-5" dirty="0" smtClean="0">
                <a:latin typeface="Times New Roman" pitchFamily="18" charset="0"/>
                <a:cs typeface="Times New Roman" pitchFamily="18" charset="0"/>
              </a:rPr>
              <a:t>Java was originally developed by James Gosling at Sun  Microsystems (which has since merged into Oracle  Corporation).</a:t>
            </a:r>
          </a:p>
          <a:p>
            <a:pPr marL="355600">
              <a:spcBef>
                <a:spcPts val="310"/>
              </a:spcBef>
              <a:buFont typeface="Arial"/>
              <a:buChar char="•"/>
              <a:tabLst>
                <a:tab pos="354965" algn="l"/>
                <a:tab pos="355600" algn="l"/>
              </a:tabLst>
            </a:pPr>
            <a:r>
              <a:rPr lang="en-US" sz="2800" dirty="0" smtClean="0">
                <a:latin typeface="Times New Roman" pitchFamily="18" charset="0"/>
                <a:cs typeface="Times New Roman" pitchFamily="18" charset="0"/>
              </a:rPr>
              <a:t>Originally </a:t>
            </a:r>
            <a:r>
              <a:rPr lang="en-US" sz="2800" spc="-5" dirty="0" smtClean="0">
                <a:latin typeface="Times New Roman" pitchFamily="18" charset="0"/>
                <a:cs typeface="Times New Roman" pitchFamily="18" charset="0"/>
              </a:rPr>
              <a:t>named OAK </a:t>
            </a:r>
            <a:r>
              <a:rPr lang="en-US" sz="2800" dirty="0" smtClean="0">
                <a:latin typeface="Times New Roman" pitchFamily="18" charset="0"/>
                <a:cs typeface="Times New Roman" pitchFamily="18" charset="0"/>
              </a:rPr>
              <a:t>in</a:t>
            </a:r>
            <a:r>
              <a:rPr lang="en-US" sz="2800" spc="-3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1991 </a:t>
            </a:r>
            <a:r>
              <a:rPr lang="en-US" sz="2800" spc="-15" dirty="0" smtClean="0">
                <a:latin typeface="Times New Roman" pitchFamily="18" charset="0"/>
                <a:cs typeface="Times New Roman" pitchFamily="18" charset="0"/>
              </a:rPr>
              <a:t>First </a:t>
            </a:r>
            <a:r>
              <a:rPr lang="en-US" sz="2800" spc="-5" dirty="0" smtClean="0">
                <a:latin typeface="Times New Roman" pitchFamily="18" charset="0"/>
                <a:cs typeface="Times New Roman" pitchFamily="18" charset="0"/>
              </a:rPr>
              <a:t>non </a:t>
            </a:r>
            <a:r>
              <a:rPr lang="en-US" sz="2800" spc="-10" dirty="0" smtClean="0">
                <a:latin typeface="Times New Roman" pitchFamily="18" charset="0"/>
                <a:cs typeface="Times New Roman" pitchFamily="18" charset="0"/>
              </a:rPr>
              <a:t>commercial </a:t>
            </a:r>
            <a:r>
              <a:rPr lang="en-US" sz="2800" spc="-15" dirty="0" smtClean="0">
                <a:latin typeface="Times New Roman" pitchFamily="18" charset="0"/>
                <a:cs typeface="Times New Roman" pitchFamily="18" charset="0"/>
              </a:rPr>
              <a:t>version </a:t>
            </a:r>
            <a:r>
              <a:rPr lang="en-US" sz="2800" dirty="0" smtClean="0">
                <a:latin typeface="Times New Roman" pitchFamily="18" charset="0"/>
                <a:cs typeface="Times New Roman" pitchFamily="18" charset="0"/>
              </a:rPr>
              <a:t>in</a:t>
            </a:r>
            <a:r>
              <a:rPr lang="en-US" sz="2800" spc="35"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1994</a:t>
            </a:r>
          </a:p>
          <a:p>
            <a:pPr marL="355600" marR="5080">
              <a:lnSpc>
                <a:spcPts val="2810"/>
              </a:lnSpc>
              <a:spcBef>
                <a:spcPts val="665"/>
              </a:spcBef>
              <a:buFont typeface="Arial"/>
              <a:buChar char="•"/>
              <a:tabLst>
                <a:tab pos="354965" algn="l"/>
                <a:tab pos="355600" algn="l"/>
              </a:tabLst>
            </a:pPr>
            <a:r>
              <a:rPr lang="en-US" sz="2800" spc="-5" dirty="0" smtClean="0">
                <a:latin typeface="Times New Roman" pitchFamily="18" charset="0"/>
                <a:cs typeface="Times New Roman" pitchFamily="18" charset="0"/>
              </a:rPr>
              <a:t>Renamed </a:t>
            </a:r>
            <a:r>
              <a:rPr lang="en-US" sz="2800" dirty="0" smtClean="0">
                <a:latin typeface="Times New Roman" pitchFamily="18" charset="0"/>
                <a:cs typeface="Times New Roman" pitchFamily="18" charset="0"/>
              </a:rPr>
              <a:t>and modified </a:t>
            </a:r>
            <a:r>
              <a:rPr lang="en-US" sz="2800" spc="-10" dirty="0" smtClean="0">
                <a:latin typeface="Times New Roman" pitchFamily="18" charset="0"/>
                <a:cs typeface="Times New Roman" pitchFamily="18" charset="0"/>
              </a:rPr>
              <a:t>to </a:t>
            </a:r>
            <a:r>
              <a:rPr lang="en-US" sz="2800" spc="-20" dirty="0" smtClean="0">
                <a:latin typeface="Times New Roman" pitchFamily="18" charset="0"/>
                <a:cs typeface="Times New Roman" pitchFamily="18" charset="0"/>
              </a:rPr>
              <a:t>Java </a:t>
            </a:r>
            <a:r>
              <a:rPr lang="en-US" sz="2800" dirty="0" smtClean="0">
                <a:latin typeface="Times New Roman" pitchFamily="18" charset="0"/>
                <a:cs typeface="Times New Roman" pitchFamily="18" charset="0"/>
              </a:rPr>
              <a:t>in 1995 and </a:t>
            </a:r>
            <a:r>
              <a:rPr lang="en-US" sz="2800" spc="-5" dirty="0" smtClean="0">
                <a:latin typeface="Times New Roman" pitchFamily="18" charset="0"/>
                <a:cs typeface="Times New Roman" pitchFamily="18" charset="0"/>
              </a:rPr>
              <a:t>released </a:t>
            </a:r>
            <a:r>
              <a:rPr lang="en-US" sz="2800" dirty="0" smtClean="0">
                <a:latin typeface="Times New Roman" pitchFamily="18" charset="0"/>
                <a:cs typeface="Times New Roman" pitchFamily="18" charset="0"/>
              </a:rPr>
              <a:t>as</a:t>
            </a:r>
            <a:r>
              <a:rPr lang="en-US" sz="2800" spc="-165"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a  </a:t>
            </a:r>
            <a:r>
              <a:rPr lang="en-US" sz="2800" spc="-15" dirty="0" smtClean="0">
                <a:latin typeface="Times New Roman" pitchFamily="18" charset="0"/>
                <a:cs typeface="Times New Roman" pitchFamily="18" charset="0"/>
              </a:rPr>
              <a:t>core </a:t>
            </a:r>
            <a:r>
              <a:rPr lang="en-US" sz="2800" spc="-10" dirty="0" smtClean="0">
                <a:latin typeface="Times New Roman" pitchFamily="18" charset="0"/>
                <a:cs typeface="Times New Roman" pitchFamily="18" charset="0"/>
              </a:rPr>
              <a:t>component </a:t>
            </a:r>
            <a:r>
              <a:rPr lang="en-US" sz="2800" spc="-5" dirty="0" smtClean="0">
                <a:latin typeface="Times New Roman" pitchFamily="18" charset="0"/>
                <a:cs typeface="Times New Roman" pitchFamily="18" charset="0"/>
              </a:rPr>
              <a:t>of Sun </a:t>
            </a:r>
            <a:r>
              <a:rPr lang="en-US" sz="2800" spc="-15" dirty="0" smtClean="0">
                <a:latin typeface="Times New Roman" pitchFamily="18" charset="0"/>
                <a:cs typeface="Times New Roman" pitchFamily="18" charset="0"/>
              </a:rPr>
              <a:t>Microsystems'</a:t>
            </a:r>
            <a:r>
              <a:rPr lang="en-US" sz="2800" spc="-15" dirty="0" smtClean="0">
                <a:solidFill>
                  <a:srgbClr val="0000FF"/>
                </a:solidFill>
                <a:latin typeface="Times New Roman" pitchFamily="18" charset="0"/>
                <a:cs typeface="Times New Roman" pitchFamily="18" charset="0"/>
              </a:rPr>
              <a:t> </a:t>
            </a:r>
            <a:r>
              <a:rPr lang="en-US" sz="2800" spc="-25" dirty="0" smtClean="0">
                <a:uFill>
                  <a:solidFill>
                    <a:srgbClr val="0000FF"/>
                  </a:solidFill>
                </a:uFill>
                <a:latin typeface="Times New Roman" pitchFamily="18" charset="0"/>
                <a:cs typeface="Times New Roman" pitchFamily="18" charset="0"/>
              </a:rPr>
              <a:t>Java</a:t>
            </a:r>
            <a:r>
              <a:rPr lang="en-US" sz="2800" spc="-40" dirty="0" smtClean="0">
                <a:uFill>
                  <a:solidFill>
                    <a:srgbClr val="0000FF"/>
                  </a:solidFill>
                </a:uFill>
                <a:latin typeface="Times New Roman" pitchFamily="18" charset="0"/>
                <a:cs typeface="Times New Roman" pitchFamily="18" charset="0"/>
              </a:rPr>
              <a:t> </a:t>
            </a:r>
            <a:r>
              <a:rPr lang="en-US" sz="2800" spc="-10" dirty="0" smtClean="0">
                <a:uFill>
                  <a:solidFill>
                    <a:srgbClr val="0000FF"/>
                  </a:solidFill>
                </a:uFill>
                <a:latin typeface="Times New Roman" pitchFamily="18" charset="0"/>
                <a:cs typeface="Times New Roman" pitchFamily="18" charset="0"/>
              </a:rPr>
              <a:t>platform</a:t>
            </a:r>
            <a:r>
              <a:rPr lang="en-US" sz="2800" spc="-10" dirty="0" smtClean="0">
                <a:latin typeface="Times New Roman" pitchFamily="18" charset="0"/>
                <a:cs typeface="Times New Roman" pitchFamily="18" charset="0"/>
              </a:rPr>
              <a:t>.</a:t>
            </a:r>
            <a:endParaRPr lang="en-US" sz="2800" dirty="0" smtClean="0">
              <a:latin typeface="Times New Roman" pitchFamily="18" charset="0"/>
              <a:cs typeface="Times New Roman" pitchFamily="18" charset="0"/>
            </a:endParaRPr>
          </a:p>
          <a:p>
            <a:pPr marL="355600">
              <a:spcBef>
                <a:spcPts val="270"/>
              </a:spcBef>
              <a:buFont typeface="Arial"/>
              <a:buChar char="•"/>
              <a:tabLst>
                <a:tab pos="354965" algn="l"/>
                <a:tab pos="355600" algn="l"/>
              </a:tabLst>
            </a:pPr>
            <a:r>
              <a:rPr lang="en-US" sz="2800" spc="-15" dirty="0" smtClean="0">
                <a:latin typeface="Times New Roman" pitchFamily="18" charset="0"/>
                <a:cs typeface="Times New Roman" pitchFamily="18" charset="0"/>
              </a:rPr>
              <a:t>First </a:t>
            </a:r>
            <a:r>
              <a:rPr lang="en-US" sz="2800" spc="-5" dirty="0" smtClean="0">
                <a:latin typeface="Times New Roman" pitchFamily="18" charset="0"/>
                <a:cs typeface="Times New Roman" pitchFamily="18" charset="0"/>
              </a:rPr>
              <a:t>Commercial </a:t>
            </a:r>
            <a:r>
              <a:rPr lang="en-US" sz="2800" spc="-15" dirty="0" smtClean="0">
                <a:latin typeface="Times New Roman" pitchFamily="18" charset="0"/>
                <a:cs typeface="Times New Roman" pitchFamily="18" charset="0"/>
              </a:rPr>
              <a:t>version </a:t>
            </a:r>
            <a:r>
              <a:rPr lang="en-US" sz="2800" dirty="0" smtClean="0">
                <a:latin typeface="Times New Roman" pitchFamily="18" charset="0"/>
                <a:cs typeface="Times New Roman" pitchFamily="18" charset="0"/>
              </a:rPr>
              <a:t>in </a:t>
            </a:r>
            <a:r>
              <a:rPr lang="en-US" sz="2800" spc="-10" dirty="0" smtClean="0">
                <a:latin typeface="Times New Roman" pitchFamily="18" charset="0"/>
                <a:cs typeface="Times New Roman" pitchFamily="18" charset="0"/>
              </a:rPr>
              <a:t>late</a:t>
            </a:r>
            <a:r>
              <a:rPr lang="en-US" sz="2800" spc="25"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1995</a:t>
            </a:r>
          </a:p>
          <a:p>
            <a:pPr marL="721360" lvl="1">
              <a:spcBef>
                <a:spcPts val="1245"/>
              </a:spcBef>
              <a:buFont typeface="Arial"/>
              <a:buChar char="•"/>
              <a:tabLst>
                <a:tab pos="354965" algn="l"/>
                <a:tab pos="355600" algn="l"/>
              </a:tabLst>
            </a:pPr>
            <a:r>
              <a:rPr lang="en-US" spc="-5" dirty="0" smtClean="0">
                <a:latin typeface="Times New Roman" pitchFamily="18" charset="0"/>
                <a:cs typeface="Times New Roman" pitchFamily="18" charset="0"/>
              </a:rPr>
              <a:t>Hot</a:t>
            </a:r>
            <a:r>
              <a:rPr lang="en-US" spc="5" dirty="0" smtClean="0">
                <a:latin typeface="Times New Roman" pitchFamily="18" charset="0"/>
                <a:cs typeface="Times New Roman" pitchFamily="18" charset="0"/>
              </a:rPr>
              <a:t> </a:t>
            </a:r>
            <a:r>
              <a:rPr lang="en-US" spc="-20" dirty="0" smtClean="0">
                <a:latin typeface="Times New Roman" pitchFamily="18" charset="0"/>
                <a:cs typeface="Times New Roman" pitchFamily="18" charset="0"/>
              </a:rPr>
              <a:t>Java</a:t>
            </a:r>
          </a:p>
          <a:p>
            <a:pPr marL="721360" lvl="1">
              <a:spcBef>
                <a:spcPts val="1245"/>
              </a:spcBef>
              <a:buFont typeface="Arial"/>
              <a:buChar char="•"/>
              <a:tabLst>
                <a:tab pos="354965" algn="l"/>
                <a:tab pos="355600" algn="l"/>
              </a:tabLst>
            </a:pPr>
            <a:r>
              <a:rPr lang="en-US" sz="2800" spc="-10" dirty="0" smtClean="0">
                <a:latin typeface="Times New Roman" pitchFamily="18" charset="0"/>
                <a:cs typeface="Times New Roman" pitchFamily="18" charset="0"/>
              </a:rPr>
              <a:t>The </a:t>
            </a:r>
            <a:r>
              <a:rPr lang="en-US" sz="2800" spc="-15" dirty="0" smtClean="0">
                <a:latin typeface="Times New Roman" pitchFamily="18" charset="0"/>
                <a:cs typeface="Times New Roman" pitchFamily="18" charset="0"/>
              </a:rPr>
              <a:t>first </a:t>
            </a:r>
            <a:r>
              <a:rPr lang="en-US" sz="2800" spc="-10" dirty="0" smtClean="0">
                <a:latin typeface="Times New Roman" pitchFamily="18" charset="0"/>
                <a:cs typeface="Times New Roman" pitchFamily="18" charset="0"/>
              </a:rPr>
              <a:t>Java-enabled </a:t>
            </a:r>
            <a:r>
              <a:rPr lang="en-US" sz="2800" spc="-35" dirty="0" smtClean="0">
                <a:latin typeface="Times New Roman" pitchFamily="18" charset="0"/>
                <a:cs typeface="Times New Roman" pitchFamily="18" charset="0"/>
              </a:rPr>
              <a:t>Web</a:t>
            </a:r>
            <a:r>
              <a:rPr lang="en-US" sz="2800" spc="35" dirty="0" smtClean="0">
                <a:latin typeface="Times New Roman" pitchFamily="18" charset="0"/>
                <a:cs typeface="Times New Roman" pitchFamily="18" charset="0"/>
              </a:rPr>
              <a:t> </a:t>
            </a:r>
            <a:r>
              <a:rPr lang="en-US" sz="2800" spc="-20" dirty="0" smtClean="0">
                <a:latin typeface="Times New Roman" pitchFamily="18" charset="0"/>
                <a:cs typeface="Times New Roman" pitchFamily="18" charset="0"/>
              </a:rPr>
              <a:t>browser</a:t>
            </a:r>
            <a:endParaRPr lang="en-US" sz="2800"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3555</TotalTime>
  <Words>3122</Words>
  <Application>Microsoft Office PowerPoint</Application>
  <PresentationFormat>On-screen Show (4:3)</PresentationFormat>
  <Paragraphs>869</Paragraphs>
  <Slides>70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70</vt:i4>
      </vt:variant>
    </vt:vector>
  </HeadingPairs>
  <TitlesOfParts>
    <vt:vector size="78" baseType="lpstr">
      <vt:lpstr>Arial</vt:lpstr>
      <vt:lpstr>Calibri</vt:lpstr>
      <vt:lpstr>Carlito</vt:lpstr>
      <vt:lpstr>Constantia</vt:lpstr>
      <vt:lpstr>Times New Roman</vt:lpstr>
      <vt:lpstr>Wingdings</vt:lpstr>
      <vt:lpstr>Wingdings 2</vt:lpstr>
      <vt:lpstr>Flow</vt:lpstr>
      <vt:lpstr>PowerPoint Presentation</vt:lpstr>
      <vt:lpstr>PowerPoint Presentation</vt:lpstr>
      <vt:lpstr>OOPs (Object-Oriented Programming System)</vt:lpstr>
      <vt:lpstr>OOPs (Object-Oriented Programming System)</vt:lpstr>
      <vt:lpstr>Cont.…</vt:lpstr>
      <vt:lpstr>Cont.…</vt:lpstr>
      <vt:lpstr>Brief Overview of  </vt:lpstr>
      <vt:lpstr>What is java?</vt:lpstr>
      <vt:lpstr>Java's History</vt:lpstr>
      <vt:lpstr>Java Technology</vt:lpstr>
      <vt:lpstr>The Java</vt:lpstr>
      <vt:lpstr>Simple Java Program</vt:lpstr>
      <vt:lpstr>Java and Internet </vt:lpstr>
      <vt:lpstr>Features of java </vt:lpstr>
      <vt:lpstr>PowerPoint Presentation</vt:lpstr>
      <vt:lpstr>PowerPoint Presentation</vt:lpstr>
      <vt:lpstr>PowerPoint Presentation</vt:lpstr>
      <vt:lpstr>Data types </vt:lpstr>
      <vt:lpstr>PowerPoint Presentation</vt:lpstr>
      <vt:lpstr>Variables and Arrays</vt:lpstr>
      <vt:lpstr>PowerPoint Presentation</vt:lpstr>
      <vt:lpstr>Operators </vt:lpstr>
      <vt:lpstr>Classes in Java</vt:lpstr>
      <vt:lpstr>Constructor in Java</vt:lpstr>
      <vt:lpstr>Examples</vt:lpstr>
      <vt:lpstr>Difference between Method and Constructor </vt:lpstr>
      <vt:lpstr>Constructor Overloading</vt:lpstr>
      <vt:lpstr>Garbage Collection</vt:lpstr>
      <vt:lpstr>PowerPoint Presentation</vt:lpstr>
      <vt:lpstr>PowerPoint Presentation</vt:lpstr>
      <vt:lpstr>Example of garbage collection</vt:lpstr>
      <vt:lpstr>Inheritance</vt:lpstr>
      <vt:lpstr>PowerPoint Presentation</vt:lpstr>
      <vt:lpstr>PowerPoint Presentation</vt:lpstr>
      <vt:lpstr>Java Inheritance Example </vt:lpstr>
      <vt:lpstr>Example</vt:lpstr>
      <vt:lpstr>PowerPoint Presentation</vt:lpstr>
      <vt:lpstr>PowerPoint Presentation</vt:lpstr>
      <vt:lpstr>PowerPoint Presentation</vt:lpstr>
      <vt:lpstr>PowerPoint Presentation</vt:lpstr>
      <vt:lpstr> </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Exception handling </vt:lpstr>
      <vt:lpstr>PowerPoint Presentation</vt:lpstr>
      <vt:lpstr>PowerPoint Presentation</vt:lpstr>
      <vt:lpstr>Finally block</vt:lpstr>
      <vt:lpstr>PowerPoint Presentation</vt:lpstr>
      <vt:lpstr>Multithreading </vt:lpstr>
      <vt:lpstr>Thread class</vt:lpstr>
      <vt:lpstr>PowerPoint Presentation</vt:lpstr>
      <vt:lpstr>PowerPoint Presentation</vt:lpstr>
      <vt:lpstr>PowerPoint Presentation</vt:lpstr>
      <vt:lpstr>Runnable Interface</vt:lpstr>
      <vt:lpstr>PowerPoint Presentation</vt:lpstr>
      <vt:lpstr>User Define Exception</vt:lpstr>
      <vt:lpstr>PowerPoint Presentation</vt:lpstr>
      <vt:lpstr>Inter-thread communication </vt:lpstr>
      <vt:lpstr>PowerPoint Presentation</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MY</dc:creator>
  <cp:lastModifiedBy>Mrunal</cp:lastModifiedBy>
  <cp:revision>76</cp:revision>
  <dcterms:created xsi:type="dcterms:W3CDTF">2021-01-20T08:24:36Z</dcterms:created>
  <dcterms:modified xsi:type="dcterms:W3CDTF">2022-12-26T06:36:51Z</dcterms:modified>
</cp:coreProperties>
</file>