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60" r:id="rId7"/>
    <p:sldId id="258" r:id="rId8"/>
    <p:sldId id="261" r:id="rId9"/>
    <p:sldId id="262" r:id="rId10"/>
    <p:sldId id="290" r:id="rId11"/>
    <p:sldId id="283" r:id="rId12"/>
    <p:sldId id="269" r:id="rId13"/>
    <p:sldId id="287" r:id="rId14"/>
    <p:sldId id="266" r:id="rId15"/>
    <p:sldId id="288" r:id="rId16"/>
    <p:sldId id="284" r:id="rId17"/>
    <p:sldId id="289" r:id="rId18"/>
    <p:sldId id="286" r:id="rId19"/>
    <p:sldId id="28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DA6F6C"/>
    <a:srgbClr val="99FF99"/>
    <a:srgbClr val="FFFFFF"/>
    <a:srgbClr val="FF0000"/>
    <a:srgbClr val="A9E4EB"/>
    <a:srgbClr val="75D4DF"/>
    <a:srgbClr val="91E0E9"/>
    <a:srgbClr val="3D929B"/>
    <a:srgbClr val="A1E2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4/13/2020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843022" y="2807208"/>
            <a:ext cx="7077456" cy="1243584"/>
          </a:xfrm>
          <a:noFill/>
        </p:spPr>
        <p:txBody>
          <a:bodyPr anchor="t"/>
          <a:lstStyle/>
          <a:p>
            <a:r>
              <a:rPr lang="en-US" sz="8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tellar" panose="020A0402060406010301" pitchFamily="18" charset="0"/>
              </a:rPr>
              <a:t>WELCOME</a:t>
            </a:r>
            <a:r>
              <a:rPr lang="en-US" sz="8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47F3F6-DF4C-4247-82A7-4CC6653902E5}"/>
              </a:ext>
            </a:extLst>
          </p:cNvPr>
          <p:cNvSpPr/>
          <p:nvPr/>
        </p:nvSpPr>
        <p:spPr>
          <a:xfrm>
            <a:off x="0" y="270315"/>
            <a:ext cx="10715348" cy="1107996"/>
          </a:xfrm>
          <a:prstGeom prst="rect">
            <a:avLst/>
          </a:prstGeom>
        </p:spPr>
        <p:txBody>
          <a:bodyPr wrap="square">
            <a:spAutoFit/>
          </a:bodyPr>
          <a:lstStyle/>
          <a:p>
            <a:r>
              <a:rPr lang="en-US" sz="6600" b="1" dirty="0">
                <a:solidFill>
                  <a:srgbClr val="FFFF99"/>
                </a:solidFill>
                <a:latin typeface="Algerian" panose="04020705040A02060702" pitchFamily="82" charset="0"/>
                <a:ea typeface="Times New Roman" panose="02020603050405020304" pitchFamily="18" charset="0"/>
              </a:rPr>
              <a:t>Front MENU Screen</a:t>
            </a:r>
            <a:endParaRPr lang="en-IN" sz="6600" dirty="0">
              <a:solidFill>
                <a:srgbClr val="FFFF99"/>
              </a:solidFill>
              <a:latin typeface="Algerian" panose="04020705040A02060702" pitchFamily="82" charset="0"/>
            </a:endParaRPr>
          </a:p>
        </p:txBody>
      </p:sp>
      <p:pic>
        <p:nvPicPr>
          <p:cNvPr id="3" name="Picture 2">
            <a:extLst>
              <a:ext uri="{FF2B5EF4-FFF2-40B4-BE49-F238E27FC236}">
                <a16:creationId xmlns:a16="http://schemas.microsoft.com/office/drawing/2014/main" id="{D44748C9-0EB3-40E4-A64D-4D3BF822B042}"/>
              </a:ext>
            </a:extLst>
          </p:cNvPr>
          <p:cNvPicPr>
            <a:picLocks noChangeAspect="1"/>
          </p:cNvPicPr>
          <p:nvPr/>
        </p:nvPicPr>
        <p:blipFill rotWithShape="1">
          <a:blip r:embed="rId2"/>
          <a:srcRect b="4984"/>
          <a:stretch/>
        </p:blipFill>
        <p:spPr>
          <a:xfrm>
            <a:off x="1126200" y="1275306"/>
            <a:ext cx="9939600" cy="5312379"/>
          </a:xfrm>
          <a:prstGeom prst="rect">
            <a:avLst/>
          </a:prstGeom>
        </p:spPr>
      </p:pic>
    </p:spTree>
    <p:extLst>
      <p:ext uri="{BB962C8B-B14F-4D97-AF65-F5344CB8AC3E}">
        <p14:creationId xmlns:p14="http://schemas.microsoft.com/office/powerpoint/2010/main" val="49742672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0" y="350777"/>
            <a:ext cx="11214100" cy="1006429"/>
          </a:xfrm>
        </p:spPr>
        <p:txBody>
          <a:bodyPr/>
          <a:lstStyle/>
          <a:p>
            <a:r>
              <a:rPr lang="en-US" sz="6600" spc="0" dirty="0">
                <a:solidFill>
                  <a:srgbClr val="FFFF99"/>
                </a:solidFill>
                <a:latin typeface="Algerian" panose="04020705040A02060702" pitchFamily="82" charset="0"/>
                <a:ea typeface="Times New Roman" panose="02020603050405020304" pitchFamily="18" charset="0"/>
                <a:cs typeface="+mn-cs"/>
              </a:rPr>
              <a:t>Mysore palace</a:t>
            </a:r>
            <a:endParaRPr lang="en-US" dirty="0">
              <a:solidFill>
                <a:srgbClr val="FFFF99"/>
              </a:solidFill>
            </a:endParaRPr>
          </a:p>
        </p:txBody>
      </p:sp>
      <p:pic>
        <p:nvPicPr>
          <p:cNvPr id="4" name="Picture 3">
            <a:extLst>
              <a:ext uri="{FF2B5EF4-FFF2-40B4-BE49-F238E27FC236}">
                <a16:creationId xmlns:a16="http://schemas.microsoft.com/office/drawing/2014/main" id="{2C9EEE5C-C69F-4375-B2D5-5A70677067F4}"/>
              </a:ext>
            </a:extLst>
          </p:cNvPr>
          <p:cNvPicPr>
            <a:picLocks noChangeAspect="1"/>
          </p:cNvPicPr>
          <p:nvPr/>
        </p:nvPicPr>
        <p:blipFill rotWithShape="1">
          <a:blip r:embed="rId2"/>
          <a:srcRect b="4595"/>
          <a:stretch/>
        </p:blipFill>
        <p:spPr>
          <a:xfrm>
            <a:off x="1081750" y="1357206"/>
            <a:ext cx="9939600" cy="5334091"/>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47F3F6-DF4C-4247-82A7-4CC6653902E5}"/>
              </a:ext>
            </a:extLst>
          </p:cNvPr>
          <p:cNvSpPr/>
          <p:nvPr/>
        </p:nvSpPr>
        <p:spPr>
          <a:xfrm>
            <a:off x="0" y="270315"/>
            <a:ext cx="10910656" cy="1107996"/>
          </a:xfrm>
          <a:prstGeom prst="rect">
            <a:avLst/>
          </a:prstGeom>
        </p:spPr>
        <p:txBody>
          <a:bodyPr wrap="square">
            <a:spAutoFit/>
          </a:bodyPr>
          <a:lstStyle/>
          <a:p>
            <a:r>
              <a:rPr lang="en-US" sz="6600" b="1" dirty="0">
                <a:solidFill>
                  <a:srgbClr val="FFFF99"/>
                </a:solidFill>
                <a:latin typeface="Algerian" panose="04020705040A02060702" pitchFamily="82" charset="0"/>
                <a:ea typeface="Times New Roman" panose="02020603050405020304" pitchFamily="18" charset="0"/>
              </a:rPr>
              <a:t>Front palace sun rise</a:t>
            </a:r>
            <a:endParaRPr lang="en-IN" sz="6600" dirty="0">
              <a:solidFill>
                <a:srgbClr val="FFFF99"/>
              </a:solidFill>
              <a:latin typeface="Algerian" panose="04020705040A02060702" pitchFamily="82" charset="0"/>
            </a:endParaRPr>
          </a:p>
        </p:txBody>
      </p:sp>
      <p:pic>
        <p:nvPicPr>
          <p:cNvPr id="3" name="Picture 2">
            <a:extLst>
              <a:ext uri="{FF2B5EF4-FFF2-40B4-BE49-F238E27FC236}">
                <a16:creationId xmlns:a16="http://schemas.microsoft.com/office/drawing/2014/main" id="{C371B2ED-04A6-4276-9B1F-0F4BFE965B88}"/>
              </a:ext>
            </a:extLst>
          </p:cNvPr>
          <p:cNvPicPr>
            <a:picLocks noChangeAspect="1"/>
          </p:cNvPicPr>
          <p:nvPr/>
        </p:nvPicPr>
        <p:blipFill rotWithShape="1">
          <a:blip r:embed="rId2"/>
          <a:srcRect b="4984"/>
          <a:stretch/>
        </p:blipFill>
        <p:spPr>
          <a:xfrm>
            <a:off x="1126200" y="1266428"/>
            <a:ext cx="9939600" cy="5312379"/>
          </a:xfrm>
          <a:prstGeom prst="rect">
            <a:avLst/>
          </a:prstGeom>
        </p:spPr>
      </p:pic>
    </p:spTree>
    <p:extLst>
      <p:ext uri="{BB962C8B-B14F-4D97-AF65-F5344CB8AC3E}">
        <p14:creationId xmlns:p14="http://schemas.microsoft.com/office/powerpoint/2010/main" val="728748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0" y="525262"/>
            <a:ext cx="12192000" cy="840230"/>
          </a:xfrm>
        </p:spPr>
        <p:txBody>
          <a:bodyPr/>
          <a:lstStyle/>
          <a:p>
            <a:r>
              <a:rPr lang="en-US" sz="5400" spc="0" dirty="0">
                <a:solidFill>
                  <a:srgbClr val="FFFF99"/>
                </a:solidFill>
                <a:latin typeface="Algerian" panose="04020705040A02060702" pitchFamily="82" charset="0"/>
                <a:ea typeface="Times New Roman" panose="02020603050405020304" pitchFamily="18" charset="0"/>
                <a:cs typeface="+mn-cs"/>
              </a:rPr>
              <a:t>Visitors visiting Mysore palace</a:t>
            </a:r>
            <a:endParaRPr lang="en-US" sz="2400" dirty="0">
              <a:solidFill>
                <a:srgbClr val="FFFF99"/>
              </a:solidFill>
            </a:endParaRPr>
          </a:p>
        </p:txBody>
      </p:sp>
      <p:pic>
        <p:nvPicPr>
          <p:cNvPr id="4" name="Picture 3">
            <a:extLst>
              <a:ext uri="{FF2B5EF4-FFF2-40B4-BE49-F238E27FC236}">
                <a16:creationId xmlns:a16="http://schemas.microsoft.com/office/drawing/2014/main" id="{D506B508-4599-443D-A84E-A621B6697046}"/>
              </a:ext>
            </a:extLst>
          </p:cNvPr>
          <p:cNvPicPr>
            <a:picLocks noChangeAspect="1"/>
          </p:cNvPicPr>
          <p:nvPr/>
        </p:nvPicPr>
        <p:blipFill rotWithShape="1">
          <a:blip r:embed="rId2"/>
          <a:srcRect b="4725"/>
          <a:stretch/>
        </p:blipFill>
        <p:spPr>
          <a:xfrm>
            <a:off x="1180200" y="1411226"/>
            <a:ext cx="9831600" cy="5268974"/>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47F3F6-DF4C-4247-82A7-4CC6653902E5}"/>
              </a:ext>
            </a:extLst>
          </p:cNvPr>
          <p:cNvSpPr/>
          <p:nvPr/>
        </p:nvSpPr>
        <p:spPr>
          <a:xfrm>
            <a:off x="0" y="270315"/>
            <a:ext cx="10910656" cy="1107996"/>
          </a:xfrm>
          <a:prstGeom prst="rect">
            <a:avLst/>
          </a:prstGeom>
        </p:spPr>
        <p:txBody>
          <a:bodyPr wrap="square">
            <a:spAutoFit/>
          </a:bodyPr>
          <a:lstStyle/>
          <a:p>
            <a:r>
              <a:rPr lang="en-US" sz="6600" b="1" dirty="0">
                <a:solidFill>
                  <a:srgbClr val="FFFF99"/>
                </a:solidFill>
                <a:latin typeface="Algerian" panose="04020705040A02060702" pitchFamily="82" charset="0"/>
                <a:ea typeface="Times New Roman" panose="02020603050405020304" pitchFamily="18" charset="0"/>
              </a:rPr>
              <a:t>Sun movement</a:t>
            </a:r>
            <a:endParaRPr lang="en-IN" sz="6600" dirty="0">
              <a:solidFill>
                <a:srgbClr val="FFFF99"/>
              </a:solidFill>
              <a:latin typeface="Algerian" panose="04020705040A02060702" pitchFamily="82" charset="0"/>
            </a:endParaRPr>
          </a:p>
        </p:txBody>
      </p:sp>
      <p:pic>
        <p:nvPicPr>
          <p:cNvPr id="4" name="Picture 3">
            <a:extLst>
              <a:ext uri="{FF2B5EF4-FFF2-40B4-BE49-F238E27FC236}">
                <a16:creationId xmlns:a16="http://schemas.microsoft.com/office/drawing/2014/main" id="{7DBCA8F3-96F9-45B7-8F2C-439CF067C596}"/>
              </a:ext>
            </a:extLst>
          </p:cNvPr>
          <p:cNvPicPr>
            <a:picLocks noChangeAspect="1"/>
          </p:cNvPicPr>
          <p:nvPr/>
        </p:nvPicPr>
        <p:blipFill rotWithShape="1">
          <a:blip r:embed="rId2"/>
          <a:srcRect b="3942"/>
          <a:stretch/>
        </p:blipFill>
        <p:spPr>
          <a:xfrm>
            <a:off x="1055179" y="1288057"/>
            <a:ext cx="9939600" cy="5370649"/>
          </a:xfrm>
          <a:prstGeom prst="rect">
            <a:avLst/>
          </a:prstGeom>
        </p:spPr>
      </p:pic>
    </p:spTree>
    <p:extLst>
      <p:ext uri="{BB962C8B-B14F-4D97-AF65-F5344CB8AC3E}">
        <p14:creationId xmlns:p14="http://schemas.microsoft.com/office/powerpoint/2010/main" val="346398995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F7CA-E936-4BD0-9684-68605FCE8794}"/>
              </a:ext>
            </a:extLst>
          </p:cNvPr>
          <p:cNvSpPr>
            <a:spLocks noGrp="1"/>
          </p:cNvSpPr>
          <p:nvPr>
            <p:ph type="title"/>
          </p:nvPr>
        </p:nvSpPr>
        <p:spPr>
          <a:xfrm>
            <a:off x="444500" y="542925"/>
            <a:ext cx="11214100" cy="1449628"/>
          </a:xfrm>
        </p:spPr>
        <p:txBody>
          <a:bodyPr/>
          <a:lstStyle/>
          <a:p>
            <a:r>
              <a:rPr lang="en-US" sz="6600" spc="0" dirty="0">
                <a:ln w="12700" cmpd="sng">
                  <a:solidFill>
                    <a:srgbClr val="1A6871"/>
                  </a:solidFill>
                  <a:prstDash val="solid"/>
                </a:ln>
                <a:gradFill>
                  <a:gsLst>
                    <a:gs pos="0">
                      <a:srgbClr val="1A6871"/>
                    </a:gs>
                    <a:gs pos="4000">
                      <a:srgbClr val="1A6871">
                        <a:lumMod val="60000"/>
                        <a:lumOff val="40000"/>
                      </a:srgbClr>
                    </a:gs>
                    <a:gs pos="87000">
                      <a:srgbClr val="1A6871">
                        <a:lumMod val="20000"/>
                        <a:lumOff val="80000"/>
                      </a:srgbClr>
                    </a:gs>
                  </a:gsLst>
                  <a:lin ang="5400000"/>
                </a:gradFill>
                <a:latin typeface="Algerian" panose="04020705040A02060702" pitchFamily="82" charset="0"/>
              </a:rPr>
              <a:t>conclusion:</a:t>
            </a:r>
            <a:br>
              <a:rPr lang="en-US" spc="0" dirty="0">
                <a:ln w="12700" cmpd="sng">
                  <a:solidFill>
                    <a:srgbClr val="1A6871"/>
                  </a:solidFill>
                  <a:prstDash val="solid"/>
                </a:ln>
                <a:gradFill>
                  <a:gsLst>
                    <a:gs pos="0">
                      <a:srgbClr val="1A6871"/>
                    </a:gs>
                    <a:gs pos="4000">
                      <a:srgbClr val="1A6871">
                        <a:lumMod val="60000"/>
                        <a:lumOff val="40000"/>
                      </a:srgbClr>
                    </a:gs>
                    <a:gs pos="87000">
                      <a:srgbClr val="1A6871">
                        <a:lumMod val="20000"/>
                        <a:lumOff val="80000"/>
                      </a:srgbClr>
                    </a:gs>
                  </a:gsLst>
                  <a:lin ang="5400000"/>
                </a:gradFill>
              </a:rPr>
            </a:br>
            <a:endParaRPr lang="en-IN" dirty="0"/>
          </a:p>
        </p:txBody>
      </p:sp>
      <p:sp>
        <p:nvSpPr>
          <p:cNvPr id="4" name="Text Placeholder 3">
            <a:extLst>
              <a:ext uri="{FF2B5EF4-FFF2-40B4-BE49-F238E27FC236}">
                <a16:creationId xmlns:a16="http://schemas.microsoft.com/office/drawing/2014/main" id="{597F0078-4B4F-4277-AB08-FB368253CAD5}"/>
              </a:ext>
            </a:extLst>
          </p:cNvPr>
          <p:cNvSpPr>
            <a:spLocks noGrp="1"/>
          </p:cNvSpPr>
          <p:nvPr>
            <p:ph type="body" sz="quarter" idx="13"/>
          </p:nvPr>
        </p:nvSpPr>
        <p:spPr>
          <a:xfrm>
            <a:off x="444500" y="2649501"/>
            <a:ext cx="10652464" cy="3358860"/>
          </a:xfrm>
        </p:spPr>
        <p:txBody>
          <a:bodyPr>
            <a:normAutofit/>
          </a:bodyPr>
          <a:lstStyle/>
          <a:p>
            <a:pPr marL="457200" indent="-457200" algn="l">
              <a:buFont typeface="Wingdings" panose="05000000000000000000" pitchFamily="2" charset="2"/>
              <a:buChar char="q"/>
            </a:pPr>
            <a:r>
              <a:rPr lang="en-US" sz="2600" dirty="0">
                <a:latin typeface="Aharoni" panose="02010803020104030203" pitchFamily="2" charset="-79"/>
                <a:cs typeface="Aharoni" panose="02010803020104030203" pitchFamily="2" charset="-79"/>
              </a:rPr>
              <a:t>Here we conclude that using OpenGL any form of images, designs and animations can be produced and also we can give realistic effects to it like in our project. </a:t>
            </a:r>
          </a:p>
          <a:p>
            <a:pPr algn="l"/>
            <a:endParaRPr lang="en-US" sz="2600" dirty="0">
              <a:latin typeface="Aharoni" panose="02010803020104030203" pitchFamily="2" charset="-79"/>
              <a:cs typeface="Aharoni" panose="02010803020104030203" pitchFamily="2" charset="-79"/>
            </a:endParaRPr>
          </a:p>
          <a:p>
            <a:pPr marL="457200" indent="-457200" algn="l">
              <a:buFont typeface="Wingdings" panose="05000000000000000000" pitchFamily="2" charset="2"/>
              <a:buChar char="q"/>
            </a:pPr>
            <a:r>
              <a:rPr lang="en-US" sz="2600" dirty="0">
                <a:latin typeface="Aharoni" panose="02010803020104030203" pitchFamily="2" charset="-79"/>
                <a:cs typeface="Aharoni" panose="02010803020104030203" pitchFamily="2" charset="-79"/>
              </a:rPr>
              <a:t>In OpenGL, we get smooth surface to draw the objects and we have provided texture and color effect to the objects. </a:t>
            </a:r>
          </a:p>
          <a:p>
            <a:pPr marL="457200" indent="-457200" algn="l">
              <a:buFont typeface="Wingdings" panose="05000000000000000000" pitchFamily="2" charset="2"/>
              <a:buChar char="q"/>
            </a:pPr>
            <a:endParaRPr lang="en-US" sz="2600" dirty="0">
              <a:latin typeface="Aharoni" panose="02010803020104030203" pitchFamily="2" charset="-79"/>
              <a:cs typeface="Aharoni" panose="02010803020104030203" pitchFamily="2" charset="-79"/>
            </a:endParaRPr>
          </a:p>
          <a:p>
            <a:pPr marL="457200" indent="-457200" algn="l">
              <a:buFont typeface="Wingdings" panose="05000000000000000000" pitchFamily="2" charset="2"/>
              <a:buChar char="q"/>
            </a:pPr>
            <a:endParaRPr lang="en-US" sz="2600" dirty="0">
              <a:latin typeface="Aharoni" panose="02010803020104030203" pitchFamily="2" charset="-79"/>
              <a:cs typeface="Aharoni" panose="02010803020104030203" pitchFamily="2" charset="-79"/>
            </a:endParaRPr>
          </a:p>
          <a:p>
            <a:pPr marL="457200" indent="-457200" algn="l">
              <a:buFont typeface="Wingdings" panose="05000000000000000000" pitchFamily="2" charset="2"/>
              <a:buChar char="q"/>
            </a:pPr>
            <a:endParaRPr lang="en-IN" sz="2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342481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4500" y="542925"/>
            <a:ext cx="11214100" cy="1449628"/>
          </a:xfrm>
        </p:spPr>
        <p:txBody>
          <a:bodyPr/>
          <a:lstStyle/>
          <a:p>
            <a:r>
              <a:rPr lang="en-US" sz="6600" spc="0" dirty="0">
                <a:ln w="12700" cmpd="sng">
                  <a:solidFill>
                    <a:srgbClr val="1A6871"/>
                  </a:solidFill>
                  <a:prstDash val="solid"/>
                </a:ln>
                <a:gradFill>
                  <a:gsLst>
                    <a:gs pos="0">
                      <a:srgbClr val="1A6871"/>
                    </a:gs>
                    <a:gs pos="4000">
                      <a:srgbClr val="1A6871">
                        <a:lumMod val="60000"/>
                        <a:lumOff val="40000"/>
                      </a:srgbClr>
                    </a:gs>
                    <a:gs pos="87000">
                      <a:srgbClr val="1A6871">
                        <a:lumMod val="20000"/>
                        <a:lumOff val="80000"/>
                      </a:srgbClr>
                    </a:gs>
                  </a:gsLst>
                  <a:lin ang="5400000"/>
                </a:gradFill>
                <a:latin typeface="Algerian" panose="04020705040A02060702" pitchFamily="82" charset="0"/>
              </a:rPr>
              <a:t>reference:</a:t>
            </a:r>
            <a:br>
              <a:rPr lang="en-US" spc="0" dirty="0">
                <a:ln w="12700" cmpd="sng">
                  <a:solidFill>
                    <a:srgbClr val="1A6871"/>
                  </a:solidFill>
                  <a:prstDash val="solid"/>
                </a:ln>
                <a:gradFill>
                  <a:gsLst>
                    <a:gs pos="0">
                      <a:srgbClr val="1A6871"/>
                    </a:gs>
                    <a:gs pos="4000">
                      <a:srgbClr val="1A6871">
                        <a:lumMod val="60000"/>
                        <a:lumOff val="40000"/>
                      </a:srgbClr>
                    </a:gs>
                    <a:gs pos="87000">
                      <a:srgbClr val="1A6871">
                        <a:lumMod val="20000"/>
                        <a:lumOff val="80000"/>
                      </a:srgbClr>
                    </a:gs>
                  </a:gsLst>
                  <a:lin ang="5400000"/>
                </a:gradFill>
              </a:rPr>
            </a:br>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533400" y="2078044"/>
            <a:ext cx="9372600" cy="3358860"/>
          </a:xfrm>
        </p:spPr>
        <p:txBody>
          <a:bodyPr>
            <a:normAutofit/>
          </a:bodyPr>
          <a:lstStyle/>
          <a:p>
            <a:pPr algn="l"/>
            <a:r>
              <a:rPr lang="en-US" sz="2200" dirty="0" err="1">
                <a:latin typeface="Aharoni" panose="02010803020104030203" pitchFamily="2" charset="-79"/>
                <a:cs typeface="Aharoni" panose="02010803020104030203" pitchFamily="2" charset="-79"/>
              </a:rPr>
              <a:t>openGL</a:t>
            </a:r>
            <a:r>
              <a:rPr lang="en-US" sz="2200" dirty="0">
                <a:latin typeface="Aharoni" panose="02010803020104030203" pitchFamily="2" charset="-79"/>
                <a:cs typeface="Aharoni" panose="02010803020104030203" pitchFamily="2" charset="-79"/>
              </a:rPr>
              <a:t> programming guide, 8th edition.</a:t>
            </a:r>
          </a:p>
          <a:p>
            <a:pPr algn="l"/>
            <a:r>
              <a:rPr lang="en-US" sz="2200" dirty="0">
                <a:latin typeface="Aharoni" panose="02010803020104030203" pitchFamily="2" charset="-79"/>
                <a:cs typeface="Aharoni" panose="02010803020104030203" pitchFamily="2" charset="-79"/>
              </a:rPr>
              <a:t>Interactive computer graphics by Edward angel, 5th edition.\</a:t>
            </a:r>
          </a:p>
          <a:p>
            <a:pPr lvl="0" algn="l" defTabSz="457200">
              <a:lnSpc>
                <a:spcPct val="100000"/>
              </a:lnSpc>
              <a:buClr>
                <a:srgbClr val="353535"/>
              </a:buClr>
            </a:pPr>
            <a:r>
              <a:rPr lang="en-US" sz="2200" dirty="0">
                <a:latin typeface="Aharoni" panose="02010803020104030203" pitchFamily="2" charset="-79"/>
                <a:cs typeface="Aharoni" panose="02010803020104030203" pitchFamily="2" charset="-79"/>
              </a:rPr>
              <a:t>Http://www.openGL.com</a:t>
            </a:r>
          </a:p>
          <a:p>
            <a:pPr lvl="0" algn="l" defTabSz="457200">
              <a:lnSpc>
                <a:spcPct val="100000"/>
              </a:lnSpc>
              <a:buClr>
                <a:srgbClr val="353535"/>
              </a:buClr>
            </a:pPr>
            <a:r>
              <a:rPr lang="en-US" sz="2200" dirty="0">
                <a:latin typeface="Aharoni" panose="02010803020104030203" pitchFamily="2" charset="-79"/>
                <a:cs typeface="Aharoni" panose="02010803020104030203" pitchFamily="2" charset="-79"/>
              </a:rPr>
              <a:t>Http://www.Codeincodeblocks.Com</a:t>
            </a:r>
          </a:p>
          <a:p>
            <a:pPr lvl="0" algn="l" defTabSz="457200">
              <a:lnSpc>
                <a:spcPct val="100000"/>
              </a:lnSpc>
              <a:buClr>
                <a:srgbClr val="353535"/>
              </a:buClr>
            </a:pPr>
            <a:r>
              <a:rPr lang="en-US" sz="2200" dirty="0">
                <a:latin typeface="Aharoni" panose="02010803020104030203" pitchFamily="2" charset="-79"/>
                <a:cs typeface="Aharoni" panose="02010803020104030203" pitchFamily="2" charset="-79"/>
              </a:rPr>
              <a:t>Http://www.Opengl.Com/forum/</a:t>
            </a:r>
          </a:p>
          <a:p>
            <a:pPr lvl="0" algn="l" defTabSz="457200">
              <a:lnSpc>
                <a:spcPct val="100000"/>
              </a:lnSpc>
              <a:buClr>
                <a:srgbClr val="353535"/>
              </a:buClr>
            </a:pPr>
            <a:r>
              <a:rPr lang="en-US" sz="2200" dirty="0">
                <a:latin typeface="Aharoni" panose="02010803020104030203" pitchFamily="2" charset="-79"/>
                <a:cs typeface="Aharoni" panose="02010803020104030203" pitchFamily="2" charset="-79"/>
              </a:rPr>
              <a:t>Http://www.Stackoverflow.Com</a:t>
            </a:r>
          </a:p>
          <a:p>
            <a:pPr algn="l"/>
            <a:endParaRPr lang="en-US" sz="2200" dirty="0">
              <a:latin typeface="Aharoni" panose="02010803020104030203" pitchFamily="2" charset="-79"/>
              <a:cs typeface="Aharoni" panose="02010803020104030203" pitchFamily="2" charset="-79"/>
            </a:endParaRPr>
          </a:p>
          <a:p>
            <a:pPr algn="l"/>
            <a:endParaRPr lang="en-US" sz="2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958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scene3d>
              <a:camera prst="orthographicFront"/>
              <a:lightRig rig="threePt" dir="t"/>
            </a:scene3d>
            <a:sp3d extrusionH="57150">
              <a:bevelT w="38100" h="38100"/>
            </a:sp3d>
          </a:bodyPr>
          <a:lstStyle/>
          <a:p>
            <a:r>
              <a:rPr lang="en-US" sz="6600" spc="5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Thank You </a:t>
            </a:r>
            <a:endParaRPr lang="en-GB" sz="6600" spc="5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205228" y="2018303"/>
            <a:ext cx="7781544" cy="859055"/>
          </a:xfrm>
        </p:spPr>
        <p:txBody>
          <a:bodyPr>
            <a:noAutofit/>
          </a:bodyPr>
          <a:lstStyle/>
          <a:p>
            <a:r>
              <a:rPr lang="en-US" sz="7200" dirty="0">
                <a:solidFill>
                  <a:srgbClr val="00FFCC"/>
                </a:solidFill>
                <a:effectLst>
                  <a:innerShdw blurRad="63500" dist="50800" dir="2700000">
                    <a:prstClr val="black">
                      <a:alpha val="50000"/>
                    </a:prstClr>
                  </a:innerShdw>
                </a:effectLst>
                <a:latin typeface="Baskerville Old Face" panose="02020602080505020303" pitchFamily="18" charset="0"/>
              </a:rPr>
              <a:t>MYSORE PALACE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0" y="2679076"/>
            <a:ext cx="12192000" cy="4862930"/>
          </a:xfrm>
        </p:spPr>
        <p:txBody>
          <a:bodyPr>
            <a:normAutofit fontScale="25000" lnSpcReduction="20000"/>
          </a:bodyPr>
          <a:lstStyle/>
          <a:p>
            <a:pPr algn="just">
              <a:lnSpc>
                <a:spcPct val="100000"/>
              </a:lnSpc>
            </a:pPr>
            <a:r>
              <a:rPr lang="en-IN" sz="1800" dirty="0">
                <a:solidFill>
                  <a:srgbClr val="FF0000"/>
                </a:solidFill>
              </a:rPr>
              <a:t>                                  </a:t>
            </a:r>
          </a:p>
          <a:p>
            <a:pPr algn="just">
              <a:lnSpc>
                <a:spcPct val="100000"/>
              </a:lnSpc>
            </a:pPr>
            <a:r>
              <a:rPr lang="en-IN" sz="7200" dirty="0">
                <a:solidFill>
                  <a:srgbClr val="FF0000"/>
                </a:solidFill>
              </a:rPr>
              <a:t>					     </a:t>
            </a:r>
            <a:r>
              <a:rPr lang="en-IN" sz="9600" dirty="0">
                <a:solidFill>
                  <a:srgbClr val="99FF99"/>
                </a:solidFill>
                <a:latin typeface="Bell MT" panose="02020503060305020303" pitchFamily="18" charset="0"/>
              </a:rPr>
              <a:t>Presented By:</a:t>
            </a:r>
          </a:p>
          <a:p>
            <a:pPr algn="just">
              <a:lnSpc>
                <a:spcPct val="100000"/>
              </a:lnSpc>
            </a:pPr>
            <a:endParaRPr lang="en-IN" sz="9600" dirty="0">
              <a:solidFill>
                <a:schemeClr val="bg1"/>
              </a:solidFill>
              <a:latin typeface="Bell MT" panose="02020503060305020303" pitchFamily="18" charset="0"/>
            </a:endParaRPr>
          </a:p>
          <a:p>
            <a:pPr algn="just">
              <a:lnSpc>
                <a:spcPct val="100000"/>
              </a:lnSpc>
            </a:pPr>
            <a:r>
              <a:rPr lang="en-IN" sz="7200" b="1" dirty="0">
                <a:solidFill>
                  <a:srgbClr val="FF0000"/>
                </a:solidFill>
              </a:rPr>
              <a:t>          			      </a:t>
            </a:r>
            <a:r>
              <a:rPr lang="en-IN" sz="7200" b="1" dirty="0">
                <a:solidFill>
                  <a:schemeClr val="bg1"/>
                </a:solidFill>
                <a:latin typeface="Bell MT" panose="02020503060305020303" pitchFamily="18" charset="0"/>
              </a:rPr>
              <a:t>ABHISHEK T</a:t>
            </a:r>
            <a:r>
              <a:rPr lang="en-IN" sz="7200" b="1" dirty="0">
                <a:solidFill>
                  <a:schemeClr val="bg1"/>
                </a:solidFill>
                <a:latin typeface="Bell MT" panose="02020503060305020303" pitchFamily="18" charset="0"/>
                <a:cs typeface="Times New Roman" pitchFamily="18" charset="0"/>
              </a:rPr>
              <a:t>    </a:t>
            </a:r>
            <a:r>
              <a:rPr lang="en-IN" sz="7200" b="1" dirty="0">
                <a:solidFill>
                  <a:schemeClr val="bg1"/>
                </a:solidFill>
                <a:latin typeface="Bell MT" panose="02020503060305020303" pitchFamily="18" charset="0"/>
              </a:rPr>
              <a:t>4SM17CS002</a:t>
            </a:r>
            <a:endParaRPr lang="en-IN" sz="7200" dirty="0">
              <a:solidFill>
                <a:schemeClr val="bg1"/>
              </a:solidFill>
              <a:latin typeface="Bell MT" panose="02020503060305020303" pitchFamily="18" charset="0"/>
            </a:endParaRPr>
          </a:p>
          <a:p>
            <a:pPr algn="just">
              <a:lnSpc>
                <a:spcPct val="100000"/>
              </a:lnSpc>
            </a:pPr>
            <a:r>
              <a:rPr lang="en-IN" sz="7200" b="1" dirty="0">
                <a:solidFill>
                  <a:schemeClr val="bg1"/>
                </a:solidFill>
                <a:cs typeface="Times New Roman" pitchFamily="18" charset="0"/>
              </a:rPr>
              <a:t>				       </a:t>
            </a:r>
            <a:r>
              <a:rPr lang="en-IN" sz="7200" b="1" dirty="0">
                <a:solidFill>
                  <a:schemeClr val="bg1"/>
                </a:solidFill>
                <a:latin typeface="Bell MT" panose="02020503060305020303" pitchFamily="18" charset="0"/>
                <a:cs typeface="Times New Roman" pitchFamily="18" charset="0"/>
              </a:rPr>
              <a:t>ARPITHA M     </a:t>
            </a:r>
            <a:r>
              <a:rPr lang="en-IN" sz="7200" b="1" dirty="0">
                <a:solidFill>
                  <a:schemeClr val="bg1"/>
                </a:solidFill>
                <a:latin typeface="Bell MT" panose="02020503060305020303" pitchFamily="18" charset="0"/>
              </a:rPr>
              <a:t>4SM17CS011</a:t>
            </a:r>
            <a:endParaRPr lang="en-IN" sz="7200" dirty="0">
              <a:solidFill>
                <a:schemeClr val="bg1"/>
              </a:solidFill>
              <a:latin typeface="Bell MT" panose="02020503060305020303" pitchFamily="18" charset="0"/>
            </a:endParaRPr>
          </a:p>
          <a:p>
            <a:pPr algn="just">
              <a:lnSpc>
                <a:spcPct val="100000"/>
              </a:lnSpc>
            </a:pPr>
            <a:r>
              <a:rPr lang="en-IN" sz="7200" b="1" dirty="0">
                <a:solidFill>
                  <a:schemeClr val="bg1"/>
                </a:solidFill>
                <a:cs typeface="Times New Roman" pitchFamily="18" charset="0"/>
              </a:rPr>
              <a:t>             </a:t>
            </a:r>
            <a:endParaRPr lang="en-IN" sz="7200" dirty="0">
              <a:solidFill>
                <a:schemeClr val="bg1"/>
              </a:solidFill>
              <a:cs typeface="Times New Roman" pitchFamily="18" charset="0"/>
            </a:endParaRPr>
          </a:p>
          <a:p>
            <a:pPr algn="just">
              <a:lnSpc>
                <a:spcPct val="100000"/>
              </a:lnSpc>
            </a:pPr>
            <a:r>
              <a:rPr lang="en-IN" sz="7200" b="1" dirty="0">
                <a:solidFill>
                  <a:srgbClr val="FF0000"/>
                </a:solidFill>
              </a:rPr>
              <a:t>                            </a:t>
            </a:r>
          </a:p>
          <a:p>
            <a:pPr>
              <a:lnSpc>
                <a:spcPct val="100000"/>
              </a:lnSpc>
            </a:pPr>
            <a:r>
              <a:rPr lang="en-IN" sz="7200" b="1" dirty="0">
                <a:solidFill>
                  <a:srgbClr val="FF0000"/>
                </a:solidFill>
              </a:rPr>
              <a:t>                              	</a:t>
            </a:r>
            <a:r>
              <a:rPr lang="en-IN" sz="7200" b="1" dirty="0">
                <a:solidFill>
                  <a:srgbClr val="FF0000"/>
                </a:solidFill>
                <a:latin typeface="Bell MT" panose="02020503060305020303" pitchFamily="18" charset="0"/>
              </a:rPr>
              <a:t>       	 </a:t>
            </a:r>
            <a:r>
              <a:rPr lang="en-IN" sz="7200" dirty="0">
                <a:solidFill>
                  <a:srgbClr val="91F496"/>
                </a:solidFill>
                <a:latin typeface="Bell MT" panose="02020503060305020303" pitchFamily="18" charset="0"/>
                <a:cs typeface="Times New Roman" pitchFamily="18" charset="0"/>
              </a:rPr>
              <a:t>Under the Guidance of :</a:t>
            </a:r>
          </a:p>
          <a:p>
            <a:pPr algn="just">
              <a:lnSpc>
                <a:spcPct val="100000"/>
              </a:lnSpc>
            </a:pPr>
            <a:endParaRPr lang="en-IN" sz="7200" dirty="0">
              <a:solidFill>
                <a:srgbClr val="FF0000"/>
              </a:solidFill>
              <a:latin typeface="Times New Roman" pitchFamily="18" charset="0"/>
              <a:cs typeface="Times New Roman" pitchFamily="18" charset="0"/>
            </a:endParaRPr>
          </a:p>
          <a:p>
            <a:pPr algn="just"/>
            <a:r>
              <a:rPr lang="en-IN" sz="7200" b="1" dirty="0">
                <a:solidFill>
                  <a:srgbClr val="FF0000"/>
                </a:solidFill>
                <a:latin typeface="Times New Roman" pitchFamily="18" charset="0"/>
                <a:cs typeface="Times New Roman" pitchFamily="18" charset="0"/>
              </a:rPr>
              <a:t>   </a:t>
            </a:r>
            <a:r>
              <a:rPr lang="en-IN" sz="9600" b="1" dirty="0">
                <a:solidFill>
                  <a:srgbClr val="FFFFFF"/>
                </a:solidFill>
                <a:latin typeface="Times New Roman" pitchFamily="18" charset="0"/>
                <a:cs typeface="Times New Roman" pitchFamily="18" charset="0"/>
              </a:rPr>
              <a:t>Mrs.MKSHRUTHI </a:t>
            </a:r>
            <a:r>
              <a:rPr lang="en-IN" sz="5600" b="1" dirty="0">
                <a:solidFill>
                  <a:srgbClr val="FFFFFF"/>
                </a:solidFill>
                <a:latin typeface="Times New Roman" pitchFamily="18" charset="0"/>
                <a:cs typeface="Times New Roman" pitchFamily="18" charset="0"/>
              </a:rPr>
              <a:t>M.Tech			       </a:t>
            </a:r>
            <a:r>
              <a:rPr lang="en-IN" sz="9600" b="1" dirty="0">
                <a:solidFill>
                  <a:srgbClr val="FFFFFF"/>
                </a:solidFill>
                <a:latin typeface="Times New Roman" pitchFamily="18" charset="0"/>
                <a:cs typeface="Times New Roman" pitchFamily="18" charset="0"/>
              </a:rPr>
              <a:t>Mr.PRAVEEN S </a:t>
            </a:r>
            <a:r>
              <a:rPr lang="en-IN" sz="4800" b="1" dirty="0">
                <a:solidFill>
                  <a:srgbClr val="FFFFFF"/>
                </a:solidFill>
                <a:latin typeface="Times New Roman" pitchFamily="18" charset="0"/>
                <a:cs typeface="Times New Roman" pitchFamily="18" charset="0"/>
              </a:rPr>
              <a:t>M.Tech,MISTE,(Ph.D.)</a:t>
            </a:r>
          </a:p>
          <a:p>
            <a:pPr algn="just"/>
            <a:r>
              <a:rPr lang="en-IN" sz="4400" b="1" dirty="0">
                <a:solidFill>
                  <a:srgbClr val="FFFFFF"/>
                </a:solidFill>
                <a:latin typeface="Times New Roman" pitchFamily="18" charset="0"/>
                <a:cs typeface="Times New Roman" pitchFamily="18" charset="0"/>
              </a:rPr>
              <a:t>    </a:t>
            </a:r>
            <a:r>
              <a:rPr lang="en-US" sz="7200" b="1" dirty="0">
                <a:solidFill>
                  <a:srgbClr val="FFFFFF"/>
                </a:solidFill>
                <a:latin typeface="Times New Roman" pitchFamily="18" charset="0"/>
                <a:cs typeface="Times New Roman" pitchFamily="18" charset="0"/>
              </a:rPr>
              <a:t>Asso.Prof,Dept of CS&amp;E,					 Asso.Prof,Dept of CS&amp;E, </a:t>
            </a:r>
            <a:r>
              <a:rPr lang="en-IN" sz="7200" b="1" dirty="0">
                <a:solidFill>
                  <a:srgbClr val="FFFFFF"/>
                </a:solidFill>
                <a:latin typeface="Times New Roman" pitchFamily="18" charset="0"/>
                <a:cs typeface="Times New Roman" pitchFamily="18" charset="0"/>
              </a:rPr>
              <a:t>		</a:t>
            </a:r>
          </a:p>
          <a:p>
            <a:pPr algn="just"/>
            <a:r>
              <a:rPr lang="en-IN" sz="7200" b="1" dirty="0">
                <a:solidFill>
                  <a:srgbClr val="FFFFFF"/>
                </a:solidFill>
                <a:latin typeface="Times New Roman" pitchFamily="18" charset="0"/>
                <a:cs typeface="Times New Roman" pitchFamily="18" charset="0"/>
              </a:rPr>
              <a:t>     SJMIT,Chitradurga. </a:t>
            </a:r>
            <a:r>
              <a:rPr lang="en-IN" sz="8000" b="1" dirty="0">
                <a:solidFill>
                  <a:srgbClr val="FFFFFF"/>
                </a:solidFill>
                <a:latin typeface="Times New Roman" pitchFamily="18" charset="0"/>
                <a:cs typeface="Times New Roman" pitchFamily="18" charset="0"/>
              </a:rPr>
              <a:t>				            SJMIT,Chitradurga. 	</a:t>
            </a:r>
            <a:r>
              <a:rPr lang="en-IN" sz="8000" b="1" dirty="0">
                <a:solidFill>
                  <a:srgbClr val="FF0000"/>
                </a:solidFill>
                <a:latin typeface="Times New Roman" pitchFamily="18" charset="0"/>
                <a:cs typeface="Times New Roman" pitchFamily="18" charset="0"/>
              </a:rPr>
              <a:t>		</a:t>
            </a:r>
          </a:p>
          <a:p>
            <a:pPr algn="just"/>
            <a:r>
              <a:rPr lang="en-IN" sz="7200" dirty="0">
                <a:solidFill>
                  <a:srgbClr val="FF0000"/>
                </a:solidFill>
                <a:latin typeface="Times New Roman" pitchFamily="18" charset="0"/>
                <a:cs typeface="Times New Roman" pitchFamily="18" charset="0"/>
              </a:rPr>
              <a:t>  </a:t>
            </a:r>
            <a:r>
              <a:rPr lang="en-IN" sz="7200" dirty="0">
                <a:solidFill>
                  <a:srgbClr val="FF0000"/>
                </a:solidFill>
              </a:rPr>
              <a:t>       </a:t>
            </a:r>
            <a:endParaRPr lang="en-US" sz="7200" dirty="0">
              <a:solidFill>
                <a:srgbClr val="FF0000"/>
              </a:solidFill>
            </a:endParaRPr>
          </a:p>
        </p:txBody>
      </p:sp>
      <p:sp>
        <p:nvSpPr>
          <p:cNvPr id="8" name="Rectangle 7">
            <a:extLst>
              <a:ext uri="{FF2B5EF4-FFF2-40B4-BE49-F238E27FC236}">
                <a16:creationId xmlns:a16="http://schemas.microsoft.com/office/drawing/2014/main" id="{B6191EB4-9B84-4D66-B163-B7749E6F5AB8}"/>
              </a:ext>
            </a:extLst>
          </p:cNvPr>
          <p:cNvSpPr/>
          <p:nvPr/>
        </p:nvSpPr>
        <p:spPr>
          <a:xfrm>
            <a:off x="0" y="58738"/>
            <a:ext cx="12192000" cy="1569660"/>
          </a:xfrm>
          <a:prstGeom prst="rect">
            <a:avLst/>
          </a:prstGeom>
        </p:spPr>
        <p:txBody>
          <a:bodyPr wrap="square">
            <a:spAutoFit/>
          </a:bodyPr>
          <a:lstStyle/>
          <a:p>
            <a:pPr algn="ctr"/>
            <a:r>
              <a:rPr lang="en-IN" sz="3200" dirty="0">
                <a:solidFill>
                  <a:srgbClr val="FFFFCC"/>
                </a:solidFill>
                <a:latin typeface="Times New Roman" panose="02020603050405020304" pitchFamily="18" charset="0"/>
                <a:cs typeface="Times New Roman" panose="02020603050405020304" pitchFamily="18" charset="0"/>
              </a:rPr>
              <a:t>  Mini project</a:t>
            </a:r>
          </a:p>
          <a:p>
            <a:pPr algn="ctr"/>
            <a:r>
              <a:rPr lang="en-IN" sz="3200" dirty="0">
                <a:solidFill>
                  <a:srgbClr val="FFFFCC"/>
                </a:solidFill>
                <a:latin typeface="Times New Roman" panose="02020603050405020304" pitchFamily="18" charset="0"/>
                <a:cs typeface="Times New Roman" panose="02020603050405020304" pitchFamily="18" charset="0"/>
              </a:rPr>
              <a:t> on </a:t>
            </a:r>
          </a:p>
          <a:p>
            <a:pPr algn="ctr"/>
            <a:r>
              <a:rPr lang="en-IN" sz="3200" dirty="0">
                <a:solidFill>
                  <a:srgbClr val="FFFFCC"/>
                </a:solidFill>
                <a:latin typeface="Times New Roman" panose="02020603050405020304" pitchFamily="18" charset="0"/>
                <a:cs typeface="Times New Roman" panose="02020603050405020304" pitchFamily="18" charset="0"/>
              </a:rPr>
              <a:t>Computer Graphics and Visualization </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0" y="177800"/>
            <a:ext cx="12192000" cy="1375791"/>
          </a:xfrm>
        </p:spPr>
        <p:txBody>
          <a:bodyPr>
            <a:normAutofit/>
          </a:bodyPr>
          <a:lstStyle/>
          <a:p>
            <a:pPr algn="ctr"/>
            <a:r>
              <a:rPr lang="en-US" b="1"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8400" b="1"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t>Contents:</a:t>
            </a:r>
          </a:p>
        </p:txBody>
      </p:sp>
      <p:sp>
        <p:nvSpPr>
          <p:cNvPr id="3" name="Rectangle 2">
            <a:extLst>
              <a:ext uri="{FF2B5EF4-FFF2-40B4-BE49-F238E27FC236}">
                <a16:creationId xmlns:a16="http://schemas.microsoft.com/office/drawing/2014/main" id="{C0D720F1-1C0B-4A39-B7A5-1B98053A6F8E}"/>
              </a:ext>
            </a:extLst>
          </p:cNvPr>
          <p:cNvSpPr/>
          <p:nvPr/>
        </p:nvSpPr>
        <p:spPr>
          <a:xfrm>
            <a:off x="4104695" y="1553591"/>
            <a:ext cx="5083443" cy="4524315"/>
          </a:xfrm>
          <a:prstGeom prst="rect">
            <a:avLst/>
          </a:prstGeom>
          <a:noFill/>
        </p:spPr>
        <p:txBody>
          <a:bodyPr wrap="none" lIns="91440" tIns="45720" rIns="91440" bIns="45720">
            <a:spAutoFit/>
          </a:bodyPr>
          <a:lstStyle/>
          <a:p>
            <a:pPr marL="342900" indent="-342900" algn="just">
              <a:buFont typeface="Wingdings" panose="05000000000000000000" pitchFamily="2" charset="2"/>
              <a:buChar char="Ø"/>
            </a:pPr>
            <a:r>
              <a:rPr lang="en-US" sz="3200" dirty="0">
                <a:solidFill>
                  <a:schemeClr val="bg1"/>
                </a:solidFill>
              </a:rPr>
              <a:t> </a:t>
            </a:r>
            <a:r>
              <a:rPr lang="en-US" sz="3200" dirty="0">
                <a:solidFill>
                  <a:schemeClr val="bg1"/>
                </a:solidFill>
                <a:latin typeface="Baskerville Old Face" panose="02020602080505020303" pitchFamily="18" charset="0"/>
              </a:rPr>
              <a:t>Introduction</a:t>
            </a:r>
          </a:p>
          <a:p>
            <a:pPr marL="342900" indent="-342900" algn="just">
              <a:buFont typeface="Wingdings" panose="05000000000000000000" pitchFamily="2" charset="2"/>
              <a:buChar char="Ø"/>
            </a:pPr>
            <a:r>
              <a:rPr lang="en-US" sz="3200" dirty="0">
                <a:solidFill>
                  <a:schemeClr val="bg1"/>
                </a:solidFill>
                <a:latin typeface="Baskerville Old Face" panose="02020602080505020303" pitchFamily="18" charset="0"/>
              </a:rPr>
              <a:t> Abstract</a:t>
            </a:r>
          </a:p>
          <a:p>
            <a:pPr marL="342900" indent="-342900" algn="just">
              <a:buFont typeface="Wingdings" panose="05000000000000000000" pitchFamily="2" charset="2"/>
              <a:buChar char="Ø"/>
            </a:pPr>
            <a:r>
              <a:rPr lang="en-US" sz="3200" dirty="0">
                <a:solidFill>
                  <a:schemeClr val="bg1"/>
                </a:solidFill>
                <a:latin typeface="Baskerville Old Face" panose="02020602080505020303" pitchFamily="18" charset="0"/>
              </a:rPr>
              <a:t> Aim of the project</a:t>
            </a:r>
          </a:p>
          <a:p>
            <a:pPr marL="342900" indent="-342900" algn="just">
              <a:buFont typeface="Wingdings" panose="05000000000000000000" pitchFamily="2" charset="2"/>
              <a:buChar char="Ø"/>
            </a:pPr>
            <a:r>
              <a:rPr lang="en-US" sz="3200" dirty="0">
                <a:solidFill>
                  <a:schemeClr val="bg1"/>
                </a:solidFill>
                <a:latin typeface="Baskerville Old Face" panose="02020602080505020303" pitchFamily="18" charset="0"/>
              </a:rPr>
              <a:t> Object Description</a:t>
            </a:r>
          </a:p>
          <a:p>
            <a:pPr marL="342900" indent="-342900" algn="just">
              <a:buFont typeface="Wingdings" panose="05000000000000000000" pitchFamily="2" charset="2"/>
              <a:buChar char="Ø"/>
            </a:pPr>
            <a:r>
              <a:rPr lang="en-US" sz="3200" dirty="0">
                <a:solidFill>
                  <a:schemeClr val="bg1"/>
                </a:solidFill>
                <a:latin typeface="Baskerville Old Face" panose="02020602080505020303" pitchFamily="18" charset="0"/>
              </a:rPr>
              <a:t> Requirements Specification</a:t>
            </a:r>
          </a:p>
          <a:p>
            <a:pPr marL="342900" indent="-342900" algn="just">
              <a:buFont typeface="Wingdings" panose="05000000000000000000" pitchFamily="2" charset="2"/>
              <a:buChar char="Ø"/>
            </a:pPr>
            <a:r>
              <a:rPr lang="en-US" sz="3200" dirty="0">
                <a:solidFill>
                  <a:schemeClr val="bg1"/>
                </a:solidFill>
                <a:latin typeface="Baskerville Old Face" panose="02020602080505020303" pitchFamily="18" charset="0"/>
              </a:rPr>
              <a:t> Snapshot</a:t>
            </a:r>
          </a:p>
          <a:p>
            <a:pPr marL="342900" indent="-342900" algn="just">
              <a:buFont typeface="Wingdings" panose="05000000000000000000" pitchFamily="2" charset="2"/>
              <a:buChar char="Ø"/>
            </a:pPr>
            <a:r>
              <a:rPr lang="en-US" sz="3200" dirty="0">
                <a:solidFill>
                  <a:schemeClr val="bg1"/>
                </a:solidFill>
                <a:latin typeface="Baskerville Old Face" panose="02020602080505020303" pitchFamily="18" charset="0"/>
              </a:rPr>
              <a:t> Output screen</a:t>
            </a:r>
          </a:p>
          <a:p>
            <a:pPr marL="342900" indent="-342900" algn="just">
              <a:buFont typeface="Wingdings" panose="05000000000000000000" pitchFamily="2" charset="2"/>
              <a:buChar char="Ø"/>
            </a:pPr>
            <a:r>
              <a:rPr lang="en-US" sz="3200" dirty="0">
                <a:solidFill>
                  <a:schemeClr val="bg1"/>
                </a:solidFill>
                <a:latin typeface="Baskerville Old Face" panose="02020602080505020303" pitchFamily="18" charset="0"/>
              </a:rPr>
              <a:t> Conclusion </a:t>
            </a:r>
          </a:p>
          <a:p>
            <a:pPr marL="342900" indent="-342900" algn="just">
              <a:buFont typeface="Wingdings" panose="05000000000000000000" pitchFamily="2" charset="2"/>
              <a:buChar char="Ø"/>
            </a:pPr>
            <a:r>
              <a:rPr lang="en-US" sz="3200" dirty="0">
                <a:solidFill>
                  <a:schemeClr val="bg1"/>
                </a:solidFill>
                <a:latin typeface="Baskerville Old Face" panose="02020602080505020303" pitchFamily="18" charset="0"/>
              </a:rPr>
              <a:t> References</a:t>
            </a:r>
            <a:endParaRPr lang="en-US" sz="3200" b="1" cap="none" spc="0" dirty="0">
              <a:ln w="6600">
                <a:solidFill>
                  <a:schemeClr val="accent2"/>
                </a:solidFill>
                <a:prstDash val="solid"/>
              </a:ln>
              <a:solidFill>
                <a:schemeClr val="bg1"/>
              </a:solidFill>
              <a:effectLst>
                <a:outerShdw dist="38100" dir="2700000" algn="tl" rotWithShape="0">
                  <a:schemeClr val="accent2"/>
                </a:outerShdw>
              </a:effectLst>
              <a:latin typeface="Baskerville Old Face" panose="02020602080505020303" pitchFamily="18" charset="0"/>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1006429"/>
          </a:xfrm>
        </p:spPr>
        <p:txBody>
          <a:bodyPr/>
          <a:lstStyle/>
          <a:p>
            <a:r>
              <a:rPr lang="en-US" sz="6600"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t>INTRODUCTION:</a:t>
            </a:r>
            <a:endParaRPr lang="en-US" sz="6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12450" y="2221832"/>
            <a:ext cx="11967100" cy="4093243"/>
          </a:xfrm>
        </p:spPr>
        <p:txBody>
          <a:bodyPr/>
          <a:lstStyle/>
          <a:p>
            <a:pPr marL="0" indent="0">
              <a:buNone/>
            </a:pPr>
            <a:r>
              <a:rPr lang="en-US" dirty="0"/>
              <a:t> 	</a:t>
            </a:r>
            <a:r>
              <a:rPr lang="en-US" sz="2800" dirty="0">
                <a:latin typeface="Aharoni" panose="02010803020104030203" pitchFamily="2" charset="-79"/>
                <a:cs typeface="Aharoni" panose="02010803020104030203" pitchFamily="2" charset="-79"/>
              </a:rPr>
              <a:t>Computer Graphics is a complex and diversified technology. To understand the technology it is necessary to subdivide it into manageable parts. This can be accomplished by considering that the end product of computer graphics is a picture. The picture may, of course, be used for a large variety of purpose; e.g., it may be an engineering drawing, an architectural rendering for a proposed construction or design project, or a single frame from an animated movie. The picture is the fundamental cohesive concept in computer graphics</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392005"/>
            <a:ext cx="11214100" cy="1449628"/>
          </a:xfrm>
        </p:spPr>
        <p:txBody>
          <a:bodyPr/>
          <a:lstStyle/>
          <a:p>
            <a:r>
              <a:rPr lang="en-US" sz="6600"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t>Abstract:</a:t>
            </a:r>
            <a:br>
              <a:rPr lang="en-US"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br>
            <a:endParaRPr lang="en-US"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0" y="1308968"/>
            <a:ext cx="12192000" cy="5432911"/>
          </a:xfrm>
        </p:spPr>
        <p:txBody>
          <a:bodyPr>
            <a:normAutofit fontScale="92500" lnSpcReduction="20000"/>
          </a:bodyPr>
          <a:lstStyle/>
          <a:p>
            <a:pPr algn="just">
              <a:lnSpc>
                <a:spcPct val="100000"/>
              </a:lnSpc>
            </a:pPr>
            <a:r>
              <a:rPr lang="en-US" sz="2200" dirty="0">
                <a:latin typeface="Ubuntu"/>
              </a:rPr>
              <a:t> </a:t>
            </a:r>
            <a:endParaRPr lang="en-US" dirty="0"/>
          </a:p>
          <a:p>
            <a:pPr algn="just">
              <a:lnSpc>
                <a:spcPct val="100000"/>
              </a:lnSpc>
            </a:pPr>
            <a:r>
              <a:rPr lang="en-US" dirty="0">
                <a:ea typeface="Times New Roman"/>
              </a:rPr>
              <a:t>	</a:t>
            </a:r>
            <a:r>
              <a:rPr lang="en-US" sz="2800" dirty="0">
                <a:latin typeface="Aharoni" panose="02010803020104030203" pitchFamily="2" charset="-79"/>
                <a:ea typeface="Times New Roman"/>
                <a:cs typeface="Aharoni" panose="02010803020104030203" pitchFamily="2" charset="-79"/>
              </a:rPr>
              <a:t> MYSORE PALACE is 2D representation of a palace which shows the person standing in front of the palace and shows the sun rising and sunset where the links from one screen to another screen is given through the mouse it is easy to use and has a graphical user interface and In this Computer graphics it is concerned with all the aspects of producing pictures or images using </a:t>
            </a:r>
            <a:r>
              <a:rPr lang="en-US" sz="2800" dirty="0" err="1">
                <a:latin typeface="Aharoni" panose="02010803020104030203" pitchFamily="2" charset="-79"/>
                <a:ea typeface="Times New Roman"/>
                <a:cs typeface="Aharoni" panose="02010803020104030203" pitchFamily="2" charset="-79"/>
              </a:rPr>
              <a:t>computer.We</a:t>
            </a:r>
            <a:r>
              <a:rPr lang="en-US" sz="2800" dirty="0">
                <a:latin typeface="Aharoni" panose="02010803020104030203" pitchFamily="2" charset="-79"/>
                <a:ea typeface="Times New Roman"/>
                <a:cs typeface="Aharoni" panose="02010803020104030203" pitchFamily="2" charset="-79"/>
              </a:rPr>
              <a:t> can model all the real world objects, render them, give various material properties for them and create animations using computer graphics</a:t>
            </a:r>
            <a:endParaRPr lang="en-US" sz="2800" dirty="0">
              <a:latin typeface="Aharoni" panose="02010803020104030203" pitchFamily="2" charset="-79"/>
              <a:cs typeface="Aharoni" panose="02010803020104030203" pitchFamily="2" charset="-79"/>
            </a:endParaRPr>
          </a:p>
          <a:p>
            <a:pPr algn="just">
              <a:lnSpc>
                <a:spcPct val="100000"/>
              </a:lnSpc>
            </a:pPr>
            <a:endParaRPr lang="en-US" sz="2800" dirty="0">
              <a:latin typeface="Aharoni" panose="02010803020104030203" pitchFamily="2" charset="-79"/>
              <a:ea typeface="Times New Roman"/>
              <a:cs typeface="Aharoni" panose="02010803020104030203" pitchFamily="2" charset="-79"/>
            </a:endParaRPr>
          </a:p>
          <a:p>
            <a:pPr algn="just">
              <a:lnSpc>
                <a:spcPct val="100000"/>
              </a:lnSpc>
            </a:pPr>
            <a:r>
              <a:rPr lang="en-US" sz="2800" dirty="0">
                <a:latin typeface="Aharoni" panose="02010803020104030203" pitchFamily="2" charset="-79"/>
                <a:ea typeface="Times New Roman"/>
                <a:cs typeface="Aharoni" panose="02010803020104030203" pitchFamily="2" charset="-79"/>
              </a:rPr>
              <a:t>Computer graphics is largely interactive, the user controls :</a:t>
            </a:r>
            <a:endParaRPr lang="en-US" sz="2800" dirty="0">
              <a:latin typeface="Aharoni" panose="02010803020104030203" pitchFamily="2" charset="-79"/>
              <a:cs typeface="Aharoni" panose="02010803020104030203" pitchFamily="2" charset="-79"/>
            </a:endParaRPr>
          </a:p>
          <a:p>
            <a:pPr marL="4114800" lvl="8" indent="-457200" algn="just">
              <a:lnSpc>
                <a:spcPct val="100000"/>
              </a:lnSpc>
              <a:buFont typeface="Wingdings" panose="05000000000000000000" pitchFamily="2" charset="2"/>
              <a:buChar char="q"/>
            </a:pPr>
            <a:r>
              <a:rPr lang="en-US" sz="2800" dirty="0">
                <a:solidFill>
                  <a:schemeClr val="bg1"/>
                </a:solidFill>
                <a:latin typeface="Aharoni" panose="02010803020104030203" pitchFamily="2" charset="-79"/>
                <a:cs typeface="Aharoni" panose="02010803020104030203" pitchFamily="2" charset="-79"/>
              </a:rPr>
              <a:t>The contents of the object.</a:t>
            </a:r>
          </a:p>
          <a:p>
            <a:pPr marL="4114800" lvl="8" indent="-457200" algn="just">
              <a:lnSpc>
                <a:spcPct val="100000"/>
              </a:lnSpc>
              <a:buFont typeface="Wingdings" panose="05000000000000000000" pitchFamily="2" charset="2"/>
              <a:buChar char="q"/>
            </a:pPr>
            <a:r>
              <a:rPr lang="en-US" sz="2800" dirty="0">
                <a:solidFill>
                  <a:schemeClr val="bg1"/>
                </a:solidFill>
                <a:latin typeface="Aharoni" panose="02010803020104030203" pitchFamily="2" charset="-79"/>
                <a:cs typeface="Aharoni" panose="02010803020104030203" pitchFamily="2" charset="-79"/>
              </a:rPr>
              <a:t> Structure of the object.</a:t>
            </a:r>
          </a:p>
          <a:p>
            <a:pPr marL="4114800" lvl="8" indent="-457200" algn="just">
              <a:lnSpc>
                <a:spcPct val="100000"/>
              </a:lnSpc>
              <a:buFont typeface="Wingdings" panose="05000000000000000000" pitchFamily="2" charset="2"/>
              <a:buChar char="q"/>
            </a:pPr>
            <a:r>
              <a:rPr lang="en-US" sz="2800" dirty="0">
                <a:solidFill>
                  <a:schemeClr val="bg1"/>
                </a:solidFill>
                <a:latin typeface="Aharoni" panose="02010803020104030203" pitchFamily="2" charset="-79"/>
                <a:cs typeface="Aharoni" panose="02010803020104030203" pitchFamily="2" charset="-79"/>
              </a:rPr>
              <a:t>Appearance of the object	</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1D4C887-0270-45C1-911B-919B5E071DDA}"/>
              </a:ext>
            </a:extLst>
          </p:cNvPr>
          <p:cNvSpPr/>
          <p:nvPr/>
        </p:nvSpPr>
        <p:spPr>
          <a:xfrm>
            <a:off x="237407" y="367969"/>
            <a:ext cx="9892015" cy="1107996"/>
          </a:xfrm>
          <a:prstGeom prst="rect">
            <a:avLst/>
          </a:prstGeom>
        </p:spPr>
        <p:txBody>
          <a:bodyPr wrap="square">
            <a:spAutoFit/>
          </a:bodyPr>
          <a:lstStyle/>
          <a:p>
            <a:r>
              <a:rPr lang="en-IN" sz="6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cs typeface="Times New Roman" pitchFamily="18" charset="0"/>
              </a:rPr>
              <a:t> Aim of </a:t>
            </a:r>
            <a:r>
              <a:rPr lang="en-IN" sz="6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cs typeface="Times New Roman" pitchFamily="18" charset="0"/>
              </a:rPr>
              <a:t>thE</a:t>
            </a:r>
            <a:r>
              <a:rPr lang="en-IN" sz="6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cs typeface="Times New Roman" pitchFamily="18" charset="0"/>
              </a:rPr>
              <a:t> project:</a:t>
            </a:r>
            <a:endParaRPr lang="en-IN" sz="6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endParaRPr>
          </a:p>
        </p:txBody>
      </p:sp>
      <p:sp>
        <p:nvSpPr>
          <p:cNvPr id="39" name="Rectangle 38">
            <a:extLst>
              <a:ext uri="{FF2B5EF4-FFF2-40B4-BE49-F238E27FC236}">
                <a16:creationId xmlns:a16="http://schemas.microsoft.com/office/drawing/2014/main" id="{0D5D09CC-9BCC-4704-872D-84DFA116C079}"/>
              </a:ext>
            </a:extLst>
          </p:cNvPr>
          <p:cNvSpPr/>
          <p:nvPr/>
        </p:nvSpPr>
        <p:spPr>
          <a:xfrm>
            <a:off x="645481" y="2435972"/>
            <a:ext cx="10901038" cy="3693319"/>
          </a:xfrm>
          <a:prstGeom prst="rect">
            <a:avLst/>
          </a:prstGeom>
        </p:spPr>
        <p:txBody>
          <a:bodyPr wrap="square">
            <a:spAutoFit/>
          </a:bodyPr>
          <a:lstStyle/>
          <a:p>
            <a:pPr marL="457200" lvl="0" indent="-457200">
              <a:buSzPct val="85000"/>
              <a:buFont typeface="Wingdings" panose="05000000000000000000" pitchFamily="2" charset="2"/>
              <a:buChar char="Ø"/>
            </a:pPr>
            <a:r>
              <a:rPr lang="en-IN" sz="2600" b="1" dirty="0">
                <a:solidFill>
                  <a:schemeClr val="bg1"/>
                </a:solidFill>
                <a:latin typeface="Aharoni" panose="02010803020104030203" pitchFamily="2" charset="-79"/>
                <a:cs typeface="Aharoni" panose="02010803020104030203" pitchFamily="2" charset="-79"/>
              </a:rPr>
              <a:t> </a:t>
            </a:r>
            <a:r>
              <a:rPr lang="en-IN" sz="2600" dirty="0">
                <a:solidFill>
                  <a:schemeClr val="bg1"/>
                </a:solidFill>
                <a:latin typeface="Aharoni" panose="02010803020104030203" pitchFamily="2" charset="-79"/>
                <a:cs typeface="Aharoni" panose="02010803020104030203" pitchFamily="2" charset="-79"/>
              </a:rPr>
              <a:t>The aim of the project is to graphically represent an visiting a      Mysuru    palace.</a:t>
            </a:r>
          </a:p>
          <a:p>
            <a:pPr marL="457200" indent="-457200">
              <a:lnSpc>
                <a:spcPct val="100000"/>
              </a:lnSpc>
              <a:buSzPct val="85000"/>
              <a:buFont typeface="Wingdings" panose="05000000000000000000" pitchFamily="2" charset="2"/>
              <a:buChar char="Ø"/>
            </a:pPr>
            <a:r>
              <a:rPr lang="en-IN" sz="2600" dirty="0">
                <a:solidFill>
                  <a:schemeClr val="bg1"/>
                </a:solidFill>
                <a:latin typeface="Aharoni" panose="02010803020104030203" pitchFamily="2" charset="-79"/>
                <a:cs typeface="Aharoni" panose="02010803020104030203" pitchFamily="2" charset="-79"/>
              </a:rPr>
              <a:t>  To make a 2D representation of a Palace.</a:t>
            </a:r>
          </a:p>
          <a:p>
            <a:pPr marL="457200" indent="-457200">
              <a:lnSpc>
                <a:spcPct val="100000"/>
              </a:lnSpc>
              <a:buSzPct val="85000"/>
              <a:buFont typeface="Wingdings" panose="05000000000000000000" pitchFamily="2" charset="2"/>
              <a:buChar char="Ø"/>
            </a:pPr>
            <a:r>
              <a:rPr lang="en-IN" sz="2600" dirty="0">
                <a:solidFill>
                  <a:schemeClr val="bg1"/>
                </a:solidFill>
                <a:latin typeface="Aharoni" panose="02010803020104030203" pitchFamily="2" charset="-79"/>
                <a:cs typeface="Aharoni" panose="02010803020104030203" pitchFamily="2" charset="-79"/>
              </a:rPr>
              <a:t>  To simulate people looking at the Palace.</a:t>
            </a:r>
          </a:p>
          <a:p>
            <a:pPr marL="457200" indent="-457200">
              <a:lnSpc>
                <a:spcPct val="100000"/>
              </a:lnSpc>
              <a:buSzPct val="85000"/>
              <a:buFont typeface="Wingdings" panose="05000000000000000000" pitchFamily="2" charset="2"/>
              <a:buChar char="Ø"/>
            </a:pPr>
            <a:r>
              <a:rPr lang="en-IN" sz="2600" dirty="0">
                <a:solidFill>
                  <a:schemeClr val="bg1"/>
                </a:solidFill>
                <a:latin typeface="Aharoni" panose="02010803020104030203" pitchFamily="2" charset="-79"/>
                <a:cs typeface="Aharoni" panose="02010803020104030203" pitchFamily="2" charset="-79"/>
              </a:rPr>
              <a:t>  To person standing on the footpath.</a:t>
            </a:r>
          </a:p>
          <a:p>
            <a:pPr marL="457200" indent="-457200">
              <a:lnSpc>
                <a:spcPct val="100000"/>
              </a:lnSpc>
              <a:buSzPct val="85000"/>
              <a:buFont typeface="Wingdings" panose="05000000000000000000" pitchFamily="2" charset="2"/>
              <a:buChar char="Ø"/>
            </a:pPr>
            <a:r>
              <a:rPr lang="en-IN" sz="2600" dirty="0">
                <a:solidFill>
                  <a:schemeClr val="bg1"/>
                </a:solidFill>
                <a:latin typeface="Aharoni" panose="02010803020104030203" pitchFamily="2" charset="-79"/>
                <a:cs typeface="Aharoni" panose="02010803020104030203" pitchFamily="2" charset="-79"/>
              </a:rPr>
              <a:t>  Moving of sun.   </a:t>
            </a:r>
          </a:p>
          <a:p>
            <a:pPr>
              <a:lnSpc>
                <a:spcPct val="100000"/>
              </a:lnSpc>
              <a:buSzPct val="85000"/>
              <a:buFont typeface="Wingdings" pitchFamily="2" charset="2"/>
              <a:buChar char="§"/>
            </a:pPr>
            <a:endParaRPr lang="en-IN" sz="2600" dirty="0">
              <a:solidFill>
                <a:schemeClr val="bg1"/>
              </a:solidFill>
              <a:latin typeface="Aharoni" panose="02010803020104030203" pitchFamily="2" charset="-79"/>
              <a:cs typeface="Aharoni" panose="02010803020104030203" pitchFamily="2" charset="-79"/>
            </a:endParaRPr>
          </a:p>
          <a:p>
            <a:pPr>
              <a:lnSpc>
                <a:spcPct val="100000"/>
              </a:lnSpc>
              <a:buSzPct val="85000"/>
            </a:pPr>
            <a:endParaRPr lang="en-IN" sz="2600" dirty="0">
              <a:solidFill>
                <a:schemeClr val="bg1"/>
              </a:solidFill>
              <a:latin typeface="Aharoni" panose="02010803020104030203" pitchFamily="2" charset="-79"/>
              <a:cs typeface="Aharoni" panose="02010803020104030203" pitchFamily="2" charset="-79"/>
            </a:endParaRPr>
          </a:p>
          <a:p>
            <a:pPr>
              <a:lnSpc>
                <a:spcPct val="100000"/>
              </a:lnSpc>
              <a:buSzPct val="85000"/>
            </a:pPr>
            <a:endParaRPr lang="en-IN" sz="26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DA32-1E20-43BD-A0D5-0D44F2948355}"/>
              </a:ext>
            </a:extLst>
          </p:cNvPr>
          <p:cNvSpPr>
            <a:spLocks noGrp="1"/>
          </p:cNvSpPr>
          <p:nvPr>
            <p:ph type="title"/>
          </p:nvPr>
        </p:nvSpPr>
        <p:spPr>
          <a:xfrm>
            <a:off x="38100" y="303228"/>
            <a:ext cx="11214100" cy="1600438"/>
          </a:xfrm>
        </p:spPr>
        <p:txBody>
          <a:bodyPr/>
          <a:lstStyle/>
          <a:p>
            <a:pPr lvl="0">
              <a:lnSpc>
                <a:spcPct val="100000"/>
              </a:lnSpc>
              <a:spcBef>
                <a:spcPts val="0"/>
              </a:spcBef>
            </a:pPr>
            <a:r>
              <a:rPr lang="en-IN" sz="6600" spc="0" dirty="0">
                <a:ln w="12700" cmpd="sng">
                  <a:solidFill>
                    <a:srgbClr val="1A6871"/>
                  </a:solidFill>
                  <a:prstDash val="solid"/>
                </a:ln>
                <a:gradFill>
                  <a:gsLst>
                    <a:gs pos="0">
                      <a:srgbClr val="1A6871"/>
                    </a:gs>
                    <a:gs pos="4000">
                      <a:srgbClr val="1A6871">
                        <a:lumMod val="60000"/>
                        <a:lumOff val="40000"/>
                      </a:srgbClr>
                    </a:gs>
                    <a:gs pos="87000">
                      <a:srgbClr val="1A6871">
                        <a:lumMod val="20000"/>
                        <a:lumOff val="80000"/>
                      </a:srgbClr>
                    </a:gs>
                  </a:gsLst>
                  <a:lin ang="5400000"/>
                </a:gradFill>
                <a:latin typeface="Algerian" panose="04020705040A02060702" pitchFamily="82" charset="0"/>
                <a:ea typeface="+mn-ea"/>
                <a:cs typeface="Times New Roman" pitchFamily="18" charset="0"/>
              </a:rPr>
              <a:t> system specification:</a:t>
            </a:r>
            <a:br>
              <a:rPr lang="en-IN" sz="6600" spc="0" dirty="0">
                <a:ln w="12700" cmpd="sng">
                  <a:solidFill>
                    <a:srgbClr val="1A6871"/>
                  </a:solidFill>
                  <a:prstDash val="solid"/>
                </a:ln>
                <a:gradFill>
                  <a:gsLst>
                    <a:gs pos="0">
                      <a:srgbClr val="1A6871"/>
                    </a:gs>
                    <a:gs pos="4000">
                      <a:srgbClr val="1A6871">
                        <a:lumMod val="60000"/>
                        <a:lumOff val="40000"/>
                      </a:srgbClr>
                    </a:gs>
                    <a:gs pos="87000">
                      <a:srgbClr val="1A6871">
                        <a:lumMod val="20000"/>
                        <a:lumOff val="80000"/>
                      </a:srgbClr>
                    </a:gs>
                  </a:gsLst>
                  <a:lin ang="5400000"/>
                </a:gradFill>
                <a:latin typeface="Algerian" panose="04020705040A02060702" pitchFamily="82" charset="0"/>
                <a:ea typeface="+mn-ea"/>
                <a:cs typeface="+mn-cs"/>
              </a:rPr>
            </a:br>
            <a:endParaRPr lang="en-IN" dirty="0"/>
          </a:p>
        </p:txBody>
      </p:sp>
      <p:sp>
        <p:nvSpPr>
          <p:cNvPr id="14" name="Rectangle 13">
            <a:extLst>
              <a:ext uri="{FF2B5EF4-FFF2-40B4-BE49-F238E27FC236}">
                <a16:creationId xmlns:a16="http://schemas.microsoft.com/office/drawing/2014/main" id="{9FC88A44-EA94-4DC2-A64B-7E7096E493F6}"/>
              </a:ext>
            </a:extLst>
          </p:cNvPr>
          <p:cNvSpPr/>
          <p:nvPr/>
        </p:nvSpPr>
        <p:spPr>
          <a:xfrm>
            <a:off x="396357" y="1814056"/>
            <a:ext cx="5956916" cy="3919022"/>
          </a:xfrm>
          <a:prstGeom prst="rect">
            <a:avLst/>
          </a:prstGeom>
        </p:spPr>
        <p:txBody>
          <a:bodyPr wrap="square">
            <a:spAutoFit/>
          </a:bodyPr>
          <a:lstStyle/>
          <a:p>
            <a:pPr>
              <a:lnSpc>
                <a:spcPct val="150000"/>
              </a:lnSpc>
              <a:spcAft>
                <a:spcPts val="1000"/>
              </a:spcAft>
            </a:pPr>
            <a:r>
              <a:rPr lang="en-US" sz="2000" b="1" dirty="0">
                <a:solidFill>
                  <a:srgbClr val="99FF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rgbClr val="99FF99"/>
                </a:solidFill>
                <a:latin typeface="Aharoni" panose="02010803020104030203" pitchFamily="2" charset="-79"/>
                <a:ea typeface="Times New Roman" panose="02020603050405020304" pitchFamily="18" charset="0"/>
                <a:cs typeface="Aharoni" panose="02010803020104030203" pitchFamily="2" charset="-79"/>
              </a:rPr>
              <a:t>Hardware Requirements</a:t>
            </a:r>
            <a:endParaRPr lang="en-IN" sz="3200" dirty="0">
              <a:solidFill>
                <a:srgbClr val="99FF99"/>
              </a:solidFill>
              <a:latin typeface="Aharoni" panose="02010803020104030203" pitchFamily="2" charset="-79"/>
              <a:ea typeface="Times New Roman" panose="02020603050405020304" pitchFamily="18" charset="0"/>
              <a:cs typeface="Aharoni" panose="02010803020104030203" pitchFamily="2" charset="-79"/>
            </a:endParaRPr>
          </a:p>
          <a:p>
            <a:pPr marL="342900" lvl="0" indent="-342900">
              <a:lnSpc>
                <a:spcPct val="150000"/>
              </a:lnSpc>
              <a:spcAft>
                <a:spcPts val="0"/>
              </a:spcAft>
              <a:buFont typeface="Symbol" panose="05050102010706020507" pitchFamily="18" charset="2"/>
              <a:buChar char=""/>
            </a:pPr>
            <a:r>
              <a:rPr lang="en-IN" dirty="0">
                <a:solidFill>
                  <a:schemeClr val="bg1"/>
                </a:solidFill>
                <a:latin typeface="Aharoni" panose="02010803020104030203" pitchFamily="2" charset="-79"/>
                <a:ea typeface="Calibri" panose="020F0502020204030204" pitchFamily="34" charset="0"/>
                <a:cs typeface="Aharoni" panose="02010803020104030203" pitchFamily="2" charset="-79"/>
              </a:rPr>
              <a:t>Processor    : Intel Pentium 4 CPU &amp; higher versions</a:t>
            </a:r>
            <a:endParaRPr lang="en-IN" sz="1600" dirty="0">
              <a:solidFill>
                <a:schemeClr val="bg1"/>
              </a:solidFill>
              <a:latin typeface="Aharoni" panose="02010803020104030203" pitchFamily="2" charset="-79"/>
              <a:ea typeface="Calibri" panose="020F0502020204030204" pitchFamily="34" charset="0"/>
              <a:cs typeface="Aharoni" panose="02010803020104030203" pitchFamily="2" charset="-79"/>
            </a:endParaRPr>
          </a:p>
          <a:p>
            <a:pPr marL="342900" lvl="0" indent="-342900">
              <a:lnSpc>
                <a:spcPct val="150000"/>
              </a:lnSpc>
              <a:spcAft>
                <a:spcPts val="0"/>
              </a:spcAft>
              <a:buFont typeface="Symbol" panose="05050102010706020507" pitchFamily="18" charset="2"/>
              <a:buChar char=""/>
            </a:pPr>
            <a:r>
              <a:rPr lang="en-IN" dirty="0">
                <a:solidFill>
                  <a:schemeClr val="bg1"/>
                </a:solidFill>
                <a:latin typeface="Aharoni" panose="02010803020104030203" pitchFamily="2" charset="-79"/>
                <a:ea typeface="Calibri" panose="020F0502020204030204" pitchFamily="34" charset="0"/>
                <a:cs typeface="Aharoni" panose="02010803020104030203" pitchFamily="2" charset="-79"/>
              </a:rPr>
              <a:t>RAM           :    256 MB and higher</a:t>
            </a:r>
            <a:endParaRPr lang="en-IN" sz="1600" dirty="0">
              <a:solidFill>
                <a:schemeClr val="bg1"/>
              </a:solidFill>
              <a:latin typeface="Aharoni" panose="02010803020104030203" pitchFamily="2" charset="-79"/>
              <a:ea typeface="Calibri" panose="020F0502020204030204" pitchFamily="34" charset="0"/>
              <a:cs typeface="Aharoni" panose="02010803020104030203" pitchFamily="2" charset="-79"/>
            </a:endParaRPr>
          </a:p>
          <a:p>
            <a:pPr marL="342900" lvl="0" indent="-342900">
              <a:lnSpc>
                <a:spcPct val="150000"/>
              </a:lnSpc>
              <a:spcAft>
                <a:spcPts val="0"/>
              </a:spcAft>
              <a:buFont typeface="Symbol" panose="05050102010706020507" pitchFamily="18" charset="2"/>
              <a:buChar char=""/>
            </a:pPr>
            <a:r>
              <a:rPr lang="en-IN" dirty="0">
                <a:solidFill>
                  <a:schemeClr val="bg1"/>
                </a:solidFill>
                <a:latin typeface="Aharoni" panose="02010803020104030203" pitchFamily="2" charset="-79"/>
                <a:ea typeface="Calibri" panose="020F0502020204030204" pitchFamily="34" charset="0"/>
                <a:cs typeface="Aharoni" panose="02010803020104030203" pitchFamily="2" charset="-79"/>
              </a:rPr>
              <a:t>Hard Disk    :   80GB</a:t>
            </a:r>
            <a:endParaRPr lang="en-IN" sz="1600" dirty="0">
              <a:solidFill>
                <a:schemeClr val="bg1"/>
              </a:solidFill>
              <a:latin typeface="Aharoni" panose="02010803020104030203" pitchFamily="2" charset="-79"/>
              <a:ea typeface="Calibri" panose="020F0502020204030204" pitchFamily="34" charset="0"/>
              <a:cs typeface="Aharoni" panose="02010803020104030203" pitchFamily="2" charset="-79"/>
            </a:endParaRPr>
          </a:p>
          <a:p>
            <a:pPr marL="342900" lvl="0" indent="-342900">
              <a:lnSpc>
                <a:spcPct val="150000"/>
              </a:lnSpc>
              <a:spcAft>
                <a:spcPts val="0"/>
              </a:spcAft>
              <a:buFont typeface="Symbol" panose="05050102010706020507" pitchFamily="18" charset="2"/>
              <a:buChar char=""/>
            </a:pPr>
            <a:r>
              <a:rPr lang="en-IN" dirty="0">
                <a:solidFill>
                  <a:schemeClr val="bg1"/>
                </a:solidFill>
                <a:latin typeface="Aharoni" panose="02010803020104030203" pitchFamily="2" charset="-79"/>
                <a:ea typeface="Calibri" panose="020F0502020204030204" pitchFamily="34" charset="0"/>
                <a:cs typeface="Aharoni" panose="02010803020104030203" pitchFamily="2" charset="-79"/>
              </a:rPr>
              <a:t>Mouse         :    3 Button Mouse or Track pad</a:t>
            </a:r>
            <a:endParaRPr lang="en-IN" sz="1600" dirty="0">
              <a:solidFill>
                <a:schemeClr val="bg1"/>
              </a:solidFill>
              <a:latin typeface="Aharoni" panose="02010803020104030203" pitchFamily="2" charset="-79"/>
              <a:ea typeface="Calibri" panose="020F0502020204030204" pitchFamily="34" charset="0"/>
              <a:cs typeface="Aharoni" panose="02010803020104030203" pitchFamily="2" charset="-79"/>
            </a:endParaRPr>
          </a:p>
          <a:p>
            <a:pPr marL="342900" lvl="0" indent="-342900">
              <a:lnSpc>
                <a:spcPct val="150000"/>
              </a:lnSpc>
              <a:spcAft>
                <a:spcPts val="0"/>
              </a:spcAft>
              <a:buFont typeface="Symbol" panose="05050102010706020507" pitchFamily="18" charset="2"/>
              <a:buChar char=""/>
            </a:pPr>
            <a:r>
              <a:rPr lang="en-IN" dirty="0">
                <a:solidFill>
                  <a:schemeClr val="bg1"/>
                </a:solidFill>
                <a:latin typeface="Aharoni" panose="02010803020104030203" pitchFamily="2" charset="-79"/>
                <a:ea typeface="Calibri" panose="020F0502020204030204" pitchFamily="34" charset="0"/>
                <a:cs typeface="Aharoni" panose="02010803020104030203" pitchFamily="2" charset="-79"/>
              </a:rPr>
              <a:t>Keyboard    :    QWERTY Keyboard</a:t>
            </a:r>
            <a:endParaRPr lang="en-IN" sz="1600" dirty="0">
              <a:solidFill>
                <a:schemeClr val="bg1"/>
              </a:solidFill>
              <a:latin typeface="Aharoni" panose="02010803020104030203" pitchFamily="2" charset="-79"/>
              <a:ea typeface="Calibri" panose="020F0502020204030204" pitchFamily="34" charset="0"/>
              <a:cs typeface="Aharoni" panose="02010803020104030203" pitchFamily="2" charset="-79"/>
            </a:endParaRPr>
          </a:p>
          <a:p>
            <a:pPr marL="342900" lvl="0" indent="-342900">
              <a:lnSpc>
                <a:spcPct val="150000"/>
              </a:lnSpc>
              <a:spcAft>
                <a:spcPts val="800"/>
              </a:spcAft>
              <a:buFont typeface="Symbol" panose="05050102010706020507" pitchFamily="18" charset="2"/>
              <a:buChar char=""/>
            </a:pPr>
            <a:r>
              <a:rPr lang="en-IN" dirty="0">
                <a:solidFill>
                  <a:schemeClr val="bg1"/>
                </a:solidFill>
                <a:latin typeface="Aharoni" panose="02010803020104030203" pitchFamily="2" charset="-79"/>
                <a:ea typeface="Calibri" panose="020F0502020204030204" pitchFamily="34" charset="0"/>
                <a:cs typeface="Aharoni" panose="02010803020104030203" pitchFamily="2" charset="-79"/>
              </a:rPr>
              <a:t>Monitor       :    Standard VGA</a:t>
            </a:r>
            <a:endParaRPr lang="en-IN" sz="1600" dirty="0">
              <a:solidFill>
                <a:schemeClr val="bg1"/>
              </a:solidFill>
              <a:latin typeface="Aharoni" panose="02010803020104030203" pitchFamily="2" charset="-79"/>
              <a:ea typeface="Calibri" panose="020F0502020204030204" pitchFamily="34" charset="0"/>
              <a:cs typeface="Aharoni" panose="02010803020104030203" pitchFamily="2" charset="-79"/>
            </a:endParaRPr>
          </a:p>
          <a:p>
            <a:pPr>
              <a:lnSpc>
                <a:spcPct val="150000"/>
              </a:lnSpc>
              <a:spcAft>
                <a:spcPts val="1000"/>
              </a:spcAft>
            </a:pPr>
            <a:endParaRPr lang="en-IN" dirty="0">
              <a:solidFill>
                <a:schemeClr val="bg1"/>
              </a:solidFill>
            </a:endParaRPr>
          </a:p>
        </p:txBody>
      </p:sp>
      <p:sp>
        <p:nvSpPr>
          <p:cNvPr id="15" name="Rectangle 14">
            <a:extLst>
              <a:ext uri="{FF2B5EF4-FFF2-40B4-BE49-F238E27FC236}">
                <a16:creationId xmlns:a16="http://schemas.microsoft.com/office/drawing/2014/main" id="{C3A68E9C-7EE7-4E80-B98F-1F52D4E0F696}"/>
              </a:ext>
            </a:extLst>
          </p:cNvPr>
          <p:cNvSpPr/>
          <p:nvPr/>
        </p:nvSpPr>
        <p:spPr>
          <a:xfrm>
            <a:off x="6211410" y="1814056"/>
            <a:ext cx="6096000" cy="2689198"/>
          </a:xfrm>
          <a:prstGeom prst="rect">
            <a:avLst/>
          </a:prstGeom>
        </p:spPr>
        <p:txBody>
          <a:bodyPr>
            <a:spAutoFit/>
          </a:bodyPr>
          <a:lstStyle/>
          <a:p>
            <a:pPr>
              <a:lnSpc>
                <a:spcPct val="150000"/>
              </a:lnSpc>
              <a:spcAft>
                <a:spcPts val="1000"/>
              </a:spcAft>
            </a:pPr>
            <a:r>
              <a:rPr lang="en-US" sz="2000" b="1" dirty="0">
                <a:solidFill>
                  <a:schemeClr val="bg1"/>
                </a:solidFill>
                <a:latin typeface="Aharoni" panose="02010803020104030203" pitchFamily="2" charset="-79"/>
                <a:ea typeface="Times New Roman" panose="02020603050405020304" pitchFamily="18" charset="0"/>
                <a:cs typeface="Aharoni" panose="02010803020104030203" pitchFamily="2" charset="-79"/>
              </a:rPr>
              <a:t>	</a:t>
            </a:r>
            <a:r>
              <a:rPr lang="en-US" sz="2000" b="1" dirty="0">
                <a:solidFill>
                  <a:srgbClr val="99FF99"/>
                </a:solidFill>
                <a:latin typeface="Aharoni" panose="02010803020104030203" pitchFamily="2" charset="-79"/>
                <a:ea typeface="Times New Roman" panose="02020603050405020304" pitchFamily="18" charset="0"/>
                <a:cs typeface="Aharoni" panose="02010803020104030203" pitchFamily="2" charset="-79"/>
              </a:rPr>
              <a:t> </a:t>
            </a:r>
            <a:r>
              <a:rPr lang="en-US" sz="3200" b="1" dirty="0">
                <a:solidFill>
                  <a:srgbClr val="99FF99"/>
                </a:solidFill>
                <a:latin typeface="Aharoni" panose="02010803020104030203" pitchFamily="2" charset="-79"/>
                <a:ea typeface="Times New Roman" panose="02020603050405020304" pitchFamily="18" charset="0"/>
                <a:cs typeface="Aharoni" panose="02010803020104030203" pitchFamily="2" charset="-79"/>
              </a:rPr>
              <a:t>Software Requirements:</a:t>
            </a:r>
            <a:endParaRPr lang="en-IN" sz="3200" dirty="0">
              <a:solidFill>
                <a:srgbClr val="99FF99"/>
              </a:solidFill>
              <a:latin typeface="Aharoni" panose="02010803020104030203" pitchFamily="2" charset="-79"/>
              <a:ea typeface="Times New Roman" panose="02020603050405020304" pitchFamily="18" charset="0"/>
              <a:cs typeface="Aharoni" panose="02010803020104030203" pitchFamily="2" charset="-79"/>
            </a:endParaRPr>
          </a:p>
          <a:p>
            <a:pPr marL="342900" lvl="0" indent="-342900">
              <a:lnSpc>
                <a:spcPct val="150000"/>
              </a:lnSpc>
              <a:spcAft>
                <a:spcPts val="0"/>
              </a:spcAft>
              <a:buFont typeface="Symbol" panose="05050102010706020507" pitchFamily="18" charset="2"/>
              <a:buChar char=""/>
            </a:pPr>
            <a:r>
              <a:rPr lang="en-IN" dirty="0">
                <a:solidFill>
                  <a:schemeClr val="bg1"/>
                </a:solidFill>
                <a:latin typeface="Aharoni" panose="02010803020104030203" pitchFamily="2" charset="-79"/>
                <a:ea typeface="Calibri" panose="020F0502020204030204" pitchFamily="34" charset="0"/>
                <a:cs typeface="Aharoni" panose="02010803020104030203" pitchFamily="2" charset="-79"/>
              </a:rPr>
              <a:t>Programming Language   :    C/C++ using OpenGL</a:t>
            </a:r>
            <a:endParaRPr lang="en-IN" sz="1600" dirty="0">
              <a:solidFill>
                <a:schemeClr val="bg1"/>
              </a:solidFill>
              <a:latin typeface="Aharoni" panose="02010803020104030203" pitchFamily="2" charset="-79"/>
              <a:ea typeface="Calibri" panose="020F0502020204030204" pitchFamily="34" charset="0"/>
              <a:cs typeface="Aharoni" panose="02010803020104030203" pitchFamily="2" charset="-79"/>
            </a:endParaRPr>
          </a:p>
          <a:p>
            <a:pPr marL="342900" lvl="0" indent="-342900">
              <a:lnSpc>
                <a:spcPct val="150000"/>
              </a:lnSpc>
              <a:spcAft>
                <a:spcPts val="0"/>
              </a:spcAft>
              <a:buFont typeface="Symbol" panose="05050102010706020507" pitchFamily="18" charset="2"/>
              <a:buChar char=""/>
            </a:pPr>
            <a:r>
              <a:rPr lang="en-IN" dirty="0">
                <a:solidFill>
                  <a:schemeClr val="bg1"/>
                </a:solidFill>
                <a:latin typeface="Aharoni" panose="02010803020104030203" pitchFamily="2" charset="-79"/>
                <a:ea typeface="Calibri" panose="020F0502020204030204" pitchFamily="34" charset="0"/>
                <a:cs typeface="Aharoni" panose="02010803020104030203" pitchFamily="2" charset="-79"/>
              </a:rPr>
              <a:t>Operating System             :   Windows /Linux OS</a:t>
            </a:r>
            <a:endParaRPr lang="en-IN" sz="1600" dirty="0">
              <a:solidFill>
                <a:schemeClr val="bg1"/>
              </a:solidFill>
              <a:latin typeface="Aharoni" panose="02010803020104030203" pitchFamily="2" charset="-79"/>
              <a:ea typeface="Calibri" panose="020F0502020204030204" pitchFamily="34" charset="0"/>
              <a:cs typeface="Aharoni" panose="02010803020104030203" pitchFamily="2" charset="-79"/>
            </a:endParaRPr>
          </a:p>
          <a:p>
            <a:pPr marL="342900" lvl="0" indent="-342900">
              <a:lnSpc>
                <a:spcPct val="150000"/>
              </a:lnSpc>
              <a:spcAft>
                <a:spcPts val="800"/>
              </a:spcAft>
              <a:buFont typeface="Symbol" panose="05050102010706020507" pitchFamily="18" charset="2"/>
              <a:buChar char=""/>
            </a:pPr>
            <a:r>
              <a:rPr lang="en-IN" dirty="0">
                <a:solidFill>
                  <a:schemeClr val="bg1"/>
                </a:solidFill>
                <a:latin typeface="Aharoni" panose="02010803020104030203" pitchFamily="2" charset="-79"/>
                <a:ea typeface="Calibri" panose="020F0502020204030204" pitchFamily="34" charset="0"/>
                <a:cs typeface="Aharoni" panose="02010803020104030203" pitchFamily="2" charset="-79"/>
              </a:rPr>
              <a:t>Compiler                          :    Code blocks/ C Compiler</a:t>
            </a:r>
            <a:endParaRPr lang="en-IN" sz="1600" dirty="0">
              <a:solidFill>
                <a:schemeClr val="bg1"/>
              </a:solidFill>
              <a:latin typeface="Aharoni" panose="02010803020104030203" pitchFamily="2" charset="-79"/>
              <a:ea typeface="Calibri" panose="020F0502020204030204" pitchFamily="34" charset="0"/>
              <a:cs typeface="Aharoni" panose="02010803020104030203" pitchFamily="2" charset="-79"/>
            </a:endParaRPr>
          </a:p>
          <a:p>
            <a:pPr marL="342900" lvl="0" indent="-342900">
              <a:lnSpc>
                <a:spcPct val="150000"/>
              </a:lnSpc>
              <a:spcAft>
                <a:spcPts val="800"/>
              </a:spcAft>
              <a:buFont typeface="Symbol" panose="05050102010706020507" pitchFamily="18" charset="2"/>
              <a:buChar char=""/>
            </a:pPr>
            <a:r>
              <a:rPr lang="en-US" dirty="0">
                <a:solidFill>
                  <a:schemeClr val="bg1"/>
                </a:solidFill>
                <a:latin typeface="Aharoni" panose="02010803020104030203" pitchFamily="2" charset="-79"/>
                <a:ea typeface="Times New Roman" panose="02020603050405020304" pitchFamily="18" charset="0"/>
                <a:cs typeface="Aharoni" panose="02010803020104030203" pitchFamily="2" charset="-79"/>
              </a:rPr>
              <a:t>Graphics Library              :     GL/</a:t>
            </a:r>
            <a:r>
              <a:rPr lang="en-US" dirty="0" err="1">
                <a:solidFill>
                  <a:schemeClr val="bg1"/>
                </a:solidFill>
                <a:latin typeface="Aharoni" panose="02010803020104030203" pitchFamily="2" charset="-79"/>
                <a:ea typeface="Times New Roman" panose="02020603050405020304" pitchFamily="18" charset="0"/>
                <a:cs typeface="Aharoni" panose="02010803020104030203" pitchFamily="2" charset="-79"/>
              </a:rPr>
              <a:t>glut.OpenGL</a:t>
            </a:r>
            <a:r>
              <a:rPr lang="en-US" dirty="0">
                <a:solidFill>
                  <a:schemeClr val="bg1"/>
                </a:solidFill>
                <a:latin typeface="Aharoni" panose="02010803020104030203" pitchFamily="2" charset="-79"/>
                <a:ea typeface="Times New Roman" panose="02020603050405020304" pitchFamily="18" charset="0"/>
                <a:cs typeface="Aharoni" panose="02010803020104030203" pitchFamily="2" charset="-79"/>
              </a:rPr>
              <a:t> 3.0</a:t>
            </a:r>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092877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2E119C7F-BF58-4C99-AB39-41F403D241CD}"/>
              </a:ext>
            </a:extLst>
          </p:cNvPr>
          <p:cNvSpPr>
            <a:spLocks noGrp="1"/>
          </p:cNvSpPr>
          <p:nvPr>
            <p:ph type="title"/>
          </p:nvPr>
        </p:nvSpPr>
        <p:spPr>
          <a:xfrm>
            <a:off x="1802906" y="1686757"/>
            <a:ext cx="7551057" cy="4142137"/>
          </a:xfrm>
        </p:spPr>
        <p:txBody>
          <a:bodyPr anchor="ctr"/>
          <a:lstStyle/>
          <a:p>
            <a:pPr algn="ctr"/>
            <a:r>
              <a:rPr lang="en-US" sz="6600" dirty="0">
                <a:solidFill>
                  <a:srgbClr val="A9E4EB"/>
                </a:solidFill>
                <a:latin typeface="Algerian" panose="04020705040A02060702" pitchFamily="82" charset="0"/>
              </a:rPr>
              <a:t>SNAPSHOTS</a:t>
            </a:r>
            <a:b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br>
            <a:br>
              <a:rPr lang="en-US" dirty="0"/>
            </a:br>
            <a:endParaRPr lang="en-IN"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47F3F6-DF4C-4247-82A7-4CC6653902E5}"/>
              </a:ext>
            </a:extLst>
          </p:cNvPr>
          <p:cNvSpPr/>
          <p:nvPr/>
        </p:nvSpPr>
        <p:spPr>
          <a:xfrm>
            <a:off x="0" y="270315"/>
            <a:ext cx="6594794" cy="1107996"/>
          </a:xfrm>
          <a:prstGeom prst="rect">
            <a:avLst/>
          </a:prstGeom>
        </p:spPr>
        <p:txBody>
          <a:bodyPr wrap="square">
            <a:spAutoFit/>
          </a:bodyPr>
          <a:lstStyle/>
          <a:p>
            <a:r>
              <a:rPr lang="en-US" sz="6600" b="1" dirty="0">
                <a:solidFill>
                  <a:srgbClr val="FFFF99"/>
                </a:solidFill>
                <a:latin typeface="Algerian" panose="04020705040A02060702" pitchFamily="82" charset="0"/>
                <a:ea typeface="Times New Roman" panose="02020603050405020304" pitchFamily="18" charset="0"/>
              </a:rPr>
              <a:t>Front Screen</a:t>
            </a:r>
            <a:endParaRPr lang="en-IN" sz="6600" dirty="0">
              <a:solidFill>
                <a:srgbClr val="FFFF99"/>
              </a:solidFill>
              <a:latin typeface="Algerian" panose="04020705040A02060702" pitchFamily="82" charset="0"/>
            </a:endParaRPr>
          </a:p>
        </p:txBody>
      </p:sp>
      <p:pic>
        <p:nvPicPr>
          <p:cNvPr id="7" name="Picture 6">
            <a:extLst>
              <a:ext uri="{FF2B5EF4-FFF2-40B4-BE49-F238E27FC236}">
                <a16:creationId xmlns:a16="http://schemas.microsoft.com/office/drawing/2014/main" id="{5DA02E69-4360-47B5-929A-A22DF3F83C99}"/>
              </a:ext>
            </a:extLst>
          </p:cNvPr>
          <p:cNvPicPr>
            <a:picLocks noChangeAspect="1"/>
          </p:cNvPicPr>
          <p:nvPr/>
        </p:nvPicPr>
        <p:blipFill rotWithShape="1">
          <a:blip r:embed="rId2"/>
          <a:srcRect b="3942"/>
          <a:stretch/>
        </p:blipFill>
        <p:spPr>
          <a:xfrm>
            <a:off x="1125885" y="1296141"/>
            <a:ext cx="9940231" cy="5370990"/>
          </a:xfrm>
          <a:prstGeom prst="rect">
            <a:avLst/>
          </a:prstGeom>
        </p:spPr>
      </p:pic>
    </p:spTree>
    <p:extLst>
      <p:ext uri="{BB962C8B-B14F-4D97-AF65-F5344CB8AC3E}">
        <p14:creationId xmlns:p14="http://schemas.microsoft.com/office/powerpoint/2010/main" val="429771863"/>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641</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Aharoni</vt:lpstr>
      <vt:lpstr>Algerian</vt:lpstr>
      <vt:lpstr>Arial</vt:lpstr>
      <vt:lpstr>Baskerville Old Face</vt:lpstr>
      <vt:lpstr>Bell MT</vt:lpstr>
      <vt:lpstr>Calibri</vt:lpstr>
      <vt:lpstr>Castellar</vt:lpstr>
      <vt:lpstr>Symbol</vt:lpstr>
      <vt:lpstr>Times New Roman</vt:lpstr>
      <vt:lpstr>Trade Gothic LT Pro</vt:lpstr>
      <vt:lpstr>Trebuchet MS</vt:lpstr>
      <vt:lpstr>Ubuntu</vt:lpstr>
      <vt:lpstr>Wingdings</vt:lpstr>
      <vt:lpstr>Office Theme</vt:lpstr>
      <vt:lpstr>WELCOME </vt:lpstr>
      <vt:lpstr>MYSORE PALACE</vt:lpstr>
      <vt:lpstr>PowerPoint Presentation</vt:lpstr>
      <vt:lpstr>INTRODUCTION:</vt:lpstr>
      <vt:lpstr>Abstract: </vt:lpstr>
      <vt:lpstr>PowerPoint Presentation</vt:lpstr>
      <vt:lpstr> system specification: </vt:lpstr>
      <vt:lpstr>SNAPSHOTS  </vt:lpstr>
      <vt:lpstr>PowerPoint Presentation</vt:lpstr>
      <vt:lpstr>PowerPoint Presentation</vt:lpstr>
      <vt:lpstr>Mysore palace</vt:lpstr>
      <vt:lpstr>PowerPoint Presentation</vt:lpstr>
      <vt:lpstr>Visitors visiting Mysore palace</vt:lpstr>
      <vt:lpstr>PowerPoint Presentation</vt:lpstr>
      <vt:lpstr>conclusion: </vt:lpstr>
      <vt:lpstr>reference: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2020-04-13T07:36:34Z</dcterms:created>
  <dcterms:modified xsi:type="dcterms:W3CDTF">2020-04-13T14:09:14Z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