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Lst>
  <p:sldSz cx="18288000" cy="10287000"/>
  <p:notesSz cx="6858000" cy="9144000"/>
  <p:embeddedFontLst>
    <p:embeddedFont>
      <p:font typeface="IBM Plex Sans" charset="1" panose="020B0503050203000203"/>
      <p:regular r:id="rId12"/>
    </p:embeddedFont>
    <p:embeddedFont>
      <p:font typeface="IBM Plex Sans Bold" charset="1" panose="020B0803050203000203"/>
      <p:regular r:id="rId13"/>
    </p:embeddedFont>
    <p:embeddedFont>
      <p:font typeface="Aileron Heavy" charset="1" panose="00000A00000000000000"/>
      <p:regular r:id="rId14"/>
    </p:embeddedFont>
    <p:embeddedFont>
      <p:font typeface="Aileron Bold" charset="1" panose="00000800000000000000"/>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191919"/>
        </a:solidFill>
      </p:bgPr>
    </p:bg>
    <p:spTree>
      <p:nvGrpSpPr>
        <p:cNvPr id="1" name=""/>
        <p:cNvGrpSpPr/>
        <p:nvPr/>
      </p:nvGrpSpPr>
      <p:grpSpPr>
        <a:xfrm>
          <a:off x="0" y="0"/>
          <a:ext cx="0" cy="0"/>
          <a:chOff x="0" y="0"/>
          <a:chExt cx="0" cy="0"/>
        </a:xfrm>
      </p:grpSpPr>
      <p:grpSp>
        <p:nvGrpSpPr>
          <p:cNvPr name="Group 2" id="2"/>
          <p:cNvGrpSpPr/>
          <p:nvPr/>
        </p:nvGrpSpPr>
        <p:grpSpPr>
          <a:xfrm rot="0">
            <a:off x="1502255" y="1561072"/>
            <a:ext cx="15283489" cy="3382231"/>
            <a:chOff x="0" y="0"/>
            <a:chExt cx="20377986" cy="4509642"/>
          </a:xfrm>
        </p:grpSpPr>
        <p:sp>
          <p:nvSpPr>
            <p:cNvPr name="TextBox 3" id="3"/>
            <p:cNvSpPr txBox="true"/>
            <p:nvPr/>
          </p:nvSpPr>
          <p:spPr>
            <a:xfrm rot="0">
              <a:off x="0" y="2291744"/>
              <a:ext cx="20377986" cy="2217898"/>
            </a:xfrm>
            <a:prstGeom prst="rect">
              <a:avLst/>
            </a:prstGeom>
          </p:spPr>
          <p:txBody>
            <a:bodyPr anchor="t" rtlCol="false" tIns="0" lIns="0" bIns="0" rIns="0">
              <a:spAutoFit/>
            </a:bodyPr>
            <a:lstStyle/>
            <a:p>
              <a:pPr algn="ctr">
                <a:lnSpc>
                  <a:spcPts val="6820"/>
                </a:lnSpc>
              </a:pPr>
              <a:r>
                <a:rPr lang="en-US" sz="4871">
                  <a:solidFill>
                    <a:srgbClr val="FFFFFF"/>
                  </a:solidFill>
                  <a:latin typeface="IBM Plex Sans"/>
                </a:rPr>
                <a:t>Machine Learning-Powered Automated Tax Assistant for Personalized Financial Empowerment</a:t>
              </a:r>
            </a:p>
          </p:txBody>
        </p:sp>
        <p:sp>
          <p:nvSpPr>
            <p:cNvPr name="TextBox 4" id="4"/>
            <p:cNvSpPr txBox="true"/>
            <p:nvPr/>
          </p:nvSpPr>
          <p:spPr>
            <a:xfrm rot="0">
              <a:off x="0" y="171408"/>
              <a:ext cx="20377986" cy="1616843"/>
            </a:xfrm>
            <a:prstGeom prst="rect">
              <a:avLst/>
            </a:prstGeom>
          </p:spPr>
          <p:txBody>
            <a:bodyPr anchor="t" rtlCol="false" tIns="0" lIns="0" bIns="0" rIns="0">
              <a:spAutoFit/>
            </a:bodyPr>
            <a:lstStyle/>
            <a:p>
              <a:pPr algn="ctr">
                <a:lnSpc>
                  <a:spcPts val="8818"/>
                </a:lnSpc>
              </a:pPr>
              <a:r>
                <a:rPr lang="en-US" sz="8818">
                  <a:solidFill>
                    <a:srgbClr val="FFFFFF"/>
                  </a:solidFill>
                  <a:latin typeface="IBM Plex Sans Bold"/>
                </a:rPr>
                <a:t>TaxCraft</a:t>
              </a:r>
            </a:p>
          </p:txBody>
        </p:sp>
      </p:grpSp>
      <p:sp>
        <p:nvSpPr>
          <p:cNvPr name="Freeform 5" id="5"/>
          <p:cNvSpPr/>
          <p:nvPr/>
        </p:nvSpPr>
        <p:spPr>
          <a:xfrm flipH="false" flipV="false" rot="-2827211">
            <a:off x="11717681" y="-3185841"/>
            <a:ext cx="9567752" cy="7271492"/>
          </a:xfrm>
          <a:custGeom>
            <a:avLst/>
            <a:gdLst/>
            <a:ahLst/>
            <a:cxnLst/>
            <a:rect r="r" b="b" t="t" l="l"/>
            <a:pathLst>
              <a:path h="7271492" w="9567752">
                <a:moveTo>
                  <a:pt x="0" y="0"/>
                </a:moveTo>
                <a:lnTo>
                  <a:pt x="9567752" y="0"/>
                </a:lnTo>
                <a:lnTo>
                  <a:pt x="9567752" y="7271492"/>
                </a:lnTo>
                <a:lnTo>
                  <a:pt x="0" y="727149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6422757">
            <a:off x="-5486705" y="3326835"/>
            <a:ext cx="10973409" cy="8339791"/>
          </a:xfrm>
          <a:custGeom>
            <a:avLst/>
            <a:gdLst/>
            <a:ahLst/>
            <a:cxnLst/>
            <a:rect r="r" b="b" t="t" l="l"/>
            <a:pathLst>
              <a:path h="8339791" w="10973409">
                <a:moveTo>
                  <a:pt x="0" y="0"/>
                </a:moveTo>
                <a:lnTo>
                  <a:pt x="10973410" y="0"/>
                </a:lnTo>
                <a:lnTo>
                  <a:pt x="10973410" y="8339791"/>
                </a:lnTo>
                <a:lnTo>
                  <a:pt x="0" y="833979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7" id="7"/>
          <p:cNvSpPr txBox="true"/>
          <p:nvPr/>
        </p:nvSpPr>
        <p:spPr>
          <a:xfrm rot="0">
            <a:off x="12791578" y="5756659"/>
            <a:ext cx="4467722" cy="3413469"/>
          </a:xfrm>
          <a:prstGeom prst="rect">
            <a:avLst/>
          </a:prstGeom>
        </p:spPr>
        <p:txBody>
          <a:bodyPr anchor="t" rtlCol="false" tIns="0" lIns="0" bIns="0" rIns="0">
            <a:spAutoFit/>
          </a:bodyPr>
          <a:lstStyle/>
          <a:p>
            <a:pPr algn="just">
              <a:lnSpc>
                <a:spcPts val="4531"/>
              </a:lnSpc>
            </a:pPr>
            <a:r>
              <a:rPr lang="en-US" sz="3236">
                <a:solidFill>
                  <a:srgbClr val="FFFFFF"/>
                </a:solidFill>
                <a:latin typeface="IBM Plex Sans Bold"/>
              </a:rPr>
              <a:t>Team:</a:t>
            </a:r>
            <a:r>
              <a:rPr lang="en-US" sz="3236">
                <a:solidFill>
                  <a:srgbClr val="FFFFFF"/>
                </a:solidFill>
                <a:latin typeface="IBM Plex Sans"/>
              </a:rPr>
              <a:t> Code Rangers</a:t>
            </a:r>
          </a:p>
          <a:p>
            <a:pPr algn="just">
              <a:lnSpc>
                <a:spcPts val="4531"/>
              </a:lnSpc>
            </a:pPr>
            <a:r>
              <a:rPr lang="en-US" sz="3236">
                <a:solidFill>
                  <a:srgbClr val="FFFFFF"/>
                </a:solidFill>
                <a:latin typeface="IBM Plex Sans Bold"/>
              </a:rPr>
              <a:t>Members:</a:t>
            </a:r>
          </a:p>
          <a:p>
            <a:pPr algn="just" marL="698752" indent="-349376" lvl="1">
              <a:lnSpc>
                <a:spcPts val="4531"/>
              </a:lnSpc>
              <a:buFont typeface="Arial"/>
              <a:buChar char="•"/>
            </a:pPr>
            <a:r>
              <a:rPr lang="en-US" sz="3236">
                <a:solidFill>
                  <a:srgbClr val="FFFFFF"/>
                </a:solidFill>
                <a:latin typeface="IBM Plex Sans"/>
              </a:rPr>
              <a:t>Abhishek V K</a:t>
            </a:r>
          </a:p>
          <a:p>
            <a:pPr algn="just" marL="698752" indent="-349376" lvl="1">
              <a:lnSpc>
                <a:spcPts val="4531"/>
              </a:lnSpc>
              <a:buFont typeface="Arial"/>
              <a:buChar char="•"/>
            </a:pPr>
            <a:r>
              <a:rPr lang="en-US" sz="3236">
                <a:solidFill>
                  <a:srgbClr val="FFFFFF"/>
                </a:solidFill>
                <a:latin typeface="IBM Plex Sans"/>
              </a:rPr>
              <a:t>Shubhang Sethi</a:t>
            </a:r>
          </a:p>
          <a:p>
            <a:pPr algn="just" marL="698752" indent="-349376" lvl="1">
              <a:lnSpc>
                <a:spcPts val="4531"/>
              </a:lnSpc>
              <a:buFont typeface="Arial"/>
              <a:buChar char="•"/>
            </a:pPr>
            <a:r>
              <a:rPr lang="en-US" sz="3236">
                <a:solidFill>
                  <a:srgbClr val="FFFFFF"/>
                </a:solidFill>
                <a:latin typeface="IBM Plex Sans"/>
              </a:rPr>
              <a:t>Vishal Daimane</a:t>
            </a:r>
          </a:p>
          <a:p>
            <a:pPr algn="just" marL="698752" indent="-349376" lvl="1">
              <a:lnSpc>
                <a:spcPts val="4531"/>
              </a:lnSpc>
              <a:buFont typeface="Arial"/>
              <a:buChar char="•"/>
            </a:pPr>
            <a:r>
              <a:rPr lang="en-US" sz="3236">
                <a:solidFill>
                  <a:srgbClr val="FFFFFF"/>
                </a:solidFill>
                <a:latin typeface="IBM Plex Sans"/>
              </a:rPr>
              <a:t>Rudraprathap</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191919"/>
        </a:solidFill>
      </p:bgPr>
    </p:bg>
    <p:spTree>
      <p:nvGrpSpPr>
        <p:cNvPr id="1" name=""/>
        <p:cNvGrpSpPr/>
        <p:nvPr/>
      </p:nvGrpSpPr>
      <p:grpSpPr>
        <a:xfrm>
          <a:off x="0" y="0"/>
          <a:ext cx="0" cy="0"/>
          <a:chOff x="0" y="0"/>
          <a:chExt cx="0" cy="0"/>
        </a:xfrm>
      </p:grpSpPr>
      <p:grpSp>
        <p:nvGrpSpPr>
          <p:cNvPr name="Group 2" id="2"/>
          <p:cNvGrpSpPr/>
          <p:nvPr/>
        </p:nvGrpSpPr>
        <p:grpSpPr>
          <a:xfrm rot="0">
            <a:off x="2291669" y="2821799"/>
            <a:ext cx="1126314" cy="1126314"/>
            <a:chOff x="0" y="0"/>
            <a:chExt cx="1501752" cy="1501752"/>
          </a:xfrm>
        </p:grpSpPr>
        <p:grpSp>
          <p:nvGrpSpPr>
            <p:cNvPr name="Group 3" id="3"/>
            <p:cNvGrpSpPr/>
            <p:nvPr/>
          </p:nvGrpSpPr>
          <p:grpSpPr>
            <a:xfrm rot="0">
              <a:off x="0" y="0"/>
              <a:ext cx="1501752" cy="1501752"/>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3538A"/>
              </a:solidFill>
              <a:ln w="142875" cap="sq">
                <a:solidFill>
                  <a:srgbClr val="FFFFFF"/>
                </a:solidFill>
                <a:prstDash val="solid"/>
                <a:miter/>
              </a:ln>
            </p:spPr>
          </p:sp>
          <p:sp>
            <p:nvSpPr>
              <p:cNvPr name="TextBox 5" id="5"/>
              <p:cNvSpPr txBox="true"/>
              <p:nvPr/>
            </p:nvSpPr>
            <p:spPr>
              <a:xfrm>
                <a:off x="76200" y="19050"/>
                <a:ext cx="660400" cy="717550"/>
              </a:xfrm>
              <a:prstGeom prst="rect">
                <a:avLst/>
              </a:prstGeom>
            </p:spPr>
            <p:txBody>
              <a:bodyPr anchor="ctr" rtlCol="false" tIns="50800" lIns="50800" bIns="50800" rIns="50800"/>
              <a:lstStyle/>
              <a:p>
                <a:pPr algn="ctr">
                  <a:lnSpc>
                    <a:spcPts val="3299"/>
                  </a:lnSpc>
                </a:pPr>
              </a:p>
            </p:txBody>
          </p:sp>
        </p:grpSp>
        <p:sp>
          <p:nvSpPr>
            <p:cNvPr name="Freeform 6" id="6"/>
            <p:cNvSpPr/>
            <p:nvPr/>
          </p:nvSpPr>
          <p:spPr>
            <a:xfrm flipH="false" flipV="false" rot="0">
              <a:off x="478881" y="461520"/>
              <a:ext cx="543989" cy="578712"/>
            </a:xfrm>
            <a:custGeom>
              <a:avLst/>
              <a:gdLst/>
              <a:ahLst/>
              <a:cxnLst/>
              <a:rect r="r" b="b" t="t" l="l"/>
              <a:pathLst>
                <a:path h="578712" w="543989">
                  <a:moveTo>
                    <a:pt x="0" y="0"/>
                  </a:moveTo>
                  <a:lnTo>
                    <a:pt x="543989" y="0"/>
                  </a:lnTo>
                  <a:lnTo>
                    <a:pt x="543989" y="578712"/>
                  </a:lnTo>
                  <a:lnTo>
                    <a:pt x="0" y="5787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7" id="7"/>
          <p:cNvGrpSpPr/>
          <p:nvPr/>
        </p:nvGrpSpPr>
        <p:grpSpPr>
          <a:xfrm rot="0">
            <a:off x="2308666" y="4691062"/>
            <a:ext cx="1126314" cy="1126314"/>
            <a:chOff x="0" y="0"/>
            <a:chExt cx="1501752" cy="1501752"/>
          </a:xfrm>
        </p:grpSpPr>
        <p:grpSp>
          <p:nvGrpSpPr>
            <p:cNvPr name="Group 8" id="8"/>
            <p:cNvGrpSpPr/>
            <p:nvPr/>
          </p:nvGrpSpPr>
          <p:grpSpPr>
            <a:xfrm rot="0">
              <a:off x="0" y="0"/>
              <a:ext cx="1501752" cy="1501752"/>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65E89"/>
              </a:solidFill>
              <a:ln w="142875" cap="sq">
                <a:solidFill>
                  <a:srgbClr val="FFFFFF"/>
                </a:solidFill>
                <a:prstDash val="solid"/>
                <a:miter/>
              </a:ln>
            </p:spPr>
          </p:sp>
          <p:sp>
            <p:nvSpPr>
              <p:cNvPr name="TextBox 10" id="10"/>
              <p:cNvSpPr txBox="true"/>
              <p:nvPr/>
            </p:nvSpPr>
            <p:spPr>
              <a:xfrm>
                <a:off x="76200" y="19050"/>
                <a:ext cx="660400" cy="717550"/>
              </a:xfrm>
              <a:prstGeom prst="rect">
                <a:avLst/>
              </a:prstGeom>
            </p:spPr>
            <p:txBody>
              <a:bodyPr anchor="ctr" rtlCol="false" tIns="50800" lIns="50800" bIns="50800" rIns="50800"/>
              <a:lstStyle/>
              <a:p>
                <a:pPr algn="ctr">
                  <a:lnSpc>
                    <a:spcPts val="3299"/>
                  </a:lnSpc>
                </a:pPr>
              </a:p>
            </p:txBody>
          </p:sp>
        </p:grpSp>
        <p:sp>
          <p:nvSpPr>
            <p:cNvPr name="Freeform 11" id="11"/>
            <p:cNvSpPr/>
            <p:nvPr/>
          </p:nvSpPr>
          <p:spPr>
            <a:xfrm flipH="false" flipV="false" rot="0">
              <a:off x="463378" y="462854"/>
              <a:ext cx="574996" cy="576043"/>
            </a:xfrm>
            <a:custGeom>
              <a:avLst/>
              <a:gdLst/>
              <a:ahLst/>
              <a:cxnLst/>
              <a:rect r="r" b="b" t="t" l="l"/>
              <a:pathLst>
                <a:path h="576043" w="574996">
                  <a:moveTo>
                    <a:pt x="0" y="0"/>
                  </a:moveTo>
                  <a:lnTo>
                    <a:pt x="574996" y="0"/>
                  </a:lnTo>
                  <a:lnTo>
                    <a:pt x="574996" y="576043"/>
                  </a:lnTo>
                  <a:lnTo>
                    <a:pt x="0" y="57604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grpSp>
        <p:nvGrpSpPr>
          <p:cNvPr name="Group 12" id="12"/>
          <p:cNvGrpSpPr/>
          <p:nvPr/>
        </p:nvGrpSpPr>
        <p:grpSpPr>
          <a:xfrm rot="0">
            <a:off x="2308666" y="6385453"/>
            <a:ext cx="1219200" cy="1219200"/>
            <a:chOff x="0" y="0"/>
            <a:chExt cx="1625600" cy="1625600"/>
          </a:xfrm>
        </p:grpSpPr>
        <p:grpSp>
          <p:nvGrpSpPr>
            <p:cNvPr name="Group 13" id="13"/>
            <p:cNvGrpSpPr/>
            <p:nvPr/>
          </p:nvGrpSpPr>
          <p:grpSpPr>
            <a:xfrm rot="0">
              <a:off x="0" y="0"/>
              <a:ext cx="1625600" cy="1625600"/>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777B6"/>
              </a:solidFill>
              <a:ln w="142875" cap="sq">
                <a:solidFill>
                  <a:srgbClr val="FFFFFF"/>
                </a:solidFill>
                <a:prstDash val="solid"/>
                <a:miter/>
              </a:ln>
            </p:spPr>
          </p:sp>
          <p:sp>
            <p:nvSpPr>
              <p:cNvPr name="TextBox 15" id="15"/>
              <p:cNvSpPr txBox="true"/>
              <p:nvPr/>
            </p:nvSpPr>
            <p:spPr>
              <a:xfrm>
                <a:off x="76200" y="19050"/>
                <a:ext cx="660400" cy="717550"/>
              </a:xfrm>
              <a:prstGeom prst="rect">
                <a:avLst/>
              </a:prstGeom>
            </p:spPr>
            <p:txBody>
              <a:bodyPr anchor="ctr" rtlCol="false" tIns="50800" lIns="50800" bIns="50800" rIns="50800"/>
              <a:lstStyle/>
              <a:p>
                <a:pPr algn="ctr">
                  <a:lnSpc>
                    <a:spcPts val="3299"/>
                  </a:lnSpc>
                </a:pPr>
              </a:p>
            </p:txBody>
          </p:sp>
        </p:grpSp>
        <p:sp>
          <p:nvSpPr>
            <p:cNvPr name="Freeform 16" id="16"/>
            <p:cNvSpPr/>
            <p:nvPr/>
          </p:nvSpPr>
          <p:spPr>
            <a:xfrm flipH="true" flipV="false" rot="0">
              <a:off x="442926" y="441576"/>
              <a:ext cx="739748" cy="742448"/>
            </a:xfrm>
            <a:custGeom>
              <a:avLst/>
              <a:gdLst/>
              <a:ahLst/>
              <a:cxnLst/>
              <a:rect r="r" b="b" t="t" l="l"/>
              <a:pathLst>
                <a:path h="742448" w="739748">
                  <a:moveTo>
                    <a:pt x="739748" y="0"/>
                  </a:moveTo>
                  <a:lnTo>
                    <a:pt x="0" y="0"/>
                  </a:lnTo>
                  <a:lnTo>
                    <a:pt x="0" y="742448"/>
                  </a:lnTo>
                  <a:lnTo>
                    <a:pt x="739748" y="742448"/>
                  </a:lnTo>
                  <a:lnTo>
                    <a:pt x="739748"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sp>
        <p:nvSpPr>
          <p:cNvPr name="TextBox 17" id="17"/>
          <p:cNvSpPr txBox="true"/>
          <p:nvPr/>
        </p:nvSpPr>
        <p:spPr>
          <a:xfrm rot="0">
            <a:off x="2901269" y="1168011"/>
            <a:ext cx="12485462" cy="909955"/>
          </a:xfrm>
          <a:prstGeom prst="rect">
            <a:avLst/>
          </a:prstGeom>
        </p:spPr>
        <p:txBody>
          <a:bodyPr anchor="t" rtlCol="false" tIns="0" lIns="0" bIns="0" rIns="0">
            <a:spAutoFit/>
          </a:bodyPr>
          <a:lstStyle/>
          <a:p>
            <a:pPr algn="ctr">
              <a:lnSpc>
                <a:spcPts val="7280"/>
              </a:lnSpc>
            </a:pPr>
            <a:r>
              <a:rPr lang="en-US" sz="5600" spc="168">
                <a:solidFill>
                  <a:srgbClr val="9777B6"/>
                </a:solidFill>
                <a:latin typeface="Aileron Heavy"/>
              </a:rPr>
              <a:t>WHAT IS THE PROBLEM?</a:t>
            </a:r>
          </a:p>
        </p:txBody>
      </p:sp>
      <p:sp>
        <p:nvSpPr>
          <p:cNvPr name="TextBox 18" id="18"/>
          <p:cNvSpPr txBox="true"/>
          <p:nvPr/>
        </p:nvSpPr>
        <p:spPr>
          <a:xfrm rot="0">
            <a:off x="3730255" y="2991513"/>
            <a:ext cx="393390" cy="522576"/>
          </a:xfrm>
          <a:prstGeom prst="rect">
            <a:avLst/>
          </a:prstGeom>
        </p:spPr>
        <p:txBody>
          <a:bodyPr anchor="t" rtlCol="false" tIns="0" lIns="0" bIns="0" rIns="0">
            <a:spAutoFit/>
          </a:bodyPr>
          <a:lstStyle/>
          <a:p>
            <a:pPr algn="r">
              <a:lnSpc>
                <a:spcPts val="4113"/>
              </a:lnSpc>
            </a:pPr>
            <a:r>
              <a:rPr lang="en-US" sz="3427" spc="342">
                <a:solidFill>
                  <a:srgbClr val="FFFFFF"/>
                </a:solidFill>
                <a:latin typeface="Aileron Bold"/>
              </a:rPr>
              <a:t>1                 </a:t>
            </a:r>
          </a:p>
        </p:txBody>
      </p:sp>
      <p:sp>
        <p:nvSpPr>
          <p:cNvPr name="TextBox 19" id="19"/>
          <p:cNvSpPr txBox="true"/>
          <p:nvPr/>
        </p:nvSpPr>
        <p:spPr>
          <a:xfrm rot="0">
            <a:off x="3730255" y="4933950"/>
            <a:ext cx="440407" cy="419100"/>
          </a:xfrm>
          <a:prstGeom prst="rect">
            <a:avLst/>
          </a:prstGeom>
        </p:spPr>
        <p:txBody>
          <a:bodyPr anchor="t" rtlCol="false" tIns="0" lIns="0" bIns="0" rIns="0">
            <a:spAutoFit/>
          </a:bodyPr>
          <a:lstStyle/>
          <a:p>
            <a:pPr algn="ctr">
              <a:lnSpc>
                <a:spcPts val="3359"/>
              </a:lnSpc>
            </a:pPr>
            <a:r>
              <a:rPr lang="en-US" sz="2799" spc="279">
                <a:solidFill>
                  <a:srgbClr val="FFFFFF"/>
                </a:solidFill>
                <a:latin typeface="Aileron Bold"/>
              </a:rPr>
              <a:t>2 </a:t>
            </a:r>
          </a:p>
        </p:txBody>
      </p:sp>
      <p:sp>
        <p:nvSpPr>
          <p:cNvPr name="TextBox 20" id="20"/>
          <p:cNvSpPr txBox="true"/>
          <p:nvPr/>
        </p:nvSpPr>
        <p:spPr>
          <a:xfrm rot="0">
            <a:off x="3637856" y="6676628"/>
            <a:ext cx="532806" cy="419100"/>
          </a:xfrm>
          <a:prstGeom prst="rect">
            <a:avLst/>
          </a:prstGeom>
        </p:spPr>
        <p:txBody>
          <a:bodyPr anchor="t" rtlCol="false" tIns="0" lIns="0" bIns="0" rIns="0">
            <a:spAutoFit/>
          </a:bodyPr>
          <a:lstStyle/>
          <a:p>
            <a:pPr algn="ctr">
              <a:lnSpc>
                <a:spcPts val="3359"/>
              </a:lnSpc>
            </a:pPr>
            <a:r>
              <a:rPr lang="en-US" sz="2799" spc="279">
                <a:solidFill>
                  <a:srgbClr val="FFFFFF"/>
                </a:solidFill>
                <a:latin typeface="Aileron Bold"/>
              </a:rPr>
              <a:t>3</a:t>
            </a:r>
          </a:p>
        </p:txBody>
      </p:sp>
      <p:sp>
        <p:nvSpPr>
          <p:cNvPr name="TextBox 21" id="21"/>
          <p:cNvSpPr txBox="true"/>
          <p:nvPr/>
        </p:nvSpPr>
        <p:spPr>
          <a:xfrm rot="0">
            <a:off x="4465937" y="2929255"/>
            <a:ext cx="11860842" cy="1893975"/>
          </a:xfrm>
          <a:prstGeom prst="rect">
            <a:avLst/>
          </a:prstGeom>
        </p:spPr>
        <p:txBody>
          <a:bodyPr anchor="t" rtlCol="false" tIns="0" lIns="0" bIns="0" rIns="0">
            <a:spAutoFit/>
          </a:bodyPr>
          <a:lstStyle/>
          <a:p>
            <a:pPr algn="l">
              <a:lnSpc>
                <a:spcPts val="3809"/>
              </a:lnSpc>
            </a:pPr>
            <a:r>
              <a:rPr lang="en-US" sz="2539">
                <a:solidFill>
                  <a:srgbClr val="FFFFFF"/>
                </a:solidFill>
                <a:latin typeface="Aileron Semi-Bold"/>
              </a:rPr>
              <a:t>Double taxation arises when the same income is subject to tax in multiple jurisdictions, leading to increased financial burden on individuals with foreign investments</a:t>
            </a:r>
          </a:p>
          <a:p>
            <a:pPr algn="l">
              <a:lnSpc>
                <a:spcPts val="3809"/>
              </a:lnSpc>
              <a:spcBef>
                <a:spcPct val="0"/>
              </a:spcBef>
            </a:pPr>
          </a:p>
        </p:txBody>
      </p:sp>
      <p:sp>
        <p:nvSpPr>
          <p:cNvPr name="TextBox 22" id="22"/>
          <p:cNvSpPr txBox="true"/>
          <p:nvPr/>
        </p:nvSpPr>
        <p:spPr>
          <a:xfrm rot="0">
            <a:off x="4465937" y="4747031"/>
            <a:ext cx="11860842" cy="948690"/>
          </a:xfrm>
          <a:prstGeom prst="rect">
            <a:avLst/>
          </a:prstGeom>
        </p:spPr>
        <p:txBody>
          <a:bodyPr anchor="t" rtlCol="false" tIns="0" lIns="0" bIns="0" rIns="0">
            <a:spAutoFit/>
          </a:bodyPr>
          <a:lstStyle/>
          <a:p>
            <a:pPr algn="l">
              <a:lnSpc>
                <a:spcPts val="3899"/>
              </a:lnSpc>
              <a:spcBef>
                <a:spcPct val="0"/>
              </a:spcBef>
            </a:pPr>
            <a:r>
              <a:rPr lang="en-US" sz="2599">
                <a:solidFill>
                  <a:srgbClr val="FFFFFF"/>
                </a:solidFill>
                <a:latin typeface="Aileron Bold"/>
              </a:rPr>
              <a:t>Lack of personalized solutions for People who’s investments are diversifed accrosss geography</a:t>
            </a:r>
          </a:p>
        </p:txBody>
      </p:sp>
      <p:sp>
        <p:nvSpPr>
          <p:cNvPr name="TextBox 23" id="23"/>
          <p:cNvSpPr txBox="true"/>
          <p:nvPr/>
        </p:nvSpPr>
        <p:spPr>
          <a:xfrm rot="0">
            <a:off x="4446887" y="6107033"/>
            <a:ext cx="11860842" cy="1472565"/>
          </a:xfrm>
          <a:prstGeom prst="rect">
            <a:avLst/>
          </a:prstGeom>
        </p:spPr>
        <p:txBody>
          <a:bodyPr anchor="t" rtlCol="false" tIns="0" lIns="0" bIns="0" rIns="0">
            <a:spAutoFit/>
          </a:bodyPr>
          <a:lstStyle/>
          <a:p>
            <a:pPr algn="l">
              <a:lnSpc>
                <a:spcPts val="3900"/>
              </a:lnSpc>
              <a:spcBef>
                <a:spcPct val="0"/>
              </a:spcBef>
            </a:pPr>
            <a:r>
              <a:rPr lang="en-US" sz="2600">
                <a:solidFill>
                  <a:srgbClr val="FFFFFF"/>
                </a:solidFill>
                <a:latin typeface="Aileron Bold"/>
              </a:rPr>
              <a:t>The problem is the absence of personalized tax planning for diverse investment portfolios, leading to tax inefficiencies and missed savings opportunities.</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191919"/>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tretch>
            <a:fillRect/>
          </a:stretch>
        </p:blipFill>
        <p:spPr>
          <a:xfrm rot="0">
            <a:off x="7564358" y="1060464"/>
            <a:ext cx="9195350" cy="7969973"/>
          </a:xfrm>
          <a:prstGeom prst="rect">
            <a:avLst/>
          </a:prstGeom>
        </p:spPr>
      </p:pic>
      <p:sp>
        <p:nvSpPr>
          <p:cNvPr name="TextBox 3" id="3"/>
          <p:cNvSpPr txBox="true"/>
          <p:nvPr/>
        </p:nvSpPr>
        <p:spPr>
          <a:xfrm rot="0">
            <a:off x="1028700" y="3907155"/>
            <a:ext cx="6952527" cy="1833880"/>
          </a:xfrm>
          <a:prstGeom prst="rect">
            <a:avLst/>
          </a:prstGeom>
        </p:spPr>
        <p:txBody>
          <a:bodyPr anchor="t" rtlCol="false" tIns="0" lIns="0" bIns="0" rIns="0">
            <a:spAutoFit/>
          </a:bodyPr>
          <a:lstStyle/>
          <a:p>
            <a:pPr algn="ctr">
              <a:lnSpc>
                <a:spcPts val="7280"/>
              </a:lnSpc>
            </a:pPr>
            <a:r>
              <a:rPr lang="en-US" sz="5600" spc="168">
                <a:solidFill>
                  <a:srgbClr val="9777B6"/>
                </a:solidFill>
                <a:latin typeface="Aileron Heavy"/>
              </a:rPr>
              <a:t>MARKET ANALYSIS</a:t>
            </a:r>
          </a:p>
        </p:txBody>
      </p:sp>
      <p:sp>
        <p:nvSpPr>
          <p:cNvPr name="AutoShape 4" id="4"/>
          <p:cNvSpPr/>
          <p:nvPr/>
        </p:nvSpPr>
        <p:spPr>
          <a:xfrm rot="-5400000">
            <a:off x="-5048250" y="5048250"/>
            <a:ext cx="10287000" cy="0"/>
          </a:xfrm>
          <a:prstGeom prst="line">
            <a:avLst/>
          </a:prstGeom>
          <a:ln cap="flat" w="190500">
            <a:solidFill>
              <a:srgbClr val="A08AAD"/>
            </a:solidFill>
            <a:prstDash val="solid"/>
            <a:headEnd type="none" len="sm" w="sm"/>
            <a:tailEnd type="none" len="sm" w="sm"/>
          </a:ln>
        </p:spPr>
      </p:sp>
    </p:spTree>
  </p:cSld>
  <p:clrMapOvr>
    <a:masterClrMapping/>
  </p:clrMapOvr>
</p:sld>
</file>

<file path=ppt/slides/slide4.xml><?xml version="1.0" encoding="utf-8"?>
<p:sld xmlns:p="http://schemas.openxmlformats.org/presentationml/2006/main" xmlns:a="http://schemas.openxmlformats.org/drawingml/2006/main">
  <p:cSld>
    <p:bg>
      <p:bgPr>
        <a:solidFill>
          <a:srgbClr val="191919"/>
        </a:solidFill>
      </p:bgPr>
    </p:bg>
    <p:spTree>
      <p:nvGrpSpPr>
        <p:cNvPr id="1" name=""/>
        <p:cNvGrpSpPr/>
        <p:nvPr/>
      </p:nvGrpSpPr>
      <p:grpSpPr>
        <a:xfrm>
          <a:off x="0" y="0"/>
          <a:ext cx="0" cy="0"/>
          <a:chOff x="0" y="0"/>
          <a:chExt cx="0" cy="0"/>
        </a:xfrm>
      </p:grpSpPr>
      <p:sp>
        <p:nvSpPr>
          <p:cNvPr name="TextBox 2" id="2"/>
          <p:cNvSpPr txBox="true"/>
          <p:nvPr/>
        </p:nvSpPr>
        <p:spPr>
          <a:xfrm rot="0">
            <a:off x="520508" y="888769"/>
            <a:ext cx="17054778" cy="909955"/>
          </a:xfrm>
          <a:prstGeom prst="rect">
            <a:avLst/>
          </a:prstGeom>
        </p:spPr>
        <p:txBody>
          <a:bodyPr anchor="t" rtlCol="false" tIns="0" lIns="0" bIns="0" rIns="0">
            <a:spAutoFit/>
          </a:bodyPr>
          <a:lstStyle/>
          <a:p>
            <a:pPr algn="ctr">
              <a:lnSpc>
                <a:spcPts val="7280"/>
              </a:lnSpc>
            </a:pPr>
            <a:r>
              <a:rPr lang="en-US" sz="5600" spc="168">
                <a:solidFill>
                  <a:srgbClr val="9777B6"/>
                </a:solidFill>
                <a:latin typeface="Aileron Heavy"/>
              </a:rPr>
              <a:t>WHAT IS THE SOLUTION?</a:t>
            </a:r>
          </a:p>
        </p:txBody>
      </p:sp>
      <p:sp>
        <p:nvSpPr>
          <p:cNvPr name="TextBox 3" id="3"/>
          <p:cNvSpPr txBox="true"/>
          <p:nvPr/>
        </p:nvSpPr>
        <p:spPr>
          <a:xfrm rot="0">
            <a:off x="1028700" y="2673237"/>
            <a:ext cx="16230600" cy="948690"/>
          </a:xfrm>
          <a:prstGeom prst="rect">
            <a:avLst/>
          </a:prstGeom>
        </p:spPr>
        <p:txBody>
          <a:bodyPr anchor="t" rtlCol="false" tIns="0" lIns="0" bIns="0" rIns="0">
            <a:spAutoFit/>
          </a:bodyPr>
          <a:lstStyle/>
          <a:p>
            <a:pPr algn="l" marL="561337" indent="-280669" lvl="1">
              <a:lnSpc>
                <a:spcPts val="3899"/>
              </a:lnSpc>
              <a:buFont typeface="Arial"/>
              <a:buChar char="•"/>
            </a:pPr>
            <a:r>
              <a:rPr lang="en-US" sz="2599" u="sng">
                <a:solidFill>
                  <a:srgbClr val="FF3131"/>
                </a:solidFill>
                <a:latin typeface="Aileron Bold"/>
              </a:rPr>
              <a:t>Identify Types of Income</a:t>
            </a:r>
            <a:r>
              <a:rPr lang="en-US" sz="2599">
                <a:solidFill>
                  <a:srgbClr val="FFFFFF"/>
                </a:solidFill>
                <a:latin typeface="Aileron Bold"/>
              </a:rPr>
              <a:t>: Determine the types of income being brought back from the USA to India. This could include dividends, interest, capital gains, etc through an algorithm.</a:t>
            </a:r>
          </a:p>
        </p:txBody>
      </p:sp>
      <p:sp>
        <p:nvSpPr>
          <p:cNvPr name="TextBox 4" id="4"/>
          <p:cNvSpPr txBox="true"/>
          <p:nvPr/>
        </p:nvSpPr>
        <p:spPr>
          <a:xfrm rot="0">
            <a:off x="1028700" y="4194810"/>
            <a:ext cx="16230600" cy="948690"/>
          </a:xfrm>
          <a:prstGeom prst="rect">
            <a:avLst/>
          </a:prstGeom>
        </p:spPr>
        <p:txBody>
          <a:bodyPr anchor="t" rtlCol="false" tIns="0" lIns="0" bIns="0" rIns="0">
            <a:spAutoFit/>
          </a:bodyPr>
          <a:lstStyle/>
          <a:p>
            <a:pPr algn="l" marL="561337" indent="-280669" lvl="1">
              <a:lnSpc>
                <a:spcPts val="3899"/>
              </a:lnSpc>
              <a:buFont typeface="Arial"/>
              <a:buChar char="•"/>
            </a:pPr>
            <a:r>
              <a:rPr lang="en-US" sz="2599" u="sng">
                <a:solidFill>
                  <a:srgbClr val="FF3131"/>
                </a:solidFill>
                <a:latin typeface="Aileron Bold"/>
              </a:rPr>
              <a:t>Diverse Investment Portfolio Planning</a:t>
            </a:r>
            <a:r>
              <a:rPr lang="en-US" sz="2599">
                <a:solidFill>
                  <a:srgbClr val="FFFFFF"/>
                </a:solidFill>
                <a:latin typeface="Aileron Bold"/>
              </a:rPr>
              <a:t>: Create a system that can analyze a user's diverse investment portfolio and provide tax planning strategies that optimize tax efficiency.</a:t>
            </a:r>
          </a:p>
        </p:txBody>
      </p:sp>
      <p:sp>
        <p:nvSpPr>
          <p:cNvPr name="TextBox 5" id="5"/>
          <p:cNvSpPr txBox="true"/>
          <p:nvPr/>
        </p:nvSpPr>
        <p:spPr>
          <a:xfrm rot="0">
            <a:off x="1028700" y="5815025"/>
            <a:ext cx="16230600" cy="1434465"/>
          </a:xfrm>
          <a:prstGeom prst="rect">
            <a:avLst/>
          </a:prstGeom>
        </p:spPr>
        <p:txBody>
          <a:bodyPr anchor="t" rtlCol="false" tIns="0" lIns="0" bIns="0" rIns="0">
            <a:spAutoFit/>
          </a:bodyPr>
          <a:lstStyle/>
          <a:p>
            <a:pPr algn="l" marL="561337" indent="-280669" lvl="1">
              <a:lnSpc>
                <a:spcPts val="3899"/>
              </a:lnSpc>
              <a:buFont typeface="Arial"/>
              <a:buChar char="•"/>
            </a:pPr>
            <a:r>
              <a:rPr lang="en-US" sz="2599" u="sng">
                <a:solidFill>
                  <a:srgbClr val="FF3131"/>
                </a:solidFill>
                <a:latin typeface="Aileron Bold"/>
              </a:rPr>
              <a:t>Claim Foreign Tax Credits</a:t>
            </a:r>
            <a:r>
              <a:rPr lang="en-US" sz="2599">
                <a:solidFill>
                  <a:srgbClr val="FFFFFF"/>
                </a:solidFill>
                <a:latin typeface="Aileron Bold"/>
              </a:rPr>
              <a:t>: If applicable, claim foreign tax credits in India for taxes paid in the USA on the income being brought back. This will help offset the Indian tax liability, reducing or eliminating double taxation.</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191919"/>
        </a:solidFill>
      </p:bgPr>
    </p:bg>
    <p:spTree>
      <p:nvGrpSpPr>
        <p:cNvPr id="1" name=""/>
        <p:cNvGrpSpPr/>
        <p:nvPr/>
      </p:nvGrpSpPr>
      <p:grpSpPr>
        <a:xfrm>
          <a:off x="0" y="0"/>
          <a:ext cx="0" cy="0"/>
          <a:chOff x="0" y="0"/>
          <a:chExt cx="0" cy="0"/>
        </a:xfrm>
      </p:grpSpPr>
      <p:sp>
        <p:nvSpPr>
          <p:cNvPr name="Freeform 2" id="2"/>
          <p:cNvSpPr/>
          <p:nvPr/>
        </p:nvSpPr>
        <p:spPr>
          <a:xfrm flipH="false" flipV="false" rot="0">
            <a:off x="1118394" y="736104"/>
            <a:ext cx="16051213" cy="9534426"/>
          </a:xfrm>
          <a:custGeom>
            <a:avLst/>
            <a:gdLst/>
            <a:ahLst/>
            <a:cxnLst/>
            <a:rect r="r" b="b" t="t" l="l"/>
            <a:pathLst>
              <a:path h="9534426" w="16051213">
                <a:moveTo>
                  <a:pt x="0" y="0"/>
                </a:moveTo>
                <a:lnTo>
                  <a:pt x="16051212" y="0"/>
                </a:lnTo>
                <a:lnTo>
                  <a:pt x="16051212" y="9534427"/>
                </a:lnTo>
                <a:lnTo>
                  <a:pt x="0" y="9534427"/>
                </a:lnTo>
                <a:lnTo>
                  <a:pt x="0" y="0"/>
                </a:lnTo>
                <a:close/>
              </a:path>
            </a:pathLst>
          </a:custGeom>
          <a:blipFill>
            <a:blip r:embed="rId2"/>
            <a:stretch>
              <a:fillRect l="-764" t="0" r="0" b="0"/>
            </a:stretch>
          </a:blipFill>
        </p:spPr>
      </p:sp>
      <p:sp>
        <p:nvSpPr>
          <p:cNvPr name="TextBox 3" id="3"/>
          <p:cNvSpPr txBox="true"/>
          <p:nvPr/>
        </p:nvSpPr>
        <p:spPr>
          <a:xfrm rot="0">
            <a:off x="437590" y="68229"/>
            <a:ext cx="5308600" cy="1202401"/>
          </a:xfrm>
          <a:prstGeom prst="rect">
            <a:avLst/>
          </a:prstGeom>
        </p:spPr>
        <p:txBody>
          <a:bodyPr anchor="t" rtlCol="false" tIns="0" lIns="0" bIns="0" rIns="0">
            <a:spAutoFit/>
          </a:bodyPr>
          <a:lstStyle/>
          <a:p>
            <a:pPr algn="ctr">
              <a:lnSpc>
                <a:spcPts val="9850"/>
              </a:lnSpc>
              <a:spcBef>
                <a:spcPct val="0"/>
              </a:spcBef>
            </a:pPr>
            <a:r>
              <a:rPr lang="en-US" sz="7036">
                <a:solidFill>
                  <a:srgbClr val="FFFFFF"/>
                </a:solidFill>
                <a:latin typeface="Aileron Bold"/>
              </a:rPr>
              <a:t>Architecture</a:t>
            </a:r>
          </a:p>
        </p:txBody>
      </p:sp>
    </p:spTree>
  </p:cSld>
  <p:clrMapOvr>
    <a:masterClrMapping/>
  </p:clrMapOvr>
</p:sld>
</file>

<file path=ppt/slides/slide6.xml><?xml version="1.0" encoding="utf-8"?>
<p:sld xmlns:p="http://schemas.openxmlformats.org/presentationml/2006/main" xmlns:a="http://schemas.openxmlformats.org/drawingml/2006/main">
  <p:cSld>
    <p:bg>
      <p:bgPr>
        <a:solidFill>
          <a:srgbClr val="191919"/>
        </a:solidFill>
      </p:bgPr>
    </p:bg>
    <p:spTree>
      <p:nvGrpSpPr>
        <p:cNvPr id="1" name=""/>
        <p:cNvGrpSpPr/>
        <p:nvPr/>
      </p:nvGrpSpPr>
      <p:grpSpPr>
        <a:xfrm>
          <a:off x="0" y="0"/>
          <a:ext cx="0" cy="0"/>
          <a:chOff x="0" y="0"/>
          <a:chExt cx="0" cy="0"/>
        </a:xfrm>
      </p:grpSpPr>
      <p:sp>
        <p:nvSpPr>
          <p:cNvPr name="TextBox 2" id="2"/>
          <p:cNvSpPr txBox="true"/>
          <p:nvPr/>
        </p:nvSpPr>
        <p:spPr>
          <a:xfrm rot="0">
            <a:off x="5667736" y="4659948"/>
            <a:ext cx="6952527" cy="909955"/>
          </a:xfrm>
          <a:prstGeom prst="rect">
            <a:avLst/>
          </a:prstGeom>
        </p:spPr>
        <p:txBody>
          <a:bodyPr anchor="t" rtlCol="false" tIns="0" lIns="0" bIns="0" rIns="0">
            <a:spAutoFit/>
          </a:bodyPr>
          <a:lstStyle/>
          <a:p>
            <a:pPr algn="ctr">
              <a:lnSpc>
                <a:spcPts val="7280"/>
              </a:lnSpc>
            </a:pPr>
            <a:r>
              <a:rPr lang="en-US" sz="5600" spc="168">
                <a:solidFill>
                  <a:srgbClr val="9777B6"/>
                </a:solidFill>
                <a:latin typeface="Aileron Heavy"/>
              </a:rPr>
              <a:t>THANK YOU</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DAGBgY89Ifg</dc:identifier>
  <dcterms:modified xsi:type="dcterms:W3CDTF">2011-08-01T06:04:30Z</dcterms:modified>
  <cp:revision>1</cp:revision>
  <dc:title>Step by Step Process Chart Visual Charts Presentation in Blue Black Purple Simple Style</dc:title>
</cp:coreProperties>
</file>