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30D0AE-E36B-4002-ADE3-C27C053C39D3}" type="datetimeFigureOut">
              <a:rPr lang="en-IN" smtClean="0"/>
              <a:t>14-08-2024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B6978CE-AAA5-455C-B2E1-B8D2B27F47D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859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0D0AE-E36B-4002-ADE3-C27C053C39D3}"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978CE-AAA5-455C-B2E1-B8D2B27F47D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7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0D0AE-E36B-4002-ADE3-C27C053C39D3}"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978CE-AAA5-455C-B2E1-B8D2B27F47D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72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0D0AE-E36B-4002-ADE3-C27C053C39D3}"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978CE-AAA5-455C-B2E1-B8D2B27F47D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41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30D0AE-E36B-4002-ADE3-C27C053C39D3}"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978CE-AAA5-455C-B2E1-B8D2B27F47D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30D0AE-E36B-4002-ADE3-C27C053C39D3}"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978CE-AAA5-455C-B2E1-B8D2B27F47D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884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30D0AE-E36B-4002-ADE3-C27C053C39D3}"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6978CE-AAA5-455C-B2E1-B8D2B27F47D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377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30D0AE-E36B-4002-ADE3-C27C053C39D3}"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6978CE-AAA5-455C-B2E1-B8D2B27F47D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460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0D0AE-E36B-4002-ADE3-C27C053C39D3}"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6978CE-AAA5-455C-B2E1-B8D2B27F47DF}" type="slidenum">
              <a:rPr lang="en-IN" smtClean="0"/>
              <a:t>‹#›</a:t>
            </a:fld>
            <a:endParaRPr lang="en-IN"/>
          </a:p>
        </p:txBody>
      </p:sp>
    </p:spTree>
    <p:extLst>
      <p:ext uri="{BB962C8B-B14F-4D97-AF65-F5344CB8AC3E}">
        <p14:creationId xmlns:p14="http://schemas.microsoft.com/office/powerpoint/2010/main" val="152145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0D0AE-E36B-4002-ADE3-C27C053C39D3}"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978CE-AAA5-455C-B2E1-B8D2B27F47D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90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30D0AE-E36B-4002-ADE3-C27C053C39D3}" type="datetimeFigureOut">
              <a:rPr lang="en-IN" smtClean="0"/>
              <a:t>14-08-2024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B6978CE-AAA5-455C-B2E1-B8D2B27F47D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13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30D0AE-E36B-4002-ADE3-C27C053C39D3}" type="datetimeFigureOut">
              <a:rPr lang="en-IN" smtClean="0"/>
              <a:t>14-08-2024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6978CE-AAA5-455C-B2E1-B8D2B27F47D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1313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38F8-1C09-04BA-FCF0-17CA169717F3}"/>
              </a:ext>
            </a:extLst>
          </p:cNvPr>
          <p:cNvSpPr>
            <a:spLocks noGrp="1"/>
          </p:cNvSpPr>
          <p:nvPr>
            <p:ph type="ctrTitle"/>
          </p:nvPr>
        </p:nvSpPr>
        <p:spPr/>
        <p:txBody>
          <a:bodyPr>
            <a:normAutofit/>
          </a:bodyPr>
          <a:lstStyle/>
          <a:p>
            <a:r>
              <a:rPr lang="en-US" sz="8800" dirty="0"/>
              <a:t>Credit Card</a:t>
            </a:r>
            <a:endParaRPr lang="en-IN" sz="8800" dirty="0"/>
          </a:p>
        </p:txBody>
      </p:sp>
      <p:sp>
        <p:nvSpPr>
          <p:cNvPr id="3" name="Subtitle 2">
            <a:extLst>
              <a:ext uri="{FF2B5EF4-FFF2-40B4-BE49-F238E27FC236}">
                <a16:creationId xmlns:a16="http://schemas.microsoft.com/office/drawing/2014/main" id="{37121983-DF9E-2E27-F3DF-FAE48BC0094A}"/>
              </a:ext>
            </a:extLst>
          </p:cNvPr>
          <p:cNvSpPr>
            <a:spLocks noGrp="1"/>
          </p:cNvSpPr>
          <p:nvPr>
            <p:ph type="subTitle" idx="1"/>
          </p:nvPr>
        </p:nvSpPr>
        <p:spPr/>
        <p:txBody>
          <a:bodyPr>
            <a:normAutofit/>
          </a:bodyPr>
          <a:lstStyle/>
          <a:p>
            <a:r>
              <a:rPr lang="en-US" sz="3600" dirty="0"/>
              <a:t>Weekly status  report</a:t>
            </a:r>
            <a:endParaRPr lang="en-IN" sz="3600" dirty="0"/>
          </a:p>
        </p:txBody>
      </p:sp>
    </p:spTree>
    <p:extLst>
      <p:ext uri="{BB962C8B-B14F-4D97-AF65-F5344CB8AC3E}">
        <p14:creationId xmlns:p14="http://schemas.microsoft.com/office/powerpoint/2010/main" val="248882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8B72-5692-BB53-B3ED-3FB5A864991B}"/>
              </a:ext>
            </a:extLst>
          </p:cNvPr>
          <p:cNvSpPr>
            <a:spLocks noGrp="1"/>
          </p:cNvSpPr>
          <p:nvPr>
            <p:ph type="title"/>
          </p:nvPr>
        </p:nvSpPr>
        <p:spPr/>
        <p:txBody>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B928DABB-5960-45AD-37CB-12042069E028}"/>
              </a:ext>
            </a:extLst>
          </p:cNvPr>
          <p:cNvSpPr>
            <a:spLocks noGrp="1"/>
          </p:cNvSpPr>
          <p:nvPr>
            <p:ph idx="1"/>
          </p:nvPr>
        </p:nvSpPr>
        <p:spPr>
          <a:xfrm>
            <a:off x="1451579" y="2015732"/>
            <a:ext cx="6846847" cy="3450613"/>
          </a:xfrm>
        </p:spPr>
        <p:txBody>
          <a:bodyPr/>
          <a:lstStyle/>
          <a:p>
            <a:r>
              <a:rPr lang="en-US" dirty="0"/>
              <a:t>The objective of the Credit Card Weekly Report project is to provide comprehensive and timely insights into the performance and usage of credit cards over the past week. This report aims to analyze key metrics such as transaction volumes, spending patterns, customer engagement, and delinquency rates. By delivering actionable data, the report will support decision-making processes, optimize marketing strategies, enhance customer satisfaction, and ensure effective risk management. </a:t>
            </a:r>
            <a:endParaRPr lang="en-IN" dirty="0"/>
          </a:p>
        </p:txBody>
      </p:sp>
    </p:spTree>
    <p:extLst>
      <p:ext uri="{BB962C8B-B14F-4D97-AF65-F5344CB8AC3E}">
        <p14:creationId xmlns:p14="http://schemas.microsoft.com/office/powerpoint/2010/main" val="116254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46D2-D4AE-028C-7000-6AAB9E9F7559}"/>
              </a:ext>
            </a:extLst>
          </p:cNvPr>
          <p:cNvSpPr>
            <a:spLocks noGrp="1"/>
          </p:cNvSpPr>
          <p:nvPr>
            <p:ph type="title"/>
          </p:nvPr>
        </p:nvSpPr>
        <p:spPr/>
        <p:txBody>
          <a:bodyPr>
            <a:normAutofit/>
          </a:bodyPr>
          <a:lstStyle/>
          <a:p>
            <a:r>
              <a:rPr lang="en-US" sz="6600" dirty="0"/>
              <a:t>steps</a:t>
            </a:r>
            <a:endParaRPr lang="en-IN" sz="6600" dirty="0"/>
          </a:p>
        </p:txBody>
      </p:sp>
      <p:sp>
        <p:nvSpPr>
          <p:cNvPr id="3" name="Content Placeholder 2">
            <a:extLst>
              <a:ext uri="{FF2B5EF4-FFF2-40B4-BE49-F238E27FC236}">
                <a16:creationId xmlns:a16="http://schemas.microsoft.com/office/drawing/2014/main" id="{B57E9DDD-73A8-9D1B-C93F-DEBE98DFC813}"/>
              </a:ext>
            </a:extLst>
          </p:cNvPr>
          <p:cNvSpPr>
            <a:spLocks noGrp="1"/>
          </p:cNvSpPr>
          <p:nvPr>
            <p:ph idx="1"/>
          </p:nvPr>
        </p:nvSpPr>
        <p:spPr>
          <a:xfrm>
            <a:off x="1451580" y="2015732"/>
            <a:ext cx="7367956" cy="3450613"/>
          </a:xfrm>
        </p:spPr>
        <p:txBody>
          <a:bodyPr>
            <a:normAutofit fontScale="92500" lnSpcReduction="10000"/>
          </a:bodyPr>
          <a:lstStyle/>
          <a:p>
            <a:r>
              <a:rPr lang="en-US" sz="2800" dirty="0"/>
              <a:t>Prepare CSV file</a:t>
            </a:r>
          </a:p>
          <a:p>
            <a:r>
              <a:rPr lang="en-US" sz="2800" dirty="0"/>
              <a:t>Create tables in MYSQL</a:t>
            </a:r>
          </a:p>
          <a:p>
            <a:r>
              <a:rPr lang="en-US" sz="2800" dirty="0"/>
              <a:t>Import CSV file in MYSQL</a:t>
            </a:r>
          </a:p>
          <a:p>
            <a:r>
              <a:rPr lang="en-US" sz="2800" dirty="0"/>
              <a:t>Load Data in </a:t>
            </a:r>
            <a:r>
              <a:rPr lang="en-US" sz="2800" dirty="0" err="1"/>
              <a:t>PowerBI</a:t>
            </a:r>
            <a:endParaRPr lang="en-US" sz="2800" dirty="0"/>
          </a:p>
          <a:p>
            <a:r>
              <a:rPr lang="en-US" sz="2800" dirty="0"/>
              <a:t>Do Necessary DAX Queries and build dashboard</a:t>
            </a:r>
          </a:p>
          <a:p>
            <a:r>
              <a:rPr lang="en-US" sz="2800" dirty="0"/>
              <a:t>Project insights</a:t>
            </a:r>
            <a:endParaRPr lang="en-IN" sz="2800" dirty="0"/>
          </a:p>
        </p:txBody>
      </p:sp>
    </p:spTree>
    <p:extLst>
      <p:ext uri="{BB962C8B-B14F-4D97-AF65-F5344CB8AC3E}">
        <p14:creationId xmlns:p14="http://schemas.microsoft.com/office/powerpoint/2010/main" val="360143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0F67-BAD9-6BC5-5290-AB9742C10B9D}"/>
              </a:ext>
            </a:extLst>
          </p:cNvPr>
          <p:cNvSpPr>
            <a:spLocks noGrp="1"/>
          </p:cNvSpPr>
          <p:nvPr>
            <p:ph type="title"/>
          </p:nvPr>
        </p:nvSpPr>
        <p:spPr/>
        <p:txBody>
          <a:bodyPr/>
          <a:lstStyle/>
          <a:p>
            <a:r>
              <a:rPr lang="en-US" dirty="0"/>
              <a:t>Dax queries</a:t>
            </a:r>
            <a:endParaRPr lang="en-IN" dirty="0"/>
          </a:p>
        </p:txBody>
      </p:sp>
      <p:sp>
        <p:nvSpPr>
          <p:cNvPr id="3" name="Content Placeholder 2">
            <a:extLst>
              <a:ext uri="{FF2B5EF4-FFF2-40B4-BE49-F238E27FC236}">
                <a16:creationId xmlns:a16="http://schemas.microsoft.com/office/drawing/2014/main" id="{D843375C-1E90-64F1-6584-7183C7FCA42F}"/>
              </a:ext>
            </a:extLst>
          </p:cNvPr>
          <p:cNvSpPr>
            <a:spLocks noGrp="1"/>
          </p:cNvSpPr>
          <p:nvPr>
            <p:ph idx="1"/>
          </p:nvPr>
        </p:nvSpPr>
        <p:spPr>
          <a:xfrm>
            <a:off x="1451579" y="2015732"/>
            <a:ext cx="9603275" cy="3696810"/>
          </a:xfrm>
        </p:spPr>
        <p:txBody>
          <a:bodyPr>
            <a:normAutofit fontScale="85000" lnSpcReduction="10000"/>
          </a:bodyPr>
          <a:lstStyle/>
          <a:p>
            <a:r>
              <a:rPr lang="en-IN" dirty="0" err="1"/>
              <a:t>AgeGroup</a:t>
            </a:r>
            <a:r>
              <a:rPr lang="en-IN" dirty="0"/>
              <a:t> = SWITCH( TRUE(),</a:t>
            </a:r>
          </a:p>
          <a:p>
            <a:pPr marL="0" indent="0">
              <a:buNone/>
            </a:pPr>
            <a:r>
              <a:rPr lang="en-IN" dirty="0"/>
              <a:t> 'public </a:t>
            </a:r>
            <a:r>
              <a:rPr lang="en-IN" dirty="0" err="1"/>
              <a:t>cust_detail</a:t>
            </a:r>
            <a:r>
              <a:rPr lang="en-IN" dirty="0"/>
              <a:t>'[</a:t>
            </a:r>
            <a:r>
              <a:rPr lang="en-IN" dirty="0" err="1"/>
              <a:t>customer_age</a:t>
            </a:r>
            <a:r>
              <a:rPr lang="en-IN" dirty="0"/>
              <a:t>] &lt; 30, "20-30", </a:t>
            </a:r>
          </a:p>
          <a:p>
            <a:pPr marL="0" indent="0">
              <a:buNone/>
            </a:pPr>
            <a:r>
              <a:rPr lang="en-IN" dirty="0"/>
              <a:t>'public </a:t>
            </a:r>
            <a:r>
              <a:rPr lang="en-IN" dirty="0" err="1"/>
              <a:t>cust_detail</a:t>
            </a:r>
            <a:r>
              <a:rPr lang="en-IN" dirty="0"/>
              <a:t>'[</a:t>
            </a:r>
            <a:r>
              <a:rPr lang="en-IN" dirty="0" err="1"/>
              <a:t>customer_age</a:t>
            </a:r>
            <a:r>
              <a:rPr lang="en-IN" dirty="0"/>
              <a:t>] &gt;= 30 &amp;&amp; 'public </a:t>
            </a:r>
            <a:r>
              <a:rPr lang="en-IN" dirty="0" err="1"/>
              <a:t>cust_detail</a:t>
            </a:r>
            <a:r>
              <a:rPr lang="en-IN" dirty="0"/>
              <a:t>'[</a:t>
            </a:r>
            <a:r>
              <a:rPr lang="en-IN" dirty="0" err="1"/>
              <a:t>customer_age</a:t>
            </a:r>
            <a:r>
              <a:rPr lang="en-IN" dirty="0"/>
              <a:t>] &lt; 40, "30-40", </a:t>
            </a:r>
          </a:p>
          <a:p>
            <a:pPr marL="0" indent="0">
              <a:buNone/>
            </a:pPr>
            <a:r>
              <a:rPr lang="en-IN" dirty="0"/>
              <a:t>'public </a:t>
            </a:r>
            <a:r>
              <a:rPr lang="en-IN" dirty="0" err="1"/>
              <a:t>cust_detail</a:t>
            </a:r>
            <a:r>
              <a:rPr lang="en-IN" dirty="0"/>
              <a:t>'[</a:t>
            </a:r>
            <a:r>
              <a:rPr lang="en-IN" dirty="0" err="1"/>
              <a:t>customer_age</a:t>
            </a:r>
            <a:r>
              <a:rPr lang="en-IN" dirty="0"/>
              <a:t>] &gt;= 40 &amp;&amp; 'public </a:t>
            </a:r>
            <a:r>
              <a:rPr lang="en-IN" dirty="0" err="1"/>
              <a:t>cust_detail</a:t>
            </a:r>
            <a:r>
              <a:rPr lang="en-IN" dirty="0"/>
              <a:t>'[</a:t>
            </a:r>
            <a:r>
              <a:rPr lang="en-IN" dirty="0" err="1"/>
              <a:t>customer_age</a:t>
            </a:r>
            <a:r>
              <a:rPr lang="en-IN" dirty="0"/>
              <a:t>] &lt; 50, "40-50", 'public </a:t>
            </a:r>
            <a:r>
              <a:rPr lang="en-IN" dirty="0" err="1"/>
              <a:t>cust_detail</a:t>
            </a:r>
            <a:r>
              <a:rPr lang="en-IN" dirty="0"/>
              <a:t>'[</a:t>
            </a:r>
            <a:r>
              <a:rPr lang="en-IN" dirty="0" err="1"/>
              <a:t>customer_age</a:t>
            </a:r>
            <a:r>
              <a:rPr lang="en-IN" dirty="0"/>
              <a:t>] &gt;= 50 &amp;&amp; 'public </a:t>
            </a:r>
            <a:r>
              <a:rPr lang="en-IN" dirty="0" err="1"/>
              <a:t>cust_detail</a:t>
            </a:r>
            <a:r>
              <a:rPr lang="en-IN" dirty="0"/>
              <a:t>'[</a:t>
            </a:r>
            <a:r>
              <a:rPr lang="en-IN" dirty="0" err="1"/>
              <a:t>customer_age</a:t>
            </a:r>
            <a:r>
              <a:rPr lang="en-IN" dirty="0"/>
              <a:t>] &lt; 60, "50-60", 'public </a:t>
            </a:r>
            <a:r>
              <a:rPr lang="en-IN" dirty="0" err="1"/>
              <a:t>cust_detail</a:t>
            </a:r>
            <a:r>
              <a:rPr lang="en-IN" dirty="0"/>
              <a:t>'[</a:t>
            </a:r>
            <a:r>
              <a:rPr lang="en-IN" dirty="0" err="1"/>
              <a:t>customer_age</a:t>
            </a:r>
            <a:r>
              <a:rPr lang="en-IN" dirty="0"/>
              <a:t>] &gt;= 60, "60+", "unknown" ) </a:t>
            </a:r>
          </a:p>
          <a:p>
            <a:r>
              <a:rPr lang="en-IN" dirty="0" err="1"/>
              <a:t>IncomeGroup</a:t>
            </a:r>
            <a:r>
              <a:rPr lang="en-IN" dirty="0"/>
              <a:t> = SWITCH(</a:t>
            </a:r>
          </a:p>
          <a:p>
            <a:pPr marL="0" indent="0">
              <a:buNone/>
            </a:pPr>
            <a:r>
              <a:rPr lang="en-IN" dirty="0"/>
              <a:t> TRUE(),</a:t>
            </a:r>
          </a:p>
          <a:p>
            <a:pPr marL="0" indent="0">
              <a:buNone/>
            </a:pPr>
            <a:r>
              <a:rPr lang="en-IN" dirty="0"/>
              <a:t> 'public </a:t>
            </a:r>
            <a:r>
              <a:rPr lang="en-IN" dirty="0" err="1"/>
              <a:t>cust_detail</a:t>
            </a:r>
            <a:r>
              <a:rPr lang="en-IN" dirty="0"/>
              <a:t>'[income] &lt; 35000, "Low", 'public </a:t>
            </a:r>
            <a:r>
              <a:rPr lang="en-IN" dirty="0" err="1"/>
              <a:t>cust_detail</a:t>
            </a:r>
            <a:r>
              <a:rPr lang="en-IN" dirty="0"/>
              <a:t>'[income] &gt;= 35000 &amp;&amp; 'public </a:t>
            </a:r>
            <a:r>
              <a:rPr lang="en-IN" dirty="0" err="1"/>
              <a:t>cust_detail</a:t>
            </a:r>
            <a:r>
              <a:rPr lang="en-IN" dirty="0"/>
              <a:t>'[income] = 70000, "High", "unknown" )</a:t>
            </a:r>
          </a:p>
        </p:txBody>
      </p:sp>
    </p:spTree>
    <p:extLst>
      <p:ext uri="{BB962C8B-B14F-4D97-AF65-F5344CB8AC3E}">
        <p14:creationId xmlns:p14="http://schemas.microsoft.com/office/powerpoint/2010/main" val="339979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8A72-CFC8-4709-ECA9-DBF0E0F00F7E}"/>
              </a:ext>
            </a:extLst>
          </p:cNvPr>
          <p:cNvSpPr>
            <a:spLocks noGrp="1"/>
          </p:cNvSpPr>
          <p:nvPr>
            <p:ph type="title"/>
          </p:nvPr>
        </p:nvSpPr>
        <p:spPr/>
        <p:txBody>
          <a:bodyPr/>
          <a:lstStyle/>
          <a:p>
            <a:r>
              <a:rPr lang="en-US" dirty="0"/>
              <a:t>Dax queries</a:t>
            </a:r>
            <a:br>
              <a:rPr lang="en-US" dirty="0"/>
            </a:br>
            <a:endParaRPr lang="en-IN" dirty="0"/>
          </a:p>
        </p:txBody>
      </p:sp>
      <p:sp>
        <p:nvSpPr>
          <p:cNvPr id="3" name="Content Placeholder 2">
            <a:extLst>
              <a:ext uri="{FF2B5EF4-FFF2-40B4-BE49-F238E27FC236}">
                <a16:creationId xmlns:a16="http://schemas.microsoft.com/office/drawing/2014/main" id="{90D71777-68ED-A3EE-07FB-66DCCAEE0EC2}"/>
              </a:ext>
            </a:extLst>
          </p:cNvPr>
          <p:cNvSpPr>
            <a:spLocks noGrp="1"/>
          </p:cNvSpPr>
          <p:nvPr>
            <p:ph idx="1"/>
          </p:nvPr>
        </p:nvSpPr>
        <p:spPr/>
        <p:txBody>
          <a:bodyPr>
            <a:normAutofit/>
          </a:bodyPr>
          <a:lstStyle/>
          <a:p>
            <a:r>
              <a:rPr lang="en-US" sz="1800" dirty="0"/>
              <a:t>week_num2 = WEEKNUM('public </a:t>
            </a:r>
            <a:r>
              <a:rPr lang="en-US" sz="1800" dirty="0" err="1"/>
              <a:t>cc_detail</a:t>
            </a:r>
            <a:r>
              <a:rPr lang="en-US" sz="1800" dirty="0"/>
              <a:t>'[</a:t>
            </a:r>
            <a:r>
              <a:rPr lang="en-US" sz="1800" dirty="0" err="1"/>
              <a:t>week_start_date</a:t>
            </a:r>
            <a:r>
              <a:rPr lang="en-US" sz="1800" dirty="0"/>
              <a:t>]) </a:t>
            </a:r>
          </a:p>
          <a:p>
            <a:r>
              <a:rPr lang="en-IN" sz="1800" dirty="0" err="1"/>
              <a:t>Current_week_Revenue</a:t>
            </a:r>
            <a:r>
              <a:rPr lang="en-IN" sz="1800" dirty="0"/>
              <a:t> = CALCULATE(</a:t>
            </a:r>
          </a:p>
          <a:p>
            <a:pPr marL="0" indent="0">
              <a:buNone/>
            </a:pPr>
            <a:r>
              <a:rPr lang="en-IN" sz="1800" dirty="0"/>
              <a:t> SUM('public </a:t>
            </a:r>
            <a:r>
              <a:rPr lang="en-IN" sz="1800" dirty="0" err="1"/>
              <a:t>cc_detail</a:t>
            </a:r>
            <a:r>
              <a:rPr lang="en-IN" sz="1800" dirty="0"/>
              <a:t>'[Revenue]), FILTER(</a:t>
            </a:r>
          </a:p>
          <a:p>
            <a:pPr marL="0" indent="0">
              <a:buNone/>
            </a:pPr>
            <a:r>
              <a:rPr lang="en-IN" sz="1800" dirty="0"/>
              <a:t> ALL('public </a:t>
            </a:r>
            <a:r>
              <a:rPr lang="en-IN" sz="1800" dirty="0" err="1"/>
              <a:t>cc_detail</a:t>
            </a:r>
            <a:r>
              <a:rPr lang="en-IN" sz="1800" dirty="0"/>
              <a:t>'), 'public </a:t>
            </a:r>
            <a:r>
              <a:rPr lang="en-IN" sz="1800" dirty="0" err="1"/>
              <a:t>cc_detail</a:t>
            </a:r>
            <a:r>
              <a:rPr lang="en-IN" sz="1800" dirty="0"/>
              <a:t>'[week_num2] = MAX('public </a:t>
            </a:r>
            <a:r>
              <a:rPr lang="en-IN" sz="1800" dirty="0" err="1"/>
              <a:t>cc_detail</a:t>
            </a:r>
            <a:r>
              <a:rPr lang="en-IN" sz="1800" dirty="0"/>
              <a:t>'[week_num2]))) </a:t>
            </a:r>
          </a:p>
          <a:p>
            <a:r>
              <a:rPr lang="en-IN" sz="1800" dirty="0" err="1"/>
              <a:t>Previous_week_Reveneue</a:t>
            </a:r>
            <a:r>
              <a:rPr lang="en-IN" sz="1800" dirty="0"/>
              <a:t> = CALCULATE( </a:t>
            </a:r>
          </a:p>
          <a:p>
            <a:pPr marL="0" indent="0">
              <a:buNone/>
            </a:pPr>
            <a:r>
              <a:rPr lang="en-IN" sz="1800" dirty="0"/>
              <a:t>SUM('public </a:t>
            </a:r>
            <a:r>
              <a:rPr lang="en-IN" sz="1800" dirty="0" err="1"/>
              <a:t>cc_detail</a:t>
            </a:r>
            <a:r>
              <a:rPr lang="en-IN" sz="1800" dirty="0"/>
              <a:t>'[Revenue]), FILTER( </a:t>
            </a:r>
          </a:p>
          <a:p>
            <a:pPr marL="0" indent="0">
              <a:buNone/>
            </a:pPr>
            <a:r>
              <a:rPr lang="en-IN" sz="1800" dirty="0"/>
              <a:t>ALL('public </a:t>
            </a:r>
            <a:r>
              <a:rPr lang="en-IN" sz="1800" dirty="0" err="1"/>
              <a:t>cc_detail</a:t>
            </a:r>
            <a:r>
              <a:rPr lang="en-IN" sz="1800" dirty="0"/>
              <a:t>'), 'public </a:t>
            </a:r>
            <a:r>
              <a:rPr lang="en-IN" sz="1800" dirty="0" err="1"/>
              <a:t>cc_detail</a:t>
            </a:r>
            <a:r>
              <a:rPr lang="en-IN" sz="1800" dirty="0"/>
              <a:t>'[week_num2] = MAX('public </a:t>
            </a:r>
            <a:r>
              <a:rPr lang="en-IN" sz="1800" dirty="0" err="1"/>
              <a:t>cc_detail</a:t>
            </a:r>
            <a:r>
              <a:rPr lang="en-IN" sz="1800" dirty="0"/>
              <a:t>'[week_num2])-1))</a:t>
            </a:r>
          </a:p>
        </p:txBody>
      </p:sp>
    </p:spTree>
    <p:extLst>
      <p:ext uri="{BB962C8B-B14F-4D97-AF65-F5344CB8AC3E}">
        <p14:creationId xmlns:p14="http://schemas.microsoft.com/office/powerpoint/2010/main" val="405586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664E-287A-0048-72EF-65E392ECF952}"/>
              </a:ext>
            </a:extLst>
          </p:cNvPr>
          <p:cNvSpPr>
            <a:spLocks noGrp="1"/>
          </p:cNvSpPr>
          <p:nvPr>
            <p:ph type="title"/>
          </p:nvPr>
        </p:nvSpPr>
        <p:spPr/>
        <p:txBody>
          <a:bodyPr/>
          <a:lstStyle/>
          <a:p>
            <a:r>
              <a:rPr lang="en-US" dirty="0"/>
              <a:t>Project insights week-53(31</a:t>
            </a:r>
            <a:r>
              <a:rPr lang="en-US" baseline="30000" dirty="0"/>
              <a:t>st</a:t>
            </a:r>
            <a:r>
              <a:rPr lang="en-US" dirty="0"/>
              <a:t> dec)</a:t>
            </a:r>
            <a:endParaRPr lang="en-IN" dirty="0"/>
          </a:p>
        </p:txBody>
      </p:sp>
      <p:sp>
        <p:nvSpPr>
          <p:cNvPr id="3" name="Content Placeholder 2">
            <a:extLst>
              <a:ext uri="{FF2B5EF4-FFF2-40B4-BE49-F238E27FC236}">
                <a16:creationId xmlns:a16="http://schemas.microsoft.com/office/drawing/2014/main" id="{578459F6-A5CE-8AE0-AA1D-7F0250833779}"/>
              </a:ext>
            </a:extLst>
          </p:cNvPr>
          <p:cNvSpPr>
            <a:spLocks noGrp="1"/>
          </p:cNvSpPr>
          <p:nvPr>
            <p:ph idx="1"/>
          </p:nvPr>
        </p:nvSpPr>
        <p:spPr>
          <a:xfrm>
            <a:off x="953729" y="1936956"/>
            <a:ext cx="10101125" cy="3824748"/>
          </a:xfrm>
        </p:spPr>
        <p:txBody>
          <a:bodyPr>
            <a:noAutofit/>
          </a:bodyPr>
          <a:lstStyle/>
          <a:p>
            <a:r>
              <a:rPr lang="en-US" sz="1050" dirty="0"/>
              <a:t>WoW change: </a:t>
            </a:r>
          </a:p>
          <a:p>
            <a:pPr marL="0" indent="0">
              <a:buNone/>
            </a:pPr>
            <a:r>
              <a:rPr lang="en-US" sz="1050" dirty="0"/>
              <a:t> Revenue increased by 28.8%, </a:t>
            </a:r>
          </a:p>
          <a:p>
            <a:pPr marL="0" indent="0">
              <a:buNone/>
            </a:pPr>
            <a:r>
              <a:rPr lang="en-US" sz="1050" dirty="0"/>
              <a:t>Total Transaction Amt &amp; Count increased by xx% &amp; xx% </a:t>
            </a:r>
          </a:p>
          <a:p>
            <a:pPr marL="0" indent="0">
              <a:buNone/>
            </a:pPr>
            <a:r>
              <a:rPr lang="en-US" sz="1050" dirty="0"/>
              <a:t> Customer count increased by xx%</a:t>
            </a:r>
          </a:p>
          <a:p>
            <a:r>
              <a:rPr lang="en-US" sz="1050" dirty="0"/>
              <a:t> Overview YTD: </a:t>
            </a:r>
          </a:p>
          <a:p>
            <a:pPr marL="0" indent="0">
              <a:buNone/>
            </a:pPr>
            <a:r>
              <a:rPr lang="en-US" sz="1050" dirty="0"/>
              <a:t> Overall revenue is 57M </a:t>
            </a:r>
          </a:p>
          <a:p>
            <a:pPr marL="0" indent="0">
              <a:buNone/>
            </a:pPr>
            <a:r>
              <a:rPr lang="en-US" sz="1050" dirty="0"/>
              <a:t> Total interest is 8M </a:t>
            </a:r>
          </a:p>
          <a:p>
            <a:pPr marL="0" indent="0">
              <a:buNone/>
            </a:pPr>
            <a:r>
              <a:rPr lang="en-US" sz="1050" dirty="0"/>
              <a:t> Total transaction amount is 46M </a:t>
            </a:r>
          </a:p>
          <a:p>
            <a:pPr marL="0" indent="0">
              <a:buNone/>
            </a:pPr>
            <a:r>
              <a:rPr lang="en-US" sz="1050" dirty="0"/>
              <a:t> Male customers are contributing more in revenue 31M, female 26M </a:t>
            </a:r>
          </a:p>
          <a:p>
            <a:pPr marL="0" indent="0">
              <a:buNone/>
            </a:pPr>
            <a:r>
              <a:rPr lang="en-US" sz="1050" dirty="0"/>
              <a:t> Blue &amp; Silver credit card are contributing to 93% of overall transactions </a:t>
            </a:r>
          </a:p>
          <a:p>
            <a:pPr marL="0" indent="0">
              <a:buNone/>
            </a:pPr>
            <a:r>
              <a:rPr lang="en-US" sz="1050" dirty="0"/>
              <a:t>TX, NY &amp; CA is contributing to 68% </a:t>
            </a:r>
          </a:p>
          <a:p>
            <a:pPr marL="0" indent="0">
              <a:buNone/>
            </a:pPr>
            <a:r>
              <a:rPr lang="en-US" sz="1050" dirty="0"/>
              <a:t>Overall Activation rate is 57.5% </a:t>
            </a:r>
          </a:p>
          <a:p>
            <a:pPr marL="0" indent="0">
              <a:buNone/>
            </a:pPr>
            <a:r>
              <a:rPr lang="en-US" sz="1050" dirty="0"/>
              <a:t> Overall Delinquent rate is 6.06%</a:t>
            </a:r>
            <a:endParaRPr lang="en-IN" sz="1050" dirty="0"/>
          </a:p>
        </p:txBody>
      </p:sp>
    </p:spTree>
    <p:extLst>
      <p:ext uri="{BB962C8B-B14F-4D97-AF65-F5344CB8AC3E}">
        <p14:creationId xmlns:p14="http://schemas.microsoft.com/office/powerpoint/2010/main" val="981790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TotalTime>
  <Words>502</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Credit Card</vt:lpstr>
      <vt:lpstr>Project objective</vt:lpstr>
      <vt:lpstr>steps</vt:lpstr>
      <vt:lpstr>Dax queries</vt:lpstr>
      <vt:lpstr>Dax queries </vt:lpstr>
      <vt:lpstr>Project insights week-53(31st dec)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ky060682@gmail.com</dc:creator>
  <cp:lastModifiedBy>ky060682@gmail.com</cp:lastModifiedBy>
  <cp:revision>1</cp:revision>
  <dcterms:created xsi:type="dcterms:W3CDTF">2024-08-14T03:22:54Z</dcterms:created>
  <dcterms:modified xsi:type="dcterms:W3CDTF">2024-08-14T03:48:33Z</dcterms:modified>
</cp:coreProperties>
</file>