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499E8-DACF-43B2-BB2C-482304139F5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823407-4B79-430E-8980-5BB57E17D901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8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Thank You </a:t>
          </a:r>
          <a:endParaRPr lang="en-IN" sz="8000" b="1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713AC-0572-4086-A012-A6F1BE4E1D72}" type="parTrans" cxnId="{E6C2A6C9-C9F7-48A8-B72B-98D1B070CF6D}">
      <dgm:prSet/>
      <dgm:spPr/>
      <dgm:t>
        <a:bodyPr/>
        <a:lstStyle/>
        <a:p>
          <a:endParaRPr lang="en-IN"/>
        </a:p>
      </dgm:t>
    </dgm:pt>
    <dgm:pt modelId="{4C3F1167-054A-47C9-918C-DBAA25A66279}" type="sibTrans" cxnId="{E6C2A6C9-C9F7-48A8-B72B-98D1B070CF6D}">
      <dgm:prSet/>
      <dgm:spPr/>
      <dgm:t>
        <a:bodyPr/>
        <a:lstStyle/>
        <a:p>
          <a:endParaRPr lang="en-IN"/>
        </a:p>
      </dgm:t>
    </dgm:pt>
    <dgm:pt modelId="{E56FC337-7322-4E9D-93BC-06050BCAE574}" type="pres">
      <dgm:prSet presAssocID="{A01499E8-DACF-43B2-BB2C-482304139F59}" presName="linearFlow" presStyleCnt="0">
        <dgm:presLayoutVars>
          <dgm:dir/>
          <dgm:resizeHandles val="exact"/>
        </dgm:presLayoutVars>
      </dgm:prSet>
      <dgm:spPr/>
    </dgm:pt>
    <dgm:pt modelId="{D772DF38-A112-4040-B820-257430D8D805}" type="pres">
      <dgm:prSet presAssocID="{95823407-4B79-430E-8980-5BB57E17D901}" presName="composite" presStyleCnt="0"/>
      <dgm:spPr/>
    </dgm:pt>
    <dgm:pt modelId="{F2D15148-3A8A-4ECE-A868-4FEF0011C8DC}" type="pres">
      <dgm:prSet presAssocID="{95823407-4B79-430E-8980-5BB57E17D901}" presName="imgShp" presStyleLbl="fgImgPlace1" presStyleIdx="0" presStyleCnt="1" custLinFactNeighborX="22" custLinFactNeighborY="32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CDE52B-7529-447E-BC36-F5CD5A4984FE}" type="pres">
      <dgm:prSet presAssocID="{95823407-4B79-430E-8980-5BB57E17D901}" presName="txShp" presStyleLbl="node1" presStyleIdx="0" presStyleCnt="1" custLinFactNeighborX="111" custLinFactNeighborY="439">
        <dgm:presLayoutVars>
          <dgm:bulletEnabled val="1"/>
        </dgm:presLayoutVars>
      </dgm:prSet>
      <dgm:spPr/>
    </dgm:pt>
  </dgm:ptLst>
  <dgm:cxnLst>
    <dgm:cxn modelId="{E6C2A6C9-C9F7-48A8-B72B-98D1B070CF6D}" srcId="{A01499E8-DACF-43B2-BB2C-482304139F59}" destId="{95823407-4B79-430E-8980-5BB57E17D901}" srcOrd="0" destOrd="0" parTransId="{40F713AC-0572-4086-A012-A6F1BE4E1D72}" sibTransId="{4C3F1167-054A-47C9-918C-DBAA25A66279}"/>
    <dgm:cxn modelId="{E208ADD6-D3E8-4C51-850F-AAB6F49A3B0E}" type="presOf" srcId="{A01499E8-DACF-43B2-BB2C-482304139F59}" destId="{E56FC337-7322-4E9D-93BC-06050BCAE574}" srcOrd="0" destOrd="0" presId="urn:microsoft.com/office/officeart/2005/8/layout/vList3"/>
    <dgm:cxn modelId="{E24A10FC-4839-42BD-B7AD-B7FBC0BCC321}" type="presOf" srcId="{95823407-4B79-430E-8980-5BB57E17D901}" destId="{61CDE52B-7529-447E-BC36-F5CD5A4984FE}" srcOrd="0" destOrd="0" presId="urn:microsoft.com/office/officeart/2005/8/layout/vList3"/>
    <dgm:cxn modelId="{B62B1D27-CCE7-4D8F-AFFE-C3FAF4DEC50A}" type="presParOf" srcId="{E56FC337-7322-4E9D-93BC-06050BCAE574}" destId="{D772DF38-A112-4040-B820-257430D8D805}" srcOrd="0" destOrd="0" presId="urn:microsoft.com/office/officeart/2005/8/layout/vList3"/>
    <dgm:cxn modelId="{EB245932-DE3F-4EDA-9D94-F3969185CEBE}" type="presParOf" srcId="{D772DF38-A112-4040-B820-257430D8D805}" destId="{F2D15148-3A8A-4ECE-A868-4FEF0011C8DC}" srcOrd="0" destOrd="0" presId="urn:microsoft.com/office/officeart/2005/8/layout/vList3"/>
    <dgm:cxn modelId="{4C966E2C-E09C-41B4-93CB-0BB3FD896D44}" type="presParOf" srcId="{D772DF38-A112-4040-B820-257430D8D805}" destId="{61CDE52B-7529-447E-BC36-F5CD5A4984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DE52B-7529-447E-BC36-F5CD5A4984FE}">
      <dsp:nvSpPr>
        <dsp:cNvPr id="0" name=""/>
        <dsp:cNvSpPr/>
      </dsp:nvSpPr>
      <dsp:spPr>
        <a:xfrm rot="10800000">
          <a:off x="3072239" y="1875417"/>
          <a:ext cx="8107680" cy="40843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072" tIns="304800" rIns="568960" bIns="304800" numCol="1" spcCol="1270" anchor="ctr" anchorCtr="0">
          <a:noAutofit/>
        </a:bodyPr>
        <a:lstStyle/>
        <a:p>
          <a:pPr marL="0" lvl="0" indent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0" b="1" kern="12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Thank You </a:t>
          </a:r>
          <a:endParaRPr lang="en-IN" sz="8000" b="1" kern="1200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093319" y="1875417"/>
        <a:ext cx="7086600" cy="4084320"/>
      </dsp:txXfrm>
    </dsp:sp>
    <dsp:sp modelId="{F2D15148-3A8A-4ECE-A868-4FEF0011C8DC}">
      <dsp:nvSpPr>
        <dsp:cNvPr id="0" name=""/>
        <dsp:cNvSpPr/>
      </dsp:nvSpPr>
      <dsp:spPr>
        <a:xfrm>
          <a:off x="1021978" y="1870924"/>
          <a:ext cx="4084320" cy="408432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D76C-C83D-E385-49E4-FAE9163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82915-BB57-55A3-9C93-82E3022B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3D75-AD45-8B61-9F90-BD5D4F47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0338-9284-6870-F1D3-D0535CA2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4DB3-0565-50E0-6054-C4A21C58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7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D0A6-BF2B-E40C-FE34-8EF8BE37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CB66-975D-09BA-54DC-B3544CBE8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460C-AB7C-BD3C-F575-68C65E87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6A72-27AB-F8BA-266E-9A496D4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FDD2-A203-977E-39F4-F628F8BD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A965A-54F9-DA6D-4FD3-B1CD9760E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AAD92-E30B-BCC9-9B17-09724AE7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E058-6FC9-57D3-1D57-2E1D6F6E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4B3C-9691-7353-39CD-2BDCBD7D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642F-3E26-9095-EE90-517F33EF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7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F8CF-FC87-B56C-5384-32257FB4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7D0-CDDA-6EA1-9952-2C0843A3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FEC9-F764-52EB-050E-97A06B15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487-9685-E469-20F9-9F96F71E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D813-6B47-F48D-F717-B6B513A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3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13D1-0136-8D28-74D2-CDDB2AC5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1157-97AB-041F-9CD9-6D77D334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E859-B22E-5369-7C57-FBCA895C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B76D-4775-2D68-D315-4C0B96D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EE77-6B84-BD43-B88F-E2BC8A0A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E1AF-E564-C95D-3D84-6C8A49CC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B464-667B-7806-2DC4-7345E6AFE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3876-4D2F-3A62-E68E-16CEADE4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73AC7-160F-EBBA-101C-C54C013E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0D2F-C6AB-978B-F098-798D171E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45CED-063A-05C9-D355-ECE5EBA6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603-3A37-E7BA-C3DE-639B1CCC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BBA5-4722-F8AD-5DDB-BD5E1AAE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B08C-088D-F4D8-4D4E-80071461F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FB1F5-2148-F5F8-5750-8D2B5D17B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AF1B4-44A4-A71F-041D-CDF938EC4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1843A-1BBF-E12A-A94A-ADCDA14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BE21A-5C1D-61BB-3AB2-F1FDDF4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1292-5B88-5E82-36C3-7A1DCE61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3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759C-1486-6975-419D-5FD8D0E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AC208-40E1-9C0B-11BA-B44585EE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1FE83-5393-B5D5-82CD-5EB252AB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FD0B5-4442-A8B4-3D5A-A1E20398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F974D-C46E-4744-C95B-4396453A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E2FB1-78FC-F235-89BF-BAF3B8FF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01C9E-62D6-201D-0C02-84845658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A4FB-F968-1B5C-B433-5DEDF4BA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3E3B-E4A6-E0A8-37D8-14481032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1E25-7119-039B-BB1A-60B86461B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F987-2654-51F8-4BE2-218C3E79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5333E-EA0C-3869-C0F3-0C2244F9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4F878-3806-A5F8-0CFE-F12BB00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EB3E-481A-520F-6498-1F639784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DF8FA-4F26-6938-43BD-3011C1B28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A3CC6-93CB-AD26-08B8-BFD3FDDF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F08D-D4A0-479F-5566-0574878B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FAB6A-C8A1-FAF3-E8F7-EEE6F723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753B0-9294-35F0-5B55-6BDDDE3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1E74F-F76B-392B-756B-872B900B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BCF70-E1F1-69E1-5AA7-BD8D6B85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B08D-B2B4-7F8C-69DC-F8DB1319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4C85-C040-63B0-A53F-64E9E895E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C4F1-0EF7-B112-D52D-DE40A730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5BB-A3C5-4EE5-9A4C-BD4BA440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B855-5643-7EF4-E1AF-35339C7537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04048" y="3140341"/>
            <a:ext cx="8901952" cy="1406951"/>
          </a:xfrm>
          <a:solidFill>
            <a:schemeClr val="accent1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6"/>
                </a:solidFill>
              </a:rPr>
              <a:t>Presented by </a:t>
            </a:r>
            <a:r>
              <a:rPr lang="en-IN" b="1" dirty="0"/>
              <a:t>:- Abhishek Jaikaran Yadav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C05CA-97F9-4D81-907E-05A7F32DE122}"/>
              </a:ext>
            </a:extLst>
          </p:cNvPr>
          <p:cNvSpPr txBox="1"/>
          <p:nvPr/>
        </p:nvSpPr>
        <p:spPr>
          <a:xfrm>
            <a:off x="5194168" y="488128"/>
            <a:ext cx="3878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Atliq Hardware</a:t>
            </a:r>
          </a:p>
        </p:txBody>
      </p:sp>
      <p:pic>
        <p:nvPicPr>
          <p:cNvPr id="5" name="Picture 4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C9ACFE84-42E3-4BE0-9EBE-B5F53C14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01" y="-71120"/>
            <a:ext cx="1622588" cy="1622588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8A298D0-BE67-46C1-AB5C-66211BE5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917" y="5451049"/>
            <a:ext cx="1465083" cy="1406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26C1A4-8487-65DF-282F-A94AA966103C}"/>
              </a:ext>
            </a:extLst>
          </p:cNvPr>
          <p:cNvSpPr txBox="1"/>
          <p:nvPr/>
        </p:nvSpPr>
        <p:spPr>
          <a:xfrm>
            <a:off x="2926080" y="1772990"/>
            <a:ext cx="8036560" cy="707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Consumer Good Ad-hoc Insights</a:t>
            </a:r>
          </a:p>
        </p:txBody>
      </p:sp>
      <p:pic>
        <p:nvPicPr>
          <p:cNvPr id="10" name="Picture 9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7069992C-AB93-48AE-9CE8-E2B41D5E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814" y="5686714"/>
            <a:ext cx="1622588" cy="14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80140-A224-0806-5B85-E4CB5CBCD1E2}"/>
              </a:ext>
            </a:extLst>
          </p:cNvPr>
          <p:cNvSpPr txBox="1"/>
          <p:nvPr/>
        </p:nvSpPr>
        <p:spPr>
          <a:xfrm>
            <a:off x="1333500" y="348179"/>
            <a:ext cx="52705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7:-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Get the complete report of the Gross sales amount for the customer “Atliq Exclusive” for each month. This analysis helps to get an idea of low and high-performing months and take strategic decisions. The final report contains these columns: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Month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Year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Gross sales Amount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DABCE-D965-9004-235E-9C23A29E1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68963"/>
              </p:ext>
            </p:extLst>
          </p:nvPr>
        </p:nvGraphicFramePr>
        <p:xfrm>
          <a:off x="6329680" y="348179"/>
          <a:ext cx="4419600" cy="5481575"/>
        </p:xfrm>
        <a:graphic>
          <a:graphicData uri="http://schemas.openxmlformats.org/drawingml/2006/table">
            <a:tbl>
              <a:tblPr/>
              <a:tblGrid>
                <a:gridCol w="1330903">
                  <a:extLst>
                    <a:ext uri="{9D8B030D-6E8A-4147-A177-3AD203B41FA5}">
                      <a16:colId xmlns:a16="http://schemas.microsoft.com/office/drawing/2014/main" val="1277202383"/>
                    </a:ext>
                  </a:extLst>
                </a:gridCol>
                <a:gridCol w="678007">
                  <a:extLst>
                    <a:ext uri="{9D8B030D-6E8A-4147-A177-3AD203B41FA5}">
                      <a16:colId xmlns:a16="http://schemas.microsoft.com/office/drawing/2014/main" val="112800447"/>
                    </a:ext>
                  </a:extLst>
                </a:gridCol>
                <a:gridCol w="2410690">
                  <a:extLst>
                    <a:ext uri="{9D8B030D-6E8A-4147-A177-3AD203B41FA5}">
                      <a16:colId xmlns:a16="http://schemas.microsoft.com/office/drawing/2014/main" val="2847680067"/>
                    </a:ext>
                  </a:extLst>
                </a:gridCol>
              </a:tblGrid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gross_sales_amount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935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9092670.339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18155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10378637.6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74334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15231894.97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31402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9755795.058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347844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9584951.939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12470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8083995.548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84192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766976.4531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77693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800071.9543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61335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1586964.477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85240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3429736.571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923302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5151815.402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7005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5638281.829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2296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19530271.3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005778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21016218.21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96701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32247289.79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95238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20409063.18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994754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19570701.71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069960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15986603.89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73521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19149624.92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4674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11483530.3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66816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19204309.41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409980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15457579.66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51271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19044968.82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802556"/>
                  </a:ext>
                </a:extLst>
              </a:tr>
              <a:tr h="217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11324548.34</a:t>
                      </a:r>
                    </a:p>
                  </a:txBody>
                  <a:tcPr marL="5903" marR="5903" marT="59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6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50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F0C03E-D5C0-5570-E563-D5A92B51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21" y="479928"/>
            <a:ext cx="9365359" cy="3033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2EC58-01D4-8598-5DC4-69C2A971B05E}"/>
              </a:ext>
            </a:extLst>
          </p:cNvPr>
          <p:cNvSpPr txBox="1"/>
          <p:nvPr/>
        </p:nvSpPr>
        <p:spPr>
          <a:xfrm>
            <a:off x="3055620" y="4418151"/>
            <a:ext cx="627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For Atliq Exclusive Store, maximum sales were recorded in November 2020 and lowest sales recorded in March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Low sales from March to August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Sales started improving from September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6BD83-3C41-91C2-A7D4-132ABF5FC65E}"/>
              </a:ext>
            </a:extLst>
          </p:cNvPr>
          <p:cNvSpPr txBox="1"/>
          <p:nvPr/>
        </p:nvSpPr>
        <p:spPr>
          <a:xfrm>
            <a:off x="5361940" y="3806508"/>
            <a:ext cx="1475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964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1E2E9-DED0-8919-3511-9CB210E2F10D}"/>
              </a:ext>
            </a:extLst>
          </p:cNvPr>
          <p:cNvSpPr txBox="1"/>
          <p:nvPr/>
        </p:nvSpPr>
        <p:spPr>
          <a:xfrm>
            <a:off x="1607820" y="354598"/>
            <a:ext cx="92837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8:- </a:t>
            </a:r>
            <a:r>
              <a:rPr lang="en-US" sz="1800" b="1" dirty="0">
                <a:solidFill>
                  <a:srgbClr val="FF0000"/>
                </a:solidFill>
              </a:rPr>
              <a:t>In which quarter of 2020, got the maximum total_sold_quantity?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The final output contains these fields sorted by the total_sold_quantity,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Quarter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total_sold_quantity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0909C2-1D37-71F7-DE1B-BA34937F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54322"/>
              </p:ext>
            </p:extLst>
          </p:nvPr>
        </p:nvGraphicFramePr>
        <p:xfrm>
          <a:off x="1920240" y="2265680"/>
          <a:ext cx="3170873" cy="1985555"/>
        </p:xfrm>
        <a:graphic>
          <a:graphicData uri="http://schemas.openxmlformats.org/drawingml/2006/table">
            <a:tbl>
              <a:tblPr/>
              <a:tblGrid>
                <a:gridCol w="926871">
                  <a:extLst>
                    <a:ext uri="{9D8B030D-6E8A-4147-A177-3AD203B41FA5}">
                      <a16:colId xmlns:a16="http://schemas.microsoft.com/office/drawing/2014/main" val="1647231356"/>
                    </a:ext>
                  </a:extLst>
                </a:gridCol>
                <a:gridCol w="2244002">
                  <a:extLst>
                    <a:ext uri="{9D8B030D-6E8A-4147-A177-3AD203B41FA5}">
                      <a16:colId xmlns:a16="http://schemas.microsoft.com/office/drawing/2014/main" val="1092479521"/>
                    </a:ext>
                  </a:extLst>
                </a:gridCol>
              </a:tblGrid>
              <a:tr h="39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627302"/>
                  </a:ext>
                </a:extLst>
              </a:tr>
              <a:tr h="39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8425822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28436"/>
                  </a:ext>
                </a:extLst>
              </a:tr>
              <a:tr h="39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5246770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45134"/>
                  </a:ext>
                </a:extLst>
              </a:tr>
              <a:tr h="39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3704398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251731"/>
                  </a:ext>
                </a:extLst>
              </a:tr>
              <a:tr h="39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3395899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872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B6445D7-7661-BF64-B7A2-88503AAB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14" y="1391685"/>
            <a:ext cx="4666106" cy="2859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0180C-4FF9-FD5A-E362-362351EB07B6}"/>
              </a:ext>
            </a:extLst>
          </p:cNvPr>
          <p:cNvSpPr txBox="1"/>
          <p:nvPr/>
        </p:nvSpPr>
        <p:spPr>
          <a:xfrm>
            <a:off x="2804160" y="5466315"/>
            <a:ext cx="6258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Q4 had the maximum quantity sold for FY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quantity dropped in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Increase in sales recorded in Q3 and Q4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B53DA-7F01-C395-8069-CA6793CE05A6}"/>
              </a:ext>
            </a:extLst>
          </p:cNvPr>
          <p:cNvSpPr txBox="1"/>
          <p:nvPr/>
        </p:nvSpPr>
        <p:spPr>
          <a:xfrm>
            <a:off x="4907280" y="4808100"/>
            <a:ext cx="1318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095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0E19B-28D5-F0C8-D5BE-C650C58D8A80}"/>
              </a:ext>
            </a:extLst>
          </p:cNvPr>
          <p:cNvSpPr txBox="1"/>
          <p:nvPr/>
        </p:nvSpPr>
        <p:spPr>
          <a:xfrm>
            <a:off x="1526540" y="256739"/>
            <a:ext cx="87452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9:- </a:t>
            </a:r>
            <a:r>
              <a:rPr lang="en-US" sz="2000" b="1" dirty="0">
                <a:solidFill>
                  <a:srgbClr val="FF0000"/>
                </a:solidFill>
              </a:rPr>
              <a:t>Which channel helped to bring more gross sales in the fiscal year 2021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and the percentage of contribution? The final output contains these fields,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channel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gross_sales_mln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percentage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670F70-DEA0-9FD1-B5A2-381BE4DD5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25209"/>
              </p:ext>
            </p:extLst>
          </p:nvPr>
        </p:nvGraphicFramePr>
        <p:xfrm>
          <a:off x="1526540" y="2702559"/>
          <a:ext cx="4155440" cy="1684496"/>
        </p:xfrm>
        <a:graphic>
          <a:graphicData uri="http://schemas.openxmlformats.org/drawingml/2006/table">
            <a:tbl>
              <a:tblPr/>
              <a:tblGrid>
                <a:gridCol w="1174364">
                  <a:extLst>
                    <a:ext uri="{9D8B030D-6E8A-4147-A177-3AD203B41FA5}">
                      <a16:colId xmlns:a16="http://schemas.microsoft.com/office/drawing/2014/main" val="1297036266"/>
                    </a:ext>
                  </a:extLst>
                </a:gridCol>
                <a:gridCol w="1738960">
                  <a:extLst>
                    <a:ext uri="{9D8B030D-6E8A-4147-A177-3AD203B41FA5}">
                      <a16:colId xmlns:a16="http://schemas.microsoft.com/office/drawing/2014/main" val="2735294590"/>
                    </a:ext>
                  </a:extLst>
                </a:gridCol>
                <a:gridCol w="1242116">
                  <a:extLst>
                    <a:ext uri="{9D8B030D-6E8A-4147-A177-3AD203B41FA5}">
                      <a16:colId xmlns:a16="http://schemas.microsoft.com/office/drawing/2014/main" val="1518289532"/>
                    </a:ext>
                  </a:extLst>
                </a:gridCol>
              </a:tblGrid>
              <a:tr h="42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gross_sales_mln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070250"/>
                  </a:ext>
                </a:extLst>
              </a:tr>
              <a:tr h="42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1924170398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41864"/>
                  </a:ext>
                </a:extLst>
              </a:tr>
              <a:tr h="42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406686873.9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779892"/>
                  </a:ext>
                </a:extLst>
              </a:tr>
              <a:tr h="421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297175879.7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4570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313FDC4-2463-65F0-250A-C5FF99AE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87" y="1636336"/>
            <a:ext cx="4039993" cy="3009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9FD87-3349-661F-638F-CEDDA78E7259}"/>
              </a:ext>
            </a:extLst>
          </p:cNvPr>
          <p:cNvSpPr txBox="1"/>
          <p:nvPr/>
        </p:nvSpPr>
        <p:spPr>
          <a:xfrm>
            <a:off x="4899660" y="4770772"/>
            <a:ext cx="1196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69CCE-FF8E-B003-F2D3-F0AD92D59FF3}"/>
              </a:ext>
            </a:extLst>
          </p:cNvPr>
          <p:cNvSpPr txBox="1"/>
          <p:nvPr/>
        </p:nvSpPr>
        <p:spPr>
          <a:xfrm>
            <a:off x="2767330" y="5396189"/>
            <a:ext cx="6263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Retailers with 73.23% of gross sales for FY 2021, which was followed by Direct and Distributor channel with 15.47% and 11.31% of gross sales for FY 2021. </a:t>
            </a:r>
          </a:p>
        </p:txBody>
      </p:sp>
    </p:spTree>
    <p:extLst>
      <p:ext uri="{BB962C8B-B14F-4D97-AF65-F5344CB8AC3E}">
        <p14:creationId xmlns:p14="http://schemas.microsoft.com/office/powerpoint/2010/main" val="121941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2BDF23-F4BB-ADD1-4DC0-9CB84C893545}"/>
              </a:ext>
            </a:extLst>
          </p:cNvPr>
          <p:cNvSpPr txBox="1"/>
          <p:nvPr/>
        </p:nvSpPr>
        <p:spPr>
          <a:xfrm>
            <a:off x="1536700" y="209679"/>
            <a:ext cx="9253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10:- </a:t>
            </a:r>
            <a:r>
              <a:rPr lang="en-US" sz="2000" b="1" dirty="0">
                <a:solidFill>
                  <a:srgbClr val="FF0000"/>
                </a:solidFill>
              </a:rPr>
              <a:t>Get the Top 3 products in each division that have a high total_sold_quantity in the fiscal_year 2021? The final output contains these fields,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division,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product_code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Product,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total_sold_quantity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rank_order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E701DC-A2E6-8F7F-81D6-CD6AD342C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96101"/>
              </p:ext>
            </p:extLst>
          </p:nvPr>
        </p:nvGraphicFramePr>
        <p:xfrm>
          <a:off x="4627880" y="1859280"/>
          <a:ext cx="6314441" cy="3495040"/>
        </p:xfrm>
        <a:graphic>
          <a:graphicData uri="http://schemas.openxmlformats.org/drawingml/2006/table">
            <a:tbl>
              <a:tblPr/>
              <a:tblGrid>
                <a:gridCol w="701605">
                  <a:extLst>
                    <a:ext uri="{9D8B030D-6E8A-4147-A177-3AD203B41FA5}">
                      <a16:colId xmlns:a16="http://schemas.microsoft.com/office/drawing/2014/main" val="195480498"/>
                    </a:ext>
                  </a:extLst>
                </a:gridCol>
                <a:gridCol w="1237040">
                  <a:extLst>
                    <a:ext uri="{9D8B030D-6E8A-4147-A177-3AD203B41FA5}">
                      <a16:colId xmlns:a16="http://schemas.microsoft.com/office/drawing/2014/main" val="3076062746"/>
                    </a:ext>
                  </a:extLst>
                </a:gridCol>
                <a:gridCol w="1680159">
                  <a:extLst>
                    <a:ext uri="{9D8B030D-6E8A-4147-A177-3AD203B41FA5}">
                      <a16:colId xmlns:a16="http://schemas.microsoft.com/office/drawing/2014/main" val="2635396981"/>
                    </a:ext>
                  </a:extLst>
                </a:gridCol>
                <a:gridCol w="1698621">
                  <a:extLst>
                    <a:ext uri="{9D8B030D-6E8A-4147-A177-3AD203B41FA5}">
                      <a16:colId xmlns:a16="http://schemas.microsoft.com/office/drawing/2014/main" val="3248938064"/>
                    </a:ext>
                  </a:extLst>
                </a:gridCol>
                <a:gridCol w="997016">
                  <a:extLst>
                    <a:ext uri="{9D8B030D-6E8A-4147-A177-3AD203B41FA5}">
                      <a16:colId xmlns:a16="http://schemas.microsoft.com/office/drawing/2014/main" val="3959128400"/>
                    </a:ext>
                  </a:extLst>
                </a:gridCol>
              </a:tblGrid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rank_order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97786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A6720160103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2 IN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701373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907501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A6818160202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86569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A6819160203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193154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A2319150302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Gamers 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428498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858403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A2520150501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419865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62602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A2520150504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419471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377332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A4218110202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97851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A4319110306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Velocity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769121"/>
                  </a:ext>
                </a:extLst>
              </a:tr>
              <a:tr h="3495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A4218110208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7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EC9CD-21E6-ADA3-7027-80AD7779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94" y="482600"/>
            <a:ext cx="8015289" cy="294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D97DF-41A0-F315-7464-41B3C9707279}"/>
              </a:ext>
            </a:extLst>
          </p:cNvPr>
          <p:cNvSpPr txBox="1"/>
          <p:nvPr/>
        </p:nvSpPr>
        <p:spPr>
          <a:xfrm>
            <a:off x="2090656" y="4084102"/>
            <a:ext cx="778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N&amp;S, the top selling product is AQ Pen Drive 2 IN 1 with a total of 7,01,373 quantities sold in FY 2021 followed by two variants of AQ Pen Drive DRC with 6,88,003 and 6,76,245 quantity sold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P&amp;A,  top selling product is AQ Gamers Ms with 4,28,498 quantities sold followed by two variants of AQ Maxima Ms with 4,19,865 and 4,19,471 quantity sold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PC, top selling product is AQ Digit PC with 17,434 quantities sold followed by AQ Velocity PC with 17,280 and AQ Digit PC with 17,275 quantity sold respectively.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8821-A4C3-FFB5-51C5-416C8D7A54A5}"/>
              </a:ext>
            </a:extLst>
          </p:cNvPr>
          <p:cNvSpPr txBox="1"/>
          <p:nvPr/>
        </p:nvSpPr>
        <p:spPr>
          <a:xfrm>
            <a:off x="5262880" y="3556506"/>
            <a:ext cx="125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0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800DAE-4C35-F30A-BAA7-5CFD78065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777502"/>
              </p:ext>
            </p:extLst>
          </p:nvPr>
        </p:nvGraphicFramePr>
        <p:xfrm>
          <a:off x="0" y="0"/>
          <a:ext cx="12192000" cy="7799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4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C367B8-045C-8F42-5012-6DE3CCCE1601}"/>
              </a:ext>
            </a:extLst>
          </p:cNvPr>
          <p:cNvSpPr txBox="1"/>
          <p:nvPr/>
        </p:nvSpPr>
        <p:spPr>
          <a:xfrm>
            <a:off x="3733501" y="3974128"/>
            <a:ext cx="7462819" cy="19389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Arial Black" panose="020B0A04020102020204" pitchFamily="34" charset="0"/>
              </a:rPr>
              <a:t>Consumer Goods Ad_Hoc query results and Insights Analysis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EBB85-EBD9-42D2-FB65-EE9B30DCEAE1}"/>
              </a:ext>
            </a:extLst>
          </p:cNvPr>
          <p:cNvSpPr/>
          <p:nvPr/>
        </p:nvSpPr>
        <p:spPr>
          <a:xfrm>
            <a:off x="11196320" y="5913120"/>
            <a:ext cx="670560" cy="8229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BAE89CC-4B67-B6FC-E09D-53CC633A9006}"/>
              </a:ext>
            </a:extLst>
          </p:cNvPr>
          <p:cNvSpPr/>
          <p:nvPr/>
        </p:nvSpPr>
        <p:spPr>
          <a:xfrm>
            <a:off x="380701" y="1335626"/>
            <a:ext cx="6705599" cy="2044068"/>
          </a:xfrm>
          <a:prstGeom prst="wedgeRectCallout">
            <a:avLst>
              <a:gd name="adj1" fmla="val -35272"/>
              <a:gd name="adj2" fmla="val 76534"/>
            </a:avLst>
          </a:prstGeom>
          <a:ln>
            <a:solidFill>
              <a:srgbClr val="002060"/>
            </a:solidFill>
          </a:ln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b="1" i="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 challenge consisted of answering 10 ad-hoc requests for business insights, which required me to run SQL queries and present the results in a way that would be meaningful and accessible to top-level management.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3A5EF-13A8-43BF-9799-0B72291CA280}"/>
              </a:ext>
            </a:extLst>
          </p:cNvPr>
          <p:cNvSpPr txBox="1"/>
          <p:nvPr/>
        </p:nvSpPr>
        <p:spPr>
          <a:xfrm>
            <a:off x="4130636" y="484411"/>
            <a:ext cx="3695551" cy="461665"/>
          </a:xfrm>
          <a:prstGeom prst="rect">
            <a:avLst/>
          </a:prstGeom>
          <a:solidFill>
            <a:srgbClr val="FFC00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Codebasics SQL Challenge</a:t>
            </a:r>
          </a:p>
        </p:txBody>
      </p:sp>
    </p:spTree>
    <p:extLst>
      <p:ext uri="{BB962C8B-B14F-4D97-AF65-F5344CB8AC3E}">
        <p14:creationId xmlns:p14="http://schemas.microsoft.com/office/powerpoint/2010/main" val="54127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4776AC-8D17-7D08-6CF4-91F0B4B2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6" y="1097280"/>
            <a:ext cx="8914513" cy="540284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46C5F0B-DD17-1A5F-FB28-CBD7E3D1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4834"/>
            <a:ext cx="9905998" cy="108484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+mn-lt"/>
              </a:rPr>
              <a:t>Entity Relationship Model of Data</a:t>
            </a:r>
            <a:endParaRPr lang="en-IN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56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ACFA2-89D6-C9C2-F1EB-070F906E2A54}"/>
              </a:ext>
            </a:extLst>
          </p:cNvPr>
          <p:cNvSpPr txBox="1"/>
          <p:nvPr/>
        </p:nvSpPr>
        <p:spPr>
          <a:xfrm>
            <a:off x="1211580" y="278676"/>
            <a:ext cx="7881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1:- </a:t>
            </a:r>
            <a:r>
              <a:rPr lang="en-US" sz="2000" b="1" dirty="0">
                <a:solidFill>
                  <a:srgbClr val="FF0000"/>
                </a:solidFill>
              </a:rPr>
              <a:t>Provide the list of markets in which customer "Atliq Exclusive" operates its business in the APAC region. 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F9B83-3B8B-F5FF-5F77-4F931C68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47979"/>
              </p:ext>
            </p:extLst>
          </p:nvPr>
        </p:nvGraphicFramePr>
        <p:xfrm>
          <a:off x="1445260" y="1351281"/>
          <a:ext cx="2415540" cy="3360420"/>
        </p:xfrm>
        <a:graphic>
          <a:graphicData uri="http://schemas.openxmlformats.org/drawingml/2006/table">
            <a:tbl>
              <a:tblPr/>
              <a:tblGrid>
                <a:gridCol w="2415540">
                  <a:extLst>
                    <a:ext uri="{9D8B030D-6E8A-4147-A177-3AD203B41FA5}">
                      <a16:colId xmlns:a16="http://schemas.microsoft.com/office/drawing/2014/main" val="1375603770"/>
                    </a:ext>
                  </a:extLst>
                </a:gridCol>
              </a:tblGrid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78724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0215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03626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71300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Philiphines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4180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Korea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620633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1204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Newzealand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615659"/>
                  </a:ext>
                </a:extLst>
              </a:tr>
              <a:tr h="373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21262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4EF01D9-1829-5EFC-DF56-8FD160A0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60" y="1219200"/>
            <a:ext cx="7210061" cy="3492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40B132-05B2-AFE3-BE8B-BECED75CE4C4}"/>
              </a:ext>
            </a:extLst>
          </p:cNvPr>
          <p:cNvSpPr txBox="1"/>
          <p:nvPr/>
        </p:nvSpPr>
        <p:spPr>
          <a:xfrm>
            <a:off x="5327473" y="5009487"/>
            <a:ext cx="1232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47C93-7437-538E-6AE5-2F0C61C84859}"/>
              </a:ext>
            </a:extLst>
          </p:cNvPr>
          <p:cNvSpPr txBox="1"/>
          <p:nvPr/>
        </p:nvSpPr>
        <p:spPr>
          <a:xfrm>
            <a:off x="3312159" y="5638800"/>
            <a:ext cx="7752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The Customer ‘Atliq Exclusive’ operates its business in 8 major markets in the APAC Region.</a:t>
            </a:r>
          </a:p>
        </p:txBody>
      </p:sp>
    </p:spTree>
    <p:extLst>
      <p:ext uri="{BB962C8B-B14F-4D97-AF65-F5344CB8AC3E}">
        <p14:creationId xmlns:p14="http://schemas.microsoft.com/office/powerpoint/2010/main" val="343504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6FBBFD-1505-0BF2-C32A-BC9A1E3B2A18}"/>
              </a:ext>
            </a:extLst>
          </p:cNvPr>
          <p:cNvSpPr txBox="1"/>
          <p:nvPr/>
        </p:nvSpPr>
        <p:spPr>
          <a:xfrm>
            <a:off x="1313180" y="283478"/>
            <a:ext cx="91109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2:-</a:t>
            </a:r>
            <a:r>
              <a:rPr lang="en-US" sz="2800" dirty="0"/>
              <a:t>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percentage of unique product increase in 2021 vs. 2020?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output contains these fields,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unique_products_2020,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unique_products_2021,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percentage_chg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9EBE98-BEE7-2E64-A662-60E20CC4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05832"/>
              </p:ext>
            </p:extLst>
          </p:nvPr>
        </p:nvGraphicFramePr>
        <p:xfrm>
          <a:off x="1445259" y="2549470"/>
          <a:ext cx="8846821" cy="1230740"/>
        </p:xfrm>
        <a:graphic>
          <a:graphicData uri="http://schemas.openxmlformats.org/drawingml/2006/table">
            <a:tbl>
              <a:tblPr/>
              <a:tblGrid>
                <a:gridCol w="3262449">
                  <a:extLst>
                    <a:ext uri="{9D8B030D-6E8A-4147-A177-3AD203B41FA5}">
                      <a16:colId xmlns:a16="http://schemas.microsoft.com/office/drawing/2014/main" val="1350211696"/>
                    </a:ext>
                  </a:extLst>
                </a:gridCol>
                <a:gridCol w="3262449">
                  <a:extLst>
                    <a:ext uri="{9D8B030D-6E8A-4147-A177-3AD203B41FA5}">
                      <a16:colId xmlns:a16="http://schemas.microsoft.com/office/drawing/2014/main" val="995685318"/>
                    </a:ext>
                  </a:extLst>
                </a:gridCol>
                <a:gridCol w="2321923">
                  <a:extLst>
                    <a:ext uri="{9D8B030D-6E8A-4147-A177-3AD203B41FA5}">
                      <a16:colId xmlns:a16="http://schemas.microsoft.com/office/drawing/2014/main" val="694968140"/>
                    </a:ext>
                  </a:extLst>
                </a:gridCol>
              </a:tblGrid>
              <a:tr h="760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unique_products_2020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unique_products_2021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percentage_chg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48040"/>
                  </a:ext>
                </a:extLst>
              </a:tr>
              <a:tr h="4701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34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6D34C0-07AD-2455-E0D9-07F114CA76A5}"/>
              </a:ext>
            </a:extLst>
          </p:cNvPr>
          <p:cNvSpPr txBox="1"/>
          <p:nvPr/>
        </p:nvSpPr>
        <p:spPr>
          <a:xfrm>
            <a:off x="3136900" y="5086533"/>
            <a:ext cx="6283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With a 36.3% increase in unique products in 2021.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2FB5A-C5F2-456A-1E2A-AF151D9184D3}"/>
              </a:ext>
            </a:extLst>
          </p:cNvPr>
          <p:cNvSpPr txBox="1"/>
          <p:nvPr/>
        </p:nvSpPr>
        <p:spPr>
          <a:xfrm>
            <a:off x="5143500" y="4202539"/>
            <a:ext cx="6283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835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15F89-0A3C-C769-2656-04533CF03EAB}"/>
              </a:ext>
            </a:extLst>
          </p:cNvPr>
          <p:cNvSpPr txBox="1"/>
          <p:nvPr/>
        </p:nvSpPr>
        <p:spPr>
          <a:xfrm>
            <a:off x="1475740" y="425718"/>
            <a:ext cx="93751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3:- </a:t>
            </a:r>
            <a:r>
              <a:rPr lang="en-US" b="1" dirty="0">
                <a:solidFill>
                  <a:srgbClr val="FF0000"/>
                </a:solidFill>
              </a:rPr>
              <a:t>Provide a report with all the unique product counts for each segment and</a:t>
            </a:r>
          </a:p>
          <a:p>
            <a:r>
              <a:rPr lang="en-US" b="1" dirty="0">
                <a:solidFill>
                  <a:srgbClr val="FF0000"/>
                </a:solidFill>
              </a:rPr>
              <a:t>sort them in descending order of product counts.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final output contains 2 fields, </a:t>
            </a:r>
            <a:r>
              <a:rPr lang="en-US" b="1" dirty="0" err="1">
                <a:solidFill>
                  <a:srgbClr val="FF0000"/>
                </a:solidFill>
              </a:rPr>
              <a:t>Segment,product_count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86E5B-1FFB-2964-7213-94E1E217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44744"/>
              </p:ext>
            </p:extLst>
          </p:nvPr>
        </p:nvGraphicFramePr>
        <p:xfrm>
          <a:off x="1892300" y="1645920"/>
          <a:ext cx="3350260" cy="2519678"/>
        </p:xfrm>
        <a:graphic>
          <a:graphicData uri="http://schemas.openxmlformats.org/drawingml/2006/table">
            <a:tbl>
              <a:tblPr/>
              <a:tblGrid>
                <a:gridCol w="1743368">
                  <a:extLst>
                    <a:ext uri="{9D8B030D-6E8A-4147-A177-3AD203B41FA5}">
                      <a16:colId xmlns:a16="http://schemas.microsoft.com/office/drawing/2014/main" val="2969947889"/>
                    </a:ext>
                  </a:extLst>
                </a:gridCol>
                <a:gridCol w="1606892">
                  <a:extLst>
                    <a:ext uri="{9D8B030D-6E8A-4147-A177-3AD203B41FA5}">
                      <a16:colId xmlns:a16="http://schemas.microsoft.com/office/drawing/2014/main" val="983743939"/>
                    </a:ext>
                  </a:extLst>
                </a:gridCol>
              </a:tblGrid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21952"/>
                  </a:ext>
                </a:extLst>
              </a:tr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56405"/>
                  </a:ext>
                </a:extLst>
              </a:tr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703634"/>
                  </a:ext>
                </a:extLst>
              </a:tr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5020"/>
                  </a:ext>
                </a:extLst>
              </a:tr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450253"/>
                  </a:ext>
                </a:extLst>
              </a:tr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81308"/>
                  </a:ext>
                </a:extLst>
              </a:tr>
              <a:tr h="359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1602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462EB35-27C8-F3DD-F2DE-157BBA1D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4331"/>
            <a:ext cx="5008880" cy="2541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AC973-AD61-8CF2-9F1B-ACAFFA2B43AD}"/>
              </a:ext>
            </a:extLst>
          </p:cNvPr>
          <p:cNvSpPr txBox="1"/>
          <p:nvPr/>
        </p:nvSpPr>
        <p:spPr>
          <a:xfrm>
            <a:off x="5242560" y="4277804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EE97D-83ED-8FA2-19C2-C9EF7D488AF2}"/>
              </a:ext>
            </a:extLst>
          </p:cNvPr>
          <p:cNvSpPr txBox="1"/>
          <p:nvPr/>
        </p:nvSpPr>
        <p:spPr>
          <a:xfrm>
            <a:off x="2653030" y="4954954"/>
            <a:ext cx="7183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We have a wide range of products under segment</a:t>
            </a:r>
            <a:r>
              <a:rPr lang="en-IN" b="1" dirty="0"/>
              <a:t> like </a:t>
            </a:r>
            <a:r>
              <a:rPr lang="en-IN" sz="1800" b="1" dirty="0"/>
              <a:t>Notebook, Accessories, Peripherals, Desktop, Storage and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unique Product in Notebook segment is very high and Networking segment is very less unique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55697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CE360-E9F2-E345-E0CF-BC6D1151C6C9}"/>
              </a:ext>
            </a:extLst>
          </p:cNvPr>
          <p:cNvSpPr txBox="1"/>
          <p:nvPr/>
        </p:nvSpPr>
        <p:spPr>
          <a:xfrm>
            <a:off x="1374140" y="277059"/>
            <a:ext cx="88976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4:- </a:t>
            </a:r>
            <a:r>
              <a:rPr lang="en-US" b="1" dirty="0">
                <a:solidFill>
                  <a:srgbClr val="FF0000"/>
                </a:solidFill>
              </a:rPr>
              <a:t>Follow-up: Which segment had the most increase in unique products in 2021 vs 2020?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final output contains these fields,</a:t>
            </a:r>
          </a:p>
          <a:p>
            <a:r>
              <a:rPr lang="en-US" b="1" dirty="0">
                <a:solidFill>
                  <a:srgbClr val="FF0000"/>
                </a:solidFill>
              </a:rPr>
              <a:t>Segment,product_count_2020,product_count_2021,difference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69B1B4-AF78-87D2-45D1-D5E3005A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35907"/>
              </p:ext>
            </p:extLst>
          </p:nvPr>
        </p:nvGraphicFramePr>
        <p:xfrm>
          <a:off x="1292729" y="1836048"/>
          <a:ext cx="4803271" cy="2392888"/>
        </p:xfrm>
        <a:graphic>
          <a:graphicData uri="http://schemas.openxmlformats.org/drawingml/2006/table">
            <a:tbl>
              <a:tblPr/>
              <a:tblGrid>
                <a:gridCol w="890674">
                  <a:extLst>
                    <a:ext uri="{9D8B030D-6E8A-4147-A177-3AD203B41FA5}">
                      <a16:colId xmlns:a16="http://schemas.microsoft.com/office/drawing/2014/main" val="1316305225"/>
                    </a:ext>
                  </a:extLst>
                </a:gridCol>
                <a:gridCol w="1558677">
                  <a:extLst>
                    <a:ext uri="{9D8B030D-6E8A-4147-A177-3AD203B41FA5}">
                      <a16:colId xmlns:a16="http://schemas.microsoft.com/office/drawing/2014/main" val="2825180195"/>
                    </a:ext>
                  </a:extLst>
                </a:gridCol>
                <a:gridCol w="1558677">
                  <a:extLst>
                    <a:ext uri="{9D8B030D-6E8A-4147-A177-3AD203B41FA5}">
                      <a16:colId xmlns:a16="http://schemas.microsoft.com/office/drawing/2014/main" val="1268262048"/>
                    </a:ext>
                  </a:extLst>
                </a:gridCol>
                <a:gridCol w="795243">
                  <a:extLst>
                    <a:ext uri="{9D8B030D-6E8A-4147-A177-3AD203B41FA5}">
                      <a16:colId xmlns:a16="http://schemas.microsoft.com/office/drawing/2014/main" val="24158713"/>
                    </a:ext>
                  </a:extLst>
                </a:gridCol>
              </a:tblGrid>
              <a:tr h="3031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product_count_2020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product_count_2021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13882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899914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812938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41556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417691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047065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26566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D98479-D42B-0735-62F9-82FEB754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36048"/>
            <a:ext cx="5547360" cy="2455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D25BCA-6C79-5595-7EBA-217CECDF6549}"/>
              </a:ext>
            </a:extLst>
          </p:cNvPr>
          <p:cNvSpPr txBox="1"/>
          <p:nvPr/>
        </p:nvSpPr>
        <p:spPr>
          <a:xfrm>
            <a:off x="5461000" y="4536068"/>
            <a:ext cx="127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A07EB-3B48-4637-41A9-F33582DDB800}"/>
              </a:ext>
            </a:extLst>
          </p:cNvPr>
          <p:cNvSpPr txBox="1"/>
          <p:nvPr/>
        </p:nvSpPr>
        <p:spPr>
          <a:xfrm>
            <a:off x="2326640" y="5041666"/>
            <a:ext cx="858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Accessories segment has the highest increase in the number of 34 new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Notebook and Peripherals each has an increment of 16 new unique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Desktop segment has the increment of 15 new products in the year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Storage segment has the increment of only 5 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Networking segment is at the bottom with 3 new products in the year 2021</a:t>
            </a:r>
          </a:p>
        </p:txBody>
      </p:sp>
    </p:spTree>
    <p:extLst>
      <p:ext uri="{BB962C8B-B14F-4D97-AF65-F5344CB8AC3E}">
        <p14:creationId xmlns:p14="http://schemas.microsoft.com/office/powerpoint/2010/main" val="395994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D06918-7B4E-2F56-A828-FC47DE9F4C30}"/>
              </a:ext>
            </a:extLst>
          </p:cNvPr>
          <p:cNvSpPr txBox="1"/>
          <p:nvPr/>
        </p:nvSpPr>
        <p:spPr>
          <a:xfrm>
            <a:off x="1648460" y="385078"/>
            <a:ext cx="76479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5:- </a:t>
            </a:r>
            <a:r>
              <a:rPr lang="en-US" sz="2000" b="1" dirty="0">
                <a:solidFill>
                  <a:srgbClr val="FF0000"/>
                </a:solidFill>
              </a:rPr>
              <a:t>Get the products that have the highest and lowest manufacturing costs.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 final output should contain these fields,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product_code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product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manufacturing_cost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814E9C-00F4-1AFF-A8F2-687517BCC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75257"/>
              </p:ext>
            </p:extLst>
          </p:nvPr>
        </p:nvGraphicFramePr>
        <p:xfrm>
          <a:off x="1880552" y="2631440"/>
          <a:ext cx="8208328" cy="1097280"/>
        </p:xfrm>
        <a:graphic>
          <a:graphicData uri="http://schemas.openxmlformats.org/drawingml/2006/table">
            <a:tbl>
              <a:tblPr/>
              <a:tblGrid>
                <a:gridCol w="2036882">
                  <a:extLst>
                    <a:ext uri="{9D8B030D-6E8A-4147-A177-3AD203B41FA5}">
                      <a16:colId xmlns:a16="http://schemas.microsoft.com/office/drawing/2014/main" val="838845721"/>
                    </a:ext>
                  </a:extLst>
                </a:gridCol>
                <a:gridCol w="3313732">
                  <a:extLst>
                    <a:ext uri="{9D8B030D-6E8A-4147-A177-3AD203B41FA5}">
                      <a16:colId xmlns:a16="http://schemas.microsoft.com/office/drawing/2014/main" val="529127986"/>
                    </a:ext>
                  </a:extLst>
                </a:gridCol>
                <a:gridCol w="2857714">
                  <a:extLst>
                    <a:ext uri="{9D8B030D-6E8A-4147-A177-3AD203B41FA5}">
                      <a16:colId xmlns:a16="http://schemas.microsoft.com/office/drawing/2014/main" val="36737497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manufacturing_cost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6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A6120110206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HOME Allin1 Gen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096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A2118150101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Master wired x1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0327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C80C11-2D1F-A7BE-5EC1-A192E24853F0}"/>
              </a:ext>
            </a:extLst>
          </p:cNvPr>
          <p:cNvSpPr txBox="1"/>
          <p:nvPr/>
        </p:nvSpPr>
        <p:spPr>
          <a:xfrm>
            <a:off x="5052060" y="4184134"/>
            <a:ext cx="1318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BFB62-7452-48DB-4BDE-82C20DEB4B41}"/>
              </a:ext>
            </a:extLst>
          </p:cNvPr>
          <p:cNvSpPr txBox="1"/>
          <p:nvPr/>
        </p:nvSpPr>
        <p:spPr>
          <a:xfrm>
            <a:off x="2472928" y="4918333"/>
            <a:ext cx="7469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AQ HOME Allin1 Gen 2 has the highest manufacturing costs of $240.54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AQ Master wired x1 </a:t>
            </a:r>
            <a:r>
              <a:rPr lang="en-US" b="1" i="0" dirty="0" err="1">
                <a:effectLst/>
              </a:rPr>
              <a:t>Ms</a:t>
            </a:r>
            <a:r>
              <a:rPr lang="en-US" b="1" i="0" dirty="0">
                <a:effectLst/>
              </a:rPr>
              <a:t> has the lowest manufacturing costs of $0.89</a:t>
            </a:r>
          </a:p>
        </p:txBody>
      </p:sp>
    </p:spTree>
    <p:extLst>
      <p:ext uri="{BB962C8B-B14F-4D97-AF65-F5344CB8AC3E}">
        <p14:creationId xmlns:p14="http://schemas.microsoft.com/office/powerpoint/2010/main" val="385643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BB24A-8E6F-AEFA-2381-D2365F5A63CC}"/>
              </a:ext>
            </a:extLst>
          </p:cNvPr>
          <p:cNvSpPr txBox="1"/>
          <p:nvPr/>
        </p:nvSpPr>
        <p:spPr>
          <a:xfrm>
            <a:off x="1445260" y="416560"/>
            <a:ext cx="965962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Request 6:- </a:t>
            </a:r>
            <a:r>
              <a:rPr lang="en-US" b="1" dirty="0">
                <a:solidFill>
                  <a:srgbClr val="FF0000"/>
                </a:solidFill>
              </a:rPr>
              <a:t>Generate a report which contains the top 5 customers who received an</a:t>
            </a:r>
          </a:p>
          <a:p>
            <a:r>
              <a:rPr lang="en-US" b="1" dirty="0">
                <a:solidFill>
                  <a:srgbClr val="FF0000"/>
                </a:solidFill>
              </a:rPr>
              <a:t>average high pre_invoice_discount_pct for the fiscal year 2021 and in the Indian market.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final output contains these fields,</a:t>
            </a:r>
          </a:p>
          <a:p>
            <a:r>
              <a:rPr lang="en-US" b="1" dirty="0">
                <a:solidFill>
                  <a:srgbClr val="FF0000"/>
                </a:solidFill>
              </a:rPr>
              <a:t>customer_code</a:t>
            </a:r>
          </a:p>
          <a:p>
            <a:r>
              <a:rPr lang="en-US" b="1" dirty="0">
                <a:solidFill>
                  <a:srgbClr val="FF0000"/>
                </a:solidFill>
              </a:rPr>
              <a:t>customer</a:t>
            </a:r>
          </a:p>
          <a:p>
            <a:r>
              <a:rPr lang="en-US" b="1" dirty="0">
                <a:solidFill>
                  <a:srgbClr val="FF0000"/>
                </a:solidFill>
              </a:rPr>
              <a:t>average_discount_percentage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3FD24-DA13-9713-4BBA-E15A1FA9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12217"/>
              </p:ext>
            </p:extLst>
          </p:nvPr>
        </p:nvGraphicFramePr>
        <p:xfrm>
          <a:off x="1145222" y="2434381"/>
          <a:ext cx="5326698" cy="2045833"/>
        </p:xfrm>
        <a:graphic>
          <a:graphicData uri="http://schemas.openxmlformats.org/drawingml/2006/table">
            <a:tbl>
              <a:tblPr/>
              <a:tblGrid>
                <a:gridCol w="1510252">
                  <a:extLst>
                    <a:ext uri="{9D8B030D-6E8A-4147-A177-3AD203B41FA5}">
                      <a16:colId xmlns:a16="http://schemas.microsoft.com/office/drawing/2014/main" val="2195375163"/>
                    </a:ext>
                  </a:extLst>
                </a:gridCol>
                <a:gridCol w="959214">
                  <a:extLst>
                    <a:ext uri="{9D8B030D-6E8A-4147-A177-3AD203B41FA5}">
                      <a16:colId xmlns:a16="http://schemas.microsoft.com/office/drawing/2014/main" val="1136561442"/>
                    </a:ext>
                  </a:extLst>
                </a:gridCol>
                <a:gridCol w="2857232">
                  <a:extLst>
                    <a:ext uri="{9D8B030D-6E8A-4147-A177-3AD203B41FA5}">
                      <a16:colId xmlns:a16="http://schemas.microsoft.com/office/drawing/2014/main" val="2706521236"/>
                    </a:ext>
                  </a:extLst>
                </a:gridCol>
              </a:tblGrid>
              <a:tr h="3357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average_discount_percentage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75609"/>
                  </a:ext>
                </a:extLst>
              </a:tr>
              <a:tr h="342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Flipkart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4819"/>
                  </a:ext>
                </a:extLst>
              </a:tr>
              <a:tr h="342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85187"/>
                  </a:ext>
                </a:extLst>
              </a:tr>
              <a:tr h="342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Ezone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78746"/>
                  </a:ext>
                </a:extLst>
              </a:tr>
              <a:tr h="342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67971"/>
                  </a:ext>
                </a:extLst>
              </a:tr>
              <a:tr h="3420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8788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3FED0B4-4337-C701-26A6-2626A86E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944133"/>
            <a:ext cx="5182049" cy="2969734"/>
          </a:xfrm>
          <a:prstGeom prst="rect">
            <a:avLst/>
          </a:prstGeom>
        </p:spPr>
      </p:pic>
      <p:pic>
        <p:nvPicPr>
          <p:cNvPr id="7" name="Picture 6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C1DFE0AA-BEFB-1546-BBE8-CCC45FF04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859" y="5506720"/>
            <a:ext cx="1622588" cy="162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9D129-108C-0171-86B6-CB0A8FD1D073}"/>
              </a:ext>
            </a:extLst>
          </p:cNvPr>
          <p:cNvSpPr txBox="1"/>
          <p:nvPr/>
        </p:nvSpPr>
        <p:spPr>
          <a:xfrm>
            <a:off x="3068544" y="5795109"/>
            <a:ext cx="6258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Flipkart has received the highest pre invoice discount percent i.e., 30.83%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9913A-21E1-C854-50A1-37673E5D51E3}"/>
              </a:ext>
            </a:extLst>
          </p:cNvPr>
          <p:cNvSpPr txBox="1"/>
          <p:nvPr/>
        </p:nvSpPr>
        <p:spPr>
          <a:xfrm>
            <a:off x="5090160" y="5169822"/>
            <a:ext cx="1381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</a:rPr>
              <a:t>Insights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971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1175</Words>
  <Application>Microsoft Office PowerPoint</Application>
  <PresentationFormat>Widescreen</PresentationFormat>
  <Paragraphs>316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Wingdings</vt:lpstr>
      <vt:lpstr>Office Theme</vt:lpstr>
      <vt:lpstr>   </vt:lpstr>
      <vt:lpstr>PowerPoint Presentation</vt:lpstr>
      <vt:lpstr>Entity Relationship Model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172</cp:revision>
  <dcterms:created xsi:type="dcterms:W3CDTF">2023-02-16T08:07:52Z</dcterms:created>
  <dcterms:modified xsi:type="dcterms:W3CDTF">2023-02-17T10:02:08Z</dcterms:modified>
</cp:coreProperties>
</file>