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Looking at variables one at a time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9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25" y="3286664"/>
            <a:ext cx="10515600" cy="24533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2000" dirty="0" smtClean="0"/>
              <a:t>Univariate - as the name suggests - is the study of a single variable in our dataset</a:t>
            </a:r>
          </a:p>
          <a:p>
            <a:pPr marL="0" indent="0" algn="ctr">
              <a:buNone/>
            </a:pPr>
            <a:endParaRPr lang="en-IN" sz="2000" dirty="0" smtClean="0"/>
          </a:p>
          <a:p>
            <a:pPr marL="0" indent="0" algn="ctr">
              <a:buNone/>
            </a:pPr>
            <a:r>
              <a:rPr lang="en-IN" sz="2000" dirty="0" smtClean="0"/>
              <a:t>We start looking at the two basic properties of any data:</a:t>
            </a:r>
          </a:p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Central Tendency</a:t>
            </a:r>
          </a:p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Dispersion</a:t>
            </a:r>
          </a:p>
          <a:p>
            <a:pPr algn="ctr"/>
            <a:endParaRPr lang="en-IN" sz="2000" dirty="0"/>
          </a:p>
          <a:p>
            <a:pPr marL="0" indent="0" algn="ctr">
              <a:buNone/>
            </a:pPr>
            <a:r>
              <a:rPr lang="en-IN" sz="2000" dirty="0" smtClean="0"/>
              <a:t>There are several ways to study these properties through visualization too.</a:t>
            </a:r>
          </a:p>
          <a:p>
            <a:pPr marL="0" indent="0" algn="ctr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98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Central Tendency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84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u="sng" dirty="0" smtClean="0">
                <a:latin typeface="Agency FB" panose="020B0503020202020204" pitchFamily="34" charset="0"/>
              </a:rPr>
              <a:t>Mean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The average value of all the numbers. The mean of a dataset is that number which can replace all the values of the dataset without changing the total. Not applicable for categorical variables.</a:t>
            </a:r>
          </a:p>
          <a:p>
            <a:pPr marL="0" indent="0">
              <a:buNone/>
            </a:pPr>
            <a:endParaRPr lang="en-IN" sz="2400" u="sng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2400" u="sng" dirty="0" smtClean="0">
                <a:latin typeface="Agency FB" panose="020B0503020202020204" pitchFamily="34" charset="0"/>
              </a:rPr>
              <a:t>Median</a:t>
            </a:r>
            <a:endParaRPr lang="en-IN" sz="2400" u="sng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If we sort all the values in the dataset, the number that lies in the middle (50</a:t>
            </a:r>
            <a:r>
              <a:rPr lang="en-IN" sz="1600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 percentile) is the median. Median is particularly helpful when we have bad outliers in our dataset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u="sng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2400" u="sng" dirty="0" smtClean="0">
                <a:latin typeface="Agency FB" panose="020B0503020202020204" pitchFamily="34" charset="0"/>
              </a:rPr>
              <a:t>Mode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</a:rPr>
              <a:t>The most frequent value in the dataset. There can be multiple or no mode in the dataset. Mode is particularly helpful when working with categorical data.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Dispersion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u="sng" dirty="0" smtClean="0">
                <a:latin typeface="Agency FB" panose="020B0503020202020204" pitchFamily="34" charset="0"/>
              </a:rPr>
              <a:t>VARIANCE</a:t>
            </a:r>
            <a:endParaRPr lang="en-IN" sz="2600" u="sng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Variance is the average squared distance of numbers in the dataset from their mean value.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400" u="sng" dirty="0">
                <a:latin typeface="Agency FB" panose="020B0503020202020204" pitchFamily="34" charset="0"/>
              </a:rPr>
              <a:t>STANDARD </a:t>
            </a:r>
            <a:r>
              <a:rPr lang="en-IN" sz="2400" u="sng" dirty="0" smtClean="0">
                <a:latin typeface="Agency FB" panose="020B0503020202020204" pitchFamily="34" charset="0"/>
              </a:rPr>
              <a:t>DEVIATION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Standard Deviation is the square root of variance. It ensures that the dispersion of a dataset is described in the same units of measurement.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3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Five point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Minimum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least value in the dataset</a:t>
            </a:r>
          </a:p>
          <a:p>
            <a:endParaRPr lang="en-IN" dirty="0"/>
          </a:p>
          <a:p>
            <a:r>
              <a:rPr lang="en-IN" dirty="0" smtClean="0"/>
              <a:t>First Quartile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number that represents the 25</a:t>
            </a:r>
            <a:r>
              <a:rPr lang="en-IN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percentile</a:t>
            </a:r>
          </a:p>
          <a:p>
            <a:endParaRPr lang="en-IN" dirty="0"/>
          </a:p>
          <a:p>
            <a:r>
              <a:rPr lang="en-IN" dirty="0" smtClean="0"/>
              <a:t>Median (Second Quartile)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no. that lies in the middle when all values are sorted</a:t>
            </a:r>
          </a:p>
          <a:p>
            <a:endParaRPr lang="en-IN" dirty="0"/>
          </a:p>
          <a:p>
            <a:r>
              <a:rPr lang="en-IN" dirty="0" smtClean="0"/>
              <a:t>Third Quartile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number that represents the 75</a:t>
            </a:r>
            <a:r>
              <a:rPr lang="en-IN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percentile</a:t>
            </a:r>
          </a:p>
          <a:p>
            <a:endParaRPr lang="en-IN" dirty="0"/>
          </a:p>
          <a:p>
            <a:r>
              <a:rPr lang="en-IN" dirty="0" smtClean="0"/>
              <a:t>Maximum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maximum value in the dataset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7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272" y="2638044"/>
            <a:ext cx="8911086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Outliers are values that are significantly different from all other values of the dataset.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The presence of an outlier can significantly alter the mean of the dataset but the median and the mode are nearly immune to it.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Outliers can be present on either extremities. Outliers can be good or bad, based on the situation.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15000"/>
            </a:schemeClr>
          </a:solidFill>
        </p:spPr>
        <p:txBody>
          <a:bodyPr/>
          <a:lstStyle/>
          <a:p>
            <a:r>
              <a:rPr lang="en-IN" dirty="0" smtClean="0"/>
              <a:t>outliers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94959" y="5469472"/>
            <a:ext cx="6633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Low outliers: anything less than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− 1.5(IQR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High outliers: anything greater than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+ 1.5(IQR)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Distribution is a mathematical function that tells us the probability of occurrences of a random event from all the potential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5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15000"/>
            </a:srgbClr>
          </a:solidFill>
        </p:spPr>
        <p:txBody>
          <a:bodyPr/>
          <a:lstStyle/>
          <a:p>
            <a:r>
              <a:rPr lang="en-IN" dirty="0" smtClean="0"/>
              <a:t>BOX 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209</TotalTime>
  <Words>366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Agency FB</vt:lpstr>
      <vt:lpstr>Arial</vt:lpstr>
      <vt:lpstr>Gill Sans MT</vt:lpstr>
      <vt:lpstr>Parcel</vt:lpstr>
      <vt:lpstr>Univariate analysis</vt:lpstr>
      <vt:lpstr>Introduction</vt:lpstr>
      <vt:lpstr>Central Tendency</vt:lpstr>
      <vt:lpstr>Dispersion</vt:lpstr>
      <vt:lpstr>Five point summary</vt:lpstr>
      <vt:lpstr>outliers</vt:lpstr>
      <vt:lpstr>Distribution</vt:lpstr>
      <vt:lpstr>BOX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analysis</dc:title>
  <dc:creator>Tushar Anand</dc:creator>
  <cp:lastModifiedBy>Tushar Anand</cp:lastModifiedBy>
  <cp:revision>9</cp:revision>
  <dcterms:created xsi:type="dcterms:W3CDTF">2019-04-05T19:10:39Z</dcterms:created>
  <dcterms:modified xsi:type="dcterms:W3CDTF">2019-04-05T22:40:01Z</dcterms:modified>
</cp:coreProperties>
</file>