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5" r:id="rId3"/>
    <p:sldId id="261" r:id="rId4"/>
    <p:sldId id="264" r:id="rId5"/>
    <p:sldId id="266" r:id="rId6"/>
    <p:sldId id="262" r:id="rId7"/>
    <p:sldId id="257" r:id="rId8"/>
    <p:sldId id="259" r:id="rId9"/>
    <p:sldId id="260" r:id="rId10"/>
    <p:sldId id="263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Anand" userId="dee251f9de0bea46" providerId="LiveId" clId="{CC712E49-7726-204D-9148-EAA4E0FB8F63}"/>
    <pc:docChg chg="undo custSel modSld">
      <pc:chgData name="Tushar Anand" userId="dee251f9de0bea46" providerId="LiveId" clId="{CC712E49-7726-204D-9148-EAA4E0FB8F63}" dt="2018-12-26T03:58:33.212" v="8"/>
      <pc:docMkLst>
        <pc:docMk/>
      </pc:docMkLst>
      <pc:sldChg chg="addSp delSp">
        <pc:chgData name="Tushar Anand" userId="dee251f9de0bea46" providerId="LiveId" clId="{CC712E49-7726-204D-9148-EAA4E0FB8F63}" dt="2018-12-26T03:58:33.212" v="8"/>
        <pc:sldMkLst>
          <pc:docMk/>
          <pc:sldMk cId="2981296015" sldId="256"/>
        </pc:sldMkLst>
        <pc:inkChg chg="add del">
          <ac:chgData name="Tushar Anand" userId="dee251f9de0bea46" providerId="LiveId" clId="{CC712E49-7726-204D-9148-EAA4E0FB8F63}" dt="2018-12-26T03:58:32.035" v="7"/>
          <ac:inkMkLst>
            <pc:docMk/>
            <pc:sldMk cId="2981296015" sldId="256"/>
            <ac:inkMk id="4" creationId="{B8A0BEDC-8621-3A49-B9A7-CCD19BF4D853}"/>
          </ac:inkMkLst>
        </pc:inkChg>
        <pc:inkChg chg="add del">
          <ac:chgData name="Tushar Anand" userId="dee251f9de0bea46" providerId="LiveId" clId="{CC712E49-7726-204D-9148-EAA4E0FB8F63}" dt="2018-12-26T03:58:33.212" v="8"/>
          <ac:inkMkLst>
            <pc:docMk/>
            <pc:sldMk cId="2981296015" sldId="256"/>
            <ac:inkMk id="7" creationId="{D652266D-E7EA-9441-A266-36892D2F1D5C}"/>
          </ac:inkMkLst>
        </pc:inkChg>
      </pc:sldChg>
    </pc:docChg>
  </pc:docChgLst>
  <pc:docChgLst>
    <pc:chgData name="Tushar Anand" userId="dee251f9de0bea46" providerId="LiveId" clId="{4370F59B-222A-E243-B087-2F4184F8C183}"/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Sheet1!$A$2:$A$24</c:f>
              <c:numCache>
                <c:formatCode>General</c:formatCode>
                <c:ptCount val="2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2.4</c:v>
                </c:pt>
                <c:pt idx="4">
                  <c:v>1.34</c:v>
                </c:pt>
                <c:pt idx="5">
                  <c:v>0.46</c:v>
                </c:pt>
                <c:pt idx="6">
                  <c:v>2.44</c:v>
                </c:pt>
                <c:pt idx="7">
                  <c:v>0.4</c:v>
                </c:pt>
                <c:pt idx="8">
                  <c:v>0.23</c:v>
                </c:pt>
                <c:pt idx="9">
                  <c:v>0.54</c:v>
                </c:pt>
                <c:pt idx="10">
                  <c:v>1.36</c:v>
                </c:pt>
                <c:pt idx="11">
                  <c:v>1.55</c:v>
                </c:pt>
                <c:pt idx="12">
                  <c:v>2.4300000000000002</c:v>
                </c:pt>
                <c:pt idx="13">
                  <c:v>2.88</c:v>
                </c:pt>
                <c:pt idx="14">
                  <c:v>2.0099999999999998</c:v>
                </c:pt>
                <c:pt idx="15">
                  <c:v>2.3340000000000001</c:v>
                </c:pt>
                <c:pt idx="16">
                  <c:v>0.12</c:v>
                </c:pt>
                <c:pt idx="17">
                  <c:v>0.47</c:v>
                </c:pt>
                <c:pt idx="18">
                  <c:v>0.68</c:v>
                </c:pt>
                <c:pt idx="19">
                  <c:v>0.99</c:v>
                </c:pt>
                <c:pt idx="20">
                  <c:v>1.67</c:v>
                </c:pt>
                <c:pt idx="21">
                  <c:v>1.92</c:v>
                </c:pt>
                <c:pt idx="22">
                  <c:v>1.64</c:v>
                </c:pt>
              </c:numCache>
            </c:numRef>
          </c:xVal>
          <c:yVal>
            <c:numRef>
              <c:f>Sheet1!$B$2:$B$24</c:f>
              <c:numCache>
                <c:formatCode>General</c:formatCode>
                <c:ptCount val="2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0.43</c:v>
                </c:pt>
                <c:pt idx="4">
                  <c:v>0.65</c:v>
                </c:pt>
                <c:pt idx="5">
                  <c:v>0.76</c:v>
                </c:pt>
                <c:pt idx="6">
                  <c:v>1.4</c:v>
                </c:pt>
                <c:pt idx="7">
                  <c:v>1.6</c:v>
                </c:pt>
                <c:pt idx="8">
                  <c:v>1.99</c:v>
                </c:pt>
                <c:pt idx="9">
                  <c:v>2.44</c:v>
                </c:pt>
                <c:pt idx="10">
                  <c:v>0.11</c:v>
                </c:pt>
                <c:pt idx="11">
                  <c:v>2.4300000000000002</c:v>
                </c:pt>
                <c:pt idx="12">
                  <c:v>0.77</c:v>
                </c:pt>
                <c:pt idx="13">
                  <c:v>0.89</c:v>
                </c:pt>
                <c:pt idx="14">
                  <c:v>0.1</c:v>
                </c:pt>
                <c:pt idx="15">
                  <c:v>2.4</c:v>
                </c:pt>
                <c:pt idx="16">
                  <c:v>2</c:v>
                </c:pt>
                <c:pt idx="17">
                  <c:v>1.43</c:v>
                </c:pt>
                <c:pt idx="18">
                  <c:v>1.78</c:v>
                </c:pt>
                <c:pt idx="19">
                  <c:v>1.54</c:v>
                </c:pt>
                <c:pt idx="20">
                  <c:v>0.38</c:v>
                </c:pt>
                <c:pt idx="21">
                  <c:v>0.09</c:v>
                </c:pt>
                <c:pt idx="22">
                  <c:v>1.6</c:v>
                </c:pt>
              </c:numCache>
            </c:numRef>
          </c:yVal>
          <c:smooth val="0"/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189776"/>
        <c:axId val="984190864"/>
      </c:scatterChart>
      <c:valAx>
        <c:axId val="98418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190864"/>
        <c:crosses val="autoZero"/>
        <c:crossBetween val="midCat"/>
      </c:valAx>
      <c:valAx>
        <c:axId val="98419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189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0T20:57:00.08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73 31,'-35'-12,"7"3,18-1,64 17,-28-14,51 14,-28-4,0-3,-19 0,19 0,-7 0,5 7,9 0,-14 0,7-7,-14 0,14 0,-19 0,19 0,-7 0,12 0,9 0,0 0,-14 0,0 0,-19 0,38 9,-22-7,24 5,-18-4,-3-3,-14 0,14 0,-19 0,28 7,-9 0,-4 0,4-7,-14 0,14 0,-19 0,28 0,-13 0,18 0,-14 0,0 0,-14 0,14 0,-14 0,14 0,-19 0,28 0,-13 0,18 0,-21 0,0 0,-19 0,35 0,-13 0,18 0,-10 0,8 9,-7-7,-1 8,-1-10,-10 9,0-7,9 17,-7-17,8 8,-10-10,9 0,-16 9,5 3,-19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0T20:57:03.91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1,'56'23,"-1"-9,-17-9,11-5,-7 0,11 9,10-7,0 8,0-10,0 0,-14 0,0 0,-14 0,14 0,-9 0,21-7,-5 0,-14 0,16 7,-9 0,-5-3,5-4,-14 5,14-5,-14 5,14 2,-18 0,18 0,-7 0,14 0,-14 0,25 0,-20 0,23 0,-26 0,-2 0,-14 0,21 0,-9 0,21 0,-5 0,-10 0,3 0,-7 0,14 0,-4 0,11 0,-19-3,12-4,-14 5,19-7,-5 9,-10 0,3 0,-7 0,14 0,-7 0,7 0,-18 0,20 0,-14 7,19 0,-18 0,13-7,-9 0,-9 0,18 0,-9 0,-19 0,26 0,-30 9,25 3,-18-1,-3-1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0T20:57:07.58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27,'16'0,"6"0,-11 11,4-8,7 9,3-12,5 0,4 0,-5 0,-8 0,5 0,-3 0,-3 2,3 7,-7-7,7 7,-9-5,13 5,-5-1,-4 1,1-9,-6 0,10 0,-7 0,6 0,-2 8,6 1,1 0,5-9,-8 0,2 0,-6-9,6 0,1 1,5 8,-8 0,2 0,-6-9,6 1,0-1,3 9,0 0,0 0,0 0,0 0,1 0,-1 0,0 0,0 0,0 0,0 0,0-9,0 1,4-1,-1 9,-2 0,-1 0,-2 0,6 0,-3 0,-1 0,0 0,0 0,-3 0,0 0,-4 0,4 0,-3-9,3 1,-4-1,4 9,0-4,3-4,-3 5,0-6,-3 7,3 2,-4 0,4 0,-7 0,4 0,-4 0,7 0,-3 0,3 0,-7 0,4 0,-6 0,9 0,-9 0,9 0,-4 0,7 0,-9 0,6 0,-2 0,5 0,-3 0,0 0,-4 0,4 0,-3 2,3 7,-4-6,4 5,-3-4,3-4,-3 9,6-1,-7 1,7-9,-10 0,7 0,-9 2,5 7,-2-7,6 7,-4-5,4-4,1 0,5 0,-8 0,2 0,-5 2,8 7,-8-7,5 7,-2-5,5-4,-3 8,0 1,-7 0,4-9,-7 0,6 0,-4 0,11 0,-4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9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0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6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1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5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5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0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F1F8-8832-47DF-BEF2-37795E697AD0}" type="datetimeFigureOut">
              <a:rPr lang="en-IN" smtClean="0"/>
              <a:t>26/12/18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Univariate Regression Technique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Simple Linear Regression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0BEDC-8621-3A49-B9A7-CCD19BF4D853}"/>
                  </a:ext>
                </a:extLst>
              </p14:cNvPr>
              <p14:cNvContentPartPr/>
              <p14:nvPr/>
            </p14:nvContentPartPr>
            <p14:xfrm>
              <a:off x="4054741" y="3769019"/>
              <a:ext cx="1220760" cy="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0BEDC-8621-3A49-B9A7-CCD19BF4D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0757" y="3661622"/>
                <a:ext cx="1328368" cy="278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9AFFF0-007B-8E48-9FD1-6C13883A085E}"/>
                  </a:ext>
                </a:extLst>
              </p14:cNvPr>
              <p14:cNvContentPartPr/>
              <p14:nvPr/>
            </p14:nvContentPartPr>
            <p14:xfrm>
              <a:off x="5457794" y="3810059"/>
              <a:ext cx="1300680" cy="2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29AFFF0-007B-8E48-9FD1-6C13883A08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779" y="3702059"/>
                <a:ext cx="140871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6ACA24-16A6-1C44-8D72-9029D34080C4}"/>
                  </a:ext>
                </a:extLst>
              </p14:cNvPr>
              <p14:cNvContentPartPr/>
              <p14:nvPr/>
            </p14:nvContentPartPr>
            <p14:xfrm>
              <a:off x="6947714" y="3785939"/>
              <a:ext cx="1222619" cy="4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D6ACA24-16A6-1C44-8D72-9029D34080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3727" y="3677939"/>
                <a:ext cx="1330592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29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Fitting Line</a:t>
            </a:r>
          </a:p>
        </p:txBody>
      </p:sp>
      <p:pic>
        <p:nvPicPr>
          <p:cNvPr id="5122" name="Picture 2" descr="https://s3-ap-south-1.amazonaws.com/av-blog-media/wp-content/uploads/2017/06/05202947/snip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61" y="1610656"/>
            <a:ext cx="7811678" cy="46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5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 of Squares of Residuals </a:t>
            </a:r>
            <a:r>
              <a:rPr lang="en-US" sz="3600" u="sng" dirty="0">
                <a:solidFill>
                  <a:schemeClr val="accent3">
                    <a:lumMod val="75000"/>
                  </a:schemeClr>
                </a:solidFill>
              </a:rPr>
              <a:t>or</a:t>
            </a:r>
            <a:r>
              <a:rPr lang="en-US" sz="3600" dirty="0"/>
              <a:t> Ordinary Least Squares</a:t>
            </a:r>
            <a:endParaRPr lang="en-IN" sz="3600" dirty="0"/>
          </a:p>
        </p:txBody>
      </p:sp>
      <p:pic>
        <p:nvPicPr>
          <p:cNvPr id="6146" name="Picture 2" descr="https://cdn-images-1.medium.com/max/1000/1*5xl2yHt9KvfqQurhwMv1B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3590"/>
            <a:ext cx="7546371" cy="39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85302" y="4943662"/>
                <a:ext cx="4587498" cy="15469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IN" sz="3200" i="1" baseline="-2500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3200" b="0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IN" sz="3200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302" y="4943662"/>
                <a:ext cx="4587498" cy="1546940"/>
              </a:xfrm>
              <a:blipFill rotWithShape="0">
                <a:blip r:embed="rId3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6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Residuals</a:t>
            </a:r>
          </a:p>
        </p:txBody>
      </p:sp>
      <p:pic>
        <p:nvPicPr>
          <p:cNvPr id="7170" name="Picture 2" descr="https://s3-ap-south-1.amazonaws.com/av-blog-media/wp-content/uploads/2017/06/05191358/residua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96" y="1523091"/>
            <a:ext cx="7434608" cy="49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6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Function</a:t>
            </a:r>
          </a:p>
        </p:txBody>
      </p:sp>
      <p:pic>
        <p:nvPicPr>
          <p:cNvPr id="8194" name="Picture 2" descr="https://s3-ap-south-1.amazonaws.com/av-blog-media/wp-content/uploads/2017/06/05192328/snip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18" y="2912113"/>
            <a:ext cx="6166412" cy="155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5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8"/>
          <a:stretch/>
        </p:blipFill>
        <p:spPr>
          <a:xfrm>
            <a:off x="0" y="0"/>
            <a:ext cx="12192000" cy="66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41"/>
          <a:stretch/>
        </p:blipFill>
        <p:spPr>
          <a:xfrm>
            <a:off x="1351175" y="1332330"/>
            <a:ext cx="9489650" cy="51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1264"/>
            <a:ext cx="10515600" cy="23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8"/>
          <a:stretch/>
        </p:blipFill>
        <p:spPr>
          <a:xfrm>
            <a:off x="0" y="0"/>
            <a:ext cx="12192000" cy="6627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097" y="1674777"/>
            <a:ext cx="6331878" cy="43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4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 (Simplified)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409" y="2082573"/>
            <a:ext cx="9365182" cy="38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3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Remove Outliers from your dataset since Linear Regression models are susceptible to outliers.</a:t>
            </a:r>
          </a:p>
        </p:txBody>
      </p:sp>
    </p:spTree>
    <p:extLst>
      <p:ext uri="{BB962C8B-B14F-4D97-AF65-F5344CB8AC3E}">
        <p14:creationId xmlns:p14="http://schemas.microsoft.com/office/powerpoint/2010/main" val="303516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Deterministic Relationships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a Deterministic Relationship, the equation </a:t>
            </a:r>
            <a:r>
              <a:rPr lang="en-US" sz="1800" u="sng" dirty="0"/>
              <a:t>exactly</a:t>
            </a:r>
            <a:r>
              <a:rPr lang="en-US" sz="1800" dirty="0"/>
              <a:t> describes the relationship between the two variables.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5294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Deterministic Relationship Example: </a:t>
            </a:r>
            <a:r>
              <a:rPr lang="en-IN" sz="3200" dirty="0"/>
              <a:t>(Relationship between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Fahrenheit</a:t>
            </a:r>
            <a:r>
              <a:rPr lang="en-IN" sz="3200" dirty="0"/>
              <a:t> &amp;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Celsius</a:t>
            </a:r>
            <a:r>
              <a:rPr lang="en-IN" sz="3200" dirty="0"/>
              <a:t>)</a:t>
            </a:r>
            <a:endParaRPr lang="en-IN" dirty="0"/>
          </a:p>
        </p:txBody>
      </p:sp>
      <p:pic>
        <p:nvPicPr>
          <p:cNvPr id="4098" name="Picture 2" descr="fahrenheit vs celsius pl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1" y="2018719"/>
            <a:ext cx="635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51481" y="3450210"/>
                <a:ext cx="5408729" cy="101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𝐹𝑎h𝑟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81" y="3450210"/>
                <a:ext cx="5408729" cy="101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428323" y="3080878"/>
            <a:ext cx="319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Relationship is defined as :</a:t>
            </a:r>
          </a:p>
        </p:txBody>
      </p:sp>
    </p:spTree>
    <p:extLst>
      <p:ext uri="{BB962C8B-B14F-4D97-AF65-F5344CB8AC3E}">
        <p14:creationId xmlns:p14="http://schemas.microsoft.com/office/powerpoint/2010/main" val="11895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Some other examples of Deterministic Relationships: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Circumference = π × diameter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Hooke's Law: </a:t>
            </a:r>
            <a:r>
              <a:rPr lang="en-US" sz="1800" i="1" dirty="0"/>
              <a:t>Y</a:t>
            </a:r>
            <a:r>
              <a:rPr lang="en-US" sz="1800" dirty="0"/>
              <a:t> = α +</a:t>
            </a:r>
            <a:r>
              <a:rPr lang="en-US" sz="1800" i="1" dirty="0"/>
              <a:t> βX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where </a:t>
            </a:r>
            <a:r>
              <a:rPr lang="en-US" sz="1800" i="1" dirty="0"/>
              <a:t>Y</a:t>
            </a:r>
            <a:r>
              <a:rPr lang="en-US" sz="1800" dirty="0"/>
              <a:t> = amount of stretch in a spring, and </a:t>
            </a:r>
            <a:r>
              <a:rPr lang="en-US" sz="1800" i="1" dirty="0"/>
              <a:t>X</a:t>
            </a:r>
            <a:r>
              <a:rPr lang="en-US" sz="1800" dirty="0"/>
              <a:t> = applied weight.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Ohm's Law: </a:t>
            </a:r>
            <a:r>
              <a:rPr lang="en-US" sz="1800" i="1" dirty="0"/>
              <a:t>I</a:t>
            </a:r>
            <a:r>
              <a:rPr lang="en-US" sz="1800" dirty="0"/>
              <a:t> = </a:t>
            </a:r>
            <a:r>
              <a:rPr lang="en-US" sz="1800" i="1" dirty="0"/>
              <a:t>V</a:t>
            </a:r>
            <a:r>
              <a:rPr lang="en-US" sz="1800" dirty="0"/>
              <a:t>/</a:t>
            </a:r>
            <a:r>
              <a:rPr lang="en-US" sz="1800" i="1" dirty="0"/>
              <a:t>r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where </a:t>
            </a:r>
            <a:r>
              <a:rPr lang="en-US" sz="1800" i="1" dirty="0"/>
              <a:t>V</a:t>
            </a:r>
            <a:r>
              <a:rPr lang="en-US" sz="1800" dirty="0"/>
              <a:t> = voltage applied, </a:t>
            </a:r>
            <a:r>
              <a:rPr lang="en-US" sz="1800" i="1" dirty="0"/>
              <a:t>r</a:t>
            </a:r>
            <a:r>
              <a:rPr lang="en-US" sz="1800" dirty="0"/>
              <a:t> = resistance, and </a:t>
            </a:r>
            <a:r>
              <a:rPr lang="en-US" sz="1800" i="1" dirty="0"/>
              <a:t>I</a:t>
            </a:r>
            <a:r>
              <a:rPr lang="en-US" sz="1800" dirty="0"/>
              <a:t> = current.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Boyle's Law: For a constant temperature, </a:t>
            </a:r>
            <a:r>
              <a:rPr lang="en-US" sz="1800" i="1" dirty="0"/>
              <a:t>P</a:t>
            </a:r>
            <a:r>
              <a:rPr lang="en-US" sz="1800" dirty="0"/>
              <a:t> = α/</a:t>
            </a:r>
            <a:r>
              <a:rPr lang="en-US" sz="1800" i="1" dirty="0"/>
              <a:t>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/>
              <a:t>	</a:t>
            </a:r>
            <a:r>
              <a:rPr lang="en-US" sz="1800" dirty="0"/>
              <a:t>where </a:t>
            </a:r>
            <a:r>
              <a:rPr lang="en-US" sz="1800" i="1" dirty="0"/>
              <a:t>P</a:t>
            </a:r>
            <a:r>
              <a:rPr lang="en-US" sz="1800" dirty="0"/>
              <a:t> = pressure, α = constant for each gas, and </a:t>
            </a:r>
            <a:r>
              <a:rPr lang="en-US" sz="1800" i="1" dirty="0"/>
              <a:t>V</a:t>
            </a:r>
            <a:r>
              <a:rPr lang="en-US" sz="1800" dirty="0"/>
              <a:t> = volume of gas.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2240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Relationships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Here, the </a:t>
            </a:r>
            <a:r>
              <a:rPr lang="en-US" dirty="0"/>
              <a:t>relationship between the numerical continuous variables is not perfect.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19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Some examples of Statistical Relationship: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Height and weight </a:t>
            </a:r>
            <a:r>
              <a:rPr lang="en-US" sz="1800" dirty="0"/>
              <a:t>— as height increases, you'd expect weight to increase, but not perfectly.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Alcohol consumed and blood alcohol content </a:t>
            </a:r>
            <a:r>
              <a:rPr lang="en-US" sz="1800" dirty="0"/>
              <a:t>— as alcohol consumption increases, you'd expect one's blood alcohol content to increase, but not perfectly.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Vital lung capacity and pack-years of smoking </a:t>
            </a:r>
            <a:r>
              <a:rPr lang="en-US" sz="1800" dirty="0"/>
              <a:t>— as amount of smoking increases (as quantified by the number of pack-years of smoking), you'd expect lung function (as quantified by vital lung capacity) to decrease, but not perfectly.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Driving speed and gas mileage </a:t>
            </a:r>
            <a:r>
              <a:rPr lang="en-US" sz="1800" dirty="0"/>
              <a:t>— as driving speed increases, you'd expect gas mileage to decrease, but not perfectly.</a:t>
            </a:r>
          </a:p>
        </p:txBody>
      </p:sp>
    </p:spTree>
    <p:extLst>
      <p:ext uri="{BB962C8B-B14F-4D97-AF65-F5344CB8AC3E}">
        <p14:creationId xmlns:p14="http://schemas.microsoft.com/office/powerpoint/2010/main" val="87773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Literata" panose="02000505060000020004" pitchFamily="50" charset="0"/>
              </a:rPr>
              <a:t>In simple words linear regression is predicting the value of a variable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Literata" panose="02000505060000020004" pitchFamily="50" charset="0"/>
              </a:rPr>
              <a:t>y</a:t>
            </a:r>
            <a:r>
              <a:rPr lang="en-US" dirty="0">
                <a:latin typeface="Literata" panose="02000505060000020004" pitchFamily="50" charset="0"/>
              </a:rPr>
              <a:t>(dependent variable) based on some variable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Literata" panose="02000505060000020004" pitchFamily="50" charset="0"/>
              </a:rPr>
              <a:t>X</a:t>
            </a:r>
            <a:r>
              <a:rPr lang="en-US" dirty="0">
                <a:latin typeface="Literata" panose="02000505060000020004" pitchFamily="50" charset="0"/>
              </a:rPr>
              <a:t>(independent variable) provided there is a linear relationship between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Literata" panose="02000505060000020004" pitchFamily="50" charset="0"/>
              </a:rPr>
              <a:t>X</a:t>
            </a:r>
            <a:r>
              <a:rPr lang="en-US" dirty="0">
                <a:latin typeface="Literata" panose="02000505060000020004" pitchFamily="50" charset="0"/>
              </a:rPr>
              <a:t> and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Literata" panose="02000505060000020004" pitchFamily="50" charset="0"/>
              </a:rPr>
              <a:t>y</a:t>
            </a:r>
            <a:r>
              <a:rPr lang="en-US" dirty="0">
                <a:latin typeface="Literata" panose="02000505060000020004" pitchFamily="50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>
              <a:latin typeface="Literata" panose="02000505060000020004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Literata" panose="02000505060000020004" pitchFamily="50" charset="0"/>
              </a:rPr>
              <a:t>Simple linear regression is a statistical method that allows us to summarize and study relationships between two continuous (quantitative) variables. 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>
              <a:latin typeface="Literata" panose="02000505060000020004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Literata" panose="02000505060000020004" pitchFamily="50" charset="0"/>
              </a:rPr>
              <a:t>This linear relationship between the 2 variables can be represented by a straight line (called Regression line).</a:t>
            </a:r>
            <a:endParaRPr lang="en-IN" dirty="0">
              <a:latin typeface="Literata" panose="0200050506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4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2dMevrBdzZwszdehSCHVe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74" y="840932"/>
            <a:ext cx="7028354" cy="47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0144" y="5882326"/>
            <a:ext cx="83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Seems to be a Linear Relationship between the Independent &amp; the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67069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02348090"/>
              </p:ext>
            </p:extLst>
          </p:nvPr>
        </p:nvGraphicFramePr>
        <p:xfrm>
          <a:off x="2271838" y="757374"/>
          <a:ext cx="6895184" cy="459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68618" y="5750351"/>
            <a:ext cx="73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Linear Relationship between the Independent &amp; the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9694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1817</TotalTime>
  <Words>330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Simple Linear Regression</vt:lpstr>
      <vt:lpstr>Deterministic Relationships</vt:lpstr>
      <vt:lpstr>Deterministic Relationship Example: (Relationship between Fahrenheit &amp; Celsius)</vt:lpstr>
      <vt:lpstr>Some other examples of Deterministic Relationships:</vt:lpstr>
      <vt:lpstr>Statistical Relationships</vt:lpstr>
      <vt:lpstr>Some examples of Statistical Relationship:</vt:lpstr>
      <vt:lpstr>Linear Regression</vt:lpstr>
      <vt:lpstr>PowerPoint Presentation</vt:lpstr>
      <vt:lpstr>PowerPoint Presentation</vt:lpstr>
      <vt:lpstr>Best Fitting Line</vt:lpstr>
      <vt:lpstr>Sum of Squares of Residuals or Ordinary Least Squares</vt:lpstr>
      <vt:lpstr>Residuals</vt:lpstr>
      <vt:lpstr>Cost Function</vt:lpstr>
      <vt:lpstr>PowerPoint Presentation</vt:lpstr>
      <vt:lpstr>Gradient Descent</vt:lpstr>
      <vt:lpstr>Gradient Descent Function</vt:lpstr>
      <vt:lpstr>PowerPoint Presentation</vt:lpstr>
      <vt:lpstr>Gradient Descent (Simplified)</vt:lpstr>
      <vt:lpstr>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Tushar Anand</dc:creator>
  <cp:lastModifiedBy>Tushar Anand</cp:lastModifiedBy>
  <cp:revision>21</cp:revision>
  <dcterms:created xsi:type="dcterms:W3CDTF">2018-07-12T16:23:38Z</dcterms:created>
  <dcterms:modified xsi:type="dcterms:W3CDTF">2018-12-26T03:58:35Z</dcterms:modified>
  <cp:contentStatus/>
</cp:coreProperties>
</file>