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AF"/>
    <a:srgbClr val="D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67602-CA94-9E49-9F2A-41B49B7A5424}" v="26" dt="2018-07-30T08:52:4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Anand" userId="dee251f9de0bea46" providerId="LiveId" clId="{E6167602-CA94-9E49-9F2A-41B49B7A5424}"/>
    <pc:docChg chg="undo custSel modSld">
      <pc:chgData name="Tushar Anand" userId="dee251f9de0bea46" providerId="LiveId" clId="{E6167602-CA94-9E49-9F2A-41B49B7A5424}" dt="2018-07-30T08:52:48.978" v="25" actId="167"/>
      <pc:docMkLst>
        <pc:docMk/>
      </pc:docMkLst>
      <pc:sldChg chg="addSp modSp">
        <pc:chgData name="Tushar Anand" userId="dee251f9de0bea46" providerId="LiveId" clId="{E6167602-CA94-9E49-9F2A-41B49B7A5424}" dt="2018-07-30T08:52:48.978" v="25" actId="167"/>
        <pc:sldMkLst>
          <pc:docMk/>
          <pc:sldMk cId="2226419294" sldId="256"/>
        </pc:sldMkLst>
        <pc:inkChg chg="add ord">
          <ac:chgData name="Tushar Anand" userId="dee251f9de0bea46" providerId="LiveId" clId="{E6167602-CA94-9E49-9F2A-41B49B7A5424}" dt="2018-07-30T08:52:48.978" v="25" actId="167"/>
          <ac:inkMkLst>
            <pc:docMk/>
            <pc:sldMk cId="2226419294" sldId="256"/>
            <ac:inkMk id="4" creationId="{CAE5085F-DF3A-9048-B22F-5DE3499474C3}"/>
          </ac:inkMkLst>
        </pc:inkChg>
      </pc:sldChg>
      <pc:sldChg chg="addSp delSp modSp">
        <pc:chgData name="Tushar Anand" userId="dee251f9de0bea46" providerId="LiveId" clId="{E6167602-CA94-9E49-9F2A-41B49B7A5424}" dt="2018-07-30T08:52:03.167" v="23" actId="167"/>
        <pc:sldMkLst>
          <pc:docMk/>
          <pc:sldMk cId="1292518242" sldId="258"/>
        </pc:sldMkLst>
        <pc:inkChg chg="add del">
          <ac:chgData name="Tushar Anand" userId="dee251f9de0bea46" providerId="LiveId" clId="{E6167602-CA94-9E49-9F2A-41B49B7A5424}" dt="2018-07-30T08:51:29.102" v="15"/>
          <ac:inkMkLst>
            <pc:docMk/>
            <pc:sldMk cId="1292518242" sldId="258"/>
            <ac:inkMk id="4" creationId="{62FB5746-26D1-2C44-AF38-4E5DE703E036}"/>
          </ac:inkMkLst>
        </pc:inkChg>
        <pc:inkChg chg="add ord">
          <ac:chgData name="Tushar Anand" userId="dee251f9de0bea46" providerId="LiveId" clId="{E6167602-CA94-9E49-9F2A-41B49B7A5424}" dt="2018-07-30T08:51:42.260" v="18" actId="167"/>
          <ac:inkMkLst>
            <pc:docMk/>
            <pc:sldMk cId="1292518242" sldId="258"/>
            <ac:inkMk id="5" creationId="{B6DC450B-89FA-674F-B029-5BA5DB12697A}"/>
          </ac:inkMkLst>
        </pc:inkChg>
        <pc:inkChg chg="add ord">
          <ac:chgData name="Tushar Anand" userId="dee251f9de0bea46" providerId="LiveId" clId="{E6167602-CA94-9E49-9F2A-41B49B7A5424}" dt="2018-07-30T08:51:46.339" v="19" actId="167"/>
          <ac:inkMkLst>
            <pc:docMk/>
            <pc:sldMk cId="1292518242" sldId="258"/>
            <ac:inkMk id="6" creationId="{F25E4F31-9BA7-3C40-9574-2AFA711650DD}"/>
          </ac:inkMkLst>
        </pc:inkChg>
        <pc:inkChg chg="add ord">
          <ac:chgData name="Tushar Anand" userId="dee251f9de0bea46" providerId="LiveId" clId="{E6167602-CA94-9E49-9F2A-41B49B7A5424}" dt="2018-07-30T08:52:00.869" v="22" actId="167"/>
          <ac:inkMkLst>
            <pc:docMk/>
            <pc:sldMk cId="1292518242" sldId="258"/>
            <ac:inkMk id="7" creationId="{09C21277-06F0-E344-8A15-442EC32A576D}"/>
          </ac:inkMkLst>
        </pc:inkChg>
        <pc:inkChg chg="add ord">
          <ac:chgData name="Tushar Anand" userId="dee251f9de0bea46" providerId="LiveId" clId="{E6167602-CA94-9E49-9F2A-41B49B7A5424}" dt="2018-07-30T08:52:03.167" v="23" actId="167"/>
          <ac:inkMkLst>
            <pc:docMk/>
            <pc:sldMk cId="1292518242" sldId="258"/>
            <ac:inkMk id="8" creationId="{1FE4245C-223F-434B-8C9C-5985FD74CC14}"/>
          </ac:inkMkLst>
        </pc:inkChg>
      </pc:sldChg>
      <pc:sldChg chg="modSp">
        <pc:chgData name="Tushar Anand" userId="dee251f9de0bea46" providerId="LiveId" clId="{E6167602-CA94-9E49-9F2A-41B49B7A5424}" dt="2018-07-30T08:50:57.077" v="13" actId="20577"/>
        <pc:sldMkLst>
          <pc:docMk/>
          <pc:sldMk cId="2213664986" sldId="260"/>
        </pc:sldMkLst>
        <pc:spChg chg="mod">
          <ac:chgData name="Tushar Anand" userId="dee251f9de0bea46" providerId="LiveId" clId="{E6167602-CA94-9E49-9F2A-41B49B7A5424}" dt="2018-07-30T08:50:57.077" v="13" actId="20577"/>
          <ac:spMkLst>
            <pc:docMk/>
            <pc:sldMk cId="2213664986" sldId="260"/>
            <ac:spMk id="3" creationId="{6162F2C2-9449-4073-82E1-0F23BED028CE}"/>
          </ac:spMkLst>
        </pc:spChg>
      </pc:sldChg>
      <pc:sldChg chg="addSp modSp">
        <pc:chgData name="Tushar Anand" userId="dee251f9de0bea46" providerId="LiveId" clId="{E6167602-CA94-9E49-9F2A-41B49B7A5424}" dt="2018-07-30T08:50:05.971" v="6" actId="167"/>
        <pc:sldMkLst>
          <pc:docMk/>
          <pc:sldMk cId="3393236478" sldId="261"/>
        </pc:sldMkLst>
        <pc:spChg chg="mod">
          <ac:chgData name="Tushar Anand" userId="dee251f9de0bea46" providerId="LiveId" clId="{E6167602-CA94-9E49-9F2A-41B49B7A5424}" dt="2018-07-30T08:49:41.524" v="4" actId="20577"/>
          <ac:spMkLst>
            <pc:docMk/>
            <pc:sldMk cId="3393236478" sldId="261"/>
            <ac:spMk id="3" creationId="{77500538-17C4-49EB-9106-29A2A2054C5A}"/>
          </ac:spMkLst>
        </pc:spChg>
        <pc:inkChg chg="add ord">
          <ac:chgData name="Tushar Anand" userId="dee251f9de0bea46" providerId="LiveId" clId="{E6167602-CA94-9E49-9F2A-41B49B7A5424}" dt="2018-07-30T08:50:05.971" v="6" actId="167"/>
          <ac:inkMkLst>
            <pc:docMk/>
            <pc:sldMk cId="3393236478" sldId="261"/>
            <ac:inkMk id="4" creationId="{E37E3AE7-8E29-7C4E-9BC2-3A8C6A5A2175}"/>
          </ac:inkMkLst>
        </pc:inkChg>
      </pc:sldChg>
      <pc:sldChg chg="addSp modSp">
        <pc:chgData name="Tushar Anand" userId="dee251f9de0bea46" providerId="LiveId" clId="{E6167602-CA94-9E49-9F2A-41B49B7A5424}" dt="2018-07-30T08:50:31.706" v="8" actId="167"/>
        <pc:sldMkLst>
          <pc:docMk/>
          <pc:sldMk cId="1185371925" sldId="262"/>
        </pc:sldMkLst>
        <pc:inkChg chg="add ord">
          <ac:chgData name="Tushar Anand" userId="dee251f9de0bea46" providerId="LiveId" clId="{E6167602-CA94-9E49-9F2A-41B49B7A5424}" dt="2018-07-30T08:50:31.706" v="8" actId="167"/>
          <ac:inkMkLst>
            <pc:docMk/>
            <pc:sldMk cId="1185371925" sldId="262"/>
            <ac:inkMk id="4" creationId="{6EEDEC14-BD93-C846-A568-7DBCA20E42E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8:52:43.146"/>
    </inkml:context>
    <inkml:brush xml:id="br0">
      <inkml:brushProperty name="width" value="0.4" units="cm"/>
      <inkml:brushProperty name="height" value="0.8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201 1,'-65'0,"4"0,29 0,1 0,20 0,57 18,-13-13,56 14,-36-19,20 9,-8-7,17 8,-5-10,-14 0,7 0,-33 0,49 0,-39 9,25-7,-9 8,10-10,-8 0,7 0,1 0,-8 0,17 0,-8 0,1 0,-3 0,-9-10,10 8,11-7,-7 9,4 0,-27 0,16 0,-14 0,7 0,-12 0,-9 0,0 0,0 0,10 0,1 0,10 0,-9 0,7-10,-17 8,7-7,-18 9,-3 0,-18 0,25 0,-11-10,16 8,-21-7,-12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8:50:01.619"/>
    </inkml:context>
    <inkml:brush xml:id="br0">
      <inkml:brushProperty name="width" value="0.4" units="cm"/>
      <inkml:brushProperty name="height" value="0.8" units="cm"/>
      <inkml:brushProperty name="color" value="#D0EBAF"/>
      <inkml:brushProperty name="tip" value="rectangle"/>
      <inkml:brushProperty name="rasterOp" value="maskPen"/>
    </inkml:brush>
  </inkml:definitions>
  <inkml:trace contextRef="#ctx0" brushRef="#br0">0 0,'47'0,"9"0,-33 0,19 0,0 0,0 0,0 0,0 0,9 0,3 0,0 0,6 0,3 0,12 0,9 0,-9 0,6 0,-15 0,15 0,-25 0,14 0,-16 0,18 0,5 0,-23 0,14 0,-24 0,0 0,5 0,-25 0,15 0,-6 0,9 0,0 0,0 0,0 0,-9 0,6 0,-6 0,28 0,-15 0,6 0,-13 0,-15 0,15 0,-15 0,15 0,-6 0,9 0,0 0,0 0,0 0,9 0,-6 0,-3 0,-3 0,-6 0,9 0,0 0,-9 0,6 0,-6 0,0 0,-3 0,-9 0,9 10,3-8,0 7,16-9,-5 0,28 0,3 0,9 0,0 0,0 0,0 0,-9 0,6 0,-6 0,9 10,0-8,0 5,-21-5,0-2,-28 0,42 0,-21 0,28 0,0 10,0-8,0 7,0-9,0 0,0 0,0 0,9 10,-6-8,-3 7,-3-9,-15 0,15 0,3 0,2 0,8 0,-10 0,0 0,0 0,0 0,0 0,-10 0,8 0,-7 0,2 0,0 0,-19 0,21 0,-13 0,18 0,0 0,-28 0,21 0,-21 0,28 0,0 0,9 0,-16 0,14 0,-16 0,9 0,-28 0,21 0,-28 0,28 0,-28 0,37 0,-28 0,36 0,-10 0,-28 0,30 10,-28-8,36 9,-10-4,-28-4,30 6,-28-9,33 0,-32 0,8 9,-13-6,23 4,-16-5,2-2,-21 0,21 0,-28 0,42 0,-31 0,36 0,-7 0,9 0,-28 0,21 0,-21 0,28 0,0 0,-28 0,21 0,-21 0,28 0,-7 0,0 0,-29 0,39 0,-29 0,26 0,-2 0,-17 0,17 0,-8 0,10 0,0 0,0 0,0 0,-21 0,0 0,-28 0,42 0,-30 0,25 0,1 0,11 0,2 0,7 0,-18 0,7 0,-8 0,10 0,0 0,-28 0,21 0,-30 0,28 0,-5 0,-24 0,41 0,-29 0,35 0,-9 0,-9 0,7 0,-5 0,-33 0,31 0,-38-9,45 6,-8-6,10 9,0 0,-28 0,21 0,-21 0,19 0,-3 0,1 0,1 0,1 0,-12 0,-30 0,-15 0,-18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30T08:50:28.418"/>
    </inkml:context>
    <inkml:brush xml:id="br0">
      <inkml:brushProperty name="width" value="0.4" units="cm"/>
      <inkml:brushProperty name="height" value="0.8" units="cm"/>
      <inkml:brushProperty name="color" value="#D5ECFF"/>
      <inkml:brushProperty name="tip" value="rectangle"/>
      <inkml:brushProperty name="rasterOp" value="maskPen"/>
    </inkml:brush>
  </inkml:definitions>
  <inkml:trace contextRef="#ctx0" brushRef="#br0">189 105,'-46'0,"8"0,29 0,-12 0,-2 0,-8 0,10 0,84 0,-30 0,65 0,-47 0,33-2,-14-5,-7 5,0-5,-21 4,21 3,-28 0,42 0,-28-7,28 0,-19 0,31-2,-21 7,23-5,-33 4,19-4,-14 0,-14 0,28 7,-21-9,9 7,5-8,-25 10,15 0,-15 0,6 0,0 0,-16 0,14 0,-16 0,9 0,-9 0,6 0,-15 0,15 0,-15 0,15 0,-6 0,0 0,-3 0,0 0,-6 0,6 0,0 0,-6 0,6 0,0 0,-6 0,6 0,-9 0,0 0,0 0,9 0,-6 0,6 0,0 0,-6 0,6 0,10 0,-15 0,15 0,-10 0,-6 0,6 0,10 0,13 0,22 0,9 0,0 0,-28 0,21 0,-21 0,28 0,-21 0,0 0,-21 0,21 0,-21 0,21 0,-28 0,42 10,-21-8,28 7,0-9,0 0,-28 0,30 0,-27 0,34 0,-9 0,0 0,-21 0,0 0,-28 0,42 0,-21 0,28 0,-21 0,0 0,-21 0,21 0,-21 0,21 0,-28 0,32 10,-13-8,30 7,2-9,-34 0,-1 0,35 0,8 0,-10 0,9 0,-7 7,5 0,-25 0,-3-7,-14 0,21 0,-21 0,14 0,-19 0,35 0,-4 0,11 7,5 0,-25 0,-3-7,-28 0,42 0,-21 0,28 0,9 0,-7 7,5 0,-32 0,18-7,-14 0,-14 0,28 0,-14 0,0 0,7 0,-21 0,14 0,-21 0,21 0,-21 0,21 0,-19 0,35 0,-4 0,11 0,8 0,-10 0,-10 0,17 0,-4 0,8 0,-4 0,-32 0,27 0,-28 0,33 0,-32 0,18 0,-14 0,-14 0,28 0,-14 0,-5 0,12 0,-26 0,26 0,-25 0,18 0,-28 0,42 0,-31 0,36 0,-8 0,10 0,-28 0,21 0,-30 0,35 0,-8 0,10 0,7 0,0 0,-21 7,-7 0,-21 0,21-7,-28 0,49 0,-14 0,-7 0,0 0,-18 0,43 10,-20-8,23 5,-33-5,29-2,-29 0,-8 5,3 0,33-3,5 5,-26-5,-2-2,-14 0,21 0,-18 0,34 0,-9 0,-19 0,29 0,-22 0,33 0,-23 0,-5 0,-26-2,26-5,-23 5,41-8,-20 10,23 0,-33 0,19 0,-21 0,28 0,-28 0,31-9,-29 7,33-5,-26 4,-2 3,-28 0,42 0,-21 0,28 0,7-2,0-5,-28 5,14-8,-14 10,-14 0,28 0,-14 0,-7 0,7 0,-21 3,21 4,-28-5,42 7,-21-9,28 0,0 0,0 0,-9 0,6 0,-15 10,-3-8,-12 7,-28-9,5-9,3 7,22-8,-6 10,2 0,-37-9,-3-3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1C4BD-28C8-4B24-8536-A8DFC1DA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44F6E8-CF88-4AED-B66B-29E647DC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CADCCD-5331-419C-993D-92A24A1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41C3C9-B53A-487F-BD52-4104EC6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8417BB-FCC4-4365-A621-EF302C37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A311F6-124C-46B9-91E4-1486DF1C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90E0F1-5888-47AC-8389-DC0979D2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F52092-A44B-4674-BA1A-7C6F9B63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CF3359-D001-4198-86B1-ADAA804E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8B76E-5B7D-4C96-9CB7-A94A975A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6F5482-5B37-455A-8A8F-7449C77C3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76AC2F5-0802-43C1-9E26-143715C81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0265A9-44B1-4A63-9F0A-EC89DE60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53B9B2-D448-491E-B1F9-E8E932CF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FA3139-85E3-4E07-AF9A-56CA7BB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B8918-6965-4CEA-814B-56E854C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8C81F-734C-41B8-B3A3-9BFEDE57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1499CE-B6CF-4B96-B557-F2F254FE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DD552D-C9AE-476C-9695-09505C03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E8E6CC-8B6C-49D2-9775-F12F8DB6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8E4B5-85A3-4275-9095-0AD4CE54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6B5DE9-6872-4584-AF71-B2F31B71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D82550-EB3D-49B8-9264-449B6556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FDAFD2-7AE7-4663-9CDF-8AD8DD7F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B5AEFA-59AE-4269-8A21-2F54898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EDD712-C4BC-4A2C-BE87-D1865D2C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271479-835A-4FD8-9166-F645BE166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652637-1DA0-4A96-869E-E61AC6AC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C62CA-3871-4DDF-9219-3CD67E1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E76791-2566-409A-A187-F004C09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2C618-83F3-4B62-A087-B46D06B7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1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3BA0F-7605-4AD9-BF1A-82E64008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8CA7F4-FAD6-48D6-B0D3-0BD4EF17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D08BF61-11E2-490A-8DA1-5D2A82F7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34BC06-3A84-49A0-8CD2-AE69C8A8D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F3242D1-74DA-4008-8301-466467991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3C546D9-48E2-4969-9175-775416CE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488F9F-72BC-43B0-97C3-EE475217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B7FF312-D81F-447F-BC4C-971FCEFE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0A54A-91EC-464F-B64C-89463B07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A31F18F-106E-4A56-8DA6-675A8C22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388669-B8A3-4B02-AB25-0E6354A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475A1A-7320-48F6-A2AA-1E6D91BD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13204A-C676-4C8D-ABBA-D3793B9F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39AC19-3EDD-4353-B2B6-C11B6FA4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188592-42DD-4FA5-BD03-9BA63402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0EF81-CB43-4E89-8A52-9EC16891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7BA3AD-1256-4C7E-86E0-16C1E0E2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0D39C8-AB51-45ED-AD0A-0B02C6A5D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F5C610-B850-4A43-B118-54CC8B99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E5AF7E-4A41-4A16-A99A-4E56DCE8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C273B5-5EE2-4439-AB6E-90C6A6C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277BD-1F33-4CAE-B92A-C0EF3A06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F0DF35-A13E-43EF-BB9A-55B7313B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4B0682-FB00-4A62-86AA-3AEB507B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F32C94-9C24-403F-BDF4-C4CC08C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A84B78-1BEB-4964-9B48-BEABC6F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654DFAC-DA74-4142-80CB-0C02F6E3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1D2553-86BA-45E3-A4CF-7E7734CE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0AEC70-76C8-42CD-B467-B67C563C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E7350-AC16-4CF4-9B43-1D5C28043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78E9-8ACF-4913-931A-2BD9673E65C7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1DECE2-7DA5-410E-A9D3-9E139E43D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2F6495-0C1E-4B64-80BB-FADA4771D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F5D1-840C-4847-A31E-2D8D43B5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AE5085F-DF3A-9048-B22F-5DE3499474C3}"/>
                  </a:ext>
                </a:extLst>
              </p14:cNvPr>
              <p14:cNvContentPartPr/>
              <p14:nvPr/>
            </p14:nvContentPartPr>
            <p14:xfrm>
              <a:off x="5554821" y="4789523"/>
              <a:ext cx="1077840" cy="3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E5085F-DF3A-9048-B22F-5DE349947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3181" y="4645883"/>
                <a:ext cx="1221480" cy="318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409DDC-AA13-4BEC-BDBF-06059CBE9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234"/>
            <a:ext cx="9144000" cy="23876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Mutually Exclusive, Completely Exhaustive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17EFF0-EA83-4C48-9D6C-07883F75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909"/>
            <a:ext cx="9144000" cy="1655762"/>
          </a:xfrm>
        </p:spPr>
        <p:txBody>
          <a:bodyPr/>
          <a:lstStyle/>
          <a:p>
            <a:r>
              <a:rPr lang="en-US" dirty="0"/>
              <a:t>MECE</a:t>
            </a:r>
          </a:p>
        </p:txBody>
      </p:sp>
    </p:spTree>
    <p:extLst>
      <p:ext uri="{BB962C8B-B14F-4D97-AF65-F5344CB8AC3E}">
        <p14:creationId xmlns:p14="http://schemas.microsoft.com/office/powerpoint/2010/main" val="222641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E37E3AE7-8E29-7C4E-9BC2-3A8C6A5A2175}"/>
                  </a:ext>
                </a:extLst>
              </p14:cNvPr>
              <p14:cNvContentPartPr/>
              <p14:nvPr/>
            </p14:nvContentPartPr>
            <p14:xfrm>
              <a:off x="902541" y="1130843"/>
              <a:ext cx="5375160" cy="5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7E3AE7-8E29-7C4E-9BC2-3A8C6A5A2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541" y="986843"/>
                <a:ext cx="5519160" cy="341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6FEEC-9341-46FE-B255-8011AC5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Mutually Exclusive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00538-17C4-49EB-9106-29A2A2054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 logic and probability theory, two events (or propositions) are 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Mutually Exclusive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or disjoint if they cannot both occur (be true) simultaneously. It is used to describe a situation where the occurrence of one event is not influenced or caused by another event.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 clear example is the set of outcomes of a single coin toss, which can result in either heads or tails, but not both.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Similarly, it is impossible to roll a five and a three on a single die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3932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6EEDEC14-BD93-C846-A568-7DBCA20E42E0}"/>
                  </a:ext>
                </a:extLst>
              </p14:cNvPr>
              <p14:cNvContentPartPr/>
              <p14:nvPr/>
            </p14:nvContentPartPr>
            <p14:xfrm>
              <a:off x="872301" y="1108163"/>
              <a:ext cx="6168960" cy="6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EEDEC14-BD93-C846-A568-7DBCA20E4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301" y="964163"/>
                <a:ext cx="6312960" cy="348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49771F-3FC9-40B4-AF3B-0634A48A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Completely Exhaustive (CE)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636F33-F4E7-498F-81C3-19FFEC51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 probability theory and logic, a set of events is jointly or collectively exhaustive if at least one of the events must occur.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Completely Exhaustive events are a complete group of events such that no event is left out or no other event can be added to the group of events.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example, when rolling a six-sided die, the outcomes 1, 2, 3, 4, 5, and 6 are collectively exhaustive, because they encompass the entire range of possible outcomes.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Similarly, for a coin toss, outcomes of Head and Tail are Completely Exhaustive because there can’t be any possible outcome apart from these two.</a:t>
            </a:r>
          </a:p>
        </p:txBody>
      </p:sp>
    </p:spTree>
    <p:extLst>
      <p:ext uri="{BB962C8B-B14F-4D97-AF65-F5344CB8AC3E}">
        <p14:creationId xmlns:p14="http://schemas.microsoft.com/office/powerpoint/2010/main" val="11853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71228-D34F-4C15-80CE-15E53783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086C6-69FC-4C52-ABE0-8BA11D4B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 group of people below 50 years &amp; another group of 50 years &amp; above is MECE.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No person can be in both groups - </a:t>
            </a:r>
            <a:r>
              <a:rPr lang="en-US" sz="2000" u="sng" dirty="0">
                <a:latin typeface="Roboto" panose="02000000000000000000" pitchFamily="2" charset="0"/>
                <a:ea typeface="Roboto" panose="02000000000000000000" pitchFamily="2" charset="0"/>
              </a:rPr>
              <a:t>Mutually Exclusive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Every person is in either one of them – </a:t>
            </a:r>
            <a:r>
              <a:rPr lang="en-US" sz="2000" u="sng" dirty="0">
                <a:latin typeface="Roboto" panose="02000000000000000000" pitchFamily="2" charset="0"/>
                <a:ea typeface="Roboto" panose="02000000000000000000" pitchFamily="2" charset="0"/>
              </a:rPr>
              <a:t>Collectively Exhaustive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MECE, mutually exclusive, collectively exhaustive">
            <a:extLst>
              <a:ext uri="{FF2B5EF4-FFF2-40B4-BE49-F238E27FC236}">
                <a16:creationId xmlns="" xmlns:a16="http://schemas.microsoft.com/office/drawing/2014/main" id="{91CC5A1C-A501-4C9A-90FD-7F5923D2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6" y="3741321"/>
            <a:ext cx="9113490" cy="24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71228-D34F-4C15-80CE-15E53783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086C6-69FC-4C52-ABE0-8BA11D4B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400" dirty="0"/>
              <a:t>A group of people below 50 years and another group with people from 40 to 70 years is not MECE.</a:t>
            </a:r>
          </a:p>
          <a:p>
            <a:pPr marL="0" indent="0" fontAlgn="t">
              <a:buNone/>
            </a:pPr>
            <a:r>
              <a:rPr lang="en-US" sz="2400" dirty="0"/>
              <a:t>People from 40 to 50 years belong to both groups – they’re not Mutually Exclusive</a:t>
            </a:r>
          </a:p>
          <a:p>
            <a:pPr marL="0" indent="0" fontAlgn="t">
              <a:buNone/>
            </a:pPr>
            <a:r>
              <a:rPr lang="en-US" sz="2400" dirty="0"/>
              <a:t>People above 70 are in neither one of the groups – they’re not Collectively Exhaustive.</a:t>
            </a:r>
          </a:p>
        </p:txBody>
      </p:sp>
      <p:pic>
        <p:nvPicPr>
          <p:cNvPr id="3074" name="Picture 2" descr="MECE, mutually exclusive, collectively exhaustive">
            <a:extLst>
              <a:ext uri="{FF2B5EF4-FFF2-40B4-BE49-F238E27FC236}">
                <a16:creationId xmlns="" xmlns:a16="http://schemas.microsoft.com/office/drawing/2014/main" id="{EA2D0BDF-03BD-41B0-84F9-5A554581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1" y="4236257"/>
            <a:ext cx="8361218" cy="22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0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B6BA6-6693-4359-8CEC-4CDFFC55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1A7881-74F6-4AFC-A580-E8FA8D0D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8"/>
            <a:ext cx="10515600" cy="476894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 local city zoo has 13 animals: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Two tigers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Male and a Female elephant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baby zebra and its parents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Three birds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lion</a:t>
            </a:r>
          </a:p>
          <a:p>
            <a:pPr lvl="1">
              <a:lnSpc>
                <a:spcPct val="120000"/>
              </a:lnSpc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monkey and its mother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Select all MECE ways to structure the animals:</a:t>
            </a:r>
          </a:p>
          <a:p>
            <a:pPr marL="971550" lvl="1" indent="-514350">
              <a:lnSpc>
                <a:spcPct val="120000"/>
              </a:lnSpc>
              <a:buAutoNum type="alphaLcParenR"/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Gender: Male – Female</a:t>
            </a:r>
          </a:p>
          <a:p>
            <a:pPr marL="971550" lvl="1" indent="-514350">
              <a:lnSpc>
                <a:spcPct val="120000"/>
              </a:lnSpc>
              <a:buAutoNum type="alphaLcParenR"/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Gender: Male - Female – Unknown</a:t>
            </a:r>
          </a:p>
          <a:p>
            <a:pPr marL="971550" lvl="1" indent="-514350">
              <a:lnSpc>
                <a:spcPct val="120000"/>
              </a:lnSpc>
              <a:buAutoNum type="alphaLcParenR"/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Number of animals per species: One - Two – Three</a:t>
            </a:r>
          </a:p>
          <a:p>
            <a:pPr marL="971550" lvl="1" indent="-514350">
              <a:lnSpc>
                <a:spcPct val="120000"/>
              </a:lnSpc>
              <a:buAutoNum type="alphaLcParenR"/>
            </a:pPr>
            <a:r>
              <a:rPr lang="en-US" sz="2600" dirty="0">
                <a:latin typeface="Roboto" panose="02000000000000000000" pitchFamily="2" charset="0"/>
                <a:ea typeface="Roboto" panose="02000000000000000000" pitchFamily="2" charset="0"/>
              </a:rPr>
              <a:t>Species: Tigers - others</a:t>
            </a:r>
          </a:p>
        </p:txBody>
      </p:sp>
    </p:spTree>
    <p:extLst>
      <p:ext uri="{BB962C8B-B14F-4D97-AF65-F5344CB8AC3E}">
        <p14:creationId xmlns:p14="http://schemas.microsoft.com/office/powerpoint/2010/main" val="41803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696114-B4B7-4C54-A3E5-515311F8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Solution (Quiz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01ADD-077B-448B-BCD0-7F23ED32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10000"/>
              </a:lnSpc>
              <a:buAutoNum type="alphaLcParenR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Wrong.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 Male - female is ME, but not CE: The animals whose gender is unknown cannot be included properly. However, if all genders were known, the structure would have been MECE.</a:t>
            </a:r>
          </a:p>
          <a:p>
            <a:pPr marL="514350" indent="-514350">
              <a:lnSpc>
                <a:spcPct val="110000"/>
              </a:lnSpc>
              <a:buAutoNum type="alphaLcParenR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10000"/>
              </a:lnSpc>
              <a:buAutoNum type="alphaLcParenR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Wrong.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 Male - female - unknown is CE, but not ME: The animals in the unknown category are all either male or female, so they technically belong into one of the other categories, too.</a:t>
            </a:r>
          </a:p>
          <a:p>
            <a:pPr marL="514350" indent="-514350">
              <a:lnSpc>
                <a:spcPct val="110000"/>
              </a:lnSpc>
              <a:buAutoNum type="alphaLcParenR"/>
            </a:pP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10000"/>
              </a:lnSpc>
              <a:buAutoNum type="alphaLcParenR"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Correct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 A separation depending on the number of animals per species is ME because a group of animals has only one number of members. The structure is CE because the animal groups have either one, two or three members and nothing else.</a:t>
            </a:r>
          </a:p>
          <a:p>
            <a:pPr marL="514350" indent="-514350">
              <a:lnSpc>
                <a:spcPct val="110000"/>
              </a:lnSpc>
              <a:buAutoNum type="alphaLcParenR"/>
            </a:pPr>
            <a:endParaRPr lang="en-US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14350" indent="-514350">
              <a:lnSpc>
                <a:spcPct val="110000"/>
              </a:lnSpc>
              <a:buAutoNum type="alphaLcParenR"/>
            </a:pPr>
            <a:r>
              <a:rPr lang="en-US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Correct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 A categorization into tigers and other animals covers all types of animals (CE) and is also ME.</a:t>
            </a:r>
          </a:p>
        </p:txBody>
      </p:sp>
    </p:spTree>
    <p:extLst>
      <p:ext uri="{BB962C8B-B14F-4D97-AF65-F5344CB8AC3E}">
        <p14:creationId xmlns:p14="http://schemas.microsoft.com/office/powerpoint/2010/main" val="129251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B9138-91C9-418B-82E8-662AB3A5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D9C68-233D-4C0A-A4B7-FF449B20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What can you say about the below lists of entrance fees and/or menu choices?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Options:</a:t>
            </a:r>
          </a:p>
          <a:p>
            <a:pPr marL="514350" indent="-514350">
              <a:lnSpc>
                <a:spcPct val="120000"/>
              </a:lnSpc>
              <a:buAutoNum type="alphaLcParenR"/>
            </a:pP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Both are MECE</a:t>
            </a:r>
          </a:p>
          <a:p>
            <a:pPr marL="514350" indent="-514350">
              <a:lnSpc>
                <a:spcPct val="120000"/>
              </a:lnSpc>
              <a:buAutoNum type="alphaLcParenR"/>
            </a:pP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Only the entrance fees are MECE</a:t>
            </a:r>
          </a:p>
          <a:p>
            <a:pPr marL="514350" indent="-514350">
              <a:lnSpc>
                <a:spcPct val="120000"/>
              </a:lnSpc>
              <a:buAutoNum type="alphaLcParenR"/>
            </a:pPr>
            <a:r>
              <a:rPr lang="en-US" sz="2900" dirty="0">
                <a:latin typeface="Roboto" panose="02000000000000000000" pitchFamily="2" charset="0"/>
                <a:ea typeface="Roboto" panose="02000000000000000000" pitchFamily="2" charset="0"/>
              </a:rPr>
              <a:t>Only the menu choices are MECE</a:t>
            </a:r>
          </a:p>
          <a:p>
            <a:pPr marL="514350" indent="-514350">
              <a:lnSpc>
                <a:spcPct val="120000"/>
              </a:lnSpc>
              <a:buAutoNum type="alphaLcParenR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None are MECE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B3C7096-77D5-41F6-9D79-8106BEA70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024"/>
              </p:ext>
            </p:extLst>
          </p:nvPr>
        </p:nvGraphicFramePr>
        <p:xfrm>
          <a:off x="838198" y="2517482"/>
          <a:ext cx="985324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228">
                  <a:extLst>
                    <a:ext uri="{9D8B030D-6E8A-4147-A177-3AD203B41FA5}">
                      <a16:colId xmlns="" xmlns:a16="http://schemas.microsoft.com/office/drawing/2014/main" val="3684082603"/>
                    </a:ext>
                  </a:extLst>
                </a:gridCol>
                <a:gridCol w="4708019">
                  <a:extLst>
                    <a:ext uri="{9D8B030D-6E8A-4147-A177-3AD203B41FA5}">
                      <a16:colId xmlns="" xmlns:a16="http://schemas.microsoft.com/office/drawing/2014/main" val="315141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Regular entry: $10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Kids and Teens entry: $5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Seniors &amp; Disabled entry: Free entrance</a:t>
                      </a:r>
                    </a:p>
                    <a:p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Meat menu: $10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Vegetarian menu: $7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Vegan menu: $9</a:t>
                      </a:r>
                      <a:endParaRPr lang="en-US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endPara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3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4AC83-51E7-4FAA-8B84-E5DAC3B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Solution (Quiz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62F2C2-9449-4073-82E1-0F23BED0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None are MECE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Disabled kids can also belong to the Kids and Teens category</a:t>
            </a:r>
          </a:p>
          <a:p>
            <a:pPr marL="0" indent="0">
              <a:buNone/>
            </a:pPr>
            <a:r>
              <a:rPr lang="en-US" dirty="0"/>
              <a:t>Vegan menus are always vegetarian,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6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58</TotalTime>
  <Words>416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Mutually Exclusive, Completely Exhaustive</vt:lpstr>
      <vt:lpstr>Mutually Exclusive (ME)</vt:lpstr>
      <vt:lpstr>Completely Exhaustive (CE)</vt:lpstr>
      <vt:lpstr>Examples</vt:lpstr>
      <vt:lpstr>Examples</vt:lpstr>
      <vt:lpstr>Quiz 1</vt:lpstr>
      <vt:lpstr>Solution (Quiz 1)</vt:lpstr>
      <vt:lpstr>Quiz 2</vt:lpstr>
      <vt:lpstr>Solution (Quiz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Mutually Exclusive, Completely Exhaustive</dc:title>
  <dc:creator>Tushar Anand</dc:creator>
  <cp:lastModifiedBy>Tushar Anand</cp:lastModifiedBy>
  <cp:revision>7</cp:revision>
  <dcterms:created xsi:type="dcterms:W3CDTF">2018-07-24T11:22:01Z</dcterms:created>
  <dcterms:modified xsi:type="dcterms:W3CDTF">2018-07-30T10:48:37Z</dcterms:modified>
</cp:coreProperties>
</file>