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146847063" r:id="rId11"/>
    <p:sldId id="267" r:id="rId12"/>
    <p:sldId id="2146847065" r:id="rId13"/>
    <p:sldId id="2146847066" r:id="rId14"/>
    <p:sldId id="2146847070" r:id="rId15"/>
    <p:sldId id="2146847069" r:id="rId16"/>
    <p:sldId id="2146847068" r:id="rId17"/>
    <p:sldId id="2146847067"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oud.ibm.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821635"/>
            <a:ext cx="12192000" cy="1231054"/>
          </a:xfrm>
        </p:spPr>
        <p:txBody>
          <a:bodyPr>
            <a:normAutofit fontScale="90000"/>
          </a:bodyPr>
          <a:lstStyle/>
          <a:p>
            <a:pPr algn="ctr"/>
            <a:br>
              <a:rPr lang="en-US" dirty="0">
                <a:solidFill>
                  <a:schemeClr val="accent1"/>
                </a:solidFill>
              </a:rPr>
            </a:br>
            <a:br>
              <a:rPr lang="en-US" dirty="0">
                <a:solidFill>
                  <a:schemeClr val="accent1"/>
                </a:solidFill>
              </a:rPr>
            </a:br>
            <a:br>
              <a:rPr lang="en-US" dirty="0">
                <a:solidFill>
                  <a:schemeClr val="accent1"/>
                </a:solidFill>
              </a:rPr>
            </a:br>
            <a:br>
              <a:rPr lang="en-US" dirty="0">
                <a:solidFill>
                  <a:schemeClr val="accent1"/>
                </a:solidFill>
              </a:rPr>
            </a:br>
            <a:br>
              <a:rPr lang="en-US" dirty="0">
                <a:solidFill>
                  <a:schemeClr val="accent1"/>
                </a:solidFill>
              </a:rPr>
            </a:br>
            <a:r>
              <a:rPr lang="en-US" dirty="0">
                <a:solidFill>
                  <a:schemeClr val="accent1"/>
                </a:solidFill>
              </a:rPr>
              <a:t>TRAVEL PLANNER AGENT</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54856" y="4037725"/>
            <a:ext cx="11282288" cy="1446550"/>
          </a:xfrm>
          <a:prstGeom prst="rect">
            <a:avLst/>
          </a:prstGeom>
          <a:noFill/>
        </p:spPr>
        <p:txBody>
          <a:bodyPr wrap="square" lIns="91440" tIns="45720" rIns="91440" bIns="45720" rtlCol="0" anchor="t">
            <a:spAutoFit/>
          </a:bodyPr>
          <a:lstStyle/>
          <a:p>
            <a:pPr algn="ctr"/>
            <a:r>
              <a:rPr lang="en-US" sz="2200" b="1" dirty="0">
                <a:solidFill>
                  <a:schemeClr val="accent1">
                    <a:lumMod val="75000"/>
                  </a:schemeClr>
                </a:solidFill>
                <a:latin typeface="Arial" pitchFamily="34" charset="0"/>
                <a:cs typeface="Arial" pitchFamily="34" charset="0"/>
              </a:rPr>
              <a:t>Presented By:</a:t>
            </a:r>
          </a:p>
          <a:p>
            <a:pPr algn="ctr"/>
            <a:r>
              <a:rPr lang="en-US" sz="2200" b="1" dirty="0">
                <a:solidFill>
                  <a:schemeClr val="accent1">
                    <a:lumMod val="75000"/>
                  </a:schemeClr>
                </a:solidFill>
                <a:latin typeface="Arial" pitchFamily="34" charset="0"/>
                <a:cs typeface="Arial" pitchFamily="34" charset="0"/>
              </a:rPr>
              <a:t>Abhishikta Pal</a:t>
            </a:r>
          </a:p>
          <a:p>
            <a:pPr algn="ctr"/>
            <a:r>
              <a:rPr lang="en-US" sz="2200" b="1" dirty="0">
                <a:solidFill>
                  <a:schemeClr val="accent1">
                    <a:lumMod val="75000"/>
                  </a:schemeClr>
                </a:solidFill>
                <a:latin typeface="Arial" pitchFamily="34" charset="0"/>
                <a:cs typeface="Arial" pitchFamily="34" charset="0"/>
              </a:rPr>
              <a:t>SRM University, Delhi-NCR Sonepat</a:t>
            </a:r>
          </a:p>
          <a:p>
            <a:pPr algn="ctr"/>
            <a:r>
              <a:rPr lang="en-US" sz="2200" b="1" dirty="0">
                <a:solidFill>
                  <a:schemeClr val="accent1">
                    <a:lumMod val="75000"/>
                  </a:schemeClr>
                </a:solidFill>
                <a:latin typeface="Arial" pitchFamily="34" charset="0"/>
                <a:cs typeface="Arial" pitchFamily="34" charset="0"/>
              </a:rPr>
              <a:t>B.Tech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418F4A8-C156-4DD0-9701-A7CEB1097AD9}"/>
              </a:ext>
            </a:extLst>
          </p:cNvPr>
          <p:cNvPicPr>
            <a:picLocks noChangeAspect="1"/>
          </p:cNvPicPr>
          <p:nvPr/>
        </p:nvPicPr>
        <p:blipFill>
          <a:blip r:embed="rId2"/>
          <a:stretch>
            <a:fillRect/>
          </a:stretch>
        </p:blipFill>
        <p:spPr>
          <a:xfrm>
            <a:off x="293029" y="1178233"/>
            <a:ext cx="11605942" cy="4740934"/>
          </a:xfrm>
          <a:prstGeom prst="rect">
            <a:avLst/>
          </a:prstGeom>
        </p:spPr>
      </p:pic>
    </p:spTree>
    <p:extLst>
      <p:ext uri="{BB962C8B-B14F-4D97-AF65-F5344CB8AC3E}">
        <p14:creationId xmlns:p14="http://schemas.microsoft.com/office/powerpoint/2010/main" val="1987909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F8A0E1-7A2A-47FD-AECE-D3262CFA88A0}"/>
              </a:ext>
            </a:extLst>
          </p:cNvPr>
          <p:cNvPicPr>
            <a:picLocks noChangeAspect="1"/>
          </p:cNvPicPr>
          <p:nvPr/>
        </p:nvPicPr>
        <p:blipFill>
          <a:blip r:embed="rId2"/>
          <a:stretch>
            <a:fillRect/>
          </a:stretch>
        </p:blipFill>
        <p:spPr>
          <a:xfrm>
            <a:off x="409362" y="1258957"/>
            <a:ext cx="11373275" cy="4790992"/>
          </a:xfrm>
          <a:prstGeom prst="rect">
            <a:avLst/>
          </a:prstGeom>
        </p:spPr>
      </p:pic>
    </p:spTree>
    <p:extLst>
      <p:ext uri="{BB962C8B-B14F-4D97-AF65-F5344CB8AC3E}">
        <p14:creationId xmlns:p14="http://schemas.microsoft.com/office/powerpoint/2010/main" val="97594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A4C027-A2B5-45BB-B971-8B1DCDD08183}"/>
              </a:ext>
            </a:extLst>
          </p:cNvPr>
          <p:cNvPicPr>
            <a:picLocks noChangeAspect="1"/>
          </p:cNvPicPr>
          <p:nvPr/>
        </p:nvPicPr>
        <p:blipFill>
          <a:blip r:embed="rId2"/>
          <a:stretch>
            <a:fillRect/>
          </a:stretch>
        </p:blipFill>
        <p:spPr>
          <a:xfrm>
            <a:off x="443948" y="1191842"/>
            <a:ext cx="11304104" cy="4740659"/>
          </a:xfrm>
          <a:prstGeom prst="rect">
            <a:avLst/>
          </a:prstGeom>
        </p:spPr>
      </p:pic>
    </p:spTree>
    <p:extLst>
      <p:ext uri="{BB962C8B-B14F-4D97-AF65-F5344CB8AC3E}">
        <p14:creationId xmlns:p14="http://schemas.microsoft.com/office/powerpoint/2010/main" val="236648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6C9102-0D61-460C-AFA6-F04DFA6E6EFA}"/>
              </a:ext>
            </a:extLst>
          </p:cNvPr>
          <p:cNvPicPr>
            <a:picLocks noChangeAspect="1"/>
          </p:cNvPicPr>
          <p:nvPr/>
        </p:nvPicPr>
        <p:blipFill rotWithShape="1">
          <a:blip r:embed="rId2"/>
          <a:srcRect t="6280" b="3740"/>
          <a:stretch/>
        </p:blipFill>
        <p:spPr>
          <a:xfrm>
            <a:off x="573548" y="1196009"/>
            <a:ext cx="11135033" cy="4502426"/>
          </a:xfrm>
          <a:prstGeom prst="rect">
            <a:avLst/>
          </a:prstGeom>
        </p:spPr>
      </p:pic>
    </p:spTree>
    <p:extLst>
      <p:ext uri="{BB962C8B-B14F-4D97-AF65-F5344CB8AC3E}">
        <p14:creationId xmlns:p14="http://schemas.microsoft.com/office/powerpoint/2010/main" val="164844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7AF05C-E322-4FAF-A604-5340248F40B2}"/>
              </a:ext>
            </a:extLst>
          </p:cNvPr>
          <p:cNvPicPr>
            <a:picLocks noChangeAspect="1"/>
          </p:cNvPicPr>
          <p:nvPr/>
        </p:nvPicPr>
        <p:blipFill>
          <a:blip r:embed="rId2"/>
          <a:stretch>
            <a:fillRect/>
          </a:stretch>
        </p:blipFill>
        <p:spPr>
          <a:xfrm>
            <a:off x="383337" y="1056199"/>
            <a:ext cx="11232193" cy="4745602"/>
          </a:xfrm>
          <a:prstGeom prst="rect">
            <a:avLst/>
          </a:prstGeom>
        </p:spPr>
      </p:pic>
    </p:spTree>
    <p:extLst>
      <p:ext uri="{BB962C8B-B14F-4D97-AF65-F5344CB8AC3E}">
        <p14:creationId xmlns:p14="http://schemas.microsoft.com/office/powerpoint/2010/main" val="15865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72740" y="596138"/>
            <a:ext cx="11029615" cy="4673324"/>
          </a:xfrm>
        </p:spPr>
        <p:txBody>
          <a:bodyPr>
            <a:normAutofit/>
          </a:bodyPr>
          <a:lstStyle/>
          <a:p>
            <a:pPr>
              <a:buFont typeface="Wingdings" panose="05000000000000000000" pitchFamily="2" charset="2"/>
              <a:buChar char="q"/>
            </a:pPr>
            <a:r>
              <a:rPr lang="en-US" sz="2000" dirty="0"/>
              <a:t>The Travel Planner Agent demonstrates how AI can simplify and personalize trip planning.</a:t>
            </a:r>
          </a:p>
          <a:p>
            <a:r>
              <a:rPr lang="en-US" sz="2000" b="1" dirty="0"/>
              <a:t>Convenience:</a:t>
            </a:r>
            <a:r>
              <a:rPr lang="en-US" sz="2000" dirty="0"/>
              <a:t> Quick answers to travel-related questions.</a:t>
            </a:r>
          </a:p>
          <a:p>
            <a:r>
              <a:rPr lang="en-US" sz="2000" b="1" dirty="0"/>
              <a:t>Personalization:</a:t>
            </a:r>
            <a:r>
              <a:rPr lang="en-US" sz="2000" dirty="0"/>
              <a:t> Itineraries tailored to preferences and budgets.</a:t>
            </a:r>
          </a:p>
          <a:p>
            <a:r>
              <a:rPr lang="en-US" sz="2000" b="1" dirty="0"/>
              <a:t>Efficiency:</a:t>
            </a:r>
            <a:r>
              <a:rPr lang="en-US" sz="2000" dirty="0"/>
              <a:t> Reduces hours of manual research into minutes.</a:t>
            </a:r>
          </a:p>
          <a:p>
            <a:r>
              <a:rPr lang="en-US" sz="2000" b="1" dirty="0"/>
              <a:t>Scalability:</a:t>
            </a:r>
            <a:r>
              <a:rPr lang="en-US" sz="2000" dirty="0"/>
              <a:t> Can serve multiple users simultaneously on IBM Cloud.</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72489" y="639417"/>
            <a:ext cx="11029615" cy="4673324"/>
          </a:xfrm>
        </p:spPr>
        <p:txBody>
          <a:bodyPr>
            <a:normAutofit/>
          </a:bodyPr>
          <a:lstStyle/>
          <a:p>
            <a:pPr marL="0" indent="0">
              <a:buNone/>
            </a:pPr>
            <a:endParaRPr lang="en-US" sz="2400" b="1" dirty="0"/>
          </a:p>
          <a:p>
            <a:r>
              <a:rPr lang="en-US" sz="2400" dirty="0"/>
              <a:t>Integration with real-time flight and hotel booking APIs.</a:t>
            </a:r>
          </a:p>
          <a:p>
            <a:r>
              <a:rPr lang="en-US" sz="2400" dirty="0"/>
              <a:t>Personalized suggestions using past travel history.</a:t>
            </a:r>
          </a:p>
          <a:p>
            <a:r>
              <a:rPr lang="en-US" sz="2400" dirty="0"/>
              <a:t>Multi-language support for international users.</a:t>
            </a:r>
          </a:p>
          <a:p>
            <a:r>
              <a:rPr lang="en-US" sz="2400" dirty="0"/>
              <a:t>Integration with weather forecasts for better itinerary planning.</a:t>
            </a:r>
          </a:p>
          <a:p>
            <a:r>
              <a:rPr lang="en-US" sz="2400" dirty="0"/>
              <a:t>Voice-enabled travel assistant.</a:t>
            </a:r>
          </a:p>
          <a:p>
            <a:pPr marL="305435" indent="-305435"/>
            <a:endParaRPr lang="en-US" sz="2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899243" y="1092338"/>
            <a:ext cx="11029615" cy="4673324"/>
          </a:xfrm>
        </p:spPr>
        <p:txBody>
          <a:bodyPr>
            <a:normAutofit/>
          </a:bodyPr>
          <a:lstStyle/>
          <a:p>
            <a:r>
              <a:rPr lang="en-IN" sz="2400" dirty="0"/>
              <a:t>IBM Watsonx.ai Documentation</a:t>
            </a:r>
          </a:p>
          <a:p>
            <a:r>
              <a:rPr lang="en-IN" sz="2400" dirty="0"/>
              <a:t>Granite Foundation Model Resources</a:t>
            </a:r>
          </a:p>
          <a:p>
            <a:r>
              <a:rPr lang="en-IN" sz="2400" dirty="0"/>
              <a:t>SB4Academia Problem Statements 2025</a:t>
            </a:r>
          </a:p>
          <a:p>
            <a:r>
              <a:rPr lang="en-IN" sz="2400" dirty="0"/>
              <a:t>Wikipedia Travel Pages</a:t>
            </a:r>
          </a:p>
          <a:p>
            <a:r>
              <a:rPr lang="en-US" sz="2400" dirty="0"/>
              <a:t>IBM Tutorial: Agentic RAG with Granite models</a:t>
            </a:r>
          </a:p>
          <a:p>
            <a:r>
              <a:rPr lang="en-US" sz="2400" dirty="0"/>
              <a:t>IBM Agentic AI Use Cases</a:t>
            </a:r>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8C8085E6-3A2D-4EB3-82BA-1566E085B9A2}"/>
              </a:ext>
            </a:extLst>
          </p:cNvPr>
          <p:cNvPicPr>
            <a:picLocks noGrp="1" noChangeAspect="1"/>
          </p:cNvPicPr>
          <p:nvPr>
            <p:ph idx="1"/>
          </p:nvPr>
        </p:nvPicPr>
        <p:blipFill>
          <a:blip r:embed="rId2"/>
          <a:stretch>
            <a:fillRect/>
          </a:stretch>
        </p:blipFill>
        <p:spPr>
          <a:xfrm>
            <a:off x="2970783" y="1232452"/>
            <a:ext cx="6932871" cy="518387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72804794-A67C-4B16-8F61-2ADC11FDA52C}"/>
              </a:ext>
            </a:extLst>
          </p:cNvPr>
          <p:cNvPicPr>
            <a:picLocks noGrp="1" noChangeAspect="1"/>
          </p:cNvPicPr>
          <p:nvPr>
            <p:ph idx="1"/>
          </p:nvPr>
        </p:nvPicPr>
        <p:blipFill>
          <a:blip r:embed="rId2"/>
          <a:stretch>
            <a:fillRect/>
          </a:stretch>
        </p:blipFill>
        <p:spPr>
          <a:xfrm>
            <a:off x="2968283" y="1232452"/>
            <a:ext cx="7049438" cy="526682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(Technology Used) </a:t>
            </a:r>
            <a:endParaRPr lang="en-US" b="1"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F6A4BDD8-4D55-4299-8719-553AF605A91D}"/>
              </a:ext>
            </a:extLst>
          </p:cNvPr>
          <p:cNvPicPr>
            <a:picLocks noGrp="1" noChangeAspect="1"/>
          </p:cNvPicPr>
          <p:nvPr>
            <p:ph idx="1"/>
          </p:nvPr>
        </p:nvPicPr>
        <p:blipFill>
          <a:blip r:embed="rId2"/>
          <a:stretch>
            <a:fillRect/>
          </a:stretch>
        </p:blipFill>
        <p:spPr>
          <a:xfrm>
            <a:off x="2254835" y="1232452"/>
            <a:ext cx="8236100" cy="508498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5974" y="1378226"/>
            <a:ext cx="11280052" cy="4673324"/>
          </a:xfrm>
        </p:spPr>
        <p:txBody>
          <a:bodyPr>
            <a:normAutofit/>
          </a:bodyPr>
          <a:lstStyle/>
          <a:p>
            <a:pPr marL="0" indent="0" algn="just">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a:t>
            </a:r>
          </a:p>
          <a:p>
            <a:pPr marL="0" indent="0" algn="just">
              <a:buNone/>
            </a:pPr>
            <a:r>
              <a:rPr lang="en-US" sz="2800" dirty="0"/>
              <a:t>The agent can also manage bookings, alert users to changes, and optimize schedules on the go. This smart assistant transforms complex travel planning into a seamless, enjoyable process</a:t>
            </a:r>
            <a:endParaRPr lang="en-IN" sz="27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967304"/>
            <a:ext cx="11613485" cy="5770622"/>
          </a:xfrm>
        </p:spPr>
        <p:txBody>
          <a:bodyPr vert="horz" lIns="91440" tIns="45720" rIns="91440" bIns="45720" rtlCol="0" anchor="ctr">
            <a:noAutofit/>
          </a:bodyPr>
          <a:lstStyle/>
          <a:p>
            <a:endParaRPr lang="en-IN" sz="1400" b="1" dirty="0"/>
          </a:p>
          <a:p>
            <a:pPr>
              <a:buFont typeface="Wingdings" panose="05000000000000000000" pitchFamily="2" charset="2"/>
              <a:buChar char="q"/>
            </a:pPr>
            <a:r>
              <a:rPr lang="en-IN" sz="1400" b="1" dirty="0"/>
              <a:t>Data Collection:</a:t>
            </a:r>
            <a:endParaRPr lang="en-IN" sz="1400" dirty="0"/>
          </a:p>
          <a:p>
            <a:r>
              <a:rPr lang="en-IN" sz="1400" dirty="0"/>
              <a:t>User inputs about travel preferences such as location, duration, budget, and interests. Information retrieved from online sources.  </a:t>
            </a:r>
          </a:p>
          <a:p>
            <a:pPr>
              <a:buFont typeface="Wingdings" panose="05000000000000000000" pitchFamily="2" charset="2"/>
              <a:buChar char="q"/>
            </a:pPr>
            <a:r>
              <a:rPr lang="en-IN" sz="1400" b="1" dirty="0"/>
              <a:t>Data Processing:</a:t>
            </a:r>
            <a:endParaRPr lang="en-IN" sz="1400" dirty="0"/>
          </a:p>
          <a:p>
            <a:r>
              <a:rPr lang="en-IN" sz="1400" dirty="0"/>
              <a:t>Convert user queries into structured information requests and use embedded knowledge to match destinations, accommodations, and activities.</a:t>
            </a:r>
          </a:p>
          <a:p>
            <a:pPr>
              <a:buFont typeface="Wingdings" panose="05000000000000000000" pitchFamily="2" charset="2"/>
              <a:buChar char="q"/>
            </a:pPr>
            <a:r>
              <a:rPr lang="en-IN" sz="1400" b="1" dirty="0"/>
              <a:t>AI Agent Algorithm:</a:t>
            </a:r>
            <a:endParaRPr lang="en-IN" sz="1400" dirty="0"/>
          </a:p>
          <a:p>
            <a:r>
              <a:rPr lang="en-IN" sz="1400" dirty="0"/>
              <a:t>Leverages Granite/Mistral foundation models for Natural Language Processing.</a:t>
            </a:r>
          </a:p>
          <a:p>
            <a:r>
              <a:rPr lang="en-IN" sz="1400" dirty="0"/>
              <a:t>Retrieves destination details, generates itineraries, and provides contextual travel advice.</a:t>
            </a:r>
          </a:p>
          <a:p>
            <a:r>
              <a:rPr lang="en-IN" sz="1400" dirty="0"/>
              <a:t>Uses Wikipedia and web search integration for up-to-date information.</a:t>
            </a:r>
          </a:p>
          <a:p>
            <a:pPr>
              <a:buFont typeface="Wingdings" panose="05000000000000000000" pitchFamily="2" charset="2"/>
              <a:buChar char="q"/>
            </a:pPr>
            <a:r>
              <a:rPr lang="en-IN" sz="1400" b="1" dirty="0"/>
              <a:t>Deployment:</a:t>
            </a:r>
            <a:endParaRPr lang="en-IN" sz="1400" dirty="0"/>
          </a:p>
          <a:p>
            <a:r>
              <a:rPr lang="en-IN" sz="1400" dirty="0"/>
              <a:t>Built in Watsonx.ai Studio’s Agent Lab.</a:t>
            </a:r>
          </a:p>
          <a:p>
            <a:r>
              <a:rPr lang="en-IN" sz="1400" dirty="0"/>
              <a:t>Integrated with search tools (Wikipedia, </a:t>
            </a:r>
            <a:r>
              <a:rPr lang="en-IN" sz="1400" dirty="0" err="1"/>
              <a:t>Webcrawler</a:t>
            </a:r>
            <a:r>
              <a:rPr lang="en-IN" sz="1400" dirty="0"/>
              <a:t>, Google Search).</a:t>
            </a:r>
          </a:p>
          <a:p>
            <a:r>
              <a:rPr lang="en-IN" sz="1400" dirty="0"/>
              <a:t>Deployed via Watsonx.ai Runtime for interactive Q&amp;A.</a:t>
            </a:r>
          </a:p>
          <a:p>
            <a:pPr>
              <a:buFont typeface="Wingdings" panose="05000000000000000000" pitchFamily="2" charset="2"/>
              <a:buChar char="q"/>
            </a:pPr>
            <a:r>
              <a:rPr lang="en-IN" sz="1400" b="1" dirty="0"/>
              <a:t>Evaluation:</a:t>
            </a:r>
            <a:endParaRPr lang="en-IN" sz="1400" dirty="0"/>
          </a:p>
          <a:p>
            <a:r>
              <a:rPr lang="en-IN" sz="1400" dirty="0"/>
              <a:t>Test with multiple user scenarios (budget trips, family vacations, adventure travel).</a:t>
            </a:r>
          </a:p>
          <a:p>
            <a:r>
              <a:rPr lang="en-IN" sz="1400" dirty="0"/>
              <a:t>Assess accuracy of itineraries and relevance of suggestions.</a:t>
            </a:r>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68651" y="808346"/>
            <a:ext cx="11142157" cy="5665132"/>
          </a:xfrm>
        </p:spPr>
        <p:txBody>
          <a:bodyPr>
            <a:noAutofit/>
          </a:bodyPr>
          <a:lstStyle/>
          <a:p>
            <a:pPr>
              <a:buFont typeface="Wingdings" panose="05000000000000000000" pitchFamily="2" charset="2"/>
              <a:buChar char="q"/>
            </a:pPr>
            <a:r>
              <a:rPr lang="en-IN" sz="1600" b="1" dirty="0"/>
              <a:t>System Requirements</a:t>
            </a:r>
            <a:endParaRPr lang="en-IN" sz="1600" dirty="0"/>
          </a:p>
          <a:p>
            <a:r>
              <a:rPr lang="en-IN" sz="1600" b="1" dirty="0"/>
              <a:t>Platform:</a:t>
            </a:r>
            <a:r>
              <a:rPr lang="en-IN" sz="1600" dirty="0"/>
              <a:t> IBM Cloud Lite account</a:t>
            </a:r>
          </a:p>
          <a:p>
            <a:r>
              <a:rPr lang="en-IN" sz="1600" b="1" dirty="0"/>
              <a:t>Services:</a:t>
            </a:r>
            <a:endParaRPr lang="en-IN" sz="1600" dirty="0"/>
          </a:p>
          <a:p>
            <a:pPr marL="324000" lvl="1" indent="0">
              <a:buNone/>
            </a:pPr>
            <a:r>
              <a:rPr lang="en-IN" sz="1600" dirty="0"/>
              <a:t>       Watsonx.ai Studio (for building the agent)</a:t>
            </a:r>
          </a:p>
          <a:p>
            <a:pPr marL="324000" lvl="1" indent="0">
              <a:buNone/>
            </a:pPr>
            <a:r>
              <a:rPr lang="en-IN" sz="1600" dirty="0"/>
              <a:t>        Watsonx.ai Runtime (for executing models)</a:t>
            </a:r>
          </a:p>
          <a:p>
            <a:r>
              <a:rPr lang="en-IN" sz="1600" b="1" dirty="0"/>
              <a:t>Hardware:</a:t>
            </a:r>
            <a:r>
              <a:rPr lang="en-IN" sz="1600" dirty="0"/>
              <a:t> Standard laptop/PC with stable internet connection</a:t>
            </a:r>
          </a:p>
          <a:p>
            <a:r>
              <a:rPr lang="en-IN" sz="1600" b="1" dirty="0"/>
              <a:t>Storage:</a:t>
            </a:r>
            <a:r>
              <a:rPr lang="en-IN" sz="1600" dirty="0"/>
              <a:t> IBM Object Storage (Free plan) for uploading documents</a:t>
            </a:r>
          </a:p>
          <a:p>
            <a:r>
              <a:rPr lang="en-IN" sz="1600" b="1" dirty="0"/>
              <a:t>User Requirements:</a:t>
            </a:r>
            <a:r>
              <a:rPr lang="en-IN" sz="1600" dirty="0"/>
              <a:t> Basic IBM Cloud login credentials</a:t>
            </a:r>
          </a:p>
          <a:p>
            <a:pPr>
              <a:buFont typeface="Wingdings" panose="05000000000000000000" pitchFamily="2" charset="2"/>
              <a:buChar char="q"/>
            </a:pPr>
            <a:r>
              <a:rPr lang="en-IN" sz="1600" b="1" dirty="0"/>
              <a:t>Libraries/Tools Required</a:t>
            </a:r>
          </a:p>
          <a:p>
            <a:pPr>
              <a:buFont typeface="Wingdings" panose="05000000000000000000" pitchFamily="2" charset="2"/>
              <a:buChar char="§"/>
            </a:pPr>
            <a:r>
              <a:rPr lang="en-IN" sz="1600" b="1" dirty="0"/>
              <a:t>Mistral Foundation Model</a:t>
            </a:r>
            <a:r>
              <a:rPr lang="en-IN" sz="1600" dirty="0"/>
              <a:t> for NLP</a:t>
            </a:r>
          </a:p>
          <a:p>
            <a:r>
              <a:rPr lang="en-IN" sz="1600" b="1" dirty="0"/>
              <a:t>Watsonx.ai Agentic Lab</a:t>
            </a:r>
            <a:r>
              <a:rPr lang="en-IN" sz="1600" dirty="0"/>
              <a:t> for agent creation and orchestration</a:t>
            </a:r>
          </a:p>
          <a:p>
            <a:r>
              <a:rPr lang="en-IN" sz="1600" b="1" dirty="0"/>
              <a:t>NLTK/Transformers (pre-installed in IBM Cloud runtime)</a:t>
            </a:r>
            <a:r>
              <a:rPr lang="en-IN" sz="1600" dirty="0"/>
              <a:t> for text </a:t>
            </a:r>
            <a:r>
              <a:rPr lang="en-IN" sz="1600" dirty="0" err="1"/>
              <a:t>preprocessing</a:t>
            </a:r>
            <a:r>
              <a:rPr lang="en-IN" sz="1600" dirty="0"/>
              <a:t> (if required)</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61922" y="2484992"/>
            <a:ext cx="11029616" cy="3670852"/>
          </a:xfrm>
        </p:spPr>
        <p:txBody>
          <a:bodyPr>
            <a:noAutofit/>
          </a:bodyPr>
          <a:lstStyle/>
          <a:p>
            <a:pPr>
              <a:buFont typeface="Wingdings" panose="05000000000000000000" pitchFamily="2" charset="2"/>
              <a:buChar char="q"/>
            </a:pPr>
            <a:r>
              <a:rPr lang="en-US" sz="1500" b="1" dirty="0"/>
              <a:t>Algorithm Selection: </a:t>
            </a:r>
            <a:r>
              <a:rPr lang="en-US" sz="1500" dirty="0"/>
              <a:t>The chosen approach is a </a:t>
            </a:r>
            <a:r>
              <a:rPr lang="en-US" sz="1500" b="1" dirty="0"/>
              <a:t>Granite-based NLP agent</a:t>
            </a:r>
            <a:r>
              <a:rPr lang="en-US" sz="1500" dirty="0"/>
              <a:t> with retrieval-augmented responses.</a:t>
            </a:r>
          </a:p>
          <a:p>
            <a:r>
              <a:rPr lang="en-US" sz="1500" dirty="0"/>
              <a:t>Selected because it handles natural language travel queries effectively.</a:t>
            </a:r>
          </a:p>
          <a:p>
            <a:r>
              <a:rPr lang="en-US" sz="1500" dirty="0"/>
              <a:t>Provides context-aware and personalized itinerary recommendations.</a:t>
            </a:r>
          </a:p>
          <a:p>
            <a:pPr>
              <a:buFont typeface="Wingdings" panose="05000000000000000000" pitchFamily="2" charset="2"/>
              <a:buChar char="q"/>
            </a:pPr>
            <a:r>
              <a:rPr lang="en-US" sz="1500" b="1" dirty="0"/>
              <a:t>Data Input:</a:t>
            </a:r>
            <a:endParaRPr lang="en-US" sz="1500" dirty="0"/>
          </a:p>
          <a:p>
            <a:r>
              <a:rPr lang="en-US" sz="1500" dirty="0"/>
              <a:t>User queries like:</a:t>
            </a:r>
          </a:p>
          <a:p>
            <a:pPr lvl="1"/>
            <a:r>
              <a:rPr lang="en-US" sz="1500" dirty="0"/>
              <a:t>“Plan a 5-day trip to Goa.”</a:t>
            </a:r>
          </a:p>
          <a:p>
            <a:pPr lvl="1"/>
            <a:r>
              <a:rPr lang="en-US" sz="1500" dirty="0"/>
              <a:t>“Suggest budget hotels in Bali near the beach.”</a:t>
            </a:r>
          </a:p>
          <a:p>
            <a:r>
              <a:rPr lang="en-US" sz="1500" dirty="0"/>
              <a:t>Online data from Wikipedia and web search results.</a:t>
            </a:r>
          </a:p>
          <a:p>
            <a:pPr>
              <a:buFont typeface="Wingdings" panose="05000000000000000000" pitchFamily="2" charset="2"/>
              <a:buChar char="q"/>
            </a:pPr>
            <a:r>
              <a:rPr lang="en-US" sz="1500" b="1" dirty="0"/>
              <a:t>Training Process:</a:t>
            </a:r>
            <a:endParaRPr lang="en-US" sz="1500" dirty="0"/>
          </a:p>
          <a:p>
            <a:r>
              <a:rPr lang="en-US" sz="1500" dirty="0"/>
              <a:t>Uses pre-trained Mistral LLM, no custom training required.</a:t>
            </a:r>
          </a:p>
          <a:p>
            <a:r>
              <a:rPr lang="en-US" sz="1500" dirty="0"/>
              <a:t>Prompt engineering to ensure travel-specific answers.</a:t>
            </a:r>
          </a:p>
          <a:p>
            <a:r>
              <a:rPr lang="en-US" sz="1500" b="1" dirty="0"/>
              <a:t>Prediction Process:</a:t>
            </a:r>
            <a:endParaRPr lang="en-US" sz="1500" dirty="0"/>
          </a:p>
          <a:p>
            <a:r>
              <a:rPr lang="en-US" sz="1500" dirty="0"/>
              <a:t>User submits a travel-related query.</a:t>
            </a:r>
          </a:p>
          <a:p>
            <a:r>
              <a:rPr lang="en-US" sz="1500" dirty="0"/>
              <a:t>Agent retrieves relevant travel information (destinations, hotels, attractions).</a:t>
            </a:r>
          </a:p>
          <a:p>
            <a:r>
              <a:rPr lang="en-US" sz="1500" dirty="0"/>
              <a:t>Generates structured responses including day-wise plans, budgets, and travel tips.</a:t>
            </a:r>
          </a:p>
          <a:p>
            <a:endParaRPr lang="en-US" sz="1500" dirty="0"/>
          </a:p>
          <a:p>
            <a:pPr marL="305435" indent="-305435"/>
            <a:endParaRPr lang="en-IN" sz="15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E803-41D1-4251-9750-1392403B1183}"/>
              </a:ext>
            </a:extLst>
          </p:cNvPr>
          <p:cNvSpPr>
            <a:spLocks noGrp="1"/>
          </p:cNvSpPr>
          <p:nvPr>
            <p:ph type="title"/>
          </p:nvPr>
        </p:nvSpPr>
        <p:spPr>
          <a:xfrm>
            <a:off x="581192" y="1290613"/>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Deployment Steps in IBM Cloud</a:t>
            </a:r>
            <a:br>
              <a:rPr lang="en-IN" sz="4000" b="1" dirty="0">
                <a:solidFill>
                  <a:schemeClr val="accent1"/>
                </a:solidFill>
                <a:latin typeface="Arial" panose="020B0604020202020204" pitchFamily="34" charset="0"/>
                <a:cs typeface="Arial" panose="020B0604020202020204" pitchFamily="34" charset="0"/>
              </a:rPr>
            </a:br>
            <a:endParaRPr lang="en-IN" sz="4000" b="1" dirty="0">
              <a:solidFill>
                <a:schemeClr val="accent1"/>
              </a:solidFill>
              <a:latin typeface="Arial" panose="020B0604020202020204" pitchFamily="34" charset="0"/>
              <a:cs typeface="Arial" panose="020B0604020202020204" pitchFamily="34" charset="0"/>
            </a:endParaRPr>
          </a:p>
        </p:txBody>
      </p:sp>
      <p:sp>
        <p:nvSpPr>
          <p:cNvPr id="3" name="Rectangle 1">
            <a:extLst>
              <a:ext uri="{FF2B5EF4-FFF2-40B4-BE49-F238E27FC236}">
                <a16:creationId xmlns:a16="http://schemas.microsoft.com/office/drawing/2014/main" id="{D688F739-DF2B-4919-A6A1-240CC8DA91F8}"/>
              </a:ext>
            </a:extLst>
          </p:cNvPr>
          <p:cNvSpPr>
            <a:spLocks noGrp="1" noChangeArrowheads="1"/>
          </p:cNvSpPr>
          <p:nvPr>
            <p:ph idx="1"/>
          </p:nvPr>
        </p:nvSpPr>
        <p:spPr bwMode="auto">
          <a:xfrm>
            <a:off x="410818" y="1417180"/>
            <a:ext cx="1137036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Login to IBM Cloud</a:t>
            </a:r>
            <a:r>
              <a:rPr kumimoji="0" lang="en-US" altLang="en-US" sz="1800" b="0" i="0" u="none" strike="noStrike" cap="none" normalizeH="0" baseline="0" dirty="0">
                <a:ln>
                  <a:noFill/>
                </a:ln>
                <a:solidFill>
                  <a:schemeClr val="tx1"/>
                </a:solidFill>
                <a:effectLst/>
              </a:rPr>
              <a:t> → </a:t>
            </a:r>
            <a:r>
              <a:rPr kumimoji="0" lang="en-US" altLang="en-US" sz="1800" b="0" i="0" u="none" strike="noStrike" cap="none" normalizeH="0" baseline="0" dirty="0">
                <a:ln>
                  <a:noFill/>
                </a:ln>
                <a:solidFill>
                  <a:schemeClr val="tx1"/>
                </a:solidFill>
                <a:effectLst/>
                <a:hlinkClick r:id="rId2"/>
              </a:rPr>
              <a:t>cloud.ibm.com</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Create a Watsonx.ai Project</a:t>
            </a:r>
            <a:r>
              <a:rPr kumimoji="0" lang="en-US" altLang="en-US" sz="1800" b="0" i="0" u="none" strike="noStrike" cap="none" normalizeH="0" baseline="0" dirty="0">
                <a:ln>
                  <a:noFill/>
                </a:ln>
                <a:solidFill>
                  <a:schemeClr val="tx1"/>
                </a:solidFill>
                <a:effectLst/>
              </a:rPr>
              <a:t> → Select </a:t>
            </a:r>
            <a:r>
              <a:rPr kumimoji="0" lang="en-US" altLang="en-US" sz="1800" b="1" i="0" u="none" strike="noStrike" cap="none" normalizeH="0" baseline="0" dirty="0">
                <a:ln>
                  <a:noFill/>
                </a:ln>
                <a:solidFill>
                  <a:schemeClr val="tx1"/>
                </a:solidFill>
                <a:effectLst/>
              </a:rPr>
              <a:t>Lite Plan</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Associate Watsonx.ai Runtime Service</a:t>
            </a:r>
            <a:r>
              <a:rPr kumimoji="0" lang="en-US" altLang="en-US" sz="1800" b="0" i="0" u="none" strike="noStrike" cap="none" normalizeH="0" baseline="0" dirty="0">
                <a:ln>
                  <a:noFill/>
                </a:ln>
                <a:solidFill>
                  <a:schemeClr val="tx1"/>
                </a:solidFill>
                <a:effectLst/>
              </a:rPr>
              <a:t> → via Manage → Services &amp; Integrations.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Build New Agent in Agent Lab</a:t>
            </a:r>
            <a:r>
              <a:rPr kumimoji="0" lang="en-US" altLang="en-US" sz="1800" b="0" i="0" u="none" strike="noStrike" cap="none" normalizeH="0" baseline="0" dirty="0">
                <a:ln>
                  <a:noFill/>
                </a:ln>
                <a:solidFill>
                  <a:schemeClr val="tx1"/>
                </a:solidFill>
                <a:effectLst/>
              </a:rPr>
              <a:t> → Select Granite/Mistral model.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Add Tools</a:t>
            </a:r>
            <a:r>
              <a:rPr kumimoji="0" lang="en-US" altLang="en-US" sz="1800" b="0" i="0" u="none" strike="noStrike" cap="none" normalizeH="0" baseline="0" dirty="0">
                <a:ln>
                  <a:noFill/>
                </a:ln>
                <a:solidFill>
                  <a:schemeClr val="tx1"/>
                </a:solidFill>
                <a:effectLst/>
              </a:rPr>
              <a:t> → Wikipedia Search, Google Search, </a:t>
            </a:r>
            <a:r>
              <a:rPr kumimoji="0" lang="en-US" altLang="en-US" sz="1800" b="0" i="0" u="none" strike="noStrike" cap="none" normalizeH="0" baseline="0" dirty="0" err="1">
                <a:ln>
                  <a:noFill/>
                </a:ln>
                <a:solidFill>
                  <a:schemeClr val="tx1"/>
                </a:solidFill>
                <a:effectLst/>
              </a:rPr>
              <a:t>Webcrawler</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Write Agent Instructions</a:t>
            </a:r>
            <a:r>
              <a:rPr kumimoji="0" lang="en-US" altLang="en-US" sz="1800" b="0" i="0" u="none" strike="noStrike" cap="none" normalizeH="0" baseline="0" dirty="0">
                <a:ln>
                  <a:noFill/>
                </a:ln>
                <a:solidFill>
                  <a:schemeClr val="tx1"/>
                </a:solidFill>
                <a:effectLst/>
              </a:rPr>
              <a:t> → e.g., “You are a Travel Planner Agent that provides itineraries, hotel suggestions, and budgets.”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Test Queries</a:t>
            </a:r>
            <a:r>
              <a:rPr kumimoji="0" lang="en-US" altLang="en-US" sz="1800" b="0" i="0" u="none" strike="noStrike" cap="none" normalizeH="0" baseline="0" dirty="0">
                <a:ln>
                  <a:noFill/>
                </a:ln>
                <a:solidFill>
                  <a:schemeClr val="tx1"/>
                </a:solidFill>
                <a:effectLst/>
              </a:rPr>
              <a:t> → Example: “Plan a 5-day trip to Goa.”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Save the Agent</a:t>
            </a:r>
            <a:r>
              <a:rPr kumimoji="0" lang="en-US" altLang="en-US" sz="1800" b="0" i="0" u="none" strike="noStrike" cap="none" normalizeH="0" baseline="0" dirty="0">
                <a:ln>
                  <a:noFill/>
                </a:ln>
                <a:solidFill>
                  <a:schemeClr val="tx1"/>
                </a:solidFill>
                <a:effectLst/>
              </a:rPr>
              <a:t> → Click </a:t>
            </a:r>
            <a:r>
              <a:rPr kumimoji="0" lang="en-US" altLang="en-US" sz="1800" b="0" i="1" u="none" strike="noStrike" cap="none" normalizeH="0" baseline="0" dirty="0">
                <a:ln>
                  <a:noFill/>
                </a:ln>
                <a:solidFill>
                  <a:schemeClr val="tx1"/>
                </a:solidFill>
                <a:effectLst/>
              </a:rPr>
              <a:t>Save As → Agent → </a:t>
            </a:r>
            <a:r>
              <a:rPr kumimoji="0" lang="en-US" altLang="en-US" sz="1800" b="0" i="1" u="none" strike="noStrike" cap="none" normalizeH="0" baseline="0" dirty="0" err="1">
                <a:ln>
                  <a:noFill/>
                </a:ln>
                <a:solidFill>
                  <a:schemeClr val="tx1"/>
                </a:solidFill>
                <a:effectLst/>
              </a:rPr>
              <a:t>Travel_Planner_Agent</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Create Deployment Space</a:t>
            </a:r>
            <a:r>
              <a:rPr kumimoji="0" lang="en-US" altLang="en-US" sz="1800" b="0" i="0" u="none" strike="noStrike" cap="none" normalizeH="0" baseline="0" dirty="0">
                <a:ln>
                  <a:noFill/>
                </a:ln>
                <a:solidFill>
                  <a:schemeClr val="tx1"/>
                </a:solidFill>
                <a:effectLst/>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Deploy Agent</a:t>
            </a:r>
            <a:r>
              <a:rPr kumimoji="0" lang="en-US" altLang="en-US" sz="1800" b="0" i="0" u="none" strike="noStrike" cap="none" normalizeH="0" baseline="0" dirty="0">
                <a:ln>
                  <a:noFill/>
                </a:ln>
                <a:solidFill>
                  <a:schemeClr val="tx1"/>
                </a:solidFill>
                <a:effectLst/>
              </a:rPr>
              <a:t> → Click </a:t>
            </a:r>
            <a:r>
              <a:rPr kumimoji="0" lang="en-US" altLang="en-US" sz="1800" b="0" i="1" u="none" strike="noStrike" cap="none" normalizeH="0" baseline="0" dirty="0">
                <a:ln>
                  <a:noFill/>
                </a:ln>
                <a:solidFill>
                  <a:schemeClr val="tx1"/>
                </a:solidFill>
                <a:effectLst/>
              </a:rPr>
              <a:t>Promote to Space</a:t>
            </a:r>
            <a:r>
              <a:rPr kumimoji="0" lang="en-US" altLang="en-US" sz="1800" b="0" i="0" u="none" strike="noStrike" cap="none" normalizeH="0" baseline="0" dirty="0">
                <a:ln>
                  <a:noFill/>
                </a:ln>
                <a:solidFill>
                  <a:schemeClr val="tx1"/>
                </a:solidFill>
                <a:effectLst/>
              </a:rPr>
              <a:t> → </a:t>
            </a:r>
            <a:r>
              <a:rPr kumimoji="0" lang="en-US" altLang="en-US" sz="1800" b="0" i="1" u="none" strike="noStrike" cap="none" normalizeH="0" baseline="0" dirty="0">
                <a:ln>
                  <a:noFill/>
                </a:ln>
                <a:solidFill>
                  <a:schemeClr val="tx1"/>
                </a:solidFill>
                <a:effectLst/>
              </a:rPr>
              <a:t>New Deployment → Online Deployment</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rPr>
              <a:t>Final Testing</a:t>
            </a:r>
            <a:r>
              <a:rPr kumimoji="0" lang="en-US" altLang="en-US" sz="1800" b="0" i="0" u="none" strike="noStrike" cap="none" normalizeH="0" baseline="0" dirty="0">
                <a:ln>
                  <a:noFill/>
                </a:ln>
                <a:solidFill>
                  <a:schemeClr val="tx1"/>
                </a:solidFill>
                <a:effectLst/>
              </a:rPr>
              <a:t> → Interact with deployed agent and capture screenshots.</a:t>
            </a:r>
          </a:p>
        </p:txBody>
      </p:sp>
    </p:spTree>
    <p:extLst>
      <p:ext uri="{BB962C8B-B14F-4D97-AF65-F5344CB8AC3E}">
        <p14:creationId xmlns:p14="http://schemas.microsoft.com/office/powerpoint/2010/main" val="222963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D8C31AD6-501E-4694-AC22-382DFA4BCA0D}"/>
              </a:ext>
            </a:extLst>
          </p:cNvPr>
          <p:cNvPicPr>
            <a:picLocks noChangeAspect="1"/>
          </p:cNvPicPr>
          <p:nvPr/>
        </p:nvPicPr>
        <p:blipFill>
          <a:blip r:embed="rId2"/>
          <a:stretch>
            <a:fillRect/>
          </a:stretch>
        </p:blipFill>
        <p:spPr>
          <a:xfrm>
            <a:off x="446656" y="1590261"/>
            <a:ext cx="11298687" cy="446460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blob:https://web.whatsapp.com/006c8b6e-6873-4131-bf32-7a6bfaa88ea2">
            <a:extLst>
              <a:ext uri="{FF2B5EF4-FFF2-40B4-BE49-F238E27FC236}">
                <a16:creationId xmlns:a16="http://schemas.microsoft.com/office/drawing/2014/main" id="{D532BB8C-1106-45A3-A7DD-6BE123A444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B5EF4757-C634-4384-8B62-CD8D2E73B9D0}"/>
              </a:ext>
            </a:extLst>
          </p:cNvPr>
          <p:cNvPicPr>
            <a:picLocks noChangeAspect="1"/>
          </p:cNvPicPr>
          <p:nvPr/>
        </p:nvPicPr>
        <p:blipFill>
          <a:blip r:embed="rId2"/>
          <a:stretch>
            <a:fillRect/>
          </a:stretch>
        </p:blipFill>
        <p:spPr>
          <a:xfrm>
            <a:off x="430695" y="1098179"/>
            <a:ext cx="11330609" cy="4661641"/>
          </a:xfrm>
          <a:prstGeom prst="rect">
            <a:avLst/>
          </a:prstGeom>
        </p:spPr>
      </p:pic>
    </p:spTree>
    <p:extLst>
      <p:ext uri="{BB962C8B-B14F-4D97-AF65-F5344CB8AC3E}">
        <p14:creationId xmlns:p14="http://schemas.microsoft.com/office/powerpoint/2010/main" val="10170710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schemas.microsoft.com/office/2006/documentManagement/types"/>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160</TotalTime>
  <Words>767</Words>
  <Application>Microsoft Office PowerPoint</Application>
  <PresentationFormat>Widescreen</PresentationFormat>
  <Paragraphs>102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Book</vt:lpstr>
      <vt:lpstr>Franklin Gothic Demi</vt:lpstr>
      <vt:lpstr>Wingdings</vt:lpstr>
      <vt:lpstr>Wingdings 2</vt:lpstr>
      <vt:lpstr>DividendVTI</vt:lpstr>
      <vt:lpstr>     TRAVEL PLANNER AGENT </vt:lpstr>
      <vt:lpstr>OUTLINE</vt:lpstr>
      <vt:lpstr>Problem Statement</vt:lpstr>
      <vt:lpstr>Proposed Solution</vt:lpstr>
      <vt:lpstr>System  Approach</vt:lpstr>
      <vt:lpstr>Algorithm &amp; Deployment</vt:lpstr>
      <vt:lpstr>Deployment Steps in IBM Cloud </vt:lpstr>
      <vt:lpstr>Result</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abhishikta10pal@gmail.com</cp:lastModifiedBy>
  <cp:revision>40</cp:revision>
  <dcterms:created xsi:type="dcterms:W3CDTF">2021-05-26T16:50:10Z</dcterms:created>
  <dcterms:modified xsi:type="dcterms:W3CDTF">2025-08-04T16:27:40Z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