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22"/>
  </p:notesMasterIdLst>
  <p:sldIdLst>
    <p:sldId id="279" r:id="rId2"/>
    <p:sldId id="256" r:id="rId3"/>
    <p:sldId id="280" r:id="rId4"/>
    <p:sldId id="257" r:id="rId5"/>
    <p:sldId id="271" r:id="rId6"/>
    <p:sldId id="262" r:id="rId7"/>
    <p:sldId id="263" r:id="rId8"/>
    <p:sldId id="264" r:id="rId9"/>
    <p:sldId id="265" r:id="rId10"/>
    <p:sldId id="266" r:id="rId11"/>
    <p:sldId id="267" r:id="rId12"/>
    <p:sldId id="268" r:id="rId13"/>
    <p:sldId id="269" r:id="rId14"/>
    <p:sldId id="272" r:id="rId15"/>
    <p:sldId id="277" r:id="rId16"/>
    <p:sldId id="273" r:id="rId17"/>
    <p:sldId id="274" r:id="rId18"/>
    <p:sldId id="275" r:id="rId19"/>
    <p:sldId id="276"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ikth bhargav" initials="ab" lastIdx="2" clrIdx="0">
    <p:extLst>
      <p:ext uri="{19B8F6BF-5375-455C-9EA6-DF929625EA0E}">
        <p15:presenceInfo xmlns:p15="http://schemas.microsoft.com/office/powerpoint/2012/main" userId="d9b39c990948a7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2" d="100"/>
          <a:sy n="72" d="100"/>
        </p:scale>
        <p:origin x="3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2C46E-F12F-4DC7-A616-F4D0DE49F466}" type="datetimeFigureOut">
              <a:rPr lang="en-IN" smtClean="0"/>
              <a:pPr/>
              <a:t>18-12-2023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6DC38-9499-40B0-9829-E8FB36D8CBF0}" type="slidenum">
              <a:rPr lang="en-IN" smtClean="0"/>
              <a:pPr/>
              <a:t>‹#›</a:t>
            </a:fld>
            <a:endParaRPr lang="en-IN"/>
          </a:p>
        </p:txBody>
      </p:sp>
    </p:spTree>
    <p:extLst>
      <p:ext uri="{BB962C8B-B14F-4D97-AF65-F5344CB8AC3E}">
        <p14:creationId xmlns:p14="http://schemas.microsoft.com/office/powerpoint/2010/main" val="23856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06DC38-9499-40B0-9829-E8FB36D8CBF0}" type="slidenum">
              <a:rPr lang="en-IN" smtClean="0"/>
              <a:pPr/>
              <a:t>7</a:t>
            </a:fld>
            <a:endParaRPr lang="en-IN"/>
          </a:p>
        </p:txBody>
      </p:sp>
    </p:spTree>
    <p:extLst>
      <p:ext uri="{BB962C8B-B14F-4D97-AF65-F5344CB8AC3E}">
        <p14:creationId xmlns:p14="http://schemas.microsoft.com/office/powerpoint/2010/main" val="329933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06DC38-9499-40B0-9829-E8FB36D8CBF0}" type="slidenum">
              <a:rPr lang="en-IN" smtClean="0"/>
              <a:pPr/>
              <a:t>19</a:t>
            </a:fld>
            <a:endParaRPr lang="en-IN"/>
          </a:p>
        </p:txBody>
      </p:sp>
    </p:spTree>
    <p:extLst>
      <p:ext uri="{BB962C8B-B14F-4D97-AF65-F5344CB8AC3E}">
        <p14:creationId xmlns:p14="http://schemas.microsoft.com/office/powerpoint/2010/main" val="2652732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C702B7D1-09F1-4836-941A-9238D482317B}" type="datetimeFigureOut">
              <a:rPr lang="en-US" smtClean="0"/>
              <a:pPr/>
              <a:t>12/18/2023</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210348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2B7D1-09F1-4836-941A-9238D482317B}"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335287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702B7D1-09F1-4836-941A-9238D482317B}" type="datetimeFigureOut">
              <a:rPr lang="en-US" smtClean="0"/>
              <a:pPr/>
              <a:t>12/18/2023</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2034744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702B7D1-09F1-4836-941A-9238D482317B}" type="datetimeFigureOut">
              <a:rPr lang="en-US" smtClean="0"/>
              <a:pPr/>
              <a:t>12/18/2023</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A722701C-6A17-4033-956F-91FCCC54D172}"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9502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C702B7D1-09F1-4836-941A-9238D482317B}" type="datetimeFigureOut">
              <a:rPr lang="en-US" smtClean="0"/>
              <a:pPr/>
              <a:t>12/18/2023</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1705076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02B7D1-09F1-4836-941A-9238D482317B}" type="datetimeFigureOut">
              <a:rPr lang="en-US" smtClean="0"/>
              <a:pPr/>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796013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02B7D1-09F1-4836-941A-9238D482317B}" type="datetimeFigureOut">
              <a:rPr lang="en-US" smtClean="0"/>
              <a:pPr/>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946898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2B7D1-09F1-4836-941A-9238D482317B}"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3134066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C702B7D1-09F1-4836-941A-9238D482317B}" type="datetimeFigureOut">
              <a:rPr lang="en-US" smtClean="0"/>
              <a:pPr/>
              <a:t>12/18/2023</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302660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2B7D1-09F1-4836-941A-9238D482317B}"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1770017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C702B7D1-09F1-4836-941A-9238D482317B}" type="datetimeFigureOut">
              <a:rPr lang="en-US" smtClean="0"/>
              <a:pPr/>
              <a:t>12/18/2023</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14962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02B7D1-09F1-4836-941A-9238D482317B}"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2191644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02B7D1-09F1-4836-941A-9238D482317B}" type="datetimeFigureOut">
              <a:rPr lang="en-US" smtClean="0"/>
              <a:pPr/>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5191529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02B7D1-09F1-4836-941A-9238D482317B}" type="datetimeFigureOut">
              <a:rPr lang="en-US" smtClean="0"/>
              <a:pPr/>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216798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2B7D1-09F1-4836-941A-9238D482317B}" type="datetimeFigureOut">
              <a:rPr lang="en-US" smtClean="0"/>
              <a:pPr/>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9763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2B7D1-09F1-4836-941A-9238D482317B}"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3325265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2B7D1-09F1-4836-941A-9238D482317B}"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2701C-6A17-4033-956F-91FCCC54D172}" type="slidenum">
              <a:rPr lang="en-US" smtClean="0"/>
              <a:pPr/>
              <a:t>‹#›</a:t>
            </a:fld>
            <a:endParaRPr lang="en-US"/>
          </a:p>
        </p:txBody>
      </p:sp>
    </p:spTree>
    <p:extLst>
      <p:ext uri="{BB962C8B-B14F-4D97-AF65-F5344CB8AC3E}">
        <p14:creationId xmlns:p14="http://schemas.microsoft.com/office/powerpoint/2010/main" val="260488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2B7D1-09F1-4836-941A-9238D482317B}" type="datetimeFigureOut">
              <a:rPr lang="en-US" smtClean="0"/>
              <a:pPr/>
              <a:t>12/18/2023</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22701C-6A17-4033-956F-91FCCC54D172}" type="slidenum">
              <a:rPr lang="en-US" smtClean="0"/>
              <a:pPr/>
              <a:t>‹#›</a:t>
            </a:fld>
            <a:endParaRPr lang="en-US"/>
          </a:p>
        </p:txBody>
      </p:sp>
    </p:spTree>
    <p:extLst>
      <p:ext uri="{BB962C8B-B14F-4D97-AF65-F5344CB8AC3E}">
        <p14:creationId xmlns:p14="http://schemas.microsoft.com/office/powerpoint/2010/main" val="2820925041"/>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4618-4126-41DD-CDAB-E3402357BA26}"/>
              </a:ext>
            </a:extLst>
          </p:cNvPr>
          <p:cNvSpPr>
            <a:spLocks noGrp="1"/>
          </p:cNvSpPr>
          <p:nvPr>
            <p:ph type="title"/>
          </p:nvPr>
        </p:nvSpPr>
        <p:spPr>
          <a:xfrm>
            <a:off x="152400" y="618518"/>
            <a:ext cx="8382000" cy="1478570"/>
          </a:xfrm>
        </p:spPr>
        <p:txBody>
          <a:bodyPr>
            <a:normAutofit/>
          </a:bodyPr>
          <a:lstStyle/>
          <a:p>
            <a:r>
              <a:rPr lang="en-US" sz="2400" dirty="0">
                <a:latin typeface="Times New Roman" panose="02020603050405020304" pitchFamily="18" charset="0"/>
                <a:cs typeface="Times New Roman" panose="02020603050405020304" pitchFamily="18" charset="0"/>
              </a:rPr>
              <a:t>BANGALORE INSTITUTE OF TECHNOLOGY</a:t>
            </a:r>
            <a:br>
              <a:rPr lang="en-US" dirty="0"/>
            </a:br>
            <a:r>
              <a:rPr lang="en-US" dirty="0"/>
              <a:t>            </a:t>
            </a:r>
            <a:r>
              <a:rPr lang="en-US" sz="1400" dirty="0">
                <a:latin typeface="Times New Roman" panose="02020603050405020304" pitchFamily="18" charset="0"/>
                <a:cs typeface="Times New Roman" panose="02020603050405020304" pitchFamily="18" charset="0"/>
              </a:rPr>
              <a:t>DEPARTMENT OF ARTIFICIAL INTELLIGENCE AND MACHINE LEARNING</a:t>
            </a:r>
            <a:br>
              <a:rPr lang="en-US" sz="1800" dirty="0">
                <a:latin typeface="Times New Roman" panose="02020603050405020304" pitchFamily="18" charset="0"/>
                <a:cs typeface="Times New Roman" panose="02020603050405020304" pitchFamily="18" charset="0"/>
              </a:rPr>
            </a:br>
            <a:endParaRPr lang="en-IN" sz="1800" dirty="0"/>
          </a:p>
        </p:txBody>
      </p:sp>
      <p:sp>
        <p:nvSpPr>
          <p:cNvPr id="3" name="Content Placeholder 2">
            <a:extLst>
              <a:ext uri="{FF2B5EF4-FFF2-40B4-BE49-F238E27FC236}">
                <a16:creationId xmlns:a16="http://schemas.microsoft.com/office/drawing/2014/main" id="{C5451EE2-D17B-3D00-32E8-803EA5AA6032}"/>
              </a:ext>
            </a:extLst>
          </p:cNvPr>
          <p:cNvSpPr>
            <a:spLocks noGrp="1"/>
          </p:cNvSpPr>
          <p:nvPr>
            <p:ph idx="1"/>
          </p:nvPr>
        </p:nvSpPr>
        <p:spPr>
          <a:xfrm>
            <a:off x="304800" y="2557440"/>
            <a:ext cx="8763000" cy="3657600"/>
          </a:xfrm>
        </p:spPr>
        <p:txBody>
          <a:bodyPr>
            <a:normAutofit/>
          </a:bodyPr>
          <a:lstStyle/>
          <a:p>
            <a:pPr marL="0" indent="0">
              <a:buNone/>
            </a:pPr>
            <a:r>
              <a:rPr lang="en-IN" dirty="0"/>
              <a:t>                                </a:t>
            </a:r>
            <a:r>
              <a:rPr lang="en-IN" sz="2400" dirty="0">
                <a:latin typeface="Times New Roman" panose="02020603050405020304" pitchFamily="18" charset="0"/>
                <a:cs typeface="Times New Roman" panose="02020603050405020304" pitchFamily="18" charset="0"/>
              </a:rPr>
              <a:t>Mini Project Presentation</a:t>
            </a:r>
          </a:p>
          <a:p>
            <a:pPr marL="0" indent="0">
              <a:buNone/>
            </a:pPr>
            <a:r>
              <a:rPr lang="en-IN" dirty="0"/>
              <a:t>                                                 </a:t>
            </a:r>
            <a:r>
              <a:rPr lang="en-IN" sz="2400" dirty="0">
                <a:latin typeface="Times New Roman" panose="02020603050405020304" pitchFamily="18" charset="0"/>
                <a:cs typeface="Times New Roman" panose="02020603050405020304" pitchFamily="18" charset="0"/>
              </a:rPr>
              <a:t>on</a:t>
            </a:r>
          </a:p>
          <a:p>
            <a:pPr marL="0" indent="0">
              <a:buNone/>
            </a:pPr>
            <a:r>
              <a:rPr lang="en-IN" dirty="0"/>
              <a:t>                  </a:t>
            </a:r>
            <a:r>
              <a:rPr lang="en-IN" sz="2400" dirty="0">
                <a:latin typeface="Times New Roman" panose="02020603050405020304" pitchFamily="18" charset="0"/>
                <a:cs typeface="Times New Roman" panose="02020603050405020304" pitchFamily="18" charset="0"/>
              </a:rPr>
              <a:t>Rainfall Prediction Using Machine Learning               </a:t>
            </a:r>
          </a:p>
          <a:p>
            <a:endParaRPr lang="en-IN" dirty="0"/>
          </a:p>
          <a:p>
            <a:endParaRPr lang="en-IN" dirty="0"/>
          </a:p>
          <a:p>
            <a:pPr marL="0" indent="0">
              <a:buNone/>
            </a:pPr>
            <a:r>
              <a:rPr lang="en-IN" dirty="0"/>
              <a:t>   </a:t>
            </a:r>
            <a:r>
              <a:rPr lang="en-IN" sz="2400" dirty="0">
                <a:latin typeface="Times New Roman" panose="02020603050405020304" pitchFamily="18" charset="0"/>
                <a:cs typeface="Times New Roman" panose="02020603050405020304" pitchFamily="18" charset="0"/>
              </a:rPr>
              <a:t>Under the guidance of                                            Submitted By</a:t>
            </a:r>
          </a:p>
          <a:p>
            <a:pPr marL="0" indent="0">
              <a:buNone/>
            </a:pPr>
            <a:r>
              <a:rPr lang="en-IN" sz="2400" dirty="0">
                <a:latin typeface="Times New Roman" panose="02020603050405020304" pitchFamily="18" charset="0"/>
                <a:cs typeface="Times New Roman" panose="02020603050405020304" pitchFamily="18" charset="0"/>
              </a:rPr>
              <a:t>     Subha Meenakshi S                                               Abhishek S</a:t>
            </a:r>
          </a:p>
          <a:p>
            <a:pPr marL="0" indent="0">
              <a:buNone/>
            </a:pPr>
            <a:r>
              <a:rPr lang="en-IN" sz="2400" dirty="0">
                <a:latin typeface="Times New Roman" panose="02020603050405020304" pitchFamily="18" charset="0"/>
                <a:cs typeface="Times New Roman" panose="02020603050405020304" pitchFamily="18" charset="0"/>
              </a:rPr>
              <a:t>Advance Machine Learning                                       </a:t>
            </a:r>
            <a:r>
              <a:rPr lang="en-IN" sz="2400" dirty="0" err="1">
                <a:latin typeface="Times New Roman" panose="02020603050405020304" pitchFamily="18" charset="0"/>
                <a:cs typeface="Times New Roman" panose="02020603050405020304" pitchFamily="18" charset="0"/>
              </a:rPr>
              <a:t>Sukrutha</a:t>
            </a:r>
            <a:r>
              <a:rPr lang="en-IN" sz="2400" dirty="0">
                <a:latin typeface="Times New Roman" panose="02020603050405020304" pitchFamily="18" charset="0"/>
                <a:cs typeface="Times New Roman" panose="02020603050405020304" pitchFamily="18" charset="0"/>
              </a:rPr>
              <a:t> B                                          </a:t>
            </a:r>
          </a:p>
          <a:p>
            <a:pPr marL="0" indent="0">
              <a:buNone/>
            </a:pPr>
            <a:endParaRPr lang="en-IN" dirty="0"/>
          </a:p>
          <a:p>
            <a:pPr marL="0" indent="0">
              <a:buNone/>
            </a:pPr>
            <a:endParaRPr lang="en-IN" dirty="0"/>
          </a:p>
          <a:p>
            <a:endParaRPr lang="en-IN" dirty="0"/>
          </a:p>
        </p:txBody>
      </p:sp>
      <p:pic>
        <p:nvPicPr>
          <p:cNvPr id="5" name="Picture 4" descr="Description: C:\Users\Abhilash\Desktop\thumbnail.aspx.jpg">
            <a:extLst>
              <a:ext uri="{FF2B5EF4-FFF2-40B4-BE49-F238E27FC236}">
                <a16:creationId xmlns:a16="http://schemas.microsoft.com/office/drawing/2014/main" id="{2382A967-D74D-DEFA-9998-A7911991413E}"/>
              </a:ext>
            </a:extLst>
          </p:cNvPr>
          <p:cNvPicPr/>
          <p:nvPr/>
        </p:nvPicPr>
        <p:blipFill>
          <a:blip r:embed="rId2"/>
          <a:srcRect/>
          <a:stretch>
            <a:fillRect/>
          </a:stretch>
        </p:blipFill>
        <p:spPr bwMode="auto">
          <a:xfrm>
            <a:off x="827305" y="642960"/>
            <a:ext cx="1143000" cy="1295400"/>
          </a:xfrm>
          <a:prstGeom prst="rect">
            <a:avLst/>
          </a:prstGeom>
          <a:noFill/>
          <a:ln w="9525">
            <a:noFill/>
            <a:miter lim="800000"/>
            <a:headEnd/>
            <a:tailEnd/>
          </a:ln>
        </p:spPr>
      </p:pic>
    </p:spTree>
    <p:extLst>
      <p:ext uri="{BB962C8B-B14F-4D97-AF65-F5344CB8AC3E}">
        <p14:creationId xmlns:p14="http://schemas.microsoft.com/office/powerpoint/2010/main" val="400455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3839916"/>
            <a:ext cx="7696200" cy="275929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Importing  the train_test_split library from </a:t>
            </a:r>
            <a:r>
              <a:rPr lang="en-US" sz="2400" dirty="0" err="1">
                <a:latin typeface="Times New Roman" panose="02020603050405020304" pitchFamily="18" charset="0"/>
                <a:cs typeface="Times New Roman" panose="02020603050405020304" pitchFamily="18" charset="0"/>
              </a:rPr>
              <a:t>sklearn.model_selection</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Training the dataset by using train_test_split Library.</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Displaying the x_train values.</a:t>
            </a:r>
          </a:p>
        </p:txBody>
      </p:sp>
      <p:pic>
        <p:nvPicPr>
          <p:cNvPr id="4098" name="Picture 2"/>
          <p:cNvPicPr>
            <a:picLocks noChangeAspect="1" noChangeArrowheads="1"/>
          </p:cNvPicPr>
          <p:nvPr/>
        </p:nvPicPr>
        <p:blipFill>
          <a:blip r:embed="rId2" cstate="print"/>
          <a:srcRect/>
          <a:stretch>
            <a:fillRect/>
          </a:stretch>
        </p:blipFill>
        <p:spPr bwMode="auto">
          <a:xfrm>
            <a:off x="838200" y="609600"/>
            <a:ext cx="7915275" cy="275929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612" y="3789872"/>
            <a:ext cx="8229600" cy="2839528"/>
          </a:xfrm>
        </p:spPr>
        <p:txBody>
          <a:bodyPr>
            <a:normAutofit fontScale="92500"/>
          </a:bodyPr>
          <a:lstStyle/>
          <a:p>
            <a:pPr>
              <a:buFont typeface="Wingdings" panose="05000000000000000000" pitchFamily="2" charset="2"/>
              <a:buChar char="Ø"/>
            </a:pPr>
            <a:r>
              <a:rPr lang="en-US" sz="2600" dirty="0">
                <a:latin typeface="Times New Roman" panose="02020603050405020304" pitchFamily="18" charset="0"/>
                <a:cs typeface="Times New Roman" pitchFamily="18" charset="0"/>
              </a:rPr>
              <a:t>We are using the Random Forest Regressor model to predict the rainfall.</a:t>
            </a:r>
          </a:p>
          <a:p>
            <a:pPr>
              <a:buFont typeface="Wingdings" panose="05000000000000000000" pitchFamily="2" charset="2"/>
              <a:buChar char="Ø"/>
            </a:pPr>
            <a:endParaRPr lang="en-US" sz="2600" dirty="0"/>
          </a:p>
          <a:p>
            <a:pPr>
              <a:buFont typeface="Wingdings" panose="05000000000000000000" pitchFamily="2" charset="2"/>
              <a:buChar char="Ø"/>
            </a:pPr>
            <a:r>
              <a:rPr lang="en-US" sz="2800" dirty="0">
                <a:latin typeface="Times New Roman" pitchFamily="18" charset="0"/>
                <a:cs typeface="Times New Roman" pitchFamily="18" charset="0"/>
              </a:rPr>
              <a:t>Random Forest is an ensemble technique capable of performing both regression and classification tasks with the use of multiple decision trees and a technique called Bootstrap Aggregation, commonly known as bagging.</a:t>
            </a:r>
          </a:p>
        </p:txBody>
      </p:sp>
      <p:pic>
        <p:nvPicPr>
          <p:cNvPr id="5122" name="Picture 2"/>
          <p:cNvPicPr>
            <a:picLocks noChangeAspect="1" noChangeArrowheads="1"/>
          </p:cNvPicPr>
          <p:nvPr/>
        </p:nvPicPr>
        <p:blipFill>
          <a:blip r:embed="rId2" cstate="print"/>
          <a:srcRect/>
          <a:stretch>
            <a:fillRect/>
          </a:stretch>
        </p:blipFill>
        <p:spPr bwMode="auto">
          <a:xfrm>
            <a:off x="328612" y="457200"/>
            <a:ext cx="8429625" cy="29146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800600"/>
            <a:ext cx="8229600" cy="1905000"/>
          </a:xfrm>
        </p:spPr>
        <p:txBody>
          <a:bodyPr>
            <a:normAutofit lnSpcReduction="100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Predicting the values by using trained dataset (x_train). Predicting y_test with the x_test.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Evaluating metrics by importing the metrics library that is the r2_score</a:t>
            </a:r>
          </a:p>
          <a:p>
            <a:pPr marL="0" indent="0">
              <a:buNone/>
            </a:pPr>
            <a:r>
              <a:rPr lang="en-US" sz="2400" dirty="0">
                <a:latin typeface="Times New Roman" panose="02020603050405020304" pitchFamily="18" charset="0"/>
                <a:cs typeface="Times New Roman" panose="02020603050405020304" pitchFamily="18" charset="0"/>
              </a:rPr>
              <a:t>We got the accuracy as 0.298</a:t>
            </a:r>
          </a:p>
        </p:txBody>
      </p:sp>
      <p:pic>
        <p:nvPicPr>
          <p:cNvPr id="6146" name="Picture 2"/>
          <p:cNvPicPr>
            <a:picLocks noChangeAspect="1" noChangeArrowheads="1"/>
          </p:cNvPicPr>
          <p:nvPr/>
        </p:nvPicPr>
        <p:blipFill>
          <a:blip r:embed="rId2" cstate="print"/>
          <a:srcRect/>
          <a:stretch>
            <a:fillRect/>
          </a:stretch>
        </p:blipFill>
        <p:spPr bwMode="auto">
          <a:xfrm>
            <a:off x="685800" y="304800"/>
            <a:ext cx="6400800" cy="410192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710873" y="609600"/>
            <a:ext cx="7722254" cy="3505200"/>
          </a:xfrm>
          <a:prstGeom prst="rect">
            <a:avLst/>
          </a:prstGeom>
        </p:spPr>
      </p:pic>
      <p:sp>
        <p:nvSpPr>
          <p:cNvPr id="5" name="TextBox 4"/>
          <p:cNvSpPr txBox="1"/>
          <p:nvPr/>
        </p:nvSpPr>
        <p:spPr>
          <a:xfrm>
            <a:off x="609600" y="4572000"/>
            <a:ext cx="7325292"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itchFamily="18" charset="0"/>
                <a:cs typeface="Times New Roman" pitchFamily="18" charset="0"/>
              </a:rPr>
              <a:t>We are using Scatter plotting to plot the relation between the independent and dependent variables.</a:t>
            </a:r>
          </a:p>
          <a:p>
            <a:pPr marL="285750" indent="-285750">
              <a:buFont typeface="Wingdings" panose="05000000000000000000" pitchFamily="2" charset="2"/>
              <a:buChar char="Ø"/>
            </a:pPr>
            <a:endParaRPr lang="en-US" sz="2400" dirty="0">
              <a:latin typeface="Times New Roman" pitchFamily="18" charset="0"/>
              <a:cs typeface="Times New Roman" pitchFamily="18" charset="0"/>
            </a:endParaRPr>
          </a:p>
          <a:p>
            <a:pPr marL="285750" indent="-285750">
              <a:buFont typeface="Wingdings" panose="05000000000000000000" pitchFamily="2" charset="2"/>
              <a:buChar char="Ø"/>
            </a:pPr>
            <a:r>
              <a:rPr lang="en-US" sz="2400" dirty="0">
                <a:latin typeface="Times New Roman" pitchFamily="18" charset="0"/>
                <a:cs typeface="Times New Roman" pitchFamily="18" charset="0"/>
              </a:rPr>
              <a:t>Here we are showing the relation between the temperature and rainfall.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B5B030-430B-4512-BEDE-1A46CD8F67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75272"/>
            <a:ext cx="5867851" cy="4357923"/>
          </a:xfrm>
          <a:prstGeom prst="rect">
            <a:avLst/>
          </a:prstGeom>
        </p:spPr>
      </p:pic>
      <p:sp>
        <p:nvSpPr>
          <p:cNvPr id="7" name="TextBox 6">
            <a:extLst>
              <a:ext uri="{FF2B5EF4-FFF2-40B4-BE49-F238E27FC236}">
                <a16:creationId xmlns:a16="http://schemas.microsoft.com/office/drawing/2014/main" id="{B19AE702-A85F-4330-ADBD-F6AB1C1E9614}"/>
              </a:ext>
            </a:extLst>
          </p:cNvPr>
          <p:cNvSpPr txBox="1"/>
          <p:nvPr/>
        </p:nvSpPr>
        <p:spPr>
          <a:xfrm>
            <a:off x="1143000" y="4876800"/>
            <a:ext cx="6400800" cy="184665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Here we are using the heat map as the visualization technique.</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By importing the seaborn library we can plot the Heat Map.</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274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D6F420-701F-4687-A6A5-94D03E05AD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6" y="304800"/>
            <a:ext cx="7543800" cy="4610265"/>
          </a:xfrm>
          <a:prstGeom prst="rect">
            <a:avLst/>
          </a:prstGeom>
        </p:spPr>
      </p:pic>
      <p:sp>
        <p:nvSpPr>
          <p:cNvPr id="4" name="TextBox 3">
            <a:extLst>
              <a:ext uri="{FF2B5EF4-FFF2-40B4-BE49-F238E27FC236}">
                <a16:creationId xmlns:a16="http://schemas.microsoft.com/office/drawing/2014/main" id="{7BAF3500-3D34-4B4F-A3AD-EE72A5DB9EC6}"/>
              </a:ext>
            </a:extLst>
          </p:cNvPr>
          <p:cNvSpPr txBox="1"/>
          <p:nvPr/>
        </p:nvSpPr>
        <p:spPr>
          <a:xfrm>
            <a:off x="1119996" y="5257800"/>
            <a:ext cx="7086600" cy="120032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Bar Graph plotted between R2 score of different regression models.</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 we choose Random Forest Regression model.</a:t>
            </a:r>
          </a:p>
        </p:txBody>
      </p:sp>
    </p:spTree>
    <p:extLst>
      <p:ext uri="{BB962C8B-B14F-4D97-AF65-F5344CB8AC3E}">
        <p14:creationId xmlns:p14="http://schemas.microsoft.com/office/powerpoint/2010/main" val="2151321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E3DFA-F6A4-4682-AEC3-F9F6E6482B19}"/>
              </a:ext>
            </a:extLst>
          </p:cNvPr>
          <p:cNvSpPr txBox="1"/>
          <p:nvPr/>
        </p:nvSpPr>
        <p:spPr>
          <a:xfrm>
            <a:off x="914400" y="3505200"/>
            <a:ext cx="6553200" cy="341632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 after the backend development of the project we need to create a API to the code we developed.</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Here we use the IBM CLOUD services to create the API</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 use IBM WATSON ,MACHINE LEARNING,NODE-RED</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 create the front end development of the project.</a:t>
            </a:r>
          </a:p>
        </p:txBody>
      </p:sp>
      <p:pic>
        <p:nvPicPr>
          <p:cNvPr id="4" name="Picture 3">
            <a:extLst>
              <a:ext uri="{FF2B5EF4-FFF2-40B4-BE49-F238E27FC236}">
                <a16:creationId xmlns:a16="http://schemas.microsoft.com/office/drawing/2014/main" id="{F0E6D3DF-C0FE-4DD1-AD8D-8D8994D475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76201"/>
            <a:ext cx="7072445" cy="3352799"/>
          </a:xfrm>
          <a:prstGeom prst="rect">
            <a:avLst/>
          </a:prstGeom>
        </p:spPr>
      </p:pic>
    </p:spTree>
    <p:extLst>
      <p:ext uri="{BB962C8B-B14F-4D97-AF65-F5344CB8AC3E}">
        <p14:creationId xmlns:p14="http://schemas.microsoft.com/office/powerpoint/2010/main" val="2257126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A130F8-3E11-4F5A-B28C-3F99AF7751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419100"/>
            <a:ext cx="2803284" cy="6019800"/>
          </a:xfrm>
          <a:prstGeom prst="rect">
            <a:avLst/>
          </a:prstGeom>
        </p:spPr>
      </p:pic>
      <p:sp>
        <p:nvSpPr>
          <p:cNvPr id="4" name="TextBox 3">
            <a:extLst>
              <a:ext uri="{FF2B5EF4-FFF2-40B4-BE49-F238E27FC236}">
                <a16:creationId xmlns:a16="http://schemas.microsoft.com/office/drawing/2014/main" id="{D89F3316-DABC-4BC3-95FA-C8144BA6040C}"/>
              </a:ext>
            </a:extLst>
          </p:cNvPr>
          <p:cNvSpPr txBox="1"/>
          <p:nvPr/>
        </p:nvSpPr>
        <p:spPr>
          <a:xfrm>
            <a:off x="5562600" y="914400"/>
            <a:ext cx="2590800" cy="5170646"/>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 create the Ibm Watson project and we import the jupyter notebook to that project.</a:t>
            </a:r>
          </a:p>
          <a:p>
            <a:pPr marL="285750" indent="-285750">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Then atlast we create a node-red flow thus we create a UI.</a:t>
            </a:r>
          </a:p>
          <a:p>
            <a:endParaRPr lang="en-IN" dirty="0"/>
          </a:p>
        </p:txBody>
      </p:sp>
    </p:spTree>
    <p:extLst>
      <p:ext uri="{BB962C8B-B14F-4D97-AF65-F5344CB8AC3E}">
        <p14:creationId xmlns:p14="http://schemas.microsoft.com/office/powerpoint/2010/main" val="2946047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D8E0-6781-4074-9533-D807F9B446E1}"/>
              </a:ext>
            </a:extLst>
          </p:cNvPr>
          <p:cNvSpPr>
            <a:spLocks noGrp="1"/>
          </p:cNvSpPr>
          <p:nvPr>
            <p:ph type="title"/>
          </p:nvPr>
        </p:nvSpPr>
        <p:spPr>
          <a:xfrm>
            <a:off x="-762000" y="304800"/>
            <a:ext cx="9067800" cy="983915"/>
          </a:xfrm>
        </p:spPr>
        <p:txBody>
          <a:bodyPr/>
          <a:lstStyle/>
          <a:p>
            <a:r>
              <a:rPr lang="en-IN" dirty="0">
                <a:latin typeface="Times New Roman" panose="02020603050405020304" pitchFamily="18" charset="0"/>
                <a:cs typeface="Times New Roman" panose="02020603050405020304" pitchFamily="18" charset="0"/>
              </a:rPr>
              <a:t>Findings and suggestions</a:t>
            </a:r>
          </a:p>
        </p:txBody>
      </p:sp>
      <p:sp>
        <p:nvSpPr>
          <p:cNvPr id="3" name="Content Placeholder 2">
            <a:extLst>
              <a:ext uri="{FF2B5EF4-FFF2-40B4-BE49-F238E27FC236}">
                <a16:creationId xmlns:a16="http://schemas.microsoft.com/office/drawing/2014/main" id="{59A830D9-7C1D-4AAF-B10B-7F23AB08E66A}"/>
              </a:ext>
            </a:extLst>
          </p:cNvPr>
          <p:cNvSpPr>
            <a:spLocks noGrp="1"/>
          </p:cNvSpPr>
          <p:nvPr>
            <p:ph idx="1"/>
          </p:nvPr>
        </p:nvSpPr>
        <p:spPr>
          <a:xfrm>
            <a:off x="152400" y="1524000"/>
            <a:ext cx="8839200" cy="5029200"/>
          </a:xfrm>
        </p:spPr>
        <p:txBody>
          <a:bodyPr>
            <a:no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 found the data from the books we collected and from the weather forecaste centre.</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Some of the models we searched from the internet.</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 is a lack of competent software professionals and scientists working in Indian meteorological department (IMD) is a big problem in rainfall prediction.</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Farmers demand accuracy in long range forecasts that would help them figure out whether or not to sow in the season ,what they need more is forecasts at block level. A block is an administrative unit within a district.</a:t>
            </a:r>
          </a:p>
        </p:txBody>
      </p:sp>
    </p:spTree>
    <p:extLst>
      <p:ext uri="{BB962C8B-B14F-4D97-AF65-F5344CB8AC3E}">
        <p14:creationId xmlns:p14="http://schemas.microsoft.com/office/powerpoint/2010/main" val="1431954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C9E5-8330-41B6-8859-23E93DCA9F5F}"/>
              </a:ext>
            </a:extLst>
          </p:cNvPr>
          <p:cNvSpPr>
            <a:spLocks noGrp="1"/>
          </p:cNvSpPr>
          <p:nvPr>
            <p:ph type="title"/>
          </p:nvPr>
        </p:nvSpPr>
        <p:spPr>
          <a:xfrm>
            <a:off x="-1524000" y="533400"/>
            <a:ext cx="6377940" cy="759627"/>
          </a:xfrm>
        </p:spPr>
        <p:txBody>
          <a:bodyPr>
            <a:normAutofit/>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3168371-A04B-4C31-98B9-5C2E68AEDFAE}"/>
              </a:ext>
            </a:extLst>
          </p:cNvPr>
          <p:cNvSpPr>
            <a:spLocks noGrp="1"/>
          </p:cNvSpPr>
          <p:nvPr>
            <p:ph idx="1"/>
          </p:nvPr>
        </p:nvSpPr>
        <p:spPr>
          <a:xfrm>
            <a:off x="1276007" y="1600200"/>
            <a:ext cx="7486993" cy="4724400"/>
          </a:xfrm>
        </p:spPr>
        <p:txBody>
          <a:bodyPr>
            <a:no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project investigates the use of machine learning methods and particularly suggests in improving the rainfall forecasting.</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rainfall data include the years of 2011-2017.</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For a reasonable evaluation of the random forest regression model we conclude that the efficient method among the two input techniques due to simplicity in computation and superior capability of the rainfall forecasting.</a:t>
            </a:r>
          </a:p>
        </p:txBody>
      </p:sp>
    </p:spTree>
    <p:extLst>
      <p:ext uri="{BB962C8B-B14F-4D97-AF65-F5344CB8AC3E}">
        <p14:creationId xmlns:p14="http://schemas.microsoft.com/office/powerpoint/2010/main" val="266416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2230" y="1752600"/>
            <a:ext cx="7848600" cy="3046988"/>
          </a:xfrm>
          <a:prstGeom prst="rect">
            <a:avLst/>
          </a:prstGeom>
          <a:noFill/>
        </p:spPr>
        <p:txBody>
          <a:bodyPr wrap="square" rtlCol="0">
            <a:spAutoFit/>
          </a:bodyPr>
          <a:lstStyle/>
          <a:p>
            <a:pPr>
              <a:buFont typeface="Wingdings" pitchFamily="2" charset="2"/>
              <a:buChar char="Ø"/>
            </a:pPr>
            <a:r>
              <a:rPr lang="en-US" sz="2400" dirty="0">
                <a:latin typeface="Times New Roman" pitchFamily="18" charset="0"/>
                <a:cs typeface="Times New Roman" pitchFamily="18" charset="0"/>
              </a:rPr>
              <a:t>Rainfall prediction remains a serious concern and has attracted the attention of governments, industries, risk management entities, as well as the scientific community. </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Rainfall is a climatic factor that affects many human activities like agricultural production, construction, power generation, forestry and tourism, among others . </a:t>
            </a:r>
          </a:p>
        </p:txBody>
      </p:sp>
      <p:sp>
        <p:nvSpPr>
          <p:cNvPr id="3" name="TextBox 2"/>
          <p:cNvSpPr txBox="1"/>
          <p:nvPr/>
        </p:nvSpPr>
        <p:spPr>
          <a:xfrm>
            <a:off x="2286000" y="609600"/>
            <a:ext cx="6019800" cy="707886"/>
          </a:xfrm>
          <a:prstGeom prst="rect">
            <a:avLst/>
          </a:prstGeom>
          <a:noFill/>
        </p:spPr>
        <p:txBody>
          <a:bodyPr wrap="square" rtlCol="0">
            <a:spAutoFit/>
          </a:bodyPr>
          <a:lstStyle/>
          <a:p>
            <a:r>
              <a:rPr lang="en-US" sz="4000" dirty="0">
                <a:latin typeface="Times New Roman" pitchFamily="18" charset="0"/>
                <a:cs typeface="Times New Roman" pitchFamily="18"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01787-F40F-498C-81AF-0A4E209B9E7A}"/>
              </a:ext>
            </a:extLst>
          </p:cNvPr>
          <p:cNvSpPr>
            <a:spLocks noGrp="1"/>
          </p:cNvSpPr>
          <p:nvPr>
            <p:ph idx="1"/>
          </p:nvPr>
        </p:nvSpPr>
        <p:spPr>
          <a:xfrm>
            <a:off x="1066800" y="2133600"/>
            <a:ext cx="6591985" cy="3777622"/>
          </a:xfrm>
        </p:spPr>
        <p:txBody>
          <a:bodyPr>
            <a:normAutofit/>
          </a:bodyPr>
          <a:lstStyle/>
          <a:p>
            <a:pPr marL="0" indent="0">
              <a:buNone/>
            </a:pPr>
            <a:r>
              <a:rPr lang="en-IN" sz="6600" dirty="0">
                <a:latin typeface="Times New Roman" panose="02020603050405020304" pitchFamily="18" charset="0"/>
                <a:cs typeface="Times New Roman" panose="02020603050405020304" pitchFamily="18" charset="0"/>
              </a:rPr>
              <a:t>Thank You…</a:t>
            </a:r>
            <a:r>
              <a:rPr lang="en-IN" sz="6600" dirty="0">
                <a:latin typeface="Brush Script MT" panose="03060802040406070304" pitchFamily="66" charset="0"/>
                <a:sym typeface="Wingdings" panose="05000000000000000000" pitchFamily="2" charset="2"/>
              </a:rPr>
              <a:t></a:t>
            </a:r>
            <a:endParaRPr lang="en-IN" sz="6600" dirty="0">
              <a:latin typeface="Brush Script MT" panose="03060802040406070304" pitchFamily="66" charset="0"/>
            </a:endParaRPr>
          </a:p>
        </p:txBody>
      </p:sp>
    </p:spTree>
    <p:extLst>
      <p:ext uri="{BB962C8B-B14F-4D97-AF65-F5344CB8AC3E}">
        <p14:creationId xmlns:p14="http://schemas.microsoft.com/office/powerpoint/2010/main" val="365119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752600"/>
            <a:ext cx="8001000" cy="3416320"/>
          </a:xfrm>
          <a:prstGeom prst="rect">
            <a:avLst/>
          </a:prstGeom>
          <a:noFill/>
        </p:spPr>
        <p:txBody>
          <a:bodyPr wrap="square" rtlCol="0">
            <a:spAutoFit/>
          </a:bodyPr>
          <a:lstStyle/>
          <a:p>
            <a:pPr>
              <a:buFont typeface="Wingdings" pitchFamily="2" charset="2"/>
              <a:buChar char="Ø"/>
            </a:pPr>
            <a:r>
              <a:rPr lang="en-US" sz="2400" dirty="0">
                <a:latin typeface="Times New Roman" pitchFamily="18" charset="0"/>
                <a:cs typeface="Times New Roman" pitchFamily="18" charset="0"/>
              </a:rPr>
              <a:t>To this extent, rainfall prediction is essential since this variable is the one with the highest correlation with adverse natural events such as landslides, flooding, mass movements and avalanches. </a:t>
            </a:r>
          </a:p>
          <a:p>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These incidents have affected society for years . Therefore, having an appropriate approach for rainfall prediction makes it possible to take preventive and mitigation measures for these natural phenomena</a:t>
            </a:r>
          </a:p>
        </p:txBody>
      </p:sp>
      <p:sp>
        <p:nvSpPr>
          <p:cNvPr id="3" name="TextBox 2"/>
          <p:cNvSpPr txBox="1"/>
          <p:nvPr/>
        </p:nvSpPr>
        <p:spPr>
          <a:xfrm>
            <a:off x="2286000" y="609600"/>
            <a:ext cx="6858000" cy="707886"/>
          </a:xfrm>
          <a:prstGeom prst="rect">
            <a:avLst/>
          </a:prstGeom>
          <a:noFill/>
        </p:spPr>
        <p:txBody>
          <a:bodyPr wrap="square" rtlCol="0">
            <a:spAutoFit/>
          </a:bodyPr>
          <a:lstStyle/>
          <a:p>
            <a:r>
              <a:rPr lang="en-US" sz="4000" dirty="0">
                <a:latin typeface="Times New Roman" pitchFamily="18" charset="0"/>
                <a:cs typeface="Times New Roman" pitchFamily="18" charset="0"/>
              </a:rPr>
              <a:t>INTRODUCTION</a:t>
            </a:r>
          </a:p>
        </p:txBody>
      </p:sp>
    </p:spTree>
    <p:extLst>
      <p:ext uri="{BB962C8B-B14F-4D97-AF65-F5344CB8AC3E}">
        <p14:creationId xmlns:p14="http://schemas.microsoft.com/office/powerpoint/2010/main" val="242476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838200"/>
            <a:ext cx="4572000" cy="762000"/>
          </a:xfrm>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609600" y="1981200"/>
            <a:ext cx="8001000" cy="5334001"/>
          </a:xfrm>
        </p:spPr>
        <p:txBody>
          <a:bodyPr>
            <a:normAutofit/>
          </a:bodyPr>
          <a:lstStyle/>
          <a:p>
            <a:r>
              <a:rPr lang="en-US" sz="2400" dirty="0">
                <a:latin typeface="Times New Roman" panose="02020603050405020304" pitchFamily="18" charset="0"/>
                <a:cs typeface="Times New Roman" panose="02020603050405020304" pitchFamily="18" charset="0"/>
              </a:rPr>
              <a:t>Rainfall prediction  is the application of science and technology to predict the conditions of the atmosphere for a given date and year. People have attempted to predict the weather informally for millennia and formally since the 19th century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Rainfall predictions are made by collecting quantitative data about the current state of the atmosphere at a given place and using meteorology to project how the atmosphere will change.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04BB-2E0B-4DBA-97B8-E8FBCBAEE2E2}"/>
              </a:ext>
            </a:extLst>
          </p:cNvPr>
          <p:cNvSpPr>
            <a:spLocks noGrp="1"/>
          </p:cNvSpPr>
          <p:nvPr>
            <p:ph type="title"/>
          </p:nvPr>
        </p:nvSpPr>
        <p:spPr>
          <a:xfrm>
            <a:off x="8626" y="425571"/>
            <a:ext cx="6705600" cy="1066799"/>
          </a:xfrm>
        </p:spPr>
        <p:txBody>
          <a:bodyPr>
            <a:normAutofit/>
          </a:bodyPr>
          <a:lstStyle/>
          <a:p>
            <a:r>
              <a:rPr lang="en-IN" dirty="0">
                <a:latin typeface="Times New Roman" panose="02020603050405020304" pitchFamily="18" charset="0"/>
                <a:cs typeface="Times New Roman" panose="02020603050405020304" pitchFamily="18" charset="0"/>
              </a:rPr>
              <a:t>ABOUT THE DATA</a:t>
            </a:r>
          </a:p>
        </p:txBody>
      </p:sp>
      <p:sp>
        <p:nvSpPr>
          <p:cNvPr id="3" name="Content Placeholder 2">
            <a:extLst>
              <a:ext uri="{FF2B5EF4-FFF2-40B4-BE49-F238E27FC236}">
                <a16:creationId xmlns:a16="http://schemas.microsoft.com/office/drawing/2014/main" id="{356622EA-373E-40F7-B4E7-1D0C22670E8E}"/>
              </a:ext>
            </a:extLst>
          </p:cNvPr>
          <p:cNvSpPr>
            <a:spLocks noGrp="1"/>
          </p:cNvSpPr>
          <p:nvPr>
            <p:ph idx="1"/>
          </p:nvPr>
        </p:nvSpPr>
        <p:spPr>
          <a:xfrm>
            <a:off x="914400" y="1676400"/>
            <a:ext cx="7505700" cy="5410200"/>
          </a:xfrm>
        </p:spPr>
        <p:txBody>
          <a:bodyPr>
            <a:normAutofit/>
          </a:bodyPr>
          <a:lstStyle/>
          <a:p>
            <a:r>
              <a:rPr lang="en-US" dirty="0">
                <a:latin typeface="Times New Roman" panose="02020603050405020304" pitchFamily="18" charset="0"/>
                <a:cs typeface="Times New Roman" panose="02020603050405020304" pitchFamily="18" charset="0"/>
              </a:rPr>
              <a:t>We are predicting rainfall on basis of Temperature, Dew Point, Humidity, Sea Level Pressure, Visibility, Wind of all average values.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Temperature :The average temperature of the air as indicated by a properly exposed thermometer during a given time period, usually a day, a month, or a year.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Wind : wind speed is measured using an anemometer, which is then recorded on the Beaufort scale.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Humidity : A quantity representing the amount of water vapor in the atmosphere</a:t>
            </a:r>
          </a:p>
          <a:p>
            <a:endParaRPr lang="en-IN" dirty="0"/>
          </a:p>
        </p:txBody>
      </p:sp>
    </p:spTree>
    <p:extLst>
      <p:ext uri="{BB962C8B-B14F-4D97-AF65-F5344CB8AC3E}">
        <p14:creationId xmlns:p14="http://schemas.microsoft.com/office/powerpoint/2010/main" val="103338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1219200"/>
            <a:ext cx="7848600" cy="510540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Sea Level Pressure : The atmospheric pressure, at any elevation, reduced by formula to a value approximating the pressure at sea level.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Visibility : The distance one can see as determined by light and weather conditions.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Wind : The perceptible natural movement of the air, especially in the form of a current of air blowing from a particular direction.</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Dew Point : The atmospheric temperature (varying according to pressure and humidity) below which water droplets begin to condense and dew can form.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419600"/>
            <a:ext cx="830580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itchFamily="18" charset="0"/>
                <a:cs typeface="Times New Roman" pitchFamily="18" charset="0"/>
              </a:rPr>
              <a:t> We have taken the values from past 2011 to 2017 including date and month .</a:t>
            </a:r>
          </a:p>
          <a:p>
            <a:pPr>
              <a:buFont typeface="Wingdings" pitchFamily="2" charset="2"/>
              <a:buChar char="v"/>
            </a:pPr>
            <a:endParaRPr lang="en-US" sz="2400" dirty="0">
              <a:latin typeface="Times New Roman" pitchFamily="18" charset="0"/>
              <a:cs typeface="Times New Roman" pitchFamily="18" charset="0"/>
            </a:endParaRPr>
          </a:p>
          <a:p>
            <a:pPr marL="342900" indent="-342900">
              <a:buFont typeface="Wingdings" panose="05000000000000000000" pitchFamily="2" charset="2"/>
              <a:buChar char="Ø"/>
            </a:pPr>
            <a:r>
              <a:rPr lang="en-US" sz="2400" dirty="0">
                <a:latin typeface="Times New Roman" pitchFamily="18" charset="0"/>
                <a:cs typeface="Times New Roman" pitchFamily="18" charset="0"/>
              </a:rPr>
              <a:t>We are analyzing the data.</a:t>
            </a:r>
          </a:p>
          <a:p>
            <a:pPr>
              <a:buFont typeface="Wingdings" pitchFamily="2" charset="2"/>
              <a:buChar char="v"/>
            </a:pPr>
            <a:endParaRPr lang="en-US" sz="2400" dirty="0">
              <a:latin typeface="Times New Roman" pitchFamily="18" charset="0"/>
              <a:cs typeface="Times New Roman" pitchFamily="18" charset="0"/>
            </a:endParaRPr>
          </a:p>
          <a:p>
            <a:pPr marL="342900" indent="-342900">
              <a:buFont typeface="Wingdings" panose="05000000000000000000" pitchFamily="2" charset="2"/>
              <a:buChar char="Ø"/>
            </a:pPr>
            <a:r>
              <a:rPr lang="en-US" sz="2400" dirty="0">
                <a:latin typeface="Times New Roman" pitchFamily="18" charset="0"/>
                <a:cs typeface="Times New Roman" pitchFamily="18" charset="0"/>
              </a:rPr>
              <a:t> And displaying head of the dataset.</a:t>
            </a:r>
          </a:p>
        </p:txBody>
      </p:sp>
      <p:pic>
        <p:nvPicPr>
          <p:cNvPr id="2050" name="Picture 2"/>
          <p:cNvPicPr>
            <a:picLocks noChangeAspect="1" noChangeArrowheads="1"/>
          </p:cNvPicPr>
          <p:nvPr/>
        </p:nvPicPr>
        <p:blipFill>
          <a:blip r:embed="rId3" cstate="print"/>
          <a:srcRect/>
          <a:stretch>
            <a:fillRect/>
          </a:stretch>
        </p:blipFill>
        <p:spPr bwMode="auto">
          <a:xfrm>
            <a:off x="685800" y="381000"/>
            <a:ext cx="7639050" cy="3962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85800" y="609600"/>
            <a:ext cx="3124200" cy="4953000"/>
          </a:xfrm>
          <a:prstGeom prst="rect">
            <a:avLst/>
          </a:prstGeom>
          <a:noFill/>
          <a:ln w="9525">
            <a:noFill/>
            <a:miter lim="800000"/>
            <a:headEnd/>
            <a:tailEnd/>
          </a:ln>
        </p:spPr>
      </p:pic>
      <p:sp>
        <p:nvSpPr>
          <p:cNvPr id="7" name="TextBox 6"/>
          <p:cNvSpPr txBox="1"/>
          <p:nvPr/>
        </p:nvSpPr>
        <p:spPr>
          <a:xfrm>
            <a:off x="4267200" y="685800"/>
            <a:ext cx="4495800" cy="4708981"/>
          </a:xfrm>
          <a:prstGeom prst="rect">
            <a:avLst/>
          </a:prstGeom>
          <a:noFill/>
        </p:spPr>
        <p:txBody>
          <a:bodyPr wrap="square" rtlCol="0">
            <a:spAutoFit/>
          </a:bodyPr>
          <a:lstStyle/>
          <a:p>
            <a:pPr marL="457200" indent="-457200">
              <a:buFont typeface="Wingdings" panose="05000000000000000000" pitchFamily="2" charset="2"/>
              <a:buChar char="Ø"/>
            </a:pPr>
            <a:r>
              <a:rPr lang="en-US" sz="3000" dirty="0">
                <a:latin typeface="Times New Roman" pitchFamily="18" charset="0"/>
                <a:cs typeface="Times New Roman" pitchFamily="18" charset="0"/>
              </a:rPr>
              <a:t>checking any null values are there or not.</a:t>
            </a:r>
          </a:p>
          <a:p>
            <a:endParaRPr lang="en-US" sz="3000" dirty="0">
              <a:latin typeface="Times New Roman" pitchFamily="18" charset="0"/>
              <a:cs typeface="Times New Roman" pitchFamily="18" charset="0"/>
            </a:endParaRPr>
          </a:p>
          <a:p>
            <a:pPr marL="457200" indent="-457200">
              <a:buFont typeface="Wingdings" panose="05000000000000000000" pitchFamily="2" charset="2"/>
              <a:buChar char="Ø"/>
            </a:pPr>
            <a:r>
              <a:rPr lang="en-US" sz="3000" dirty="0">
                <a:latin typeface="Times New Roman" pitchFamily="18" charset="0"/>
                <a:cs typeface="Times New Roman" pitchFamily="18" charset="0"/>
              </a:rPr>
              <a:t>We don’t have any null values in our dataset.</a:t>
            </a:r>
          </a:p>
          <a:p>
            <a:endParaRPr lang="en-US" sz="3000" dirty="0">
              <a:latin typeface="Times New Roman" pitchFamily="18" charset="0"/>
              <a:cs typeface="Times New Roman" pitchFamily="18" charset="0"/>
            </a:endParaRPr>
          </a:p>
          <a:p>
            <a:pPr marL="457200" indent="-457200">
              <a:buFont typeface="Wingdings" panose="05000000000000000000" pitchFamily="2" charset="2"/>
              <a:buChar char="Ø"/>
            </a:pPr>
            <a:r>
              <a:rPr lang="en-US" sz="3000" dirty="0">
                <a:latin typeface="Times New Roman" pitchFamily="18" charset="0"/>
                <a:cs typeface="Times New Roman" pitchFamily="18" charset="0"/>
              </a:rPr>
              <a:t>If there are any null values, we need to fill it up with the mean value or median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267200"/>
            <a:ext cx="8001000" cy="2133600"/>
          </a:xfrm>
        </p:spPr>
        <p:txBody>
          <a:bodyPr>
            <a:normAutofit/>
          </a:bodyPr>
          <a:lstStyle/>
          <a:p>
            <a:pPr>
              <a:buFont typeface="Wingdings" panose="05000000000000000000" pitchFamily="2" charset="2"/>
              <a:buChar char="Ø"/>
            </a:pPr>
            <a:r>
              <a:rPr lang="en-US" sz="3000" dirty="0">
                <a:latin typeface="Times New Roman" pitchFamily="18" charset="0"/>
                <a:cs typeface="Times New Roman" pitchFamily="18" charset="0"/>
              </a:rPr>
              <a:t>We are taking dependent (y) and independent (x) variables, by using </a:t>
            </a:r>
            <a:r>
              <a:rPr lang="en-US" sz="3000" dirty="0" err="1">
                <a:latin typeface="Times New Roman" pitchFamily="18" charset="0"/>
                <a:cs typeface="Times New Roman" pitchFamily="18" charset="0"/>
              </a:rPr>
              <a:t>iloc</a:t>
            </a:r>
            <a:r>
              <a:rPr lang="en-US" sz="3000" dirty="0">
                <a:latin typeface="Times New Roman" pitchFamily="18" charset="0"/>
                <a:cs typeface="Times New Roman" pitchFamily="18" charset="0"/>
              </a:rPr>
              <a:t>.</a:t>
            </a:r>
          </a:p>
          <a:p>
            <a:pPr>
              <a:buFont typeface="Wingdings" panose="05000000000000000000" pitchFamily="2" charset="2"/>
              <a:buChar char="Ø"/>
            </a:pPr>
            <a:endParaRPr lang="en-US" sz="3000" dirty="0">
              <a:latin typeface="Times New Roman" pitchFamily="18" charset="0"/>
              <a:cs typeface="Times New Roman" pitchFamily="18" charset="0"/>
            </a:endParaRPr>
          </a:p>
          <a:p>
            <a:pPr>
              <a:buFont typeface="Wingdings" panose="05000000000000000000" pitchFamily="2" charset="2"/>
              <a:buChar char="Ø"/>
            </a:pPr>
            <a:r>
              <a:rPr lang="en-US" sz="3000" dirty="0">
                <a:latin typeface="Times New Roman" pitchFamily="18" charset="0"/>
                <a:cs typeface="Times New Roman" pitchFamily="18" charset="0"/>
              </a:rPr>
              <a:t>And displaying the values of  x and y.</a:t>
            </a:r>
          </a:p>
        </p:txBody>
      </p:sp>
      <p:pic>
        <p:nvPicPr>
          <p:cNvPr id="3074" name="Picture 2"/>
          <p:cNvPicPr>
            <a:picLocks noChangeAspect="1" noChangeArrowheads="1"/>
          </p:cNvPicPr>
          <p:nvPr/>
        </p:nvPicPr>
        <p:blipFill>
          <a:blip r:embed="rId2" cstate="print"/>
          <a:srcRect/>
          <a:stretch>
            <a:fillRect/>
          </a:stretch>
        </p:blipFill>
        <p:spPr bwMode="auto">
          <a:xfrm>
            <a:off x="838200" y="228600"/>
            <a:ext cx="6010275" cy="36290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536</TotalTime>
  <Words>951</Words>
  <Application>Microsoft Office PowerPoint</Application>
  <PresentationFormat>On-screen Show (4:3)</PresentationFormat>
  <Paragraphs>94</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Brush Script MT</vt:lpstr>
      <vt:lpstr>Calibri</vt:lpstr>
      <vt:lpstr>Century Gothic</vt:lpstr>
      <vt:lpstr>Times New Roman</vt:lpstr>
      <vt:lpstr>Wingdings</vt:lpstr>
      <vt:lpstr>Vapor Trail</vt:lpstr>
      <vt:lpstr>BANGALORE INSTITUTE OF TECHNOLOGY             DEPARTMENT OF ARTIFICIAL INTELLIGENCE AND MACHINE LEARNING </vt:lpstr>
      <vt:lpstr>PowerPoint Presentation</vt:lpstr>
      <vt:lpstr>PowerPoint Presentation</vt:lpstr>
      <vt:lpstr>Methodology</vt:lpstr>
      <vt:lpstr>ABOUT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and suggestions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dc:title>
  <dc:creator>Windows User</dc:creator>
  <cp:lastModifiedBy>abhishikth bhargav</cp:lastModifiedBy>
  <cp:revision>51</cp:revision>
  <dcterms:created xsi:type="dcterms:W3CDTF">2019-06-20T08:40:05Z</dcterms:created>
  <dcterms:modified xsi:type="dcterms:W3CDTF">2023-12-18T17:20:30Z</dcterms:modified>
</cp:coreProperties>
</file>