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0" r:id="rId3"/>
    <p:sldId id="281" r:id="rId4"/>
    <p:sldId id="257" r:id="rId5"/>
    <p:sldId id="258" r:id="rId6"/>
    <p:sldId id="263" r:id="rId7"/>
    <p:sldId id="270" r:id="rId8"/>
    <p:sldId id="271" r:id="rId9"/>
    <p:sldId id="272" r:id="rId10"/>
    <p:sldId id="273" r:id="rId11"/>
    <p:sldId id="266" r:id="rId12"/>
    <p:sldId id="267" r:id="rId13"/>
    <p:sldId id="275" r:id="rId14"/>
    <p:sldId id="268" r:id="rId15"/>
    <p:sldId id="289" r:id="rId16"/>
    <p:sldId id="293" r:id="rId17"/>
    <p:sldId id="29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58851-2252-44F1-8147-0F676C80B313}">
          <p14:sldIdLst>
            <p14:sldId id="256"/>
            <p14:sldId id="280"/>
            <p14:sldId id="281"/>
          </p14:sldIdLst>
        </p14:section>
        <p14:section name="Section 1" id="{834463AD-70C8-4A95-A50F-7BB0232BF33A}">
          <p14:sldIdLst>
            <p14:sldId id="257"/>
            <p14:sldId id="258"/>
            <p14:sldId id="263"/>
          </p14:sldIdLst>
        </p14:section>
        <p14:section name="Section 2" id="{B8D07D92-B9E4-4DFB-99E8-78DC97BBC973}">
          <p14:sldIdLst>
            <p14:sldId id="270"/>
            <p14:sldId id="271"/>
            <p14:sldId id="272"/>
            <p14:sldId id="273"/>
            <p14:sldId id="266"/>
          </p14:sldIdLst>
        </p14:section>
        <p14:section name="Section 3" id="{8F99EB6E-FE93-4D6E-8D8E-53DBF399B400}">
          <p14:sldIdLst>
            <p14:sldId id="267"/>
            <p14:sldId id="275"/>
            <p14:sldId id="268"/>
          </p14:sldIdLst>
        </p14:section>
        <p14:section name="Section 4" id="{22D4E356-E6D1-42CA-A228-AC773F478F45}">
          <p14:sldIdLst>
            <p14:sldId id="289"/>
          </p14:sldIdLst>
        </p14:section>
        <p14:section name="Section 5" id="{EB249668-3ACF-4101-810C-0486C996F9EE}">
          <p14:sldIdLst>
            <p14:sldId id="293"/>
            <p14:sldId id="294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E27B-EFEB-4B3F-8E09-DD4944DDAA2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E86C-04FD-4014-BB6E-8271EBC9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2117DC-444E-47F6-96A5-CD8A7F4D8D31}"/>
              </a:ext>
            </a:extLst>
          </p:cNvPr>
          <p:cNvSpPr txBox="1"/>
          <p:nvPr/>
        </p:nvSpPr>
        <p:spPr>
          <a:xfrm>
            <a:off x="8850828" y="4728813"/>
            <a:ext cx="24676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dirty="0"/>
              <a:t>          </a:t>
            </a:r>
            <a:r>
              <a:rPr lang="en-US" b="1" dirty="0" smtClean="0"/>
              <a:t>Abhisikta Biswas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b="1" dirty="0"/>
              <a:t>Roll No : </a:t>
            </a:r>
            <a:r>
              <a:rPr lang="en-US" b="1" dirty="0" smtClean="0"/>
              <a:t>D18001</a:t>
            </a:r>
          </a:p>
          <a:p>
            <a:r>
              <a:rPr lang="en-US" b="1" dirty="0" smtClean="0"/>
              <a:t>Praxis Business School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98876" y="124231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with varying sample size and order of complexity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2127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4501745" y="5010936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size : 20</a:t>
            </a:r>
          </a:p>
          <a:p>
            <a:r>
              <a:rPr lang="en-US" b="1" dirty="0"/>
              <a:t>Order : 7</a:t>
            </a:r>
          </a:p>
          <a:p>
            <a:r>
              <a:rPr lang="en-US" b="1" dirty="0"/>
              <a:t>Test RSS : 3342.204568</a:t>
            </a:r>
          </a:p>
          <a:p>
            <a:r>
              <a:rPr lang="en-US" b="1" dirty="0"/>
              <a:t>Train RSS : 0.008505546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DFF09D-6AF8-4216-B480-4539437E6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" b="4831"/>
          <a:stretch/>
        </p:blipFill>
        <p:spPr>
          <a:xfrm>
            <a:off x="3159889" y="975026"/>
            <a:ext cx="5644070" cy="36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799C61-DB25-4BAD-837A-BD0CDE3172FE}"/>
              </a:ext>
            </a:extLst>
          </p:cNvPr>
          <p:cNvSpPr txBox="1"/>
          <p:nvPr/>
        </p:nvSpPr>
        <p:spPr>
          <a:xfrm>
            <a:off x="1761744" y="5343668"/>
            <a:ext cx="86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Graphs with Different Orders (1,2,3,4,5,6,7) on Sample size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F12217-EFEC-4272-898B-297DB47E7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b="4112"/>
          <a:stretch/>
        </p:blipFill>
        <p:spPr>
          <a:xfrm>
            <a:off x="2326510" y="926592"/>
            <a:ext cx="7731889" cy="3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2413E2-79F7-4A44-BA78-10CBE06EC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" b="4169"/>
          <a:stretch/>
        </p:blipFill>
        <p:spPr>
          <a:xfrm>
            <a:off x="1194817" y="1181078"/>
            <a:ext cx="4915382" cy="3667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DC7881-E6C0-4625-8E8D-0BB5DC826013}"/>
              </a:ext>
            </a:extLst>
          </p:cNvPr>
          <p:cNvSpPr/>
          <p:nvPr/>
        </p:nvSpPr>
        <p:spPr>
          <a:xfrm>
            <a:off x="1194817" y="4998416"/>
            <a:ext cx="5315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Sample size : 20 (Sample 1)</a:t>
            </a:r>
          </a:p>
          <a:p>
            <a:r>
              <a:rPr lang="en-US" sz="1200" dirty="0"/>
              <a:t>Order : 1,2,7,8,9,10</a:t>
            </a:r>
          </a:p>
          <a:p>
            <a:r>
              <a:rPr lang="en-US" sz="1200" dirty="0"/>
              <a:t>Test RSS(for sample in Order) : </a:t>
            </a:r>
            <a:r>
              <a:rPr lang="en-US" sz="1200" dirty="0" smtClean="0"/>
              <a:t>1.157355e+00,1.453050e+00,3.143822e+07,2.368101e+09,2.368101e+09</a:t>
            </a:r>
            <a:r>
              <a:rPr lang="en-US" sz="1200" dirty="0"/>
              <a:t>, </a:t>
            </a:r>
            <a:r>
              <a:rPr lang="en-US" sz="1200" dirty="0" smtClean="0"/>
              <a:t>2.498648e+10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3BFC53-1944-4FDE-BCDC-38956B94E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" b="5076"/>
          <a:stretch/>
        </p:blipFill>
        <p:spPr>
          <a:xfrm>
            <a:off x="6740246" y="1181078"/>
            <a:ext cx="4563667" cy="3633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3BE0A9-C15E-46FB-AF3C-D1989B3219BB}"/>
              </a:ext>
            </a:extLst>
          </p:cNvPr>
          <p:cNvSpPr/>
          <p:nvPr/>
        </p:nvSpPr>
        <p:spPr>
          <a:xfrm>
            <a:off x="6571489" y="4998416"/>
            <a:ext cx="4901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Sample size : 20 (Sample 2)</a:t>
            </a:r>
          </a:p>
          <a:p>
            <a:r>
              <a:rPr lang="en-US" sz="1200" dirty="0"/>
              <a:t>Order : 1,2,7,8,9,10</a:t>
            </a:r>
          </a:p>
          <a:p>
            <a:r>
              <a:rPr lang="en-US" sz="1200" dirty="0"/>
              <a:t>Test RSS(for sample in Order) :</a:t>
            </a:r>
          </a:p>
          <a:p>
            <a:r>
              <a:rPr lang="en-US" sz="1200" dirty="0" smtClean="0"/>
              <a:t>8.958420e-02,8.616827e-02,1.385228e+04,3.384460e+05</a:t>
            </a:r>
            <a:r>
              <a:rPr lang="en-US" sz="1200" dirty="0"/>
              <a:t>, </a:t>
            </a:r>
            <a:r>
              <a:rPr lang="en-US" sz="1200" dirty="0" smtClean="0"/>
              <a:t>1.313401e+09,6.583872e+09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462529" y="385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each having same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size=20.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Test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Vs Complexity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900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DC7881-E6C0-4625-8E8D-0BB5DC826013}"/>
              </a:ext>
            </a:extLst>
          </p:cNvPr>
          <p:cNvSpPr/>
          <p:nvPr/>
        </p:nvSpPr>
        <p:spPr>
          <a:xfrm>
            <a:off x="1158242" y="4998416"/>
            <a:ext cx="53157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Sample size : 20 (Sample 3)</a:t>
            </a:r>
          </a:p>
          <a:p>
            <a:r>
              <a:rPr lang="en-US" sz="1200" dirty="0"/>
              <a:t>Order : 1,2,7,8,9,10</a:t>
            </a:r>
          </a:p>
          <a:p>
            <a:r>
              <a:rPr lang="en-US" sz="1200" dirty="0"/>
              <a:t>Test RSS(for sample in Order) : 9.184346e-02,8.612340e-02,2.616011e+05, 8.012522e+08,2.145882e+11,2.145882e+11</a:t>
            </a:r>
            <a:r>
              <a:rPr lang="en-US" sz="16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3BE0A9-C15E-46FB-AF3C-D1989B3219BB}"/>
              </a:ext>
            </a:extLst>
          </p:cNvPr>
          <p:cNvSpPr/>
          <p:nvPr/>
        </p:nvSpPr>
        <p:spPr>
          <a:xfrm>
            <a:off x="6473954" y="4998416"/>
            <a:ext cx="49011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Sample size : 20 (Sample 4)</a:t>
            </a:r>
          </a:p>
          <a:p>
            <a:r>
              <a:rPr lang="en-US" sz="1200" dirty="0"/>
              <a:t>Order : 1,2,7,8,9,10</a:t>
            </a:r>
          </a:p>
          <a:p>
            <a:r>
              <a:rPr lang="en-US" sz="1200" dirty="0"/>
              <a:t>Test RSS(for sample in Order) :[6.437694e-01,2.760828e+00,3.137856e+06, 1.121238e+08,1.645786e+10,6.214913e+10</a:t>
            </a:r>
            <a:r>
              <a:rPr lang="en-US" sz="1600" b="1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AFEED1-A82E-4C86-B38F-4C4EF273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927358"/>
            <a:ext cx="5315712" cy="3827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903611-010D-40CD-8B93-E101A713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84" y="927358"/>
            <a:ext cx="4779263" cy="38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E5C003-E93C-4A37-AB04-CFE180B9DFA8}"/>
              </a:ext>
            </a:extLst>
          </p:cNvPr>
          <p:cNvSpPr txBox="1"/>
          <p:nvPr/>
        </p:nvSpPr>
        <p:spPr>
          <a:xfrm>
            <a:off x="3316224" y="5401056"/>
            <a:ext cx="635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Test Error with different Order(1,2,7,8,9,10)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9E7DFA-0F08-4FAA-966C-7F2C9FC6A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" t="1" b="942"/>
          <a:stretch/>
        </p:blipFill>
        <p:spPr>
          <a:xfrm>
            <a:off x="3252486" y="428264"/>
            <a:ext cx="7650866" cy="45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38274-050E-4C74-965D-675F6AF27C6A}"/>
              </a:ext>
            </a:extLst>
          </p:cNvPr>
          <p:cNvSpPr txBox="1"/>
          <p:nvPr/>
        </p:nvSpPr>
        <p:spPr>
          <a:xfrm>
            <a:off x="2870548" y="2594779"/>
            <a:ext cx="645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4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sample each having same size(100). Perform differently when plotted Test error Vs Complexity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observations of dataset considerably small could not run the code(code is attached 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1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 vs Model complexity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228" y="1690688"/>
            <a:ext cx="5999598" cy="4251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5774" y="5757902"/>
            <a:ext cx="6797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for Train and Test Vs model Complexity.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358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Sample size : 20</a:t>
            </a:r>
          </a:p>
          <a:p>
            <a:pPr algn="ctr"/>
            <a:r>
              <a:rPr lang="en-US" b="1" dirty="0"/>
              <a:t>Order : 1,2,7,8,9,10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3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REMARK: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410"/>
            <a:ext cx="10515600" cy="471855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train error increases as the sample size increases.  For smaller sample sizes the difference in error is small, but it </a:t>
            </a:r>
            <a:r>
              <a:rPr lang="en-US" sz="2000" dirty="0" smtClean="0"/>
              <a:t>increases as </a:t>
            </a:r>
            <a:r>
              <a:rPr lang="en-US" sz="2000" dirty="0"/>
              <a:t>sample size increases. For the same order linear regression model, the error increases as sample size increases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sz="2000" dirty="0"/>
              <a:t>The train RMSE increases initially and then </a:t>
            </a:r>
            <a:r>
              <a:rPr lang="en-US" sz="2000" dirty="0" smtClean="0"/>
              <a:t>decreases flat with </a:t>
            </a:r>
            <a:r>
              <a:rPr lang="en-US" sz="2000" dirty="0"/>
              <a:t>small incremental increase, the test RMSE reduces initially then increases as the model complexity increases. </a:t>
            </a:r>
          </a:p>
          <a:p>
            <a:r>
              <a:rPr lang="en-US" sz="2000" dirty="0" smtClean="0"/>
              <a:t>While selecting we must assess our sample size and the use of polynomial regression so that requirement of parsimonious model is fulfilled as well as error  is minimum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0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C9629F-791C-494E-907E-EB0AEF2DED81}"/>
              </a:ext>
            </a:extLst>
          </p:cNvPr>
          <p:cNvSpPr txBox="1"/>
          <p:nvPr/>
        </p:nvSpPr>
        <p:spPr>
          <a:xfrm>
            <a:off x="2425148" y="2986851"/>
            <a:ext cx="750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058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F082C5-36E0-4B8C-9DF8-8DBD33EF2D3C}"/>
              </a:ext>
            </a:extLst>
          </p:cNvPr>
          <p:cNvSpPr txBox="1"/>
          <p:nvPr/>
        </p:nvSpPr>
        <p:spPr>
          <a:xfrm>
            <a:off x="1014608" y="926926"/>
            <a:ext cx="1015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D59E56-2565-4462-8190-BDC692B81A9B}"/>
              </a:ext>
            </a:extLst>
          </p:cNvPr>
          <p:cNvSpPr txBox="1"/>
          <p:nvPr/>
        </p:nvSpPr>
        <p:spPr>
          <a:xfrm>
            <a:off x="1127342" y="1653436"/>
            <a:ext cx="10158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different sample size on Order of 7 Degree Polynomial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sample size of 20 with different Degree Polynomial.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 Test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sample size of 20.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Different sample each having same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90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Plotting RMSE for Train and Test Vs model Complexity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BB8257-3081-4B16-AEB3-9EB776719EFA}"/>
              </a:ext>
            </a:extLst>
          </p:cNvPr>
          <p:cNvSpPr txBox="1"/>
          <p:nvPr/>
        </p:nvSpPr>
        <p:spPr>
          <a:xfrm>
            <a:off x="1129430" y="926926"/>
            <a:ext cx="993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782C7D-1445-4CDC-8A88-F323A586C9D2}"/>
              </a:ext>
            </a:extLst>
          </p:cNvPr>
          <p:cNvSpPr txBox="1"/>
          <p:nvPr/>
        </p:nvSpPr>
        <p:spPr>
          <a:xfrm>
            <a:off x="1290181" y="1716066"/>
            <a:ext cx="9607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study </a:t>
            </a:r>
            <a:r>
              <a:rPr lang="en-US" sz="2000" dirty="0"/>
              <a:t>the </a:t>
            </a:r>
            <a:r>
              <a:rPr lang="en-US" sz="2000" dirty="0" smtClean="0"/>
              <a:t>nature </a:t>
            </a:r>
            <a:r>
              <a:rPr lang="en-US" sz="2000" dirty="0"/>
              <a:t>of increasing sample size and order of linear regression equations on error and linear </a:t>
            </a:r>
            <a:r>
              <a:rPr lang="en-US" sz="2000" dirty="0" smtClean="0"/>
              <a:t>fits .In short how model performs under several circumstances.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dataset considered here is the </a:t>
            </a:r>
            <a:r>
              <a:rPr lang="en-US" sz="2000" dirty="0" smtClean="0"/>
              <a:t>Cars93 dataset </a:t>
            </a:r>
            <a:r>
              <a:rPr lang="en-US" sz="2000" dirty="0"/>
              <a:t>having </a:t>
            </a:r>
            <a:r>
              <a:rPr lang="en-US" sz="2000" dirty="0" smtClean="0"/>
              <a:t>93 observations </a:t>
            </a:r>
            <a:r>
              <a:rPr lang="en-US" sz="2000" dirty="0"/>
              <a:t>and </a:t>
            </a:r>
            <a:r>
              <a:rPr lang="en-US" sz="2000" dirty="0" smtClean="0"/>
              <a:t>27 variables. Library “MASS” is required to fetch R inbuilt dataset.</a:t>
            </a:r>
            <a:endParaRPr lang="en-US" sz="2000" dirty="0"/>
          </a:p>
          <a:p>
            <a:r>
              <a:rPr lang="en-US" sz="2000" dirty="0" smtClean="0"/>
              <a:t>“MPG.City” </a:t>
            </a:r>
            <a:r>
              <a:rPr lang="en-US" sz="2000" dirty="0"/>
              <a:t>is taken as the target variable and “Weight” is the independent variable.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8567" y="4217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**</a:t>
            </a:r>
            <a:r>
              <a:rPr lang="en-US" b="1" dirty="0" smtClean="0"/>
              <a:t>Code used to stand the result /graphs is available at: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9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CC5366-06A0-4FC3-A8CB-A91441376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" t="6474" r="1247" b="4382"/>
          <a:stretch/>
        </p:blipFill>
        <p:spPr>
          <a:xfrm>
            <a:off x="1155046" y="1580073"/>
            <a:ext cx="4543389" cy="3585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5075583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 : 20</a:t>
            </a:r>
          </a:p>
          <a:p>
            <a:r>
              <a:rPr lang="en-US" dirty="0"/>
              <a:t>Order : 7</a:t>
            </a:r>
          </a:p>
          <a:p>
            <a:r>
              <a:rPr lang="en-US" dirty="0"/>
              <a:t>Test RSS : 14.1928785</a:t>
            </a:r>
          </a:p>
          <a:p>
            <a:r>
              <a:rPr lang="en-US" dirty="0"/>
              <a:t>Train RSS : 0.12625921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06DC8F-AD86-4A40-BA7D-B51A8F77E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4" t="7799" b="3942"/>
          <a:stretch/>
        </p:blipFill>
        <p:spPr>
          <a:xfrm>
            <a:off x="6096000" y="1540990"/>
            <a:ext cx="4581097" cy="3368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01107-9332-4571-9E1B-47E94017CC44}"/>
              </a:ext>
            </a:extLst>
          </p:cNvPr>
          <p:cNvSpPr txBox="1"/>
          <p:nvPr/>
        </p:nvSpPr>
        <p:spPr>
          <a:xfrm>
            <a:off x="6388592" y="4948306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 : 30</a:t>
            </a:r>
          </a:p>
          <a:p>
            <a:r>
              <a:rPr lang="en-US" dirty="0"/>
              <a:t>Order : 7</a:t>
            </a:r>
          </a:p>
          <a:p>
            <a:r>
              <a:rPr lang="en-US" dirty="0"/>
              <a:t>Test RSS : 0.5995062</a:t>
            </a:r>
          </a:p>
          <a:p>
            <a:r>
              <a:rPr lang="en-US" dirty="0"/>
              <a:t>Train RSS : 0.03508139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2832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with different sample size on Order of 7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Test Error Vs Sample size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3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5075583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 : 50</a:t>
            </a:r>
          </a:p>
          <a:p>
            <a:r>
              <a:rPr lang="en-US" dirty="0"/>
              <a:t>Order : 7</a:t>
            </a:r>
          </a:p>
          <a:p>
            <a:r>
              <a:rPr lang="en-US" dirty="0"/>
              <a:t>Test RSS : 0.7069292</a:t>
            </a:r>
          </a:p>
          <a:p>
            <a:r>
              <a:rPr lang="en-US" dirty="0"/>
              <a:t>Train RSS : 0.16725886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01107-9332-4571-9E1B-47E94017CC44}"/>
              </a:ext>
            </a:extLst>
          </p:cNvPr>
          <p:cNvSpPr txBox="1"/>
          <p:nvPr/>
        </p:nvSpPr>
        <p:spPr>
          <a:xfrm>
            <a:off x="6388592" y="4948306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 : 70</a:t>
            </a:r>
          </a:p>
          <a:p>
            <a:r>
              <a:rPr lang="en-US" dirty="0"/>
              <a:t>Order : 7</a:t>
            </a:r>
          </a:p>
          <a:p>
            <a:r>
              <a:rPr lang="en-US" dirty="0"/>
              <a:t>Test RSS : 0.8136689</a:t>
            </a:r>
          </a:p>
          <a:p>
            <a:r>
              <a:rPr lang="en-US" dirty="0"/>
              <a:t>Train RSS : 0.10619339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2C975C-2320-412B-BAEE-AE4769AAA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" t="7890" r="1037" b="3753"/>
          <a:stretch/>
        </p:blipFill>
        <p:spPr>
          <a:xfrm>
            <a:off x="1539433" y="1111169"/>
            <a:ext cx="4263976" cy="3460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59E6FD-9681-4559-B7E6-6C1593640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" t="7974" r="827" b="3630"/>
          <a:stretch/>
        </p:blipFill>
        <p:spPr>
          <a:xfrm>
            <a:off x="6238753" y="1111169"/>
            <a:ext cx="4838219" cy="34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4948306"/>
            <a:ext cx="978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Different Sample Size plotted graph for Polynomial of order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6FB575-D56A-4170-A8AE-9298120D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88" y="808382"/>
            <a:ext cx="7077075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4948306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size : 20</a:t>
            </a:r>
          </a:p>
          <a:p>
            <a:r>
              <a:rPr lang="en-US" b="1" dirty="0"/>
              <a:t>Order : 1</a:t>
            </a:r>
          </a:p>
          <a:p>
            <a:r>
              <a:rPr lang="en-US" b="1" dirty="0"/>
              <a:t>Test RSS : 1.494537</a:t>
            </a:r>
          </a:p>
          <a:p>
            <a:r>
              <a:rPr lang="en-US" b="1" dirty="0"/>
              <a:t>Train RSS : 0.023944417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01107-9332-4571-9E1B-47E94017CC44}"/>
              </a:ext>
            </a:extLst>
          </p:cNvPr>
          <p:cNvSpPr txBox="1"/>
          <p:nvPr/>
        </p:nvSpPr>
        <p:spPr>
          <a:xfrm>
            <a:off x="6388592" y="4948306"/>
            <a:ext cx="446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size : 20</a:t>
            </a:r>
          </a:p>
          <a:p>
            <a:r>
              <a:rPr lang="en-US" b="1" dirty="0"/>
              <a:t>Order : 2</a:t>
            </a:r>
          </a:p>
          <a:p>
            <a:r>
              <a:rPr lang="en-US" b="1" dirty="0"/>
              <a:t>Test RSS : 1.527573</a:t>
            </a:r>
          </a:p>
          <a:p>
            <a:r>
              <a:rPr lang="en-US" b="1" dirty="0"/>
              <a:t>Train RSS : 0.017142112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4B25C2-BD5B-466D-8AAF-2B79147E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" b="3983"/>
          <a:stretch/>
        </p:blipFill>
        <p:spPr>
          <a:xfrm>
            <a:off x="990208" y="1314650"/>
            <a:ext cx="4950469" cy="3384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34561C1-1A32-4D45-B0EA-47FC279FF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9" b="3685"/>
          <a:stretch/>
        </p:blipFill>
        <p:spPr>
          <a:xfrm>
            <a:off x="6570438" y="1314651"/>
            <a:ext cx="4697615" cy="33846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20244" y="2668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with sample size of 20 with different Degree Polynomial .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4948306"/>
            <a:ext cx="4465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size : 20</a:t>
            </a:r>
          </a:p>
          <a:p>
            <a:r>
              <a:rPr lang="en-US" sz="1600" dirty="0"/>
              <a:t>Order : 3</a:t>
            </a:r>
          </a:p>
          <a:p>
            <a:r>
              <a:rPr lang="en-US" sz="1600" dirty="0"/>
              <a:t>Test RSS : 1.675819</a:t>
            </a:r>
          </a:p>
          <a:p>
            <a:r>
              <a:rPr lang="en-US" sz="1600" dirty="0"/>
              <a:t>Train RSS : 0.013543124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01107-9332-4571-9E1B-47E94017CC44}"/>
              </a:ext>
            </a:extLst>
          </p:cNvPr>
          <p:cNvSpPr txBox="1"/>
          <p:nvPr/>
        </p:nvSpPr>
        <p:spPr>
          <a:xfrm>
            <a:off x="6388592" y="4948306"/>
            <a:ext cx="4465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size : 20</a:t>
            </a:r>
          </a:p>
          <a:p>
            <a:r>
              <a:rPr lang="en-US" sz="1600" dirty="0"/>
              <a:t>Order : 4</a:t>
            </a:r>
          </a:p>
          <a:p>
            <a:r>
              <a:rPr lang="en-US" sz="1600" dirty="0"/>
              <a:t>Test RSS : 1.514156</a:t>
            </a:r>
          </a:p>
          <a:p>
            <a:r>
              <a:rPr lang="en-US" sz="1600" dirty="0"/>
              <a:t>Train RSS : 0.012919151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DA2AD2F-7741-4275-8A26-665682D30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1" b="3635"/>
          <a:stretch/>
        </p:blipFill>
        <p:spPr>
          <a:xfrm>
            <a:off x="1111170" y="1064967"/>
            <a:ext cx="4838526" cy="3391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B7AE78-DD4E-4713-BCC2-5FC20AD1A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1" b="5280"/>
          <a:stretch/>
        </p:blipFill>
        <p:spPr>
          <a:xfrm>
            <a:off x="6250329" y="1064967"/>
            <a:ext cx="4989634" cy="33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2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F48D72-511B-4C34-9F93-FC146DE8A512}"/>
              </a:ext>
            </a:extLst>
          </p:cNvPr>
          <p:cNvSpPr txBox="1"/>
          <p:nvPr/>
        </p:nvSpPr>
        <p:spPr>
          <a:xfrm>
            <a:off x="1232452" y="4948306"/>
            <a:ext cx="4465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size : 20</a:t>
            </a:r>
          </a:p>
          <a:p>
            <a:r>
              <a:rPr lang="en-US" sz="1600" dirty="0"/>
              <a:t>Order : 5</a:t>
            </a:r>
          </a:p>
          <a:p>
            <a:r>
              <a:rPr lang="en-US" sz="1600" dirty="0"/>
              <a:t>Test RSS : 2.609075</a:t>
            </a:r>
          </a:p>
          <a:p>
            <a:r>
              <a:rPr lang="en-US" sz="1600" dirty="0"/>
              <a:t>Train RSS : 0.010258961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001107-9332-4571-9E1B-47E94017CC44}"/>
              </a:ext>
            </a:extLst>
          </p:cNvPr>
          <p:cNvSpPr txBox="1"/>
          <p:nvPr/>
        </p:nvSpPr>
        <p:spPr>
          <a:xfrm>
            <a:off x="6388592" y="4948306"/>
            <a:ext cx="4465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size : 20</a:t>
            </a:r>
          </a:p>
          <a:p>
            <a:r>
              <a:rPr lang="en-US" sz="1600" dirty="0"/>
              <a:t>Order : 6</a:t>
            </a:r>
          </a:p>
          <a:p>
            <a:r>
              <a:rPr lang="en-US" sz="1600" dirty="0"/>
              <a:t>Test RSS : 137.095334</a:t>
            </a:r>
          </a:p>
          <a:p>
            <a:r>
              <a:rPr lang="en-US" sz="1600" dirty="0"/>
              <a:t>Train RSS : 0.008974613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D818BC4-ACA9-4A8A-AAB5-B3B65F8D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" b="3800"/>
          <a:stretch/>
        </p:blipFill>
        <p:spPr>
          <a:xfrm>
            <a:off x="1169043" y="987551"/>
            <a:ext cx="4349452" cy="3688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4720FC-C158-4B6D-8728-D1668C849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8" b="4102"/>
          <a:stretch/>
        </p:blipFill>
        <p:spPr>
          <a:xfrm>
            <a:off x="6296628" y="987552"/>
            <a:ext cx="4842858" cy="36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666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RMSE vs Model complexity</vt:lpstr>
      <vt:lpstr>REMARK: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shubham-PC</dc:creator>
  <cp:lastModifiedBy>Hewlett Packard Enterprise</cp:lastModifiedBy>
  <cp:revision>73</cp:revision>
  <dcterms:created xsi:type="dcterms:W3CDTF">2018-12-02T03:45:49Z</dcterms:created>
  <dcterms:modified xsi:type="dcterms:W3CDTF">2018-12-04T23:18:33Z</dcterms:modified>
</cp:coreProperties>
</file>