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OQqD39joJ0EDDnP1QVOoG6Yo1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168fba6df44_0_8"/>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168fba6df44_0_8"/>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168fba6df44_0_8"/>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68fba6df44_0_8"/>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g168fba6df44_0_8"/>
          <p:cNvGrpSpPr/>
          <p:nvPr/>
        </p:nvGrpSpPr>
        <p:grpSpPr>
          <a:xfrm>
            <a:off x="255200" y="592"/>
            <a:ext cx="2250363" cy="1044300"/>
            <a:chOff x="255200" y="592"/>
            <a:chExt cx="2250363" cy="1044300"/>
          </a:xfrm>
        </p:grpSpPr>
        <p:sp>
          <p:nvSpPr>
            <p:cNvPr id="15" name="Google Shape;15;g168fba6df44_0_8"/>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168fba6df44_0_8"/>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68fba6df44_0_8"/>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168fba6df44_0_8"/>
          <p:cNvGrpSpPr/>
          <p:nvPr/>
        </p:nvGrpSpPr>
        <p:grpSpPr>
          <a:xfrm>
            <a:off x="905395" y="592"/>
            <a:ext cx="2250363" cy="1044300"/>
            <a:chOff x="905395" y="592"/>
            <a:chExt cx="2250363" cy="1044300"/>
          </a:xfrm>
        </p:grpSpPr>
        <p:sp>
          <p:nvSpPr>
            <p:cNvPr id="19" name="Google Shape;19;g168fba6df44_0_8"/>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68fba6df44_0_8"/>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168fba6df44_0_8"/>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g168fba6df44_0_8"/>
          <p:cNvGrpSpPr/>
          <p:nvPr/>
        </p:nvGrpSpPr>
        <p:grpSpPr>
          <a:xfrm>
            <a:off x="7057468" y="5088"/>
            <a:ext cx="1851282" cy="752108"/>
            <a:chOff x="6917201" y="0"/>
            <a:chExt cx="2227777" cy="863400"/>
          </a:xfrm>
        </p:grpSpPr>
        <p:sp>
          <p:nvSpPr>
            <p:cNvPr id="23" name="Google Shape;23;g168fba6df44_0_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168fba6df44_0_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68fba6df44_0_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g168fba6df44_0_8"/>
          <p:cNvGrpSpPr/>
          <p:nvPr/>
        </p:nvGrpSpPr>
        <p:grpSpPr>
          <a:xfrm>
            <a:off x="6553032" y="4217852"/>
            <a:ext cx="2389068" cy="925737"/>
            <a:chOff x="6917201" y="0"/>
            <a:chExt cx="2227777" cy="863400"/>
          </a:xfrm>
        </p:grpSpPr>
        <p:sp>
          <p:nvSpPr>
            <p:cNvPr id="27" name="Google Shape;27;g168fba6df44_0_8"/>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168fba6df44_0_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168fba6df44_0_8"/>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g168fba6df44_0_8"/>
          <p:cNvGrpSpPr/>
          <p:nvPr/>
        </p:nvGrpSpPr>
        <p:grpSpPr>
          <a:xfrm>
            <a:off x="199149" y="4055652"/>
            <a:ext cx="2795414" cy="1083308"/>
            <a:chOff x="6917201" y="0"/>
            <a:chExt cx="2227777" cy="863400"/>
          </a:xfrm>
        </p:grpSpPr>
        <p:sp>
          <p:nvSpPr>
            <p:cNvPr id="31" name="Google Shape;31;g168fba6df44_0_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168fba6df44_0_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168fba6df44_0_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g168fba6df44_0_8"/>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g168fba6df44_0_8"/>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g168fba6df44_0_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168fba6df44_0_10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g168fba6df44_0_108"/>
          <p:cNvGrpSpPr/>
          <p:nvPr/>
        </p:nvGrpSpPr>
        <p:grpSpPr>
          <a:xfrm>
            <a:off x="5959222" y="4119576"/>
            <a:ext cx="2520952" cy="1024165"/>
            <a:chOff x="6917201" y="0"/>
            <a:chExt cx="2227777" cy="863400"/>
          </a:xfrm>
        </p:grpSpPr>
        <p:sp>
          <p:nvSpPr>
            <p:cNvPr id="112" name="Google Shape;112;g168fba6df44_0_10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68fba6df44_0_10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68fba6df44_0_10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g168fba6df44_0_108"/>
          <p:cNvGrpSpPr/>
          <p:nvPr/>
        </p:nvGrpSpPr>
        <p:grpSpPr>
          <a:xfrm>
            <a:off x="199149" y="2"/>
            <a:ext cx="2795414" cy="1083308"/>
            <a:chOff x="6917201" y="0"/>
            <a:chExt cx="2227777" cy="863400"/>
          </a:xfrm>
        </p:grpSpPr>
        <p:sp>
          <p:nvSpPr>
            <p:cNvPr id="116" name="Google Shape;116;g168fba6df44_0_10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68fba6df44_0_10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68fba6df44_0_10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g168fba6df44_0_108"/>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g168fba6df44_0_108"/>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g168fba6df44_0_10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168fba6df44_0_1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168fba6df44_0_3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g168fba6df44_0_36"/>
          <p:cNvGrpSpPr/>
          <p:nvPr/>
        </p:nvGrpSpPr>
        <p:grpSpPr>
          <a:xfrm>
            <a:off x="5594191" y="3961115"/>
            <a:ext cx="2910145" cy="1182340"/>
            <a:chOff x="6917201" y="0"/>
            <a:chExt cx="2227777" cy="863400"/>
          </a:xfrm>
        </p:grpSpPr>
        <p:sp>
          <p:nvSpPr>
            <p:cNvPr id="40" name="Google Shape;40;g168fba6df44_0_3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68fba6df44_0_3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168fba6df44_0_3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g168fba6df44_0_36"/>
          <p:cNvGrpSpPr/>
          <p:nvPr/>
        </p:nvGrpSpPr>
        <p:grpSpPr>
          <a:xfrm>
            <a:off x="199149" y="2"/>
            <a:ext cx="2795414" cy="1083308"/>
            <a:chOff x="6917201" y="0"/>
            <a:chExt cx="2227777" cy="863400"/>
          </a:xfrm>
        </p:grpSpPr>
        <p:sp>
          <p:nvSpPr>
            <p:cNvPr id="44" name="Google Shape;44;g168fba6df44_0_3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168fba6df44_0_3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g168fba6df44_0_3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g168fba6df44_0_3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g168fba6df44_0_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168fba6df44_0_4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168fba6df44_0_4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68fba6df44_0_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68fba6df44_0_4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g168fba6df44_0_4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g168fba6df44_0_4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168fba6df44_0_5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68fba6df44_0_5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168fba6df44_0_5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168fba6df44_0_5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g168fba6df44_0_5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g168fba6df44_0_5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g168fba6df44_0_5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168fba6df44_0_6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68fba6df44_0_6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168fba6df44_0_6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168fba6df44_0_6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g168fba6df44_0_6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168fba6df44_0_6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68fba6df44_0_6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68fba6df44_0_6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68fba6df44_0_6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g168fba6df44_0_69"/>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g168fba6df44_0_6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168fba6df44_0_76"/>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68fba6df44_0_76"/>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g168fba6df44_0_76"/>
          <p:cNvGrpSpPr/>
          <p:nvPr/>
        </p:nvGrpSpPr>
        <p:grpSpPr>
          <a:xfrm>
            <a:off x="255991" y="-118"/>
            <a:ext cx="2251347" cy="1043408"/>
            <a:chOff x="3961956" y="4383950"/>
            <a:chExt cx="1160548" cy="548700"/>
          </a:xfrm>
        </p:grpSpPr>
        <p:sp>
          <p:nvSpPr>
            <p:cNvPr id="81" name="Google Shape;81;g168fba6df44_0_76"/>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68fba6df44_0_76"/>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68fba6df44_0_76"/>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g168fba6df44_0_7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g168fba6df44_0_76"/>
          <p:cNvGrpSpPr/>
          <p:nvPr/>
        </p:nvGrpSpPr>
        <p:grpSpPr>
          <a:xfrm>
            <a:off x="34934" y="4522125"/>
            <a:ext cx="1593306" cy="617072"/>
            <a:chOff x="6917201" y="0"/>
            <a:chExt cx="2227777" cy="863400"/>
          </a:xfrm>
        </p:grpSpPr>
        <p:sp>
          <p:nvSpPr>
            <p:cNvPr id="86" name="Google Shape;86;g168fba6df44_0_7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68fba6df44_0_76"/>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68fba6df44_0_76"/>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g168fba6df44_0_76"/>
          <p:cNvGrpSpPr/>
          <p:nvPr/>
        </p:nvGrpSpPr>
        <p:grpSpPr>
          <a:xfrm>
            <a:off x="5886353" y="1243"/>
            <a:ext cx="3257455" cy="1261514"/>
            <a:chOff x="6917201" y="0"/>
            <a:chExt cx="2227777" cy="863400"/>
          </a:xfrm>
        </p:grpSpPr>
        <p:sp>
          <p:nvSpPr>
            <p:cNvPr id="90" name="Google Shape;90;g168fba6df44_0_7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68fba6df44_0_7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68fba6df44_0_7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168fba6df44_0_76"/>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g168fba6df44_0_7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168fba6df44_0_9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168fba6df44_0_9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68fba6df44_0_9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68fba6df44_0_94"/>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g168fba6df44_0_94"/>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g168fba6df44_0_94"/>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168fba6df44_0_9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168fba6df44_0_10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68fba6df44_0_10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68fba6df44_0_10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68fba6df44_0_10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168fba6df44_0_10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168fba6df44_0_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g168fba6df44_0_4"/>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g168fba6df44_0_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879975" y="1578400"/>
            <a:ext cx="76746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6959"/>
              <a:buNone/>
            </a:pPr>
            <a:r>
              <a:rPr lang="en"/>
              <a:t>Lead Score Case Study</a:t>
            </a:r>
            <a:endParaRPr/>
          </a:p>
          <a:p>
            <a:pPr indent="0" lvl="0" marL="0" rtl="0" algn="l">
              <a:lnSpc>
                <a:spcPct val="100000"/>
              </a:lnSpc>
              <a:spcBef>
                <a:spcPts val="0"/>
              </a:spcBef>
              <a:spcAft>
                <a:spcPts val="0"/>
              </a:spcAft>
              <a:buSzPct val="116959"/>
              <a:buNone/>
            </a:pPr>
            <a:r>
              <a:t/>
            </a:r>
            <a:endParaRPr/>
          </a:p>
          <a:p>
            <a:pPr indent="0" lvl="0" marL="0" rtl="0" algn="l">
              <a:spcBef>
                <a:spcPts val="0"/>
              </a:spcBef>
              <a:spcAft>
                <a:spcPts val="0"/>
              </a:spcAft>
              <a:buSzPct val="190503"/>
              <a:buNone/>
            </a:pPr>
            <a:r>
              <a:rPr lang="en" sz="2333"/>
              <a:t>Members:</a:t>
            </a:r>
            <a:endParaRPr sz="2333"/>
          </a:p>
          <a:p>
            <a:pPr indent="0" lvl="0" marL="0" rtl="0" algn="l">
              <a:spcBef>
                <a:spcPts val="0"/>
              </a:spcBef>
              <a:spcAft>
                <a:spcPts val="0"/>
              </a:spcAft>
              <a:buSzPct val="190503"/>
              <a:buNone/>
            </a:pPr>
            <a:r>
              <a:rPr lang="en" sz="2333"/>
              <a:t>Ritesh Shetty</a:t>
            </a:r>
            <a:endParaRPr sz="2333"/>
          </a:p>
          <a:p>
            <a:pPr indent="0" lvl="0" marL="0" rtl="0" algn="l">
              <a:spcBef>
                <a:spcPts val="0"/>
              </a:spcBef>
              <a:spcAft>
                <a:spcPts val="0"/>
              </a:spcAft>
              <a:buSzPct val="190503"/>
              <a:buNone/>
            </a:pPr>
            <a:r>
              <a:rPr lang="en" sz="2333"/>
              <a:t>Abhishek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0"/>
          <p:cNvPicPr preferRelativeResize="0"/>
          <p:nvPr/>
        </p:nvPicPr>
        <p:blipFill>
          <a:blip r:embed="rId3">
            <a:alphaModFix/>
          </a:blip>
          <a:stretch>
            <a:fillRect/>
          </a:stretch>
        </p:blipFill>
        <p:spPr>
          <a:xfrm>
            <a:off x="304800" y="649300"/>
            <a:ext cx="8839198" cy="42996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1"/>
          <p:cNvPicPr preferRelativeResize="0"/>
          <p:nvPr/>
        </p:nvPicPr>
        <p:blipFill>
          <a:blip r:embed="rId3">
            <a:alphaModFix/>
          </a:blip>
          <a:stretch>
            <a:fillRect/>
          </a:stretch>
        </p:blipFill>
        <p:spPr>
          <a:xfrm>
            <a:off x="152400" y="152400"/>
            <a:ext cx="8415625"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021"/>
              <a:buNone/>
            </a:pPr>
            <a:r>
              <a:rPr lang="en" sz="3100"/>
              <a:t>Data Conversion</a:t>
            </a:r>
            <a:endParaRPr sz="3100"/>
          </a:p>
          <a:p>
            <a:pPr indent="0" lvl="0" marL="0" rtl="0" algn="l">
              <a:lnSpc>
                <a:spcPct val="100000"/>
              </a:lnSpc>
              <a:spcBef>
                <a:spcPts val="0"/>
              </a:spcBef>
              <a:spcAft>
                <a:spcPts val="0"/>
              </a:spcAft>
              <a:buSzPct val="88888"/>
              <a:buNone/>
            </a:pPr>
            <a:r>
              <a:t/>
            </a:r>
            <a:endParaRPr/>
          </a:p>
        </p:txBody>
      </p:sp>
      <p:sp>
        <p:nvSpPr>
          <p:cNvPr id="191" name="Google Shape;191;p1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64999"/>
              <a:buNone/>
            </a:pPr>
            <a:r>
              <a:rPr lang="en" sz="2000"/>
              <a:t>Numerical variables are normalised</a:t>
            </a:r>
            <a:endParaRPr sz="2000"/>
          </a:p>
          <a:p>
            <a:pPr indent="0" lvl="0" marL="0" rtl="0" algn="l">
              <a:lnSpc>
                <a:spcPct val="115000"/>
              </a:lnSpc>
              <a:spcBef>
                <a:spcPts val="1200"/>
              </a:spcBef>
              <a:spcAft>
                <a:spcPts val="0"/>
              </a:spcAft>
              <a:buSzPct val="64999"/>
              <a:buNone/>
            </a:pPr>
            <a:r>
              <a:rPr lang="en" sz="2000"/>
              <a:t>Dummy  Variables  are created for object type variables</a:t>
            </a:r>
            <a:endParaRPr sz="2000"/>
          </a:p>
          <a:p>
            <a:pPr indent="0" lvl="0" marL="0" rtl="0" algn="l">
              <a:lnSpc>
                <a:spcPct val="115000"/>
              </a:lnSpc>
              <a:spcBef>
                <a:spcPts val="1200"/>
              </a:spcBef>
              <a:spcAft>
                <a:spcPts val="0"/>
              </a:spcAft>
              <a:buSzPct val="64999"/>
              <a:buNone/>
            </a:pPr>
            <a:r>
              <a:rPr lang="en" sz="2000"/>
              <a:t>Total rows for analysis: 8792 </a:t>
            </a:r>
            <a:endParaRPr sz="2000"/>
          </a:p>
          <a:p>
            <a:pPr indent="0" lvl="0" marL="0" rtl="0" algn="l">
              <a:lnSpc>
                <a:spcPct val="115000"/>
              </a:lnSpc>
              <a:spcBef>
                <a:spcPts val="1200"/>
              </a:spcBef>
              <a:spcAft>
                <a:spcPts val="0"/>
              </a:spcAft>
              <a:buSzPct val="64999"/>
              <a:buNone/>
            </a:pPr>
            <a:r>
              <a:rPr lang="en" sz="2000"/>
              <a:t>Total columns for analysis: 43</a:t>
            </a:r>
            <a:endParaRPr sz="2000"/>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658000" y="3621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Model Building</a:t>
            </a:r>
            <a:endParaRPr/>
          </a:p>
        </p:txBody>
      </p:sp>
      <p:sp>
        <p:nvSpPr>
          <p:cNvPr id="197" name="Google Shape;197;p14"/>
          <p:cNvSpPr txBox="1"/>
          <p:nvPr>
            <p:ph idx="1" type="body"/>
          </p:nvPr>
        </p:nvSpPr>
        <p:spPr>
          <a:xfrm>
            <a:off x="1297500" y="1165025"/>
            <a:ext cx="7038900" cy="37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00"/>
              <a:t>Splitting the data into Training and Testing Sets</a:t>
            </a:r>
            <a:endParaRPr sz="1700"/>
          </a:p>
          <a:p>
            <a:pPr indent="0" lvl="0" marL="0" rtl="0" algn="l">
              <a:lnSpc>
                <a:spcPct val="115000"/>
              </a:lnSpc>
              <a:spcBef>
                <a:spcPts val="1200"/>
              </a:spcBef>
              <a:spcAft>
                <a:spcPts val="0"/>
              </a:spcAft>
              <a:buSzPts val="1300"/>
              <a:buNone/>
            </a:pPr>
            <a:r>
              <a:rPr lang="en" sz="1700"/>
              <a:t>First basic step for regression is performing a train-test split, we have chosen      </a:t>
            </a:r>
            <a:endParaRPr sz="1700"/>
          </a:p>
          <a:p>
            <a:pPr indent="0" lvl="0" marL="0" rtl="0" algn="l">
              <a:lnSpc>
                <a:spcPct val="115000"/>
              </a:lnSpc>
              <a:spcBef>
                <a:spcPts val="1200"/>
              </a:spcBef>
              <a:spcAft>
                <a:spcPts val="0"/>
              </a:spcAft>
              <a:buSzPts val="1300"/>
              <a:buNone/>
            </a:pPr>
            <a:r>
              <a:rPr lang="en" sz="1700"/>
              <a:t>Use RPE for Feature Selection</a:t>
            </a:r>
            <a:endParaRPr sz="1700"/>
          </a:p>
          <a:p>
            <a:pPr indent="0" lvl="0" marL="0" rtl="0" algn="l">
              <a:lnSpc>
                <a:spcPct val="115000"/>
              </a:lnSpc>
              <a:spcBef>
                <a:spcPts val="1200"/>
              </a:spcBef>
              <a:spcAft>
                <a:spcPts val="0"/>
              </a:spcAft>
              <a:buSzPts val="1300"/>
              <a:buNone/>
            </a:pPr>
            <a:r>
              <a:rPr lang="en" sz="1700"/>
              <a:t>Running RPE with    variables as output</a:t>
            </a:r>
            <a:endParaRPr sz="1700"/>
          </a:p>
          <a:p>
            <a:pPr indent="0" lvl="0" marL="0" rtl="0" algn="l">
              <a:lnSpc>
                <a:spcPct val="115000"/>
              </a:lnSpc>
              <a:spcBef>
                <a:spcPts val="1200"/>
              </a:spcBef>
              <a:spcAft>
                <a:spcPts val="0"/>
              </a:spcAft>
              <a:buSzPts val="1300"/>
              <a:buNone/>
            </a:pPr>
            <a:r>
              <a:rPr lang="en" sz="1700"/>
              <a:t>Building Model by removing the variable whose p-value is greater than         and vif  value is greater than </a:t>
            </a:r>
            <a:endParaRPr sz="1700"/>
          </a:p>
          <a:p>
            <a:pPr indent="0" lvl="0" marL="0" rtl="0" algn="l">
              <a:lnSpc>
                <a:spcPct val="115000"/>
              </a:lnSpc>
              <a:spcBef>
                <a:spcPts val="1200"/>
              </a:spcBef>
              <a:spcAft>
                <a:spcPts val="0"/>
              </a:spcAft>
              <a:buSzPts val="1300"/>
              <a:buNone/>
            </a:pPr>
            <a:r>
              <a:rPr lang="en" sz="1700"/>
              <a:t>Predictions on test data set</a:t>
            </a:r>
            <a:endParaRPr sz="1700"/>
          </a:p>
          <a:p>
            <a:pPr indent="0" lvl="0" marL="0" rtl="0" algn="l">
              <a:lnSpc>
                <a:spcPct val="115000"/>
              </a:lnSpc>
              <a:spcBef>
                <a:spcPts val="1200"/>
              </a:spcBef>
              <a:spcAft>
                <a:spcPts val="1200"/>
              </a:spcAft>
              <a:buSzPts val="1300"/>
              <a:buNone/>
            </a:pPr>
            <a:r>
              <a:rPr lang="en" sz="1700"/>
              <a:t>Overall accuracy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819150" y="37555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ROC CURVE</a:t>
            </a:r>
            <a:endParaRPr/>
          </a:p>
        </p:txBody>
      </p:sp>
      <p:pic>
        <p:nvPicPr>
          <p:cNvPr id="203" name="Google Shape;203;p15"/>
          <p:cNvPicPr preferRelativeResize="0"/>
          <p:nvPr/>
        </p:nvPicPr>
        <p:blipFill>
          <a:blip r:embed="rId3">
            <a:alphaModFix/>
          </a:blip>
          <a:stretch>
            <a:fillRect/>
          </a:stretch>
        </p:blipFill>
        <p:spPr>
          <a:xfrm>
            <a:off x="1285750" y="1187100"/>
            <a:ext cx="2219350" cy="1960825"/>
          </a:xfrm>
          <a:prstGeom prst="rect">
            <a:avLst/>
          </a:prstGeom>
          <a:noFill/>
          <a:ln>
            <a:noFill/>
          </a:ln>
        </p:spPr>
      </p:pic>
      <p:pic>
        <p:nvPicPr>
          <p:cNvPr id="204" name="Google Shape;204;p15"/>
          <p:cNvPicPr preferRelativeResize="0"/>
          <p:nvPr/>
        </p:nvPicPr>
        <p:blipFill>
          <a:blip r:embed="rId4">
            <a:alphaModFix/>
          </a:blip>
          <a:stretch>
            <a:fillRect/>
          </a:stretch>
        </p:blipFill>
        <p:spPr>
          <a:xfrm>
            <a:off x="4691575" y="1187100"/>
            <a:ext cx="2585016" cy="1665375"/>
          </a:xfrm>
          <a:prstGeom prst="rect">
            <a:avLst/>
          </a:prstGeom>
          <a:noFill/>
          <a:ln>
            <a:noFill/>
          </a:ln>
        </p:spPr>
      </p:pic>
      <p:sp>
        <p:nvSpPr>
          <p:cNvPr id="205" name="Google Shape;205;p15"/>
          <p:cNvSpPr txBox="1"/>
          <p:nvPr/>
        </p:nvSpPr>
        <p:spPr>
          <a:xfrm>
            <a:off x="483475" y="3236525"/>
            <a:ext cx="7975500" cy="16485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0"/>
              </a:spcBef>
              <a:spcAft>
                <a:spcPts val="0"/>
              </a:spcAft>
              <a:buNone/>
            </a:pPr>
            <a:r>
              <a:rPr b="1" lang="en" sz="1800">
                <a:solidFill>
                  <a:srgbClr val="404040"/>
                </a:solidFill>
                <a:latin typeface="Calibri"/>
                <a:ea typeface="Calibri"/>
                <a:cs typeface="Calibri"/>
                <a:sym typeface="Calibri"/>
              </a:rPr>
              <a:t>Finding Optimal Cut off Point</a:t>
            </a:r>
            <a:endParaRPr b="1" sz="1800">
              <a:solidFill>
                <a:srgbClr val="404040"/>
              </a:solidFill>
              <a:latin typeface="Calibri"/>
              <a:ea typeface="Calibri"/>
              <a:cs typeface="Calibri"/>
              <a:sym typeface="Calibri"/>
            </a:endParaRPr>
          </a:p>
          <a:p>
            <a:pPr indent="0" lvl="0" marL="12700" rtl="0" algn="l">
              <a:lnSpc>
                <a:spcPct val="115000"/>
              </a:lnSpc>
              <a:spcBef>
                <a:spcPts val="900"/>
              </a:spcBef>
              <a:spcAft>
                <a:spcPts val="0"/>
              </a:spcAft>
              <a:buNone/>
            </a:pPr>
            <a:r>
              <a:rPr lang="en" sz="1800">
                <a:solidFill>
                  <a:srgbClr val="404040"/>
                </a:solidFill>
                <a:latin typeface="Calibri"/>
                <a:ea typeface="Calibri"/>
                <a:cs typeface="Calibri"/>
                <a:sym typeface="Calibri"/>
              </a:rPr>
              <a:t>Optimal cut off probability is that</a:t>
            </a:r>
            <a:endParaRPr sz="1800">
              <a:solidFill>
                <a:srgbClr val="404040"/>
              </a:solidFill>
              <a:latin typeface="Calibri"/>
              <a:ea typeface="Calibri"/>
              <a:cs typeface="Calibri"/>
              <a:sym typeface="Calibri"/>
            </a:endParaRPr>
          </a:p>
          <a:p>
            <a:pPr indent="0" lvl="0" marL="12700" rtl="0" algn="l">
              <a:lnSpc>
                <a:spcPct val="115000"/>
              </a:lnSpc>
              <a:spcBef>
                <a:spcPts val="900"/>
              </a:spcBef>
              <a:spcAft>
                <a:spcPts val="0"/>
              </a:spcAft>
              <a:buNone/>
            </a:pPr>
            <a:r>
              <a:rPr lang="en" sz="1800">
                <a:solidFill>
                  <a:srgbClr val="404040"/>
                </a:solidFill>
                <a:latin typeface="Calibri"/>
                <a:ea typeface="Calibri"/>
                <a:cs typeface="Calibri"/>
                <a:sym typeface="Calibri"/>
              </a:rPr>
              <a:t>probability where we get balanced sensitivity and specificity.</a:t>
            </a:r>
            <a:endParaRPr sz="1800">
              <a:solidFill>
                <a:srgbClr val="404040"/>
              </a:solidFill>
              <a:latin typeface="Calibri"/>
              <a:ea typeface="Calibri"/>
              <a:cs typeface="Calibri"/>
              <a:sym typeface="Calibri"/>
            </a:endParaRPr>
          </a:p>
          <a:p>
            <a:pPr indent="0" lvl="0" marL="0" rtl="0" algn="l">
              <a:spcBef>
                <a:spcPts val="0"/>
              </a:spcBef>
              <a:spcAft>
                <a:spcPts val="0"/>
              </a:spcAft>
              <a:buNone/>
            </a:pPr>
            <a:r>
              <a:rPr lang="en" sz="1450">
                <a:solidFill>
                  <a:srgbClr val="90C225"/>
                </a:solidFill>
              </a:rPr>
              <a:t> </a:t>
            </a:r>
            <a:r>
              <a:rPr lang="en" sz="1800">
                <a:solidFill>
                  <a:srgbClr val="404040"/>
                </a:solidFill>
                <a:latin typeface="Calibri"/>
                <a:ea typeface="Calibri"/>
                <a:cs typeface="Calibri"/>
                <a:sym typeface="Calibri"/>
              </a:rPr>
              <a:t>From the second graph it is visible that the optimal cut off is at 0.35</a:t>
            </a:r>
            <a:endParaRPr/>
          </a:p>
        </p:txBody>
      </p:sp>
      <p:sp>
        <p:nvSpPr>
          <p:cNvPr id="206" name="Google Shape;206;p15"/>
          <p:cNvSpPr txBox="1"/>
          <p:nvPr/>
        </p:nvSpPr>
        <p:spPr>
          <a:xfrm>
            <a:off x="2068150" y="3760250"/>
            <a:ext cx="71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698275" y="3621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t>Conclusion</a:t>
            </a:r>
            <a:endParaRPr sz="3000"/>
          </a:p>
        </p:txBody>
      </p:sp>
      <p:sp>
        <p:nvSpPr>
          <p:cNvPr id="212" name="Google Shape;212;p16"/>
          <p:cNvSpPr txBox="1"/>
          <p:nvPr/>
        </p:nvSpPr>
        <p:spPr>
          <a:xfrm>
            <a:off x="125575" y="980350"/>
            <a:ext cx="8078400" cy="4171200"/>
          </a:xfrm>
          <a:prstGeom prst="rect">
            <a:avLst/>
          </a:prstGeom>
          <a:noFill/>
          <a:ln>
            <a:noFill/>
          </a:ln>
        </p:spPr>
        <p:txBody>
          <a:bodyPr anchorCtr="0" anchor="t" bIns="91425" lIns="91425" spcFirstLastPara="1" rIns="91425" wrap="square" tIns="91425">
            <a:spAutoFit/>
          </a:bodyPr>
          <a:lstStyle/>
          <a:p>
            <a:pPr indent="0" lvl="0" marL="12700" marR="12700" rtl="0" algn="l">
              <a:lnSpc>
                <a:spcPct val="100000"/>
              </a:lnSpc>
              <a:spcBef>
                <a:spcPts val="100"/>
              </a:spcBef>
              <a:spcAft>
                <a:spcPts val="0"/>
              </a:spcAft>
              <a:buNone/>
            </a:pPr>
            <a:r>
              <a:rPr lang="en" sz="1800">
                <a:solidFill>
                  <a:srgbClr val="404040"/>
                </a:solidFill>
                <a:latin typeface="Calibri"/>
                <a:ea typeface="Calibri"/>
                <a:cs typeface="Calibri"/>
                <a:sym typeface="Calibri"/>
              </a:rPr>
              <a:t>I</a:t>
            </a:r>
            <a:r>
              <a:rPr lang="en" sz="1800">
                <a:solidFill>
                  <a:srgbClr val="404040"/>
                </a:solidFill>
                <a:latin typeface="Calibri"/>
                <a:ea typeface="Calibri"/>
                <a:cs typeface="Calibri"/>
                <a:sym typeface="Calibri"/>
              </a:rPr>
              <a:t>t was found that the variables that mattered the most in the potential buyers are (In  descending order) :</a:t>
            </a:r>
            <a:endParaRPr sz="1800">
              <a:solidFill>
                <a:srgbClr val="404040"/>
              </a:solidFill>
              <a:latin typeface="Calibri"/>
              <a:ea typeface="Calibri"/>
              <a:cs typeface="Calibri"/>
              <a:sym typeface="Calibri"/>
            </a:endParaRPr>
          </a:p>
          <a:p>
            <a:pPr indent="0" lvl="0" marL="12700" rtl="0" algn="l">
              <a:lnSpc>
                <a:spcPct val="100000"/>
              </a:lnSpc>
              <a:spcBef>
                <a:spcPts val="1000"/>
              </a:spcBef>
              <a:spcAft>
                <a:spcPts val="0"/>
              </a:spcAft>
              <a:buNone/>
            </a:pPr>
            <a:r>
              <a:rPr lang="en" sz="1800">
                <a:solidFill>
                  <a:srgbClr val="404040"/>
                </a:solidFill>
                <a:latin typeface="Calibri"/>
                <a:ea typeface="Calibri"/>
                <a:cs typeface="Calibri"/>
                <a:sym typeface="Calibri"/>
              </a:rPr>
              <a:t>The total time spend on the Website.</a:t>
            </a:r>
            <a:endParaRPr sz="1800">
              <a:solidFill>
                <a:srgbClr val="404040"/>
              </a:solidFill>
              <a:latin typeface="Calibri"/>
              <a:ea typeface="Calibri"/>
              <a:cs typeface="Calibri"/>
              <a:sym typeface="Calibri"/>
            </a:endParaRPr>
          </a:p>
          <a:p>
            <a:pPr indent="0" lvl="0" marL="12700" rtl="0" algn="l">
              <a:lnSpc>
                <a:spcPct val="100000"/>
              </a:lnSpc>
              <a:spcBef>
                <a:spcPts val="1000"/>
              </a:spcBef>
              <a:spcAft>
                <a:spcPts val="0"/>
              </a:spcAft>
              <a:buNone/>
            </a:pPr>
            <a:r>
              <a:rPr lang="en" sz="1800">
                <a:solidFill>
                  <a:srgbClr val="404040"/>
                </a:solidFill>
                <a:latin typeface="Calibri"/>
                <a:ea typeface="Calibri"/>
                <a:cs typeface="Calibri"/>
                <a:sym typeface="Calibri"/>
              </a:rPr>
              <a:t>Total number of visits.</a:t>
            </a:r>
            <a:endParaRPr sz="1800">
              <a:solidFill>
                <a:srgbClr val="404040"/>
              </a:solidFill>
              <a:latin typeface="Calibri"/>
              <a:ea typeface="Calibri"/>
              <a:cs typeface="Calibri"/>
              <a:sym typeface="Calibri"/>
            </a:endParaRPr>
          </a:p>
          <a:p>
            <a:pPr indent="0" lvl="0" marL="12700" rtl="0" algn="l">
              <a:lnSpc>
                <a:spcPct val="100000"/>
              </a:lnSpc>
              <a:spcBef>
                <a:spcPts val="1000"/>
              </a:spcBef>
              <a:spcAft>
                <a:spcPts val="0"/>
              </a:spcAft>
              <a:buNone/>
            </a:pPr>
            <a:r>
              <a:rPr lang="en" sz="1800">
                <a:solidFill>
                  <a:srgbClr val="404040"/>
                </a:solidFill>
                <a:latin typeface="Calibri"/>
                <a:ea typeface="Calibri"/>
                <a:cs typeface="Calibri"/>
                <a:sym typeface="Calibri"/>
              </a:rPr>
              <a:t>When the lead source was:</a:t>
            </a:r>
            <a:endParaRPr sz="1800">
              <a:solidFill>
                <a:srgbClr val="404040"/>
              </a:solidFill>
              <a:latin typeface="Calibri"/>
              <a:ea typeface="Calibri"/>
              <a:cs typeface="Calibri"/>
              <a:sym typeface="Calibri"/>
            </a:endParaRPr>
          </a:p>
          <a:p>
            <a:pPr indent="0" lvl="0" marL="0" rtl="0" algn="l">
              <a:lnSpc>
                <a:spcPct val="100000"/>
              </a:lnSpc>
              <a:spcBef>
                <a:spcPts val="0"/>
              </a:spcBef>
              <a:spcAft>
                <a:spcPts val="0"/>
              </a:spcAft>
              <a:buNone/>
            </a:pPr>
            <a:r>
              <a:rPr lang="en" sz="1800"/>
              <a:t>a.</a:t>
            </a:r>
            <a:r>
              <a:rPr lang="en" sz="1800">
                <a:solidFill>
                  <a:srgbClr val="404040"/>
                </a:solidFill>
                <a:latin typeface="Calibri"/>
                <a:ea typeface="Calibri"/>
                <a:cs typeface="Calibri"/>
                <a:sym typeface="Calibri"/>
              </a:rPr>
              <a:t>Google</a:t>
            </a:r>
            <a:endParaRPr sz="1800">
              <a:solidFill>
                <a:srgbClr val="404040"/>
              </a:solidFill>
              <a:latin typeface="Calibri"/>
              <a:ea typeface="Calibri"/>
              <a:cs typeface="Calibri"/>
              <a:sym typeface="Calibri"/>
            </a:endParaRPr>
          </a:p>
          <a:p>
            <a:pPr indent="0" lvl="0" marL="0" rtl="0" algn="l">
              <a:lnSpc>
                <a:spcPct val="100000"/>
              </a:lnSpc>
              <a:spcBef>
                <a:spcPts val="0"/>
              </a:spcBef>
              <a:spcAft>
                <a:spcPts val="0"/>
              </a:spcAft>
              <a:buNone/>
            </a:pPr>
            <a:r>
              <a:rPr lang="en" sz="1800"/>
              <a:t>b.</a:t>
            </a:r>
            <a:r>
              <a:rPr lang="en" sz="1800">
                <a:solidFill>
                  <a:srgbClr val="404040"/>
                </a:solidFill>
                <a:latin typeface="Calibri"/>
                <a:ea typeface="Calibri"/>
                <a:cs typeface="Calibri"/>
                <a:sym typeface="Calibri"/>
              </a:rPr>
              <a:t>Direct traffic</a:t>
            </a:r>
            <a:endParaRPr sz="1800">
              <a:solidFill>
                <a:srgbClr val="404040"/>
              </a:solidFill>
              <a:latin typeface="Calibri"/>
              <a:ea typeface="Calibri"/>
              <a:cs typeface="Calibri"/>
              <a:sym typeface="Calibri"/>
            </a:endParaRPr>
          </a:p>
          <a:p>
            <a:pPr indent="0" lvl="0" marL="0" rtl="0" algn="l">
              <a:lnSpc>
                <a:spcPct val="100000"/>
              </a:lnSpc>
              <a:spcBef>
                <a:spcPts val="0"/>
              </a:spcBef>
              <a:spcAft>
                <a:spcPts val="0"/>
              </a:spcAft>
              <a:buNone/>
            </a:pPr>
            <a:r>
              <a:rPr lang="en" sz="1800"/>
              <a:t>c.</a:t>
            </a:r>
            <a:r>
              <a:rPr lang="en" sz="1800">
                <a:solidFill>
                  <a:srgbClr val="404040"/>
                </a:solidFill>
                <a:latin typeface="Calibri"/>
                <a:ea typeface="Calibri"/>
                <a:cs typeface="Calibri"/>
                <a:sym typeface="Calibri"/>
              </a:rPr>
              <a:t>Organic search</a:t>
            </a:r>
            <a:endParaRPr sz="1800">
              <a:solidFill>
                <a:srgbClr val="404040"/>
              </a:solidFill>
              <a:latin typeface="Calibri"/>
              <a:ea typeface="Calibri"/>
              <a:cs typeface="Calibri"/>
              <a:sym typeface="Calibri"/>
            </a:endParaRPr>
          </a:p>
          <a:p>
            <a:pPr indent="0" lvl="0" marL="0" rtl="0" algn="l">
              <a:lnSpc>
                <a:spcPct val="100000"/>
              </a:lnSpc>
              <a:spcBef>
                <a:spcPts val="0"/>
              </a:spcBef>
              <a:spcAft>
                <a:spcPts val="0"/>
              </a:spcAft>
              <a:buNone/>
            </a:pPr>
            <a:r>
              <a:rPr lang="en" sz="1800"/>
              <a:t>d.</a:t>
            </a:r>
            <a:r>
              <a:rPr lang="en" sz="1800">
                <a:solidFill>
                  <a:srgbClr val="404040"/>
                </a:solidFill>
                <a:latin typeface="Calibri"/>
                <a:ea typeface="Calibri"/>
                <a:cs typeface="Calibri"/>
                <a:sym typeface="Calibri"/>
              </a:rPr>
              <a:t>Welingak website</a:t>
            </a:r>
            <a:endParaRPr sz="1800">
              <a:solidFill>
                <a:srgbClr val="404040"/>
              </a:solidFill>
              <a:latin typeface="Calibri"/>
              <a:ea typeface="Calibri"/>
              <a:cs typeface="Calibri"/>
              <a:sym typeface="Calibri"/>
            </a:endParaRPr>
          </a:p>
          <a:p>
            <a:pPr indent="0" lvl="0" marL="0" rtl="0" algn="l">
              <a:lnSpc>
                <a:spcPct val="100000"/>
              </a:lnSpc>
              <a:spcBef>
                <a:spcPts val="0"/>
              </a:spcBef>
              <a:spcAft>
                <a:spcPts val="0"/>
              </a:spcAft>
              <a:buNone/>
            </a:pPr>
            <a:r>
              <a:rPr lang="en" sz="1800">
                <a:solidFill>
                  <a:srgbClr val="404040"/>
                </a:solidFill>
                <a:latin typeface="Calibri"/>
                <a:ea typeface="Calibri"/>
                <a:cs typeface="Calibri"/>
                <a:sym typeface="Calibri"/>
              </a:rPr>
              <a:t>When the last activity was:</a:t>
            </a:r>
            <a:endParaRPr sz="1800">
              <a:solidFill>
                <a:srgbClr val="404040"/>
              </a:solidFill>
              <a:latin typeface="Calibri"/>
              <a:ea typeface="Calibri"/>
              <a:cs typeface="Calibri"/>
              <a:sym typeface="Calibri"/>
            </a:endParaRPr>
          </a:p>
          <a:p>
            <a:pPr indent="0" lvl="0" marL="0" rtl="0" algn="l">
              <a:lnSpc>
                <a:spcPct val="100000"/>
              </a:lnSpc>
              <a:spcBef>
                <a:spcPts val="0"/>
              </a:spcBef>
              <a:spcAft>
                <a:spcPts val="0"/>
              </a:spcAft>
              <a:buNone/>
            </a:pPr>
            <a:r>
              <a:rPr lang="en" sz="1800"/>
              <a:t>a.</a:t>
            </a:r>
            <a:r>
              <a:rPr lang="en" sz="1800">
                <a:solidFill>
                  <a:srgbClr val="404040"/>
                </a:solidFill>
                <a:latin typeface="Calibri"/>
                <a:ea typeface="Calibri"/>
                <a:cs typeface="Calibri"/>
                <a:sym typeface="Calibri"/>
              </a:rPr>
              <a:t>SMS</a:t>
            </a:r>
            <a:endParaRPr sz="1800">
              <a:solidFill>
                <a:srgbClr val="404040"/>
              </a:solidFill>
              <a:latin typeface="Calibri"/>
              <a:ea typeface="Calibri"/>
              <a:cs typeface="Calibri"/>
              <a:sym typeface="Calibri"/>
            </a:endParaRPr>
          </a:p>
          <a:p>
            <a:pPr indent="0" lvl="0" marL="0" rtl="0" algn="l">
              <a:lnSpc>
                <a:spcPct val="100000"/>
              </a:lnSpc>
              <a:spcBef>
                <a:spcPts val="0"/>
              </a:spcBef>
              <a:spcAft>
                <a:spcPts val="0"/>
              </a:spcAft>
              <a:buNone/>
            </a:pPr>
            <a:r>
              <a:rPr lang="en" sz="1800"/>
              <a:t>b.</a:t>
            </a:r>
            <a:r>
              <a:rPr lang="en" sz="1800">
                <a:solidFill>
                  <a:srgbClr val="404040"/>
                </a:solidFill>
                <a:latin typeface="Calibri"/>
                <a:ea typeface="Calibri"/>
                <a:cs typeface="Calibri"/>
                <a:sym typeface="Calibri"/>
              </a:rPr>
              <a:t>Olark chat conversation</a:t>
            </a:r>
            <a:endParaRPr sz="1800">
              <a:solidFill>
                <a:srgbClr val="404040"/>
              </a:solidFill>
              <a:latin typeface="Calibri"/>
              <a:ea typeface="Calibri"/>
              <a:cs typeface="Calibri"/>
              <a:sym typeface="Calibri"/>
            </a:endParaRPr>
          </a:p>
          <a:p>
            <a:pPr indent="0" lvl="0" marL="355600" marR="101600" rtl="0" algn="l">
              <a:lnSpc>
                <a:spcPct val="100000"/>
              </a:lnSpc>
              <a:spcBef>
                <a:spcPts val="0"/>
              </a:spcBef>
              <a:spcAft>
                <a:spcPts val="0"/>
              </a:spcAft>
              <a:buNone/>
            </a:pPr>
            <a:r>
              <a:t/>
            </a:r>
            <a:endParaRPr sz="1800">
              <a:solidFill>
                <a:srgbClr val="40404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900"/>
              <a:t>Problem Statement</a:t>
            </a:r>
            <a:endParaRPr sz="2900"/>
          </a:p>
        </p:txBody>
      </p:sp>
      <p:sp>
        <p:nvSpPr>
          <p:cNvPr id="134" name="Google Shape;134;p2"/>
          <p:cNvSpPr txBox="1"/>
          <p:nvPr>
            <p:ph idx="1" type="body"/>
          </p:nvPr>
        </p:nvSpPr>
        <p:spPr>
          <a:xfrm>
            <a:off x="1297500" y="1431200"/>
            <a:ext cx="7038900" cy="2911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79742"/>
              <a:buNone/>
            </a:pPr>
            <a:r>
              <a:rPr lang="en" sz="6521"/>
              <a:t>X Education sells connected to the internet courses to industry professionals.</a:t>
            </a:r>
            <a:endParaRPr sz="6521"/>
          </a:p>
          <a:p>
            <a:pPr indent="0" lvl="0" marL="0" rtl="0" algn="l">
              <a:lnSpc>
                <a:spcPct val="115000"/>
              </a:lnSpc>
              <a:spcBef>
                <a:spcPts val="1200"/>
              </a:spcBef>
              <a:spcAft>
                <a:spcPts val="0"/>
              </a:spcAft>
              <a:buSzPct val="79742"/>
              <a:buNone/>
            </a:pPr>
            <a:r>
              <a:rPr lang="en" sz="6521"/>
              <a:t>X Education gets plenty leads, also leads conversion is very weak.For example, if say, they acquire 100 leads in a day, only about 20 of them are converted.</a:t>
            </a:r>
            <a:endParaRPr sz="6521"/>
          </a:p>
          <a:p>
            <a:pPr indent="0" lvl="0" marL="0" rtl="0" algn="l">
              <a:lnSpc>
                <a:spcPct val="115000"/>
              </a:lnSpc>
              <a:spcBef>
                <a:spcPts val="1200"/>
              </a:spcBef>
              <a:spcAft>
                <a:spcPts val="0"/>
              </a:spcAft>
              <a:buSzPct val="79742"/>
              <a:buNone/>
            </a:pPr>
            <a:r>
              <a:rPr lang="en" sz="6521"/>
              <a:t>If we want more efficient on this process ,the corporates wishes to identify ultimate leads, also known as Hot leads</a:t>
            </a:r>
            <a:endParaRPr sz="6521"/>
          </a:p>
          <a:p>
            <a:pPr indent="0" lvl="0" marL="0" rtl="0" algn="l">
              <a:lnSpc>
                <a:spcPct val="115000"/>
              </a:lnSpc>
              <a:spcBef>
                <a:spcPts val="1200"/>
              </a:spcBef>
              <a:spcAft>
                <a:spcPts val="0"/>
              </a:spcAft>
              <a:buSzPct val="79742"/>
              <a:buNone/>
            </a:pPr>
            <a:r>
              <a:rPr lang="en" sz="6521"/>
              <a:t>For  identify the set of leads will be successful the lead conversion rate should go up as the sales team will now be focusing more on communicating with the potential leads rather than making calls to everyone</a:t>
            </a:r>
            <a:endParaRPr sz="6521"/>
          </a:p>
          <a:p>
            <a:pPr indent="0" lvl="0" marL="0" rtl="0" algn="l">
              <a:lnSpc>
                <a:spcPct val="115000"/>
              </a:lnSpc>
              <a:spcBef>
                <a:spcPts val="1200"/>
              </a:spcBef>
              <a:spcAft>
                <a:spcPts val="0"/>
              </a:spcAft>
              <a:buSzPct val="325000"/>
              <a:buNone/>
            </a:pPr>
            <a:r>
              <a:rPr lang="en" sz="1600"/>
              <a:t> </a:t>
            </a:r>
            <a:endParaRPr sz="1600"/>
          </a:p>
          <a:p>
            <a:pPr indent="0" lvl="0" marL="0" rtl="0" algn="l">
              <a:lnSpc>
                <a:spcPct val="115000"/>
              </a:lnSpc>
              <a:spcBef>
                <a:spcPts val="1200"/>
              </a:spcBef>
              <a:spcAft>
                <a:spcPts val="1200"/>
              </a:spcAft>
              <a:buSzPct val="325000"/>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1297500" y="34417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t>Business Objective</a:t>
            </a:r>
            <a:endParaRPr sz="3000"/>
          </a:p>
        </p:txBody>
      </p:sp>
      <p:sp>
        <p:nvSpPr>
          <p:cNvPr id="140" name="Google Shape;140;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700"/>
              <a:t>Most Promising leads wants to know by X education</a:t>
            </a:r>
            <a:endParaRPr sz="1700"/>
          </a:p>
          <a:p>
            <a:pPr indent="0" lvl="0" marL="0" rtl="0" algn="l">
              <a:lnSpc>
                <a:spcPct val="115000"/>
              </a:lnSpc>
              <a:spcBef>
                <a:spcPts val="1200"/>
              </a:spcBef>
              <a:spcAft>
                <a:spcPts val="0"/>
              </a:spcAft>
              <a:buSzPts val="1300"/>
              <a:buNone/>
            </a:pPr>
            <a:r>
              <a:rPr lang="en" sz="1700"/>
              <a:t>While build up a Model to identifies the hot leads</a:t>
            </a:r>
            <a:endParaRPr sz="1700"/>
          </a:p>
          <a:p>
            <a:pPr indent="0" lvl="0" marL="0" rtl="0" algn="l">
              <a:lnSpc>
                <a:spcPct val="115000"/>
              </a:lnSpc>
              <a:spcBef>
                <a:spcPts val="1200"/>
              </a:spcBef>
              <a:spcAft>
                <a:spcPts val="0"/>
              </a:spcAft>
              <a:buSzPts val="1300"/>
              <a:buNone/>
            </a:pPr>
            <a:r>
              <a:rPr lang="en" sz="1700"/>
              <a:t>Deployment of the model for the future use</a:t>
            </a:r>
            <a:endParaRPr sz="21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t>Solution Methodology </a:t>
            </a:r>
            <a:endParaRPr sz="3000"/>
          </a:p>
        </p:txBody>
      </p:sp>
      <p:sp>
        <p:nvSpPr>
          <p:cNvPr id="146" name="Google Shape;146;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60616"/>
              <a:buNone/>
            </a:pPr>
            <a:r>
              <a:rPr b="1" lang="en" sz="4515"/>
              <a:t>Data cleaning and data manipulation.</a:t>
            </a:r>
            <a:endParaRPr b="1" sz="4515"/>
          </a:p>
          <a:p>
            <a:pPr indent="-343332" lvl="0" marL="457200" rtl="0" algn="l">
              <a:lnSpc>
                <a:spcPct val="115000"/>
              </a:lnSpc>
              <a:spcBef>
                <a:spcPts val="1200"/>
              </a:spcBef>
              <a:spcAft>
                <a:spcPts val="0"/>
              </a:spcAft>
              <a:buSzPct val="100000"/>
              <a:buAutoNum type="arabicPeriod"/>
            </a:pPr>
            <a:r>
              <a:rPr lang="en" sz="4515"/>
              <a:t>Check and  handle duplicate data</a:t>
            </a:r>
            <a:endParaRPr sz="4515"/>
          </a:p>
          <a:p>
            <a:pPr indent="-343332" lvl="0" marL="457200" rtl="0" algn="l">
              <a:lnSpc>
                <a:spcPct val="115000"/>
              </a:lnSpc>
              <a:spcBef>
                <a:spcPts val="0"/>
              </a:spcBef>
              <a:spcAft>
                <a:spcPts val="0"/>
              </a:spcAft>
              <a:buSzPct val="100000"/>
              <a:buAutoNum type="arabicPeriod"/>
            </a:pPr>
            <a:r>
              <a:rPr lang="en" sz="4515"/>
              <a:t>Check and handle NA values and missing values</a:t>
            </a:r>
            <a:endParaRPr sz="5765"/>
          </a:p>
          <a:p>
            <a:pPr indent="-343332" lvl="0" marL="457200" rtl="0" algn="l">
              <a:lnSpc>
                <a:spcPct val="115000"/>
              </a:lnSpc>
              <a:spcBef>
                <a:spcPts val="0"/>
              </a:spcBef>
              <a:spcAft>
                <a:spcPts val="0"/>
              </a:spcAft>
              <a:buSzPct val="100000"/>
              <a:buAutoNum type="arabicPeriod"/>
            </a:pPr>
            <a:r>
              <a:rPr lang="en" sz="4515"/>
              <a:t>Drop columns,  if it contains high values of missing amount and not useful for the analysis</a:t>
            </a:r>
            <a:endParaRPr sz="4515"/>
          </a:p>
          <a:p>
            <a:pPr indent="-343332" lvl="0" marL="457200" rtl="0" algn="l">
              <a:lnSpc>
                <a:spcPct val="115000"/>
              </a:lnSpc>
              <a:spcBef>
                <a:spcPts val="0"/>
              </a:spcBef>
              <a:spcAft>
                <a:spcPts val="0"/>
              </a:spcAft>
              <a:buSzPct val="100000"/>
              <a:buAutoNum type="arabicPeriod"/>
            </a:pPr>
            <a:r>
              <a:rPr lang="en" sz="4515"/>
              <a:t>Imputation of the amounts, if necessary</a:t>
            </a:r>
            <a:endParaRPr sz="4515"/>
          </a:p>
          <a:p>
            <a:pPr indent="-343332" lvl="0" marL="457200" rtl="0" algn="l">
              <a:lnSpc>
                <a:spcPct val="115000"/>
              </a:lnSpc>
              <a:spcBef>
                <a:spcPts val="0"/>
              </a:spcBef>
              <a:spcAft>
                <a:spcPts val="0"/>
              </a:spcAft>
              <a:buSzPct val="100000"/>
              <a:buAutoNum type="arabicPeriod"/>
            </a:pPr>
            <a:r>
              <a:rPr lang="en" sz="4515"/>
              <a:t>Check and handle outliers in data</a:t>
            </a:r>
            <a:endParaRPr sz="4515"/>
          </a:p>
          <a:p>
            <a:pPr indent="0" lvl="0" marL="457200" rtl="0" algn="l">
              <a:lnSpc>
                <a:spcPct val="115000"/>
              </a:lnSpc>
              <a:spcBef>
                <a:spcPts val="1200"/>
              </a:spcBef>
              <a:spcAft>
                <a:spcPts val="1200"/>
              </a:spcAft>
              <a:buSzPct val="160990"/>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1297500" y="393750"/>
            <a:ext cx="7038900" cy="4130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155854"/>
              <a:buNone/>
            </a:pPr>
            <a:r>
              <a:rPr b="1" lang="en" sz="1711">
                <a:latin typeface="Lato"/>
                <a:ea typeface="Lato"/>
                <a:cs typeface="Lato"/>
                <a:sym typeface="Lato"/>
              </a:rPr>
              <a:t>EDA</a:t>
            </a:r>
            <a:endParaRPr b="1" sz="1711">
              <a:latin typeface="Lato"/>
              <a:ea typeface="Lato"/>
              <a:cs typeface="Lato"/>
              <a:sym typeface="Lato"/>
            </a:endParaRPr>
          </a:p>
          <a:p>
            <a:pPr indent="-326446" lvl="0" marL="457200" rtl="0" algn="l">
              <a:lnSpc>
                <a:spcPct val="115000"/>
              </a:lnSpc>
              <a:spcBef>
                <a:spcPts val="1200"/>
              </a:spcBef>
              <a:spcAft>
                <a:spcPts val="0"/>
              </a:spcAft>
              <a:buSzPct val="100000"/>
              <a:buFont typeface="Lato"/>
              <a:buAutoNum type="arabicPeriod"/>
            </a:pPr>
            <a:r>
              <a:rPr lang="en" sz="1711">
                <a:latin typeface="Lato"/>
                <a:ea typeface="Lato"/>
                <a:cs typeface="Lato"/>
                <a:sym typeface="Lato"/>
              </a:rPr>
              <a:t>Univariate data analysis: value count, distribuion of variable etc</a:t>
            </a:r>
            <a:endParaRPr sz="1711">
              <a:latin typeface="Lato"/>
              <a:ea typeface="Lato"/>
              <a:cs typeface="Lato"/>
              <a:sym typeface="Lato"/>
            </a:endParaRPr>
          </a:p>
          <a:p>
            <a:pPr indent="-326446" lvl="0" marL="457200" rtl="0" algn="l">
              <a:lnSpc>
                <a:spcPct val="115000"/>
              </a:lnSpc>
              <a:spcBef>
                <a:spcPts val="0"/>
              </a:spcBef>
              <a:spcAft>
                <a:spcPts val="0"/>
              </a:spcAft>
              <a:buSzPct val="100000"/>
              <a:buFont typeface="Lato"/>
              <a:buAutoNum type="arabicPeriod"/>
            </a:pPr>
            <a:r>
              <a:rPr lang="en" sz="1711">
                <a:latin typeface="Lato"/>
                <a:ea typeface="Lato"/>
                <a:cs typeface="Lato"/>
                <a:sym typeface="Lato"/>
              </a:rPr>
              <a:t>Bivariate data analysis: correlation coefficients and pattern between the variables etc</a:t>
            </a:r>
            <a:endParaRPr sz="1711">
              <a:latin typeface="Lato"/>
              <a:ea typeface="Lato"/>
              <a:cs typeface="Lato"/>
              <a:sym typeface="Lato"/>
            </a:endParaRPr>
          </a:p>
          <a:p>
            <a:pPr indent="0" lvl="0" marL="0" rtl="0" algn="l">
              <a:lnSpc>
                <a:spcPct val="115000"/>
              </a:lnSpc>
              <a:spcBef>
                <a:spcPts val="1200"/>
              </a:spcBef>
              <a:spcAft>
                <a:spcPts val="0"/>
              </a:spcAft>
              <a:buSzPct val="155854"/>
              <a:buNone/>
            </a:pPr>
            <a:r>
              <a:rPr b="1" lang="en" sz="1711">
                <a:latin typeface="Lato"/>
                <a:ea typeface="Lato"/>
                <a:cs typeface="Lato"/>
                <a:sym typeface="Lato"/>
              </a:rPr>
              <a:t>Encoding of  the data and Dummy variables &amp; Feature Scaling</a:t>
            </a:r>
            <a:endParaRPr b="1" sz="1711">
              <a:latin typeface="Lato"/>
              <a:ea typeface="Lato"/>
              <a:cs typeface="Lato"/>
              <a:sym typeface="Lato"/>
            </a:endParaRPr>
          </a:p>
          <a:p>
            <a:pPr indent="0" lvl="0" marL="0" rtl="0" algn="l">
              <a:lnSpc>
                <a:spcPct val="115000"/>
              </a:lnSpc>
              <a:spcBef>
                <a:spcPts val="1200"/>
              </a:spcBef>
              <a:spcAft>
                <a:spcPts val="0"/>
              </a:spcAft>
              <a:buSzPct val="155854"/>
              <a:buNone/>
            </a:pPr>
            <a:r>
              <a:rPr b="1" lang="en" sz="1711">
                <a:latin typeface="Lato"/>
                <a:ea typeface="Lato"/>
                <a:cs typeface="Lato"/>
                <a:sym typeface="Lato"/>
              </a:rPr>
              <a:t>Classification of technique: For model making and prediction are used by logistic regression </a:t>
            </a:r>
            <a:endParaRPr b="1" sz="1711">
              <a:latin typeface="Lato"/>
              <a:ea typeface="Lato"/>
              <a:cs typeface="Lato"/>
              <a:sym typeface="Lato"/>
            </a:endParaRPr>
          </a:p>
          <a:p>
            <a:pPr indent="0" lvl="0" marL="0" rtl="0" algn="l">
              <a:lnSpc>
                <a:spcPct val="115000"/>
              </a:lnSpc>
              <a:spcBef>
                <a:spcPts val="1200"/>
              </a:spcBef>
              <a:spcAft>
                <a:spcPts val="0"/>
              </a:spcAft>
              <a:buSzPct val="155854"/>
              <a:buNone/>
            </a:pPr>
            <a:r>
              <a:rPr b="1" lang="en" sz="1711">
                <a:latin typeface="Lato"/>
                <a:ea typeface="Lato"/>
                <a:cs typeface="Lato"/>
                <a:sym typeface="Lato"/>
              </a:rPr>
              <a:t>Validation of the model</a:t>
            </a:r>
            <a:endParaRPr b="1" sz="1711">
              <a:latin typeface="Lato"/>
              <a:ea typeface="Lato"/>
              <a:cs typeface="Lato"/>
              <a:sym typeface="Lato"/>
            </a:endParaRPr>
          </a:p>
          <a:p>
            <a:pPr indent="0" lvl="0" marL="0" rtl="0" algn="l">
              <a:lnSpc>
                <a:spcPct val="115000"/>
              </a:lnSpc>
              <a:spcBef>
                <a:spcPts val="1200"/>
              </a:spcBef>
              <a:spcAft>
                <a:spcPts val="0"/>
              </a:spcAft>
              <a:buSzPct val="155854"/>
              <a:buNone/>
            </a:pPr>
            <a:r>
              <a:rPr b="1" lang="en" sz="1711">
                <a:latin typeface="Lato"/>
                <a:ea typeface="Lato"/>
                <a:cs typeface="Lato"/>
                <a:sym typeface="Lato"/>
              </a:rPr>
              <a:t>Model presentation </a:t>
            </a:r>
            <a:endParaRPr b="1" sz="1711">
              <a:latin typeface="Lato"/>
              <a:ea typeface="Lato"/>
              <a:cs typeface="Lato"/>
              <a:sym typeface="Lato"/>
            </a:endParaRPr>
          </a:p>
          <a:p>
            <a:pPr indent="0" lvl="0" marL="0" rtl="0" algn="l">
              <a:lnSpc>
                <a:spcPct val="115000"/>
              </a:lnSpc>
              <a:spcBef>
                <a:spcPts val="1200"/>
              </a:spcBef>
              <a:spcAft>
                <a:spcPts val="0"/>
              </a:spcAft>
              <a:buSzPct val="155854"/>
              <a:buNone/>
            </a:pPr>
            <a:r>
              <a:rPr b="1" lang="en" sz="1711">
                <a:latin typeface="Lato"/>
                <a:ea typeface="Lato"/>
                <a:cs typeface="Lato"/>
                <a:sym typeface="Lato"/>
              </a:rPr>
              <a:t>Conclusions and recommendations</a:t>
            </a:r>
            <a:endParaRPr b="1" sz="1711">
              <a:latin typeface="Lato"/>
              <a:ea typeface="Lato"/>
              <a:cs typeface="Lato"/>
              <a:sym typeface="Lato"/>
            </a:endParaRPr>
          </a:p>
          <a:p>
            <a:pPr indent="0" lvl="0" marL="457200" rtl="0" algn="l">
              <a:lnSpc>
                <a:spcPct val="115000"/>
              </a:lnSpc>
              <a:spcBef>
                <a:spcPts val="1200"/>
              </a:spcBef>
              <a:spcAft>
                <a:spcPts val="0"/>
              </a:spcAft>
              <a:buSzPts val="2400"/>
              <a:buNone/>
            </a:pPr>
            <a:r>
              <a:t/>
            </a:r>
            <a:endParaRPr sz="600">
              <a:latin typeface="Lato"/>
              <a:ea typeface="Lato"/>
              <a:cs typeface="Lato"/>
              <a:sym typeface="Lato"/>
            </a:endParaRPr>
          </a:p>
          <a:p>
            <a:pPr indent="0" lvl="0" marL="0" rtl="0" algn="l">
              <a:lnSpc>
                <a:spcPct val="100000"/>
              </a:lnSpc>
              <a:spcBef>
                <a:spcPts val="1200"/>
              </a:spcBef>
              <a:spcAft>
                <a:spcPts val="0"/>
              </a:spcAft>
              <a:buSzPts val="2400"/>
              <a:buNone/>
            </a:pPr>
            <a:r>
              <a:t/>
            </a:r>
            <a:endParaRPr sz="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 MANIPULATION</a:t>
            </a:r>
            <a:endParaRPr/>
          </a:p>
        </p:txBody>
      </p:sp>
      <p:sp>
        <p:nvSpPr>
          <p:cNvPr id="157" name="Google Shape;157;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02418" lvl="0" marL="457200" rtl="0" algn="l">
              <a:lnSpc>
                <a:spcPct val="105000"/>
              </a:lnSpc>
              <a:spcBef>
                <a:spcPts val="1200"/>
              </a:spcBef>
              <a:spcAft>
                <a:spcPts val="0"/>
              </a:spcAft>
              <a:buSzPts val="1163"/>
              <a:buFont typeface="Calibri"/>
              <a:buChar char="●"/>
            </a:pPr>
            <a:r>
              <a:rPr lang="en" sz="1162">
                <a:latin typeface="Calibri"/>
                <a:ea typeface="Calibri"/>
                <a:cs typeface="Calibri"/>
                <a:sym typeface="Calibri"/>
              </a:rPr>
              <a:t>Total Number of Rows =37, Total Number of Columns =9240.</a:t>
            </a:r>
            <a:endParaRPr sz="1162">
              <a:latin typeface="Calibri"/>
              <a:ea typeface="Calibri"/>
              <a:cs typeface="Calibri"/>
              <a:sym typeface="Calibri"/>
            </a:endParaRPr>
          </a:p>
          <a:p>
            <a:pPr indent="-280193" lvl="0" marL="457200" marR="635000" rtl="0" algn="l">
              <a:lnSpc>
                <a:spcPct val="130000"/>
              </a:lnSpc>
              <a:spcBef>
                <a:spcPts val="0"/>
              </a:spcBef>
              <a:spcAft>
                <a:spcPts val="0"/>
              </a:spcAft>
              <a:buSzPts val="813"/>
              <a:buChar char="●"/>
            </a:pPr>
            <a:r>
              <a:rPr lang="en" sz="1162">
                <a:latin typeface="Calibri"/>
                <a:ea typeface="Calibri"/>
                <a:cs typeface="Calibri"/>
                <a:sym typeface="Calibri"/>
              </a:rPr>
              <a:t>Single value features like “Magazine”, “Receive More Updates About Our Courses”,  “Update me on Supply”</a:t>
            </a:r>
            <a:endParaRPr sz="1162">
              <a:latin typeface="Calibri"/>
              <a:ea typeface="Calibri"/>
              <a:cs typeface="Calibri"/>
              <a:sym typeface="Calibri"/>
            </a:endParaRPr>
          </a:p>
          <a:p>
            <a:pPr indent="-280193" lvl="0" marL="457200" marR="635000" rtl="0" algn="l">
              <a:lnSpc>
                <a:spcPct val="130000"/>
              </a:lnSpc>
              <a:spcBef>
                <a:spcPts val="0"/>
              </a:spcBef>
              <a:spcAft>
                <a:spcPts val="0"/>
              </a:spcAft>
              <a:buSzPts val="813"/>
              <a:buChar char="●"/>
            </a:pPr>
            <a:r>
              <a:rPr lang="en" sz="1162">
                <a:latin typeface="Calibri"/>
                <a:ea typeface="Calibri"/>
                <a:cs typeface="Calibri"/>
                <a:sym typeface="Calibri"/>
              </a:rPr>
              <a:t>Chain Content”, “Get updates on DM Content”, “I agree to pay the amount through  cheque” etc. have been dropped.</a:t>
            </a:r>
            <a:endParaRPr sz="1162">
              <a:latin typeface="Calibri"/>
              <a:ea typeface="Calibri"/>
              <a:cs typeface="Calibri"/>
              <a:sym typeface="Calibri"/>
            </a:endParaRPr>
          </a:p>
          <a:p>
            <a:pPr indent="-280193" lvl="0" marL="457200" rtl="0" algn="l">
              <a:lnSpc>
                <a:spcPct val="105000"/>
              </a:lnSpc>
              <a:spcBef>
                <a:spcPts val="0"/>
              </a:spcBef>
              <a:spcAft>
                <a:spcPts val="0"/>
              </a:spcAft>
              <a:buSzPts val="813"/>
              <a:buChar char="●"/>
            </a:pPr>
            <a:r>
              <a:rPr lang="en" sz="1162">
                <a:latin typeface="Calibri"/>
                <a:ea typeface="Calibri"/>
                <a:cs typeface="Calibri"/>
                <a:sym typeface="Calibri"/>
              </a:rPr>
              <a:t>Removing the “Prospect ID” and “Lead Number” which is not necessary for the analysis.</a:t>
            </a:r>
            <a:endParaRPr sz="1162">
              <a:latin typeface="Calibri"/>
              <a:ea typeface="Calibri"/>
              <a:cs typeface="Calibri"/>
              <a:sym typeface="Calibri"/>
            </a:endParaRPr>
          </a:p>
          <a:p>
            <a:pPr indent="-280193" lvl="0" marL="457200" marR="12700" rtl="0" algn="l">
              <a:lnSpc>
                <a:spcPct val="130000"/>
              </a:lnSpc>
              <a:spcBef>
                <a:spcPts val="0"/>
              </a:spcBef>
              <a:spcAft>
                <a:spcPts val="0"/>
              </a:spcAft>
              <a:buSzPts val="813"/>
              <a:buChar char="●"/>
            </a:pPr>
            <a:r>
              <a:rPr lang="en" sz="1162">
                <a:latin typeface="Calibri"/>
                <a:ea typeface="Calibri"/>
                <a:cs typeface="Calibri"/>
                <a:sym typeface="Calibri"/>
              </a:rPr>
              <a:t>After checking for the value counts for some of the object type variables, we find some of  the features which has no enough variance, which we have dropped, the features are:  “Do Not Call”, “What matters most to you in choosing course”, “Search”, “Newspaper</a:t>
            </a:r>
            <a:endParaRPr sz="1162">
              <a:latin typeface="Calibri"/>
              <a:ea typeface="Calibri"/>
              <a:cs typeface="Calibri"/>
              <a:sym typeface="Calibri"/>
            </a:endParaRPr>
          </a:p>
          <a:p>
            <a:pPr indent="-302418" lvl="0" marL="457200" rtl="0" algn="l">
              <a:lnSpc>
                <a:spcPct val="105000"/>
              </a:lnSpc>
              <a:spcBef>
                <a:spcPts val="0"/>
              </a:spcBef>
              <a:spcAft>
                <a:spcPts val="0"/>
              </a:spcAft>
              <a:buSzPts val="1163"/>
              <a:buFont typeface="Calibri"/>
              <a:buChar char="●"/>
            </a:pPr>
            <a:r>
              <a:rPr lang="en" sz="1162">
                <a:latin typeface="Calibri"/>
                <a:ea typeface="Calibri"/>
                <a:cs typeface="Calibri"/>
                <a:sym typeface="Calibri"/>
              </a:rPr>
              <a:t>Article”, “X Education Forums”, “Newspaper”, “Digital Advertisement” etc.</a:t>
            </a:r>
            <a:endParaRPr sz="1162">
              <a:latin typeface="Calibri"/>
              <a:ea typeface="Calibri"/>
              <a:cs typeface="Calibri"/>
              <a:sym typeface="Calibri"/>
            </a:endParaRPr>
          </a:p>
          <a:p>
            <a:pPr indent="-280193" lvl="0" marL="457200" marR="101600" rtl="0" algn="l">
              <a:lnSpc>
                <a:spcPct val="130000"/>
              </a:lnSpc>
              <a:spcBef>
                <a:spcPts val="0"/>
              </a:spcBef>
              <a:spcAft>
                <a:spcPts val="0"/>
              </a:spcAft>
              <a:buSzPts val="813"/>
              <a:buChar char="●"/>
            </a:pPr>
            <a:r>
              <a:rPr lang="en" sz="1162">
                <a:latin typeface="Calibri"/>
                <a:ea typeface="Calibri"/>
                <a:cs typeface="Calibri"/>
                <a:sym typeface="Calibri"/>
              </a:rPr>
              <a:t>Dropping the columns having more than 35% as missing value such as ‘How did you hear  about X Education’ and ‘Lead Profile’.</a:t>
            </a:r>
            <a:endParaRPr sz="1162">
              <a:latin typeface="Calibri"/>
              <a:ea typeface="Calibri"/>
              <a:cs typeface="Calibri"/>
              <a:sym typeface="Calibri"/>
            </a:endParaRPr>
          </a:p>
          <a:p>
            <a:pPr indent="0" lvl="0" marL="0" rtl="0" algn="l">
              <a:lnSpc>
                <a:spcPct val="105000"/>
              </a:lnSpc>
              <a:spcBef>
                <a:spcPts val="1200"/>
              </a:spcBef>
              <a:spcAft>
                <a:spcPts val="1200"/>
              </a:spcAft>
              <a:buSzPts val="956"/>
              <a:buNone/>
            </a:pPr>
            <a:r>
              <a:t/>
            </a:r>
            <a:endParaRPr sz="81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nvSpPr>
        <p:spPr>
          <a:xfrm>
            <a:off x="1276575" y="694050"/>
            <a:ext cx="713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lt1"/>
                </a:solidFill>
                <a:latin typeface="Lato"/>
                <a:ea typeface="Lato"/>
                <a:cs typeface="Lato"/>
                <a:sym typeface="Lato"/>
              </a:rPr>
              <a:t>EDA</a:t>
            </a:r>
            <a:endParaRPr sz="3200">
              <a:solidFill>
                <a:schemeClr val="lt1"/>
              </a:solidFill>
              <a:latin typeface="Lato"/>
              <a:ea typeface="Lato"/>
              <a:cs typeface="Lato"/>
              <a:sym typeface="Lato"/>
            </a:endParaRPr>
          </a:p>
        </p:txBody>
      </p:sp>
      <p:pic>
        <p:nvPicPr>
          <p:cNvPr id="163" name="Google Shape;163;p7"/>
          <p:cNvPicPr preferRelativeResize="0"/>
          <p:nvPr/>
        </p:nvPicPr>
        <p:blipFill>
          <a:blip r:embed="rId3">
            <a:alphaModFix/>
          </a:blip>
          <a:stretch>
            <a:fillRect/>
          </a:stretch>
        </p:blipFill>
        <p:spPr>
          <a:xfrm>
            <a:off x="2160225" y="1371150"/>
            <a:ext cx="5230911" cy="346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8"/>
          <p:cNvPicPr preferRelativeResize="0"/>
          <p:nvPr/>
        </p:nvPicPr>
        <p:blipFill>
          <a:blip r:embed="rId3">
            <a:alphaModFix/>
          </a:blip>
          <a:stretch>
            <a:fillRect/>
          </a:stretch>
        </p:blipFill>
        <p:spPr>
          <a:xfrm>
            <a:off x="716450" y="353850"/>
            <a:ext cx="3110050" cy="2144050"/>
          </a:xfrm>
          <a:prstGeom prst="rect">
            <a:avLst/>
          </a:prstGeom>
          <a:noFill/>
          <a:ln>
            <a:noFill/>
          </a:ln>
        </p:spPr>
      </p:pic>
      <p:pic>
        <p:nvPicPr>
          <p:cNvPr id="169" name="Google Shape;169;p8"/>
          <p:cNvPicPr preferRelativeResize="0"/>
          <p:nvPr/>
        </p:nvPicPr>
        <p:blipFill>
          <a:blip r:embed="rId4">
            <a:alphaModFix/>
          </a:blip>
          <a:stretch>
            <a:fillRect/>
          </a:stretch>
        </p:blipFill>
        <p:spPr>
          <a:xfrm>
            <a:off x="5022650" y="353850"/>
            <a:ext cx="3384225" cy="2079150"/>
          </a:xfrm>
          <a:prstGeom prst="rect">
            <a:avLst/>
          </a:prstGeom>
          <a:noFill/>
          <a:ln>
            <a:noFill/>
          </a:ln>
        </p:spPr>
      </p:pic>
      <p:pic>
        <p:nvPicPr>
          <p:cNvPr id="170" name="Google Shape;170;p8"/>
          <p:cNvPicPr preferRelativeResize="0"/>
          <p:nvPr/>
        </p:nvPicPr>
        <p:blipFill>
          <a:blip r:embed="rId5">
            <a:alphaModFix/>
          </a:blip>
          <a:stretch>
            <a:fillRect/>
          </a:stretch>
        </p:blipFill>
        <p:spPr>
          <a:xfrm>
            <a:off x="2710050" y="2497900"/>
            <a:ext cx="3723892" cy="240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9"/>
          <p:cNvPicPr preferRelativeResize="0"/>
          <p:nvPr/>
        </p:nvPicPr>
        <p:blipFill>
          <a:blip r:embed="rId3">
            <a:alphaModFix/>
          </a:blip>
          <a:stretch>
            <a:fillRect/>
          </a:stretch>
        </p:blipFill>
        <p:spPr>
          <a:xfrm>
            <a:off x="823875" y="268488"/>
            <a:ext cx="7139826" cy="460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