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Gill Sans"/>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64" roundtripDataSignature="AMtx7mgeuODmORHsTFgoJOrQgVCD4zrj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7B2989-C50D-46F6-84B7-36F0580D1BB7}">
  <a:tblStyle styleId="{F67B2989-C50D-46F6-84B7-36F0580D1BB7}"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0"/>
          </a:solidFill>
        </a:fill>
      </a:tcStyle>
    </a:wholeTbl>
    <a:band1H>
      <a:tcTxStyle/>
      <a:tcStyle>
        <a:fill>
          <a:solidFill>
            <a:srgbClr val="CCDBE1"/>
          </a:solidFill>
        </a:fill>
      </a:tcStyle>
    </a:band1H>
    <a:band2H>
      <a:tcTxStyle/>
    </a:band2H>
    <a:band1V>
      <a:tcTxStyle/>
      <a:tcStyle>
        <a:fill>
          <a:solidFill>
            <a:srgbClr val="CCDBE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GillSans-regular.fntdata"/><Relationship Id="rId61" Type="http://schemas.openxmlformats.org/officeDocument/2006/relationships/slide" Target="slides/slide55.xml"/><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font" Target="fonts/GillSans-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7"/>
          <p:cNvSpPr txBox="1"/>
          <p:nvPr>
            <p:ph type="ctrTitle"/>
          </p:nvPr>
        </p:nvSpPr>
        <p:spPr>
          <a:xfrm>
            <a:off x="1432561" y="269923"/>
            <a:ext cx="7406640" cy="11041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7"/>
          <p:cNvSpPr txBox="1"/>
          <p:nvPr>
            <p:ph idx="1" type="subTitle"/>
          </p:nvPr>
        </p:nvSpPr>
        <p:spPr>
          <a:xfrm>
            <a:off x="1432561" y="1387548"/>
            <a:ext cx="7406640" cy="131445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57"/>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7"/>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7"/>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57"/>
          <p:cNvSpPr/>
          <p:nvPr/>
        </p:nvSpPr>
        <p:spPr>
          <a:xfrm>
            <a:off x="921434" y="1060352"/>
            <a:ext cx="210313"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57"/>
          <p:cNvSpPr/>
          <p:nvPr/>
        </p:nvSpPr>
        <p:spPr>
          <a:xfrm>
            <a:off x="1157176" y="1008762"/>
            <a:ext cx="64009" cy="48006"/>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66"/>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66"/>
          <p:cNvSpPr txBox="1"/>
          <p:nvPr>
            <p:ph idx="1" type="body"/>
          </p:nvPr>
        </p:nvSpPr>
        <p:spPr>
          <a:xfrm rot="5400000">
            <a:off x="3384422" y="-862965"/>
            <a:ext cx="360045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66"/>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6"/>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6"/>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67"/>
          <p:cNvSpPr txBox="1"/>
          <p:nvPr>
            <p:ph type="title"/>
          </p:nvPr>
        </p:nvSpPr>
        <p:spPr>
          <a:xfrm rot="5400000">
            <a:off x="5578078" y="1485901"/>
            <a:ext cx="4388644"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67"/>
          <p:cNvSpPr txBox="1"/>
          <p:nvPr>
            <p:ph idx="1" type="body"/>
          </p:nvPr>
        </p:nvSpPr>
        <p:spPr>
          <a:xfrm rot="5400000">
            <a:off x="1729979" y="-380999"/>
            <a:ext cx="4388644" cy="556260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67"/>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7"/>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67"/>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8"/>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8"/>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58"/>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8"/>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8"/>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59"/>
          <p:cNvSpPr/>
          <p:nvPr/>
        </p:nvSpPr>
        <p:spPr>
          <a:xfrm>
            <a:off x="2282892" y="-40"/>
            <a:ext cx="6858000" cy="51435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 name="Google Shape;36;p59"/>
          <p:cNvSpPr txBox="1"/>
          <p:nvPr>
            <p:ph type="title"/>
          </p:nvPr>
        </p:nvSpPr>
        <p:spPr>
          <a:xfrm>
            <a:off x="2578391" y="1950244"/>
            <a:ext cx="6400800" cy="17145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9"/>
          <p:cNvSpPr txBox="1"/>
          <p:nvPr>
            <p:ph idx="1" type="body"/>
          </p:nvPr>
        </p:nvSpPr>
        <p:spPr>
          <a:xfrm>
            <a:off x="2578391" y="800100"/>
            <a:ext cx="6400800" cy="1132284"/>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59"/>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9"/>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9"/>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9"/>
          <p:cNvSpPr/>
          <p:nvPr/>
        </p:nvSpPr>
        <p:spPr>
          <a:xfrm>
            <a:off x="2286001" y="1"/>
            <a:ext cx="76201" cy="5143541"/>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 name="Google Shape;42;p59"/>
          <p:cNvSpPr/>
          <p:nvPr/>
        </p:nvSpPr>
        <p:spPr>
          <a:xfrm>
            <a:off x="2172321" y="2110992"/>
            <a:ext cx="210313"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3" name="Google Shape;43;p59"/>
          <p:cNvSpPr/>
          <p:nvPr/>
        </p:nvSpPr>
        <p:spPr>
          <a:xfrm>
            <a:off x="2408065" y="2059403"/>
            <a:ext cx="64009" cy="48006"/>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60"/>
          <p:cNvSpPr txBox="1"/>
          <p:nvPr>
            <p:ph type="title"/>
          </p:nvPr>
        </p:nvSpPr>
        <p:spPr>
          <a:xfrm>
            <a:off x="1435607" y="205740"/>
            <a:ext cx="749808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0"/>
          <p:cNvSpPr txBox="1"/>
          <p:nvPr>
            <p:ph idx="1" type="body"/>
          </p:nvPr>
        </p:nvSpPr>
        <p:spPr>
          <a:xfrm>
            <a:off x="1435607" y="1143000"/>
            <a:ext cx="3657600" cy="349758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60"/>
          <p:cNvSpPr txBox="1"/>
          <p:nvPr>
            <p:ph idx="2" type="body"/>
          </p:nvPr>
        </p:nvSpPr>
        <p:spPr>
          <a:xfrm>
            <a:off x="5276089" y="1143000"/>
            <a:ext cx="3657600" cy="349758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60"/>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0"/>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0"/>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61"/>
          <p:cNvSpPr txBox="1"/>
          <p:nvPr>
            <p:ph type="title"/>
          </p:nvPr>
        </p:nvSpPr>
        <p:spPr>
          <a:xfrm>
            <a:off x="457200" y="3870252"/>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1"/>
          <p:cNvSpPr txBox="1"/>
          <p:nvPr>
            <p:ph idx="1" type="body"/>
          </p:nvPr>
        </p:nvSpPr>
        <p:spPr>
          <a:xfrm>
            <a:off x="457200" y="246209"/>
            <a:ext cx="4023360" cy="48006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61"/>
          <p:cNvSpPr txBox="1"/>
          <p:nvPr>
            <p:ph idx="2" type="body"/>
          </p:nvPr>
        </p:nvSpPr>
        <p:spPr>
          <a:xfrm>
            <a:off x="4663440" y="246209"/>
            <a:ext cx="4023360" cy="48006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61"/>
          <p:cNvSpPr txBox="1"/>
          <p:nvPr>
            <p:ph idx="3" type="body"/>
          </p:nvPr>
        </p:nvSpPr>
        <p:spPr>
          <a:xfrm>
            <a:off x="457200" y="727002"/>
            <a:ext cx="4023360" cy="30861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61"/>
          <p:cNvSpPr txBox="1"/>
          <p:nvPr>
            <p:ph idx="4" type="body"/>
          </p:nvPr>
        </p:nvSpPr>
        <p:spPr>
          <a:xfrm>
            <a:off x="4663440" y="727002"/>
            <a:ext cx="4023360" cy="30861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61"/>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1"/>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1"/>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62"/>
          <p:cNvSpPr txBox="1"/>
          <p:nvPr>
            <p:ph type="title"/>
          </p:nvPr>
        </p:nvSpPr>
        <p:spPr>
          <a:xfrm>
            <a:off x="1435607" y="205740"/>
            <a:ext cx="749808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2"/>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2"/>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2"/>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63"/>
          <p:cNvSpPr/>
          <p:nvPr/>
        </p:nvSpPr>
        <p:spPr>
          <a:xfrm>
            <a:off x="1014983" y="0"/>
            <a:ext cx="8129017"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 name="Google Shape;67;p63"/>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3"/>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3"/>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63"/>
          <p:cNvSpPr/>
          <p:nvPr/>
        </p:nvSpPr>
        <p:spPr>
          <a:xfrm>
            <a:off x="1014985" y="-40"/>
            <a:ext cx="73152" cy="5143541"/>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64"/>
          <p:cNvSpPr txBox="1"/>
          <p:nvPr>
            <p:ph type="title"/>
          </p:nvPr>
        </p:nvSpPr>
        <p:spPr>
          <a:xfrm>
            <a:off x="457201" y="162583"/>
            <a:ext cx="3810000" cy="871538"/>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64"/>
          <p:cNvSpPr txBox="1"/>
          <p:nvPr>
            <p:ph idx="1" type="body"/>
          </p:nvPr>
        </p:nvSpPr>
        <p:spPr>
          <a:xfrm>
            <a:off x="457201" y="1055224"/>
            <a:ext cx="3810000" cy="52387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64"/>
          <p:cNvSpPr txBox="1"/>
          <p:nvPr>
            <p:ph idx="2" type="body"/>
          </p:nvPr>
        </p:nvSpPr>
        <p:spPr>
          <a:xfrm>
            <a:off x="457200" y="1600201"/>
            <a:ext cx="8153401" cy="2994422"/>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64"/>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4"/>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4"/>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65"/>
          <p:cNvSpPr txBox="1"/>
          <p:nvPr>
            <p:ph type="title"/>
          </p:nvPr>
        </p:nvSpPr>
        <p:spPr>
          <a:xfrm>
            <a:off x="5886896" y="800100"/>
            <a:ext cx="2743200" cy="1485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5"/>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5"/>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5"/>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65"/>
          <p:cNvSpPr/>
          <p:nvPr/>
        </p:nvSpPr>
        <p:spPr>
          <a:xfrm>
            <a:off x="762000" y="800100"/>
            <a:ext cx="4572000" cy="3429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4" name="Google Shape;84;p65"/>
          <p:cNvSpPr/>
          <p:nvPr>
            <p:ph idx="2" type="pic"/>
          </p:nvPr>
        </p:nvSpPr>
        <p:spPr>
          <a:xfrm>
            <a:off x="838200" y="857253"/>
            <a:ext cx="4419600" cy="2635898"/>
          </a:xfrm>
          <a:prstGeom prst="roundRect">
            <a:avLst>
              <a:gd fmla="val 783" name="adj"/>
            </a:avLst>
          </a:prstGeom>
          <a:solidFill>
            <a:schemeClr val="lt2"/>
          </a:solidFill>
          <a:ln>
            <a:noFill/>
          </a:ln>
        </p:spPr>
      </p:sp>
      <p:sp>
        <p:nvSpPr>
          <p:cNvPr id="85" name="Google Shape;85;p65"/>
          <p:cNvSpPr/>
          <p:nvPr/>
        </p:nvSpPr>
        <p:spPr>
          <a:xfrm rot="-2131329">
            <a:off x="396726" y="715756"/>
            <a:ext cx="685801" cy="153233"/>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65"/>
          <p:cNvSpPr/>
          <p:nvPr/>
        </p:nvSpPr>
        <p:spPr>
          <a:xfrm flipH="1" rot="2103354">
            <a:off x="5003667" y="702589"/>
            <a:ext cx="649225" cy="153233"/>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65"/>
          <p:cNvSpPr txBox="1"/>
          <p:nvPr>
            <p:ph idx="1" type="body"/>
          </p:nvPr>
        </p:nvSpPr>
        <p:spPr>
          <a:xfrm>
            <a:off x="838200" y="3600450"/>
            <a:ext cx="4419600" cy="5715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56"/>
          <p:cNvSpPr/>
          <p:nvPr/>
        </p:nvSpPr>
        <p:spPr>
          <a:xfrm>
            <a:off x="-815927" y="-611940"/>
            <a:ext cx="1638887" cy="1229165"/>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56"/>
          <p:cNvSpPr/>
          <p:nvPr/>
        </p:nvSpPr>
        <p:spPr>
          <a:xfrm>
            <a:off x="168818" y="15828"/>
            <a:ext cx="1702190" cy="1276643"/>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56"/>
          <p:cNvSpPr/>
          <p:nvPr/>
        </p:nvSpPr>
        <p:spPr>
          <a:xfrm rot="2315675">
            <a:off x="182882" y="791308"/>
            <a:ext cx="1125717" cy="826968"/>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56"/>
          <p:cNvSpPr/>
          <p:nvPr/>
        </p:nvSpPr>
        <p:spPr>
          <a:xfrm>
            <a:off x="1012874" y="-40"/>
            <a:ext cx="8131127" cy="51435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56"/>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56"/>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56"/>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56"/>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56"/>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56"/>
          <p:cNvSpPr/>
          <p:nvPr/>
        </p:nvSpPr>
        <p:spPr>
          <a:xfrm>
            <a:off x="1014985" y="-40"/>
            <a:ext cx="73152" cy="5143541"/>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nvSpPr>
        <p:spPr>
          <a:xfrm>
            <a:off x="2095500" y="1849438"/>
            <a:ext cx="5905500" cy="666750"/>
          </a:xfrm>
          <a:prstGeom prst="rect">
            <a:avLst/>
          </a:prstGeom>
          <a:noFill/>
          <a:ln>
            <a:noFill/>
          </a:ln>
        </p:spPr>
        <p:txBody>
          <a:bodyPr anchorCtr="0" anchor="t" bIns="37025" lIns="74050" spcFirstLastPara="1" rIns="74050" wrap="square" tIns="37025">
            <a:noAutofit/>
          </a:bodyPr>
          <a:lstStyle/>
          <a:p>
            <a:pPr indent="-306153" lvl="0" marL="306153" marR="0" rtl="0" algn="ctr">
              <a:spcBef>
                <a:spcPts val="0"/>
              </a:spcBef>
              <a:spcAft>
                <a:spcPts val="0"/>
              </a:spcAft>
              <a:buNone/>
            </a:pPr>
            <a:r>
              <a:rPr b="1" i="0" lang="en-US" sz="3600" u="none" cap="none" strike="noStrike">
                <a:solidFill>
                  <a:schemeClr val="accent5"/>
                </a:solidFill>
                <a:latin typeface="Gill Sans"/>
                <a:ea typeface="Gill Sans"/>
                <a:cs typeface="Gill Sans"/>
                <a:sym typeface="Gill Sans"/>
              </a:rPr>
              <a:t>Test management </a:t>
            </a:r>
            <a:endParaRPr b="1" i="0" sz="3600" u="none" cap="none" strike="noStrike">
              <a:solidFill>
                <a:schemeClr val="accent5"/>
              </a:solidFill>
              <a:latin typeface="Gill Sans"/>
              <a:ea typeface="Gill Sans"/>
              <a:cs typeface="Gill Sans"/>
              <a:sym typeface="Gill Sans"/>
            </a:endParaRPr>
          </a:p>
          <a:p>
            <a:pPr indent="-306153" lvl="0" marL="306153" marR="0" rtl="0" algn="ctr">
              <a:spcBef>
                <a:spcPts val="720"/>
              </a:spcBef>
              <a:spcAft>
                <a:spcPts val="0"/>
              </a:spcAft>
              <a:buNone/>
            </a:pPr>
            <a:r>
              <a:rPr b="1" i="0" lang="en-US" sz="3600" u="none" cap="none" strike="noStrike">
                <a:solidFill>
                  <a:schemeClr val="accent5"/>
                </a:solidFill>
                <a:latin typeface="Gill Sans"/>
                <a:ea typeface="Gill Sans"/>
                <a:cs typeface="Gill Sans"/>
                <a:sym typeface="Gill Sans"/>
              </a:rPr>
              <a:t>                                  </a:t>
            </a:r>
            <a:endParaRPr b="1" i="0" sz="3600" u="none" cap="none" strike="noStrike">
              <a:solidFill>
                <a:schemeClr val="accent5"/>
              </a:solidFill>
              <a:latin typeface="Gill Sans"/>
              <a:ea typeface="Gill Sans"/>
              <a:cs typeface="Gill Sans"/>
              <a:sym typeface="Gill Sans"/>
            </a:endParaRPr>
          </a:p>
        </p:txBody>
      </p:sp>
      <p:sp>
        <p:nvSpPr>
          <p:cNvPr id="105" name="Google Shape;105;p1"/>
          <p:cNvSpPr/>
          <p:nvPr/>
        </p:nvSpPr>
        <p:spPr>
          <a:xfrm>
            <a:off x="2647950" y="2952750"/>
            <a:ext cx="4800600" cy="13335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Prof. Durga Prasad Mohapatra</a:t>
            </a:r>
            <a:endParaRPr b="0" i="0" sz="20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Professor</a:t>
            </a:r>
            <a:endParaRPr b="0" i="0" sz="20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Dept. of CSE, NIT Rourkela</a:t>
            </a:r>
            <a:endParaRPr b="0" i="0" sz="20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r>
              <a:rPr lang="en-US"/>
              <a:t>The testing group activities:</a:t>
            </a:r>
            <a:br>
              <a:rPr lang="en-US"/>
            </a:br>
            <a:endParaRPr/>
          </a:p>
        </p:txBody>
      </p:sp>
      <p:sp>
        <p:nvSpPr>
          <p:cNvPr id="160" name="Google Shape;160;p10"/>
          <p:cNvSpPr txBox="1"/>
          <p:nvPr>
            <p:ph idx="1" type="body"/>
          </p:nvPr>
        </p:nvSpPr>
        <p:spPr>
          <a:xfrm>
            <a:off x="1403648" y="699542"/>
            <a:ext cx="7498080" cy="4443958"/>
          </a:xfrm>
          <a:prstGeom prst="rect">
            <a:avLst/>
          </a:prstGeom>
          <a:noFill/>
          <a:ln>
            <a:noFill/>
          </a:ln>
        </p:spPr>
        <p:txBody>
          <a:bodyPr anchorCtr="0" anchor="t" bIns="45700" lIns="91425" spcFirstLastPara="1" rIns="91425" wrap="square" tIns="45700">
            <a:noAutofit/>
          </a:bodyPr>
          <a:lstStyle/>
          <a:p>
            <a:pPr indent="-283464" lvl="0" marL="603647" rtl="0" algn="just">
              <a:lnSpc>
                <a:spcPct val="100000"/>
              </a:lnSpc>
              <a:spcBef>
                <a:spcPts val="0"/>
              </a:spcBef>
              <a:spcAft>
                <a:spcPts val="0"/>
              </a:spcAft>
              <a:buSzPts val="1920"/>
              <a:buChar char="⚫"/>
            </a:pPr>
            <a:r>
              <a:rPr lang="en-US" sz="2400"/>
              <a:t>Maintenance and application of test policies</a:t>
            </a:r>
            <a:endParaRPr/>
          </a:p>
          <a:p>
            <a:pPr indent="-283464" lvl="0" marL="603647" rtl="0" algn="just">
              <a:lnSpc>
                <a:spcPct val="100000"/>
              </a:lnSpc>
              <a:spcBef>
                <a:spcPts val="600"/>
              </a:spcBef>
              <a:spcAft>
                <a:spcPts val="0"/>
              </a:spcAft>
              <a:buSzPts val="1920"/>
              <a:buChar char="⚫"/>
            </a:pPr>
            <a:r>
              <a:rPr lang="en-US" sz="2400"/>
              <a:t>Development and application of testing standards</a:t>
            </a:r>
            <a:endParaRPr/>
          </a:p>
          <a:p>
            <a:pPr indent="-283464" lvl="0" marL="603647" rtl="0" algn="just">
              <a:lnSpc>
                <a:spcPct val="100000"/>
              </a:lnSpc>
              <a:spcBef>
                <a:spcPts val="600"/>
              </a:spcBef>
              <a:spcAft>
                <a:spcPts val="0"/>
              </a:spcAft>
              <a:buSzPts val="1920"/>
              <a:buChar char="⚫"/>
            </a:pPr>
            <a:r>
              <a:rPr lang="en-US" sz="2400"/>
              <a:t>Participation in requirement, design and code reviews</a:t>
            </a:r>
            <a:endParaRPr/>
          </a:p>
          <a:p>
            <a:pPr indent="-283464" lvl="0" marL="603647" rtl="0" algn="just">
              <a:lnSpc>
                <a:spcPct val="100000"/>
              </a:lnSpc>
              <a:spcBef>
                <a:spcPts val="600"/>
              </a:spcBef>
              <a:spcAft>
                <a:spcPts val="0"/>
              </a:spcAft>
              <a:buSzPts val="1920"/>
              <a:buChar char="⚫"/>
            </a:pPr>
            <a:r>
              <a:rPr lang="en-US" sz="2400"/>
              <a:t>Test planning</a:t>
            </a:r>
            <a:endParaRPr/>
          </a:p>
          <a:p>
            <a:pPr indent="-283464" lvl="0" marL="603647" rtl="0" algn="just">
              <a:lnSpc>
                <a:spcPct val="100000"/>
              </a:lnSpc>
              <a:spcBef>
                <a:spcPts val="600"/>
              </a:spcBef>
              <a:spcAft>
                <a:spcPts val="0"/>
              </a:spcAft>
              <a:buSzPts val="1920"/>
              <a:buChar char="⚫"/>
            </a:pPr>
            <a:r>
              <a:rPr lang="en-US" sz="2400"/>
              <a:t>Test execution</a:t>
            </a:r>
            <a:endParaRPr/>
          </a:p>
          <a:p>
            <a:pPr indent="-283464" lvl="0" marL="603647" rtl="0" algn="just">
              <a:lnSpc>
                <a:spcPct val="100000"/>
              </a:lnSpc>
              <a:spcBef>
                <a:spcPts val="600"/>
              </a:spcBef>
              <a:spcAft>
                <a:spcPts val="0"/>
              </a:spcAft>
              <a:buSzPts val="1920"/>
              <a:buChar char="⚫"/>
            </a:pPr>
            <a:r>
              <a:rPr lang="en-US" sz="2400"/>
              <a:t>Test measurement</a:t>
            </a:r>
            <a:endParaRPr/>
          </a:p>
          <a:p>
            <a:pPr indent="-283464" lvl="0" marL="603647" rtl="0" algn="just">
              <a:lnSpc>
                <a:spcPct val="100000"/>
              </a:lnSpc>
              <a:spcBef>
                <a:spcPts val="600"/>
              </a:spcBef>
              <a:spcAft>
                <a:spcPts val="0"/>
              </a:spcAft>
              <a:buSzPts val="1920"/>
              <a:buChar char="⚫"/>
            </a:pPr>
            <a:r>
              <a:rPr lang="en-US" sz="2400"/>
              <a:t>Test monitoring</a:t>
            </a:r>
            <a:endParaRPr/>
          </a:p>
          <a:p>
            <a:pPr indent="-283464" lvl="0" marL="603647" rtl="0" algn="just">
              <a:lnSpc>
                <a:spcPct val="100000"/>
              </a:lnSpc>
              <a:spcBef>
                <a:spcPts val="600"/>
              </a:spcBef>
              <a:spcAft>
                <a:spcPts val="0"/>
              </a:spcAft>
              <a:buSzPts val="1920"/>
              <a:buChar char="⚫"/>
            </a:pPr>
            <a:r>
              <a:rPr lang="en-US" sz="2400"/>
              <a:t>Defect tracking</a:t>
            </a:r>
            <a:endParaRPr/>
          </a:p>
          <a:p>
            <a:pPr indent="-283464" lvl="0" marL="603647" rtl="0" algn="just">
              <a:lnSpc>
                <a:spcPct val="100000"/>
              </a:lnSpc>
              <a:spcBef>
                <a:spcPts val="600"/>
              </a:spcBef>
              <a:spcAft>
                <a:spcPts val="0"/>
              </a:spcAft>
              <a:buSzPts val="1920"/>
              <a:buChar char="⚫"/>
            </a:pPr>
            <a:r>
              <a:rPr lang="en-US" sz="2400"/>
              <a:t>Acquisition of testing tools</a:t>
            </a:r>
            <a:endParaRPr/>
          </a:p>
          <a:p>
            <a:pPr indent="-283464" lvl="0" marL="603647" rtl="0" algn="just">
              <a:lnSpc>
                <a:spcPct val="100000"/>
              </a:lnSpc>
              <a:spcBef>
                <a:spcPts val="600"/>
              </a:spcBef>
              <a:spcAft>
                <a:spcPts val="0"/>
              </a:spcAft>
              <a:buSzPts val="1920"/>
              <a:buChar char="⚫"/>
            </a:pPr>
            <a:r>
              <a:rPr lang="en-US" sz="2400"/>
              <a:t>Test reporting</a:t>
            </a:r>
            <a:endParaRPr/>
          </a:p>
          <a:p>
            <a:pPr indent="-161543" lvl="0" marL="365760" rtl="0" algn="l">
              <a:lnSpc>
                <a:spcPct val="100000"/>
              </a:lnSpc>
              <a:spcBef>
                <a:spcPts val="600"/>
              </a:spcBef>
              <a:spcAft>
                <a:spcPts val="0"/>
              </a:spcAft>
              <a:buSzPts val="192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Organization II</a:t>
            </a:r>
            <a:endParaRPr/>
          </a:p>
        </p:txBody>
      </p:sp>
      <p:sp>
        <p:nvSpPr>
          <p:cNvPr id="166" name="Google Shape;166;p11"/>
          <p:cNvSpPr txBox="1"/>
          <p:nvPr>
            <p:ph idx="1" type="body"/>
          </p:nvPr>
        </p:nvSpPr>
        <p:spPr>
          <a:xfrm>
            <a:off x="1435607" y="1085850"/>
            <a:ext cx="7498080" cy="3600450"/>
          </a:xfrm>
          <a:prstGeom prst="rect">
            <a:avLst/>
          </a:prstGeom>
          <a:noFill/>
          <a:ln>
            <a:noFill/>
          </a:ln>
        </p:spPr>
        <p:txBody>
          <a:bodyPr anchorCtr="0" anchor="t" bIns="34275" lIns="68575" spcFirstLastPara="1" rIns="68575" wrap="square" tIns="34275">
            <a:normAutofit fontScale="92500" lnSpcReduction="10000"/>
          </a:bodyPr>
          <a:lstStyle/>
          <a:p>
            <a:pPr indent="-283463" lvl="0" marL="365760" rtl="0" algn="just">
              <a:lnSpc>
                <a:spcPct val="100000"/>
              </a:lnSpc>
              <a:spcBef>
                <a:spcPts val="0"/>
              </a:spcBef>
              <a:spcAft>
                <a:spcPts val="0"/>
              </a:spcAft>
              <a:buSzPct val="79999"/>
              <a:buChar char="⚫"/>
            </a:pPr>
            <a:r>
              <a:rPr lang="en-US" sz="2600"/>
              <a:t>The staff members of such a testing group are called </a:t>
            </a:r>
            <a:r>
              <a:rPr b="1" i="1" lang="en-US" sz="2600"/>
              <a:t>test specialists or test engineers or simply testers.</a:t>
            </a:r>
            <a:endParaRPr/>
          </a:p>
          <a:p>
            <a:pPr indent="-283463" lvl="0" marL="365760" rtl="0" algn="just">
              <a:lnSpc>
                <a:spcPct val="100000"/>
              </a:lnSpc>
              <a:spcBef>
                <a:spcPts val="600"/>
              </a:spcBef>
              <a:spcAft>
                <a:spcPts val="0"/>
              </a:spcAft>
              <a:buSzPct val="79999"/>
              <a:buChar char="⚫"/>
            </a:pPr>
            <a:r>
              <a:rPr lang="en-US" sz="2600"/>
              <a:t>A tester is not a developer or an analyst.</a:t>
            </a:r>
            <a:endParaRPr/>
          </a:p>
          <a:p>
            <a:pPr indent="-283463" lvl="0" marL="365760" rtl="0" algn="just">
              <a:lnSpc>
                <a:spcPct val="100000"/>
              </a:lnSpc>
              <a:spcBef>
                <a:spcPts val="600"/>
              </a:spcBef>
              <a:spcAft>
                <a:spcPts val="0"/>
              </a:spcAft>
              <a:buSzPct val="79999"/>
              <a:buChar char="⚫"/>
            </a:pPr>
            <a:r>
              <a:rPr lang="en-US" sz="2600"/>
              <a:t>He does not debug the code or repair.</a:t>
            </a:r>
            <a:endParaRPr/>
          </a:p>
          <a:p>
            <a:pPr indent="-283463" lvl="0" marL="365760" rtl="0" algn="just">
              <a:lnSpc>
                <a:spcPct val="100000"/>
              </a:lnSpc>
              <a:spcBef>
                <a:spcPts val="600"/>
              </a:spcBef>
              <a:spcAft>
                <a:spcPts val="0"/>
              </a:spcAft>
              <a:buSzPct val="79999"/>
              <a:buChar char="⚫"/>
            </a:pPr>
            <a:r>
              <a:rPr lang="en-US" sz="2600"/>
              <a:t>He is responsible for ensuring that testing is effective and quality issues are being addressed.</a:t>
            </a:r>
            <a:endParaRPr/>
          </a:p>
          <a:p>
            <a:pPr indent="-283463" lvl="0" marL="365760" rtl="0" algn="just">
              <a:lnSpc>
                <a:spcPct val="100000"/>
              </a:lnSpc>
              <a:spcBef>
                <a:spcPts val="600"/>
              </a:spcBef>
              <a:spcAft>
                <a:spcPts val="0"/>
              </a:spcAft>
              <a:buSzPct val="79999"/>
              <a:buChar char="⚫"/>
            </a:pPr>
            <a:r>
              <a:rPr lang="en-US" sz="2600"/>
              <a:t>The skills a tester should possess are</a:t>
            </a:r>
            <a:endParaRPr/>
          </a:p>
          <a:p>
            <a:pPr indent="-283464" lvl="0" marL="726281" rtl="0" algn="just">
              <a:lnSpc>
                <a:spcPct val="100000"/>
              </a:lnSpc>
              <a:spcBef>
                <a:spcPts val="600"/>
              </a:spcBef>
              <a:spcAft>
                <a:spcPts val="0"/>
              </a:spcAft>
              <a:buSzPct val="80000"/>
              <a:buChar char="⚫"/>
            </a:pPr>
            <a:r>
              <a:rPr lang="en-US" sz="2200"/>
              <a:t>Personal and Managerial Skills</a:t>
            </a:r>
            <a:endParaRPr/>
          </a:p>
          <a:p>
            <a:pPr indent="-283464" lvl="0" marL="726281" rtl="0" algn="just">
              <a:lnSpc>
                <a:spcPct val="100000"/>
              </a:lnSpc>
              <a:spcBef>
                <a:spcPts val="600"/>
              </a:spcBef>
              <a:spcAft>
                <a:spcPts val="0"/>
              </a:spcAft>
              <a:buSzPct val="80000"/>
              <a:buChar char="⚫"/>
            </a:pPr>
            <a:r>
              <a:rPr lang="en-US" sz="2200"/>
              <a:t>Technical Skills</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1475656" y="0"/>
            <a:ext cx="7498080" cy="699542"/>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Personal and Managerial Skills</a:t>
            </a:r>
            <a:endParaRPr/>
          </a:p>
        </p:txBody>
      </p:sp>
      <p:sp>
        <p:nvSpPr>
          <p:cNvPr id="172" name="Google Shape;172;p12"/>
          <p:cNvSpPr txBox="1"/>
          <p:nvPr>
            <p:ph idx="1" type="body"/>
          </p:nvPr>
        </p:nvSpPr>
        <p:spPr>
          <a:xfrm>
            <a:off x="971600" y="673933"/>
            <a:ext cx="7920880" cy="4443958"/>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1920"/>
              <a:buChar char="⚫"/>
            </a:pPr>
            <a:r>
              <a:rPr lang="en-US" sz="2400"/>
              <a:t>Testers must be able to contribute in policy-making and planning the testing activities.</a:t>
            </a:r>
            <a:endParaRPr/>
          </a:p>
          <a:p>
            <a:pPr indent="-283464" lvl="0" marL="365760" rtl="0" algn="just">
              <a:lnSpc>
                <a:spcPct val="100000"/>
              </a:lnSpc>
              <a:spcBef>
                <a:spcPts val="600"/>
              </a:spcBef>
              <a:spcAft>
                <a:spcPts val="0"/>
              </a:spcAft>
              <a:buSzPts val="1920"/>
              <a:buChar char="⚫"/>
            </a:pPr>
            <a:r>
              <a:rPr lang="en-US" sz="2400"/>
              <a:t>must be able to work in a team.</a:t>
            </a:r>
            <a:endParaRPr/>
          </a:p>
          <a:p>
            <a:pPr indent="-283464" lvl="0" marL="365760" rtl="0" algn="just">
              <a:lnSpc>
                <a:spcPct val="100000"/>
              </a:lnSpc>
              <a:spcBef>
                <a:spcPts val="600"/>
              </a:spcBef>
              <a:spcAft>
                <a:spcPts val="0"/>
              </a:spcAft>
              <a:buSzPts val="1920"/>
              <a:buChar char="⚫"/>
            </a:pPr>
            <a:r>
              <a:rPr lang="en-US" sz="2400"/>
              <a:t>must be able to organize &amp; monitor information, tasks, and people.</a:t>
            </a:r>
            <a:endParaRPr/>
          </a:p>
          <a:p>
            <a:pPr indent="-283464" lvl="0" marL="365760" rtl="0" algn="just">
              <a:lnSpc>
                <a:spcPct val="100000"/>
              </a:lnSpc>
              <a:spcBef>
                <a:spcPts val="600"/>
              </a:spcBef>
              <a:spcAft>
                <a:spcPts val="0"/>
              </a:spcAft>
              <a:buSzPts val="1920"/>
              <a:buChar char="⚫"/>
            </a:pPr>
            <a:r>
              <a:rPr lang="en-US" sz="2400"/>
              <a:t>must be able to interact with other engineering professionals, software quality assurance staff, and clients.</a:t>
            </a:r>
            <a:endParaRPr/>
          </a:p>
          <a:p>
            <a:pPr indent="-283464" lvl="0" marL="365760" rtl="0" algn="just">
              <a:lnSpc>
                <a:spcPct val="100000"/>
              </a:lnSpc>
              <a:spcBef>
                <a:spcPts val="600"/>
              </a:spcBef>
              <a:spcAft>
                <a:spcPts val="0"/>
              </a:spcAft>
              <a:buSzPts val="1920"/>
              <a:buChar char="⚫"/>
            </a:pPr>
            <a:r>
              <a:rPr lang="en-US" sz="2400"/>
              <a:t>should be capable of training &amp; mentoring new testers.</a:t>
            </a:r>
            <a:endParaRPr/>
          </a:p>
          <a:p>
            <a:pPr indent="-283464" lvl="0" marL="365760" rtl="0" algn="just">
              <a:lnSpc>
                <a:spcPct val="100000"/>
              </a:lnSpc>
              <a:spcBef>
                <a:spcPts val="600"/>
              </a:spcBef>
              <a:spcAft>
                <a:spcPts val="0"/>
              </a:spcAft>
              <a:buSzPts val="1920"/>
              <a:buChar char="⚫"/>
            </a:pPr>
            <a:r>
              <a:rPr lang="en-US" sz="2400"/>
              <a:t>should be creative, imaginative, and experiment-oriented.</a:t>
            </a:r>
            <a:endParaRPr/>
          </a:p>
          <a:p>
            <a:pPr indent="-283464" lvl="0" marL="365760" rtl="0" algn="just">
              <a:lnSpc>
                <a:spcPct val="100000"/>
              </a:lnSpc>
              <a:spcBef>
                <a:spcPts val="600"/>
              </a:spcBef>
              <a:spcAft>
                <a:spcPts val="0"/>
              </a:spcAft>
              <a:buSzPts val="1920"/>
              <a:buChar char="⚫"/>
            </a:pPr>
            <a:r>
              <a:rPr lang="en-US" sz="2400"/>
              <a:t>must have written and oral communication skills.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Technical Skills I</a:t>
            </a:r>
            <a:endParaRPr/>
          </a:p>
        </p:txBody>
      </p:sp>
      <p:sp>
        <p:nvSpPr>
          <p:cNvPr id="178" name="Google Shape;178;p13"/>
          <p:cNvSpPr txBox="1"/>
          <p:nvPr>
            <p:ph idx="1" type="body"/>
          </p:nvPr>
        </p:nvSpPr>
        <p:spPr>
          <a:xfrm>
            <a:off x="1435607" y="915566"/>
            <a:ext cx="7498080" cy="4227934"/>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2240"/>
              <a:buChar char="⚫"/>
            </a:pPr>
            <a:r>
              <a:rPr lang="en-US"/>
              <a:t>Testers must be technically sound, capable of understanding software engineering principles and practices.</a:t>
            </a:r>
            <a:endParaRPr/>
          </a:p>
          <a:p>
            <a:pPr indent="-283464" lvl="0" marL="365760" rtl="0" algn="just">
              <a:lnSpc>
                <a:spcPct val="100000"/>
              </a:lnSpc>
              <a:spcBef>
                <a:spcPts val="600"/>
              </a:spcBef>
              <a:spcAft>
                <a:spcPts val="0"/>
              </a:spcAft>
              <a:buSzPts val="2240"/>
              <a:buChar char="⚫"/>
            </a:pPr>
            <a:r>
              <a:rPr lang="en-US"/>
              <a:t>must be good in programming skills.</a:t>
            </a:r>
            <a:endParaRPr/>
          </a:p>
          <a:p>
            <a:pPr indent="-283464" lvl="0" marL="365760" rtl="0" algn="just">
              <a:lnSpc>
                <a:spcPct val="100000"/>
              </a:lnSpc>
              <a:spcBef>
                <a:spcPts val="600"/>
              </a:spcBef>
              <a:spcAft>
                <a:spcPts val="0"/>
              </a:spcAft>
              <a:buSzPts val="2240"/>
              <a:buChar char="⚫"/>
            </a:pPr>
            <a:r>
              <a:rPr lang="en-US"/>
              <a:t>must have an understanding of testing basics, principles, and practices.</a:t>
            </a:r>
            <a:endParaRPr/>
          </a:p>
          <a:p>
            <a:pPr indent="-283464" lvl="0" marL="365760" rtl="0" algn="just">
              <a:lnSpc>
                <a:spcPct val="100000"/>
              </a:lnSpc>
              <a:spcBef>
                <a:spcPts val="600"/>
              </a:spcBef>
              <a:spcAft>
                <a:spcPts val="0"/>
              </a:spcAft>
              <a:buSzPts val="2240"/>
              <a:buChar char="⚫"/>
            </a:pPr>
            <a:r>
              <a:rPr lang="en-US"/>
              <a:t>must have a good understanding and practice of testing strategies and methods to develop test cases.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475656" y="10429"/>
            <a:ext cx="7498080" cy="761121"/>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Technical Skills II</a:t>
            </a:r>
            <a:endParaRPr/>
          </a:p>
        </p:txBody>
      </p:sp>
      <p:sp>
        <p:nvSpPr>
          <p:cNvPr id="184" name="Google Shape;184;p14"/>
          <p:cNvSpPr txBox="1"/>
          <p:nvPr>
            <p:ph idx="1" type="body"/>
          </p:nvPr>
        </p:nvSpPr>
        <p:spPr>
          <a:xfrm>
            <a:off x="1403648" y="555526"/>
            <a:ext cx="7498080" cy="4587974"/>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2240"/>
              <a:buChar char="⚫"/>
            </a:pPr>
            <a:r>
              <a:rPr lang="en-US"/>
              <a:t>must have the ability to plan, design, and execute test cases with the goal of logic coverage.</a:t>
            </a:r>
            <a:endParaRPr/>
          </a:p>
          <a:p>
            <a:pPr indent="-283464" lvl="0" marL="365760" rtl="0" algn="just">
              <a:lnSpc>
                <a:spcPct val="100000"/>
              </a:lnSpc>
              <a:spcBef>
                <a:spcPts val="600"/>
              </a:spcBef>
              <a:spcAft>
                <a:spcPts val="0"/>
              </a:spcAft>
              <a:buSzPts val="2240"/>
              <a:buChar char="⚫"/>
            </a:pPr>
            <a:r>
              <a:rPr lang="en-US"/>
              <a:t>must have technical knowledge of networks, databases, operating systems, etc. needed to work in a project environment.</a:t>
            </a:r>
            <a:endParaRPr/>
          </a:p>
          <a:p>
            <a:pPr indent="-283464" lvl="0" marL="365760" rtl="0" algn="just">
              <a:lnSpc>
                <a:spcPct val="100000"/>
              </a:lnSpc>
              <a:spcBef>
                <a:spcPts val="600"/>
              </a:spcBef>
              <a:spcAft>
                <a:spcPts val="0"/>
              </a:spcAft>
              <a:buSzPts val="2240"/>
              <a:buChar char="⚫"/>
            </a:pPr>
            <a:r>
              <a:rPr lang="en-US"/>
              <a:t>must have the knowledge of configuration mgt.</a:t>
            </a:r>
            <a:endParaRPr/>
          </a:p>
          <a:p>
            <a:pPr indent="-283464" lvl="0" marL="365760" rtl="0" algn="just">
              <a:lnSpc>
                <a:spcPct val="100000"/>
              </a:lnSpc>
              <a:spcBef>
                <a:spcPts val="600"/>
              </a:spcBef>
              <a:spcAft>
                <a:spcPts val="0"/>
              </a:spcAft>
              <a:buSzPts val="2240"/>
              <a:buChar char="⚫"/>
            </a:pPr>
            <a:r>
              <a:rPr lang="en-US"/>
              <a:t>must have the knowledge of test-ware and the role of each document in the testing process.</a:t>
            </a:r>
            <a:endParaRPr/>
          </a:p>
          <a:p>
            <a:pPr indent="-283464" lvl="0" marL="365760" rtl="0" algn="just">
              <a:lnSpc>
                <a:spcPct val="100000"/>
              </a:lnSpc>
              <a:spcBef>
                <a:spcPts val="600"/>
              </a:spcBef>
              <a:spcAft>
                <a:spcPts val="0"/>
              </a:spcAft>
              <a:buSzPts val="2240"/>
              <a:buChar char="⚫"/>
            </a:pPr>
            <a:r>
              <a:rPr lang="en-US"/>
              <a:t>must have knowledge about quality issues &amp; standards.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Structure of Testing Group</a:t>
            </a:r>
            <a:endParaRPr/>
          </a:p>
        </p:txBody>
      </p:sp>
      <p:sp>
        <p:nvSpPr>
          <p:cNvPr id="190" name="Google Shape;190;p15"/>
          <p:cNvSpPr txBox="1"/>
          <p:nvPr>
            <p:ph idx="1" type="body"/>
          </p:nvPr>
        </p:nvSpPr>
        <p:spPr>
          <a:xfrm>
            <a:off x="1115616" y="1275606"/>
            <a:ext cx="7886700" cy="3263504"/>
          </a:xfrm>
          <a:prstGeom prst="rect">
            <a:avLst/>
          </a:prstGeom>
          <a:noFill/>
          <a:ln>
            <a:noFill/>
          </a:ln>
        </p:spPr>
        <p:txBody>
          <a:bodyPr anchorCtr="0" anchor="t" bIns="34275" lIns="68575" spcFirstLastPara="1" rIns="68575" wrap="square" tIns="34275">
            <a:normAutofit fontScale="92500"/>
          </a:bodyPr>
          <a:lstStyle/>
          <a:p>
            <a:pPr indent="-283464" lvl="0" marL="365760" rtl="0" algn="just">
              <a:lnSpc>
                <a:spcPct val="100000"/>
              </a:lnSpc>
              <a:spcBef>
                <a:spcPts val="0"/>
              </a:spcBef>
              <a:spcAft>
                <a:spcPts val="0"/>
              </a:spcAft>
              <a:buSzPct val="80000"/>
              <a:buChar char="⚫"/>
            </a:pPr>
            <a:r>
              <a:rPr lang="en-US"/>
              <a:t>Testing is an important part of any software project.</a:t>
            </a:r>
            <a:endParaRPr/>
          </a:p>
          <a:p>
            <a:pPr indent="-283464" lvl="0" marL="365760" rtl="0" algn="just">
              <a:lnSpc>
                <a:spcPct val="100000"/>
              </a:lnSpc>
              <a:spcBef>
                <a:spcPts val="600"/>
              </a:spcBef>
              <a:spcAft>
                <a:spcPts val="0"/>
              </a:spcAft>
              <a:buSzPct val="80000"/>
              <a:buChar char="⚫"/>
            </a:pPr>
            <a:r>
              <a:rPr lang="en-US"/>
              <a:t>One or two testers are not sufficient to perform testing, especially if the project is too complex and large.</a:t>
            </a:r>
            <a:endParaRPr/>
          </a:p>
          <a:p>
            <a:pPr indent="-283464" lvl="0" marL="365760" rtl="0" algn="just">
              <a:lnSpc>
                <a:spcPct val="100000"/>
              </a:lnSpc>
              <a:spcBef>
                <a:spcPts val="600"/>
              </a:spcBef>
              <a:spcAft>
                <a:spcPts val="0"/>
              </a:spcAft>
              <a:buSzPct val="80000"/>
              <a:buChar char="⚫"/>
            </a:pPr>
            <a:r>
              <a:rPr lang="en-US"/>
              <a:t>Therefore, many testers are required at various levels.</a:t>
            </a:r>
            <a:endParaRPr/>
          </a:p>
          <a:p>
            <a:pPr indent="-283464" lvl="0" marL="365760" rtl="0" algn="just">
              <a:lnSpc>
                <a:spcPct val="100000"/>
              </a:lnSpc>
              <a:spcBef>
                <a:spcPts val="600"/>
              </a:spcBef>
              <a:spcAft>
                <a:spcPts val="0"/>
              </a:spcAft>
              <a:buSzPct val="80000"/>
              <a:buChar char="⚫"/>
            </a:pPr>
            <a:r>
              <a:rPr lang="en-US"/>
              <a:t>Figure </a:t>
            </a:r>
            <a:r>
              <a:rPr lang="en-US">
                <a:latin typeface="Arial"/>
                <a:ea typeface="Arial"/>
                <a:cs typeface="Arial"/>
                <a:sym typeface="Arial"/>
              </a:rPr>
              <a:t>1</a:t>
            </a:r>
            <a:r>
              <a:rPr lang="en-US"/>
              <a:t> shows different types of testers in a hierarchy.</a:t>
            </a:r>
            <a:endParaRPr/>
          </a:p>
          <a:p>
            <a:pPr indent="-151891" lvl="0" marL="365760" rtl="0" algn="just">
              <a:lnSpc>
                <a:spcPct val="100000"/>
              </a:lnSpc>
              <a:spcBef>
                <a:spcPts val="600"/>
              </a:spcBef>
              <a:spcAft>
                <a:spcPts val="0"/>
              </a:spcAft>
              <a:buSzPct val="8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Structure of Testing Group </a:t>
            </a:r>
            <a:r>
              <a:rPr lang="en-US" sz="2700"/>
              <a:t>contd…..</a:t>
            </a:r>
            <a:endParaRPr/>
          </a:p>
        </p:txBody>
      </p:sp>
      <p:pic>
        <p:nvPicPr>
          <p:cNvPr id="196" name="Google Shape;196;p16"/>
          <p:cNvPicPr preferRelativeResize="0"/>
          <p:nvPr>
            <p:ph idx="1" type="body"/>
          </p:nvPr>
        </p:nvPicPr>
        <p:blipFill rotWithShape="1">
          <a:blip r:embed="rId3">
            <a:alphaModFix/>
          </a:blip>
          <a:srcRect b="0" l="0" r="0" t="0"/>
          <a:stretch/>
        </p:blipFill>
        <p:spPr>
          <a:xfrm>
            <a:off x="1835696" y="1059582"/>
            <a:ext cx="5577772" cy="3386065"/>
          </a:xfrm>
          <a:prstGeom prst="rect">
            <a:avLst/>
          </a:prstGeom>
          <a:noFill/>
          <a:ln>
            <a:noFill/>
          </a:ln>
        </p:spPr>
      </p:pic>
      <p:sp>
        <p:nvSpPr>
          <p:cNvPr id="197" name="Google Shape;197;p16"/>
          <p:cNvSpPr/>
          <p:nvPr/>
        </p:nvSpPr>
        <p:spPr>
          <a:xfrm>
            <a:off x="2987824" y="4587974"/>
            <a:ext cx="3596882"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US" sz="1800">
                <a:solidFill>
                  <a:srgbClr val="401AFF"/>
                </a:solidFill>
                <a:latin typeface="Arial"/>
                <a:ea typeface="Arial"/>
                <a:cs typeface="Arial"/>
                <a:sym typeface="Arial"/>
              </a:rPr>
              <a:t>Figure 1: </a:t>
            </a:r>
            <a:r>
              <a:rPr lang="en-US" sz="1800">
                <a:solidFill>
                  <a:srgbClr val="000000"/>
                </a:solidFill>
                <a:latin typeface="Arial"/>
                <a:ea typeface="Arial"/>
                <a:cs typeface="Arial"/>
                <a:sym typeface="Arial"/>
              </a:rPr>
              <a:t>Testing Group Hierarchy</a:t>
            </a:r>
            <a:endParaRPr sz="180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1435607" y="-92546"/>
            <a:ext cx="7498080" cy="709588"/>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Responsibilities of  Test Manager</a:t>
            </a:r>
            <a:endParaRPr/>
          </a:p>
        </p:txBody>
      </p:sp>
      <p:sp>
        <p:nvSpPr>
          <p:cNvPr id="203" name="Google Shape;203;p17"/>
          <p:cNvSpPr txBox="1"/>
          <p:nvPr>
            <p:ph idx="1" type="body"/>
          </p:nvPr>
        </p:nvSpPr>
        <p:spPr>
          <a:xfrm>
            <a:off x="611560" y="411510"/>
            <a:ext cx="8532440" cy="4731990"/>
          </a:xfrm>
          <a:prstGeom prst="rect">
            <a:avLst/>
          </a:prstGeom>
          <a:noFill/>
          <a:ln>
            <a:noFill/>
          </a:ln>
        </p:spPr>
        <p:txBody>
          <a:bodyPr anchorCtr="0" anchor="t" bIns="34275" lIns="68575" spcFirstLastPara="1" rIns="68575" wrap="square" tIns="34275">
            <a:noAutofit/>
          </a:bodyPr>
          <a:lstStyle/>
          <a:p>
            <a:pPr indent="-385763" lvl="0" marL="726281" rtl="0" algn="just">
              <a:lnSpc>
                <a:spcPct val="100000"/>
              </a:lnSpc>
              <a:spcBef>
                <a:spcPts val="0"/>
              </a:spcBef>
              <a:spcAft>
                <a:spcPts val="0"/>
              </a:spcAft>
              <a:buSzPts val="2240"/>
              <a:buFont typeface="Arial"/>
              <a:buChar char="•"/>
            </a:pPr>
            <a:r>
              <a:rPr lang="en-US"/>
              <a:t>He is the key person in testing group who will interact with project management, quality assurance, and marketing staff.</a:t>
            </a:r>
            <a:endParaRPr/>
          </a:p>
          <a:p>
            <a:pPr indent="-385763" lvl="0" marL="726281" rtl="0" algn="just">
              <a:lnSpc>
                <a:spcPct val="100000"/>
              </a:lnSpc>
              <a:spcBef>
                <a:spcPts val="600"/>
              </a:spcBef>
              <a:spcAft>
                <a:spcPts val="0"/>
              </a:spcAft>
              <a:buSzPts val="2240"/>
              <a:buFont typeface="Arial"/>
              <a:buChar char="•"/>
            </a:pPr>
            <a:r>
              <a:rPr lang="en-US"/>
              <a:t>Takes responsibility for making test strategies with detailed master planning and schedule.</a:t>
            </a:r>
            <a:endParaRPr/>
          </a:p>
          <a:p>
            <a:pPr indent="-385763" lvl="0" marL="726281" rtl="0" algn="just">
              <a:lnSpc>
                <a:spcPct val="100000"/>
              </a:lnSpc>
              <a:spcBef>
                <a:spcPts val="600"/>
              </a:spcBef>
              <a:spcAft>
                <a:spcPts val="0"/>
              </a:spcAft>
              <a:buSzPts val="2240"/>
              <a:buFont typeface="Arial"/>
              <a:buChar char="•"/>
            </a:pPr>
            <a:r>
              <a:rPr lang="en-US"/>
              <a:t>Interacts with customers regarding quality issues.</a:t>
            </a:r>
            <a:endParaRPr/>
          </a:p>
          <a:p>
            <a:pPr indent="-385763" lvl="0" marL="726281" rtl="0" algn="just">
              <a:lnSpc>
                <a:spcPct val="100000"/>
              </a:lnSpc>
              <a:spcBef>
                <a:spcPts val="600"/>
              </a:spcBef>
              <a:spcAft>
                <a:spcPts val="0"/>
              </a:spcAft>
              <a:buSzPts val="2240"/>
              <a:buFont typeface="Arial"/>
              <a:buChar char="•"/>
            </a:pPr>
            <a:r>
              <a:rPr lang="en-US"/>
              <a:t>Acquires all the testing resources including tools.</a:t>
            </a:r>
            <a:endParaRPr/>
          </a:p>
          <a:p>
            <a:pPr indent="-385763" lvl="0" marL="726281" rtl="0" algn="just">
              <a:lnSpc>
                <a:spcPct val="100000"/>
              </a:lnSpc>
              <a:spcBef>
                <a:spcPts val="600"/>
              </a:spcBef>
              <a:spcAft>
                <a:spcPts val="0"/>
              </a:spcAft>
              <a:buSzPts val="2240"/>
              <a:buFont typeface="Arial"/>
              <a:buChar char="•"/>
            </a:pPr>
            <a:r>
              <a:rPr lang="en-US"/>
              <a:t>Monitors progress of testing &amp; controls the events.</a:t>
            </a:r>
            <a:endParaRPr/>
          </a:p>
          <a:p>
            <a:pPr indent="-385763" lvl="0" marL="726281" rtl="0" algn="just">
              <a:lnSpc>
                <a:spcPct val="100000"/>
              </a:lnSpc>
              <a:spcBef>
                <a:spcPts val="600"/>
              </a:spcBef>
              <a:spcAft>
                <a:spcPts val="0"/>
              </a:spcAft>
              <a:buSzPts val="2240"/>
              <a:buFont typeface="Arial"/>
              <a:buChar char="•"/>
            </a:pPr>
            <a:r>
              <a:rPr lang="en-US"/>
              <a:t>Participates in all static verification meetings.</a:t>
            </a:r>
            <a:endParaRPr/>
          </a:p>
          <a:p>
            <a:pPr indent="-385763" lvl="0" marL="726281" rtl="0" algn="just">
              <a:lnSpc>
                <a:spcPct val="100000"/>
              </a:lnSpc>
              <a:spcBef>
                <a:spcPts val="600"/>
              </a:spcBef>
              <a:spcAft>
                <a:spcPts val="0"/>
              </a:spcAft>
              <a:buSzPts val="2240"/>
              <a:buFont typeface="Arial"/>
              <a:buChar char="•"/>
            </a:pPr>
            <a:r>
              <a:rPr lang="en-US"/>
              <a:t>Hires and evaluates the test team members.</a:t>
            </a:r>
            <a:endParaRPr sz="2400">
              <a:solidFill>
                <a:srgbClr val="296C7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628650" y="1"/>
            <a:ext cx="7886700" cy="771549"/>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Responsibilities of  Test Leader</a:t>
            </a:r>
            <a:endParaRPr/>
          </a:p>
        </p:txBody>
      </p:sp>
      <p:sp>
        <p:nvSpPr>
          <p:cNvPr id="209" name="Google Shape;209;p18"/>
          <p:cNvSpPr txBox="1"/>
          <p:nvPr>
            <p:ph idx="1" type="body"/>
          </p:nvPr>
        </p:nvSpPr>
        <p:spPr>
          <a:xfrm>
            <a:off x="755576" y="771550"/>
            <a:ext cx="8208912" cy="4371950"/>
          </a:xfrm>
          <a:prstGeom prst="rect">
            <a:avLst/>
          </a:prstGeom>
          <a:noFill/>
          <a:ln>
            <a:noFill/>
          </a:ln>
        </p:spPr>
        <p:txBody>
          <a:bodyPr anchorCtr="0" anchor="t" bIns="34275" lIns="68575" spcFirstLastPara="1" rIns="68575" wrap="square" tIns="34275">
            <a:noAutofit/>
          </a:bodyPr>
          <a:lstStyle/>
          <a:p>
            <a:pPr indent="-457200" lvl="0" marL="1013221" rtl="0" algn="just">
              <a:lnSpc>
                <a:spcPct val="100000"/>
              </a:lnSpc>
              <a:spcBef>
                <a:spcPts val="0"/>
              </a:spcBef>
              <a:spcAft>
                <a:spcPts val="0"/>
              </a:spcAft>
              <a:buSzPts val="2240"/>
              <a:buFont typeface="Arial"/>
              <a:buChar char="•"/>
            </a:pPr>
            <a:r>
              <a:rPr lang="en-US"/>
              <a:t>Planning testing tasks given by the test manager.</a:t>
            </a:r>
            <a:endParaRPr/>
          </a:p>
          <a:p>
            <a:pPr indent="-457200" lvl="0" marL="1013221" rtl="0" algn="just">
              <a:lnSpc>
                <a:spcPct val="100000"/>
              </a:lnSpc>
              <a:spcBef>
                <a:spcPts val="600"/>
              </a:spcBef>
              <a:spcAft>
                <a:spcPts val="0"/>
              </a:spcAft>
              <a:buSzPts val="2240"/>
              <a:buFont typeface="Arial"/>
              <a:buChar char="•"/>
            </a:pPr>
            <a:r>
              <a:rPr lang="en-US"/>
              <a:t>Assigning testing tasks to test engineers who are working under him.</a:t>
            </a:r>
            <a:endParaRPr/>
          </a:p>
          <a:p>
            <a:pPr indent="-457200" lvl="0" marL="1013221" rtl="0" algn="just">
              <a:lnSpc>
                <a:spcPct val="100000"/>
              </a:lnSpc>
              <a:spcBef>
                <a:spcPts val="600"/>
              </a:spcBef>
              <a:spcAft>
                <a:spcPts val="0"/>
              </a:spcAft>
              <a:buSzPts val="2240"/>
              <a:buFont typeface="Arial"/>
              <a:buChar char="•"/>
            </a:pPr>
            <a:r>
              <a:rPr lang="en-US"/>
              <a:t>Supervising test engineers. (</a:t>
            </a:r>
            <a:r>
              <a:rPr i="1" lang="en-US"/>
              <a:t>prime responsibility</a:t>
            </a:r>
            <a:r>
              <a:rPr lang="en-US"/>
              <a:t>) </a:t>
            </a:r>
            <a:endParaRPr/>
          </a:p>
          <a:p>
            <a:pPr indent="-457200" lvl="0" marL="1013221" rtl="0" algn="just">
              <a:lnSpc>
                <a:spcPct val="100000"/>
              </a:lnSpc>
              <a:spcBef>
                <a:spcPts val="600"/>
              </a:spcBef>
              <a:spcAft>
                <a:spcPts val="0"/>
              </a:spcAft>
              <a:buSzPts val="2240"/>
              <a:buFont typeface="Arial"/>
              <a:buChar char="•"/>
            </a:pPr>
            <a:r>
              <a:rPr lang="en-US"/>
              <a:t>Acquires all the testing resources including tools.</a:t>
            </a:r>
            <a:endParaRPr/>
          </a:p>
          <a:p>
            <a:pPr indent="-457200" lvl="0" marL="1013221" rtl="0" algn="just">
              <a:lnSpc>
                <a:spcPct val="100000"/>
              </a:lnSpc>
              <a:spcBef>
                <a:spcPts val="600"/>
              </a:spcBef>
              <a:spcAft>
                <a:spcPts val="0"/>
              </a:spcAft>
              <a:buSzPts val="2240"/>
              <a:buFont typeface="Arial"/>
              <a:buChar char="•"/>
            </a:pPr>
            <a:r>
              <a:rPr lang="en-US"/>
              <a:t>Helping the test engineers in test case design, execution, and reporting.</a:t>
            </a:r>
            <a:endParaRPr/>
          </a:p>
          <a:p>
            <a:pPr indent="-457200" lvl="0" marL="1013221" rtl="0" algn="just">
              <a:lnSpc>
                <a:spcPct val="100000"/>
              </a:lnSpc>
              <a:spcBef>
                <a:spcPts val="600"/>
              </a:spcBef>
              <a:spcAft>
                <a:spcPts val="0"/>
              </a:spcAft>
              <a:buSzPts val="2240"/>
              <a:buFont typeface="Arial"/>
              <a:buChar char="•"/>
            </a:pPr>
            <a:r>
              <a:rPr lang="en-US"/>
              <a:t>Providing tool training, if required.</a:t>
            </a:r>
            <a:endParaRPr/>
          </a:p>
          <a:p>
            <a:pPr indent="-457200" lvl="0" marL="1013221" rtl="0" algn="just">
              <a:lnSpc>
                <a:spcPct val="100000"/>
              </a:lnSpc>
              <a:spcBef>
                <a:spcPts val="600"/>
              </a:spcBef>
              <a:spcAft>
                <a:spcPts val="0"/>
              </a:spcAft>
              <a:buSzPts val="2240"/>
              <a:buFont typeface="Arial"/>
              <a:buChar char="•"/>
            </a:pPr>
            <a:r>
              <a:rPr lang="en-US"/>
              <a:t>Interacting with customers.</a:t>
            </a:r>
            <a:endParaRPr b="1">
              <a:solidFill>
                <a:srgbClr val="296C7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562214"/>
              </a:buClr>
              <a:buSzPts val="3600"/>
              <a:buFont typeface="Gill Sans"/>
              <a:buNone/>
            </a:pPr>
            <a:r>
              <a:rPr lang="en-US"/>
              <a:t>Responsibilities of  Test Engineers</a:t>
            </a:r>
            <a:br>
              <a:rPr lang="en-US"/>
            </a:br>
            <a:endParaRPr sz="2800"/>
          </a:p>
        </p:txBody>
      </p:sp>
      <p:sp>
        <p:nvSpPr>
          <p:cNvPr id="215" name="Google Shape;215;p19"/>
          <p:cNvSpPr txBox="1"/>
          <p:nvPr>
            <p:ph idx="1" type="body"/>
          </p:nvPr>
        </p:nvSpPr>
        <p:spPr>
          <a:xfrm>
            <a:off x="899592" y="843558"/>
            <a:ext cx="7886700" cy="3762678"/>
          </a:xfrm>
          <a:prstGeom prst="rect">
            <a:avLst/>
          </a:prstGeom>
          <a:noFill/>
          <a:ln>
            <a:noFill/>
          </a:ln>
        </p:spPr>
        <p:txBody>
          <a:bodyPr anchorCtr="0" anchor="t" bIns="34275" lIns="68575" spcFirstLastPara="1" rIns="68575" wrap="square" tIns="34275">
            <a:normAutofit/>
          </a:bodyPr>
          <a:lstStyle/>
          <a:p>
            <a:pPr indent="-457199" lvl="0" marL="900016" rtl="0" algn="just">
              <a:lnSpc>
                <a:spcPct val="100000"/>
              </a:lnSpc>
              <a:spcBef>
                <a:spcPts val="0"/>
              </a:spcBef>
              <a:spcAft>
                <a:spcPts val="0"/>
              </a:spcAft>
              <a:buSzPts val="2240"/>
              <a:buChar char="⚫"/>
            </a:pPr>
            <a:r>
              <a:rPr lang="en-US"/>
              <a:t>Designing test cases.</a:t>
            </a:r>
            <a:endParaRPr/>
          </a:p>
          <a:p>
            <a:pPr indent="-457199" lvl="0" marL="900016" rtl="0" algn="just">
              <a:lnSpc>
                <a:spcPct val="100000"/>
              </a:lnSpc>
              <a:spcBef>
                <a:spcPts val="600"/>
              </a:spcBef>
              <a:spcAft>
                <a:spcPts val="0"/>
              </a:spcAft>
              <a:buSzPts val="2240"/>
              <a:buChar char="⚫"/>
            </a:pPr>
            <a:r>
              <a:rPr lang="en-US"/>
              <a:t>Developing test harness.</a:t>
            </a:r>
            <a:endParaRPr/>
          </a:p>
          <a:p>
            <a:pPr indent="-457199" lvl="0" marL="900016" rtl="0" algn="just">
              <a:lnSpc>
                <a:spcPct val="100000"/>
              </a:lnSpc>
              <a:spcBef>
                <a:spcPts val="600"/>
              </a:spcBef>
              <a:spcAft>
                <a:spcPts val="0"/>
              </a:spcAft>
              <a:buSzPts val="2240"/>
              <a:buChar char="⚫"/>
            </a:pPr>
            <a:r>
              <a:rPr lang="en-US"/>
              <a:t>Set-up test laboratories and environment.</a:t>
            </a:r>
            <a:endParaRPr/>
          </a:p>
          <a:p>
            <a:pPr indent="-457199" lvl="0" marL="900016" rtl="0" algn="just">
              <a:lnSpc>
                <a:spcPct val="100000"/>
              </a:lnSpc>
              <a:spcBef>
                <a:spcPts val="600"/>
              </a:spcBef>
              <a:spcAft>
                <a:spcPts val="0"/>
              </a:spcAft>
              <a:buSzPts val="2240"/>
              <a:buChar char="⚫"/>
            </a:pPr>
            <a:r>
              <a:rPr lang="en-US"/>
              <a:t>Maintain the test and defect repositories.</a:t>
            </a:r>
            <a:endParaRPr sz="2400">
              <a:solidFill>
                <a:srgbClr val="296C7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Management</a:t>
            </a:r>
            <a:endParaRPr/>
          </a:p>
        </p:txBody>
      </p:sp>
      <p:sp>
        <p:nvSpPr>
          <p:cNvPr id="111" name="Google Shape;111;p2"/>
          <p:cNvSpPr txBox="1"/>
          <p:nvPr>
            <p:ph idx="1" type="body"/>
          </p:nvPr>
        </p:nvSpPr>
        <p:spPr>
          <a:xfrm>
            <a:off x="1435607" y="1085850"/>
            <a:ext cx="7498080" cy="3600450"/>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1920"/>
              <a:buChar char="⚫"/>
            </a:pPr>
            <a:r>
              <a:rPr lang="en-US" sz="2400"/>
              <a:t>Test management is concerned with both test resource and test environment management.</a:t>
            </a:r>
            <a:endParaRPr/>
          </a:p>
          <a:p>
            <a:pPr indent="-283464" lvl="0" marL="365760" rtl="0" algn="just">
              <a:lnSpc>
                <a:spcPct val="100000"/>
              </a:lnSpc>
              <a:spcBef>
                <a:spcPts val="600"/>
              </a:spcBef>
              <a:spcAft>
                <a:spcPts val="0"/>
              </a:spcAft>
              <a:buSzPts val="1920"/>
              <a:buChar char="⚫"/>
            </a:pPr>
            <a:r>
              <a:rPr lang="en-US" sz="2400"/>
              <a:t>It is the role of test management to ensure that new or modified service products meet the business requirements for which they have been developed or enhanced.</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Junior Test Engineers</a:t>
            </a:r>
            <a:endParaRPr/>
          </a:p>
        </p:txBody>
      </p:sp>
      <p:sp>
        <p:nvSpPr>
          <p:cNvPr id="221" name="Google Shape;221;p20"/>
          <p:cNvSpPr txBox="1"/>
          <p:nvPr>
            <p:ph idx="1" type="body"/>
          </p:nvPr>
        </p:nvSpPr>
        <p:spPr>
          <a:xfrm>
            <a:off x="1043608" y="1131590"/>
            <a:ext cx="7886700" cy="3762678"/>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lang="en-US"/>
              <a:t>Junior test engineers are newly hired testers.</a:t>
            </a:r>
            <a:endParaRPr/>
          </a:p>
          <a:p>
            <a:pPr indent="-283464" lvl="0" marL="365760" rtl="0" algn="just">
              <a:lnSpc>
                <a:spcPct val="100000"/>
              </a:lnSpc>
              <a:spcBef>
                <a:spcPts val="600"/>
              </a:spcBef>
              <a:spcAft>
                <a:spcPts val="0"/>
              </a:spcAft>
              <a:buSzPts val="2240"/>
              <a:buChar char="⚫"/>
            </a:pPr>
            <a:r>
              <a:rPr lang="en-US"/>
              <a:t>They usually are trained about the test strategy, test process, and testing tools.</a:t>
            </a:r>
            <a:endParaRPr/>
          </a:p>
          <a:p>
            <a:pPr indent="-283464" lvl="0" marL="365760" rtl="0" algn="just">
              <a:lnSpc>
                <a:spcPct val="100000"/>
              </a:lnSpc>
              <a:spcBef>
                <a:spcPts val="600"/>
              </a:spcBef>
              <a:spcAft>
                <a:spcPts val="0"/>
              </a:spcAft>
              <a:buSzPts val="2240"/>
              <a:buChar char="⚫"/>
            </a:pPr>
            <a:r>
              <a:rPr lang="en-US"/>
              <a:t>They participate in test design and execution with experienced test engineers.</a:t>
            </a:r>
            <a:endParaRPr sz="2400">
              <a:solidFill>
                <a:srgbClr val="296C7D"/>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Planning</a:t>
            </a:r>
            <a:endParaRPr/>
          </a:p>
        </p:txBody>
      </p:sp>
      <p:sp>
        <p:nvSpPr>
          <p:cNvPr id="227" name="Google Shape;227;p21"/>
          <p:cNvSpPr txBox="1"/>
          <p:nvPr>
            <p:ph idx="1" type="body"/>
          </p:nvPr>
        </p:nvSpPr>
        <p:spPr>
          <a:xfrm>
            <a:off x="1187624" y="1059582"/>
            <a:ext cx="7498080" cy="3600450"/>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1600"/>
              <a:buChar char="⚫"/>
            </a:pPr>
            <a:r>
              <a:rPr lang="en-US" sz="2000"/>
              <a:t>According to the test process as discussed in STLC, testing also needs planning as is needed in SDLC. Since software projects become uncontrolled if not planned properly, the testing process is also not effective if not planned earlier. </a:t>
            </a:r>
            <a:endParaRPr sz="2000"/>
          </a:p>
          <a:p>
            <a:pPr indent="-283464" lvl="0" marL="365760" rtl="0" algn="just">
              <a:lnSpc>
                <a:spcPct val="100000"/>
              </a:lnSpc>
              <a:spcBef>
                <a:spcPts val="600"/>
              </a:spcBef>
              <a:spcAft>
                <a:spcPts val="0"/>
              </a:spcAft>
              <a:buSzPts val="1600"/>
              <a:buChar char="⚫"/>
            </a:pPr>
            <a:r>
              <a:rPr lang="en-US" sz="2000"/>
              <a:t>Moreover, if testing is not effective in a software project, it also affects the final software product. Therefore, for a quality software, testing activities must be planned as soon as the project planning starts.</a:t>
            </a:r>
            <a:endParaRPr/>
          </a:p>
          <a:p>
            <a:pPr indent="-283464" lvl="0" marL="365760" rtl="0" algn="just">
              <a:lnSpc>
                <a:spcPct val="100000"/>
              </a:lnSpc>
              <a:spcBef>
                <a:spcPts val="600"/>
              </a:spcBef>
              <a:spcAft>
                <a:spcPts val="0"/>
              </a:spcAft>
              <a:buSzPts val="1600"/>
              <a:buChar char="⚫"/>
            </a:pPr>
            <a:r>
              <a:rPr lang="en-US" sz="2000"/>
              <a:t> A </a:t>
            </a:r>
            <a:r>
              <a:rPr i="1" lang="en-US" sz="2000"/>
              <a:t>test plan </a:t>
            </a:r>
            <a:r>
              <a:rPr lang="en-US" sz="2000"/>
              <a:t>is defined as a document that describes the scope, approach, resources, and schedule of intended testing activities.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Planning    </a:t>
            </a:r>
            <a:r>
              <a:rPr lang="en-US" sz="2400"/>
              <a:t>cont…..</a:t>
            </a:r>
            <a:endParaRPr sz="2400"/>
          </a:p>
        </p:txBody>
      </p:sp>
      <p:sp>
        <p:nvSpPr>
          <p:cNvPr id="233" name="Google Shape;233;p22"/>
          <p:cNvSpPr txBox="1"/>
          <p:nvPr>
            <p:ph idx="1" type="body"/>
          </p:nvPr>
        </p:nvSpPr>
        <p:spPr>
          <a:xfrm>
            <a:off x="1403648" y="915566"/>
            <a:ext cx="7498080" cy="4032448"/>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1600"/>
              <a:buChar char="⚫"/>
            </a:pPr>
            <a:r>
              <a:rPr lang="en-US" sz="2000"/>
              <a:t> Test plan is driven with the business goals of the product. In order to meet a set of goals, the test plan identifies the followings:</a:t>
            </a:r>
            <a:endParaRPr/>
          </a:p>
          <a:p>
            <a:pPr indent="-385762" lvl="0" marL="941784" rtl="0" algn="l">
              <a:lnSpc>
                <a:spcPct val="100000"/>
              </a:lnSpc>
              <a:spcBef>
                <a:spcPts val="600"/>
              </a:spcBef>
              <a:spcAft>
                <a:spcPts val="0"/>
              </a:spcAft>
              <a:buSzPts val="1600"/>
              <a:buFont typeface="Gill Sans"/>
              <a:buAutoNum type="arabicParenR"/>
            </a:pPr>
            <a:r>
              <a:rPr lang="en-US" sz="2000"/>
              <a:t>Test items</a:t>
            </a:r>
            <a:endParaRPr/>
          </a:p>
          <a:p>
            <a:pPr indent="-385762" lvl="0" marL="941784" rtl="0" algn="l">
              <a:lnSpc>
                <a:spcPct val="100000"/>
              </a:lnSpc>
              <a:spcBef>
                <a:spcPts val="600"/>
              </a:spcBef>
              <a:spcAft>
                <a:spcPts val="0"/>
              </a:spcAft>
              <a:buSzPts val="1600"/>
              <a:buFont typeface="Gill Sans"/>
              <a:buAutoNum type="arabicParenR"/>
            </a:pPr>
            <a:r>
              <a:rPr lang="en-US" sz="2000"/>
              <a:t>Features to be tested</a:t>
            </a:r>
            <a:endParaRPr/>
          </a:p>
          <a:p>
            <a:pPr indent="-385762" lvl="0" marL="941784" rtl="0" algn="l">
              <a:lnSpc>
                <a:spcPct val="100000"/>
              </a:lnSpc>
              <a:spcBef>
                <a:spcPts val="600"/>
              </a:spcBef>
              <a:spcAft>
                <a:spcPts val="0"/>
              </a:spcAft>
              <a:buSzPts val="1600"/>
              <a:buFont typeface="Gill Sans"/>
              <a:buAutoNum type="arabicParenR"/>
            </a:pPr>
            <a:r>
              <a:rPr lang="en-US" sz="2000"/>
              <a:t>Testing tasks</a:t>
            </a:r>
            <a:endParaRPr/>
          </a:p>
          <a:p>
            <a:pPr indent="-385762" lvl="0" marL="941784" rtl="0" algn="l">
              <a:lnSpc>
                <a:spcPct val="100000"/>
              </a:lnSpc>
              <a:spcBef>
                <a:spcPts val="600"/>
              </a:spcBef>
              <a:spcAft>
                <a:spcPts val="0"/>
              </a:spcAft>
              <a:buSzPts val="1600"/>
              <a:buFont typeface="Gill Sans"/>
              <a:buAutoNum type="arabicParenR"/>
            </a:pPr>
            <a:r>
              <a:rPr lang="en-US" sz="2000"/>
              <a:t>Tools selection</a:t>
            </a:r>
            <a:endParaRPr/>
          </a:p>
          <a:p>
            <a:pPr indent="-385762" lvl="0" marL="941784" rtl="0" algn="l">
              <a:lnSpc>
                <a:spcPct val="100000"/>
              </a:lnSpc>
              <a:spcBef>
                <a:spcPts val="600"/>
              </a:spcBef>
              <a:spcAft>
                <a:spcPts val="0"/>
              </a:spcAft>
              <a:buSzPts val="1600"/>
              <a:buFont typeface="Gill Sans"/>
              <a:buAutoNum type="arabicParenR"/>
            </a:pPr>
            <a:r>
              <a:rPr lang="en-US" sz="2000"/>
              <a:t>Time and effort estimate</a:t>
            </a:r>
            <a:endParaRPr/>
          </a:p>
          <a:p>
            <a:pPr indent="-385762" lvl="0" marL="941784" rtl="0" algn="l">
              <a:lnSpc>
                <a:spcPct val="100000"/>
              </a:lnSpc>
              <a:spcBef>
                <a:spcPts val="600"/>
              </a:spcBef>
              <a:spcAft>
                <a:spcPts val="0"/>
              </a:spcAft>
              <a:buSzPts val="1600"/>
              <a:buFont typeface="Gill Sans"/>
              <a:buAutoNum type="arabicParenR"/>
            </a:pPr>
            <a:r>
              <a:rPr lang="en-US" sz="2000"/>
              <a:t>Who will do each task</a:t>
            </a:r>
            <a:endParaRPr/>
          </a:p>
          <a:p>
            <a:pPr indent="-385762" lvl="0" marL="941784" rtl="0" algn="l">
              <a:lnSpc>
                <a:spcPct val="100000"/>
              </a:lnSpc>
              <a:spcBef>
                <a:spcPts val="600"/>
              </a:spcBef>
              <a:spcAft>
                <a:spcPts val="0"/>
              </a:spcAft>
              <a:buSzPts val="1600"/>
              <a:buFont typeface="Gill Sans"/>
              <a:buAutoNum type="arabicParenR"/>
            </a:pPr>
            <a:r>
              <a:rPr lang="en-US" sz="2000"/>
              <a:t>Any risks</a:t>
            </a:r>
            <a:endParaRPr/>
          </a:p>
          <a:p>
            <a:pPr indent="-385762" lvl="0" marL="941784" rtl="0" algn="l">
              <a:lnSpc>
                <a:spcPct val="100000"/>
              </a:lnSpc>
              <a:spcBef>
                <a:spcPts val="600"/>
              </a:spcBef>
              <a:spcAft>
                <a:spcPts val="0"/>
              </a:spcAft>
              <a:buSzPts val="1600"/>
              <a:buFont typeface="Gill Sans"/>
              <a:buAutoNum type="arabicParenR"/>
            </a:pPr>
            <a:r>
              <a:rPr lang="en-US" sz="2000"/>
              <a:t>Milestones</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idx="1" type="body"/>
          </p:nvPr>
        </p:nvSpPr>
        <p:spPr>
          <a:xfrm>
            <a:off x="1691680" y="-92546"/>
            <a:ext cx="7440132" cy="5020022"/>
          </a:xfrm>
          <a:prstGeom prst="rect">
            <a:avLst/>
          </a:prstGeom>
          <a:noFill/>
          <a:ln>
            <a:noFill/>
          </a:ln>
        </p:spPr>
        <p:txBody>
          <a:bodyPr anchorCtr="0" anchor="t" bIns="45700" lIns="91425" spcFirstLastPara="1" rIns="91425" wrap="square" tIns="45700">
            <a:noAutofit/>
          </a:bodyPr>
          <a:lstStyle/>
          <a:p>
            <a:pPr indent="-283464" lvl="0" marL="365760" rtl="0" algn="just">
              <a:lnSpc>
                <a:spcPct val="100000"/>
              </a:lnSpc>
              <a:spcBef>
                <a:spcPts val="0"/>
              </a:spcBef>
              <a:spcAft>
                <a:spcPts val="0"/>
              </a:spcAft>
              <a:buSzPts val="1600"/>
              <a:buChar char="⚫"/>
            </a:pPr>
            <a:r>
              <a:rPr lang="en-US" sz="2000"/>
              <a:t>Test Plan Identifier</a:t>
            </a:r>
            <a:endParaRPr/>
          </a:p>
          <a:p>
            <a:pPr indent="-283464" lvl="0" marL="365760" rtl="0" algn="just">
              <a:lnSpc>
                <a:spcPct val="100000"/>
              </a:lnSpc>
              <a:spcBef>
                <a:spcPts val="0"/>
              </a:spcBef>
              <a:spcAft>
                <a:spcPts val="0"/>
              </a:spcAft>
              <a:buSzPts val="1600"/>
              <a:buChar char="⚫"/>
            </a:pPr>
            <a:r>
              <a:rPr lang="en-US" sz="2000"/>
              <a:t>Introduction</a:t>
            </a:r>
            <a:endParaRPr/>
          </a:p>
          <a:p>
            <a:pPr indent="-283464" lvl="0" marL="365760" rtl="0" algn="just">
              <a:lnSpc>
                <a:spcPct val="100000"/>
              </a:lnSpc>
              <a:spcBef>
                <a:spcPts val="0"/>
              </a:spcBef>
              <a:spcAft>
                <a:spcPts val="0"/>
              </a:spcAft>
              <a:buSzPts val="1600"/>
              <a:buChar char="⚫"/>
            </a:pPr>
            <a:r>
              <a:rPr lang="en-US" sz="2000"/>
              <a:t>Test-Item to be tested</a:t>
            </a:r>
            <a:endParaRPr/>
          </a:p>
          <a:p>
            <a:pPr indent="-283464" lvl="0" marL="365760" rtl="0" algn="just">
              <a:lnSpc>
                <a:spcPct val="100000"/>
              </a:lnSpc>
              <a:spcBef>
                <a:spcPts val="0"/>
              </a:spcBef>
              <a:spcAft>
                <a:spcPts val="0"/>
              </a:spcAft>
              <a:buSzPts val="1600"/>
              <a:buChar char="⚫"/>
            </a:pPr>
            <a:r>
              <a:rPr lang="en-US" sz="2000"/>
              <a:t>Features to be tested</a:t>
            </a:r>
            <a:endParaRPr/>
          </a:p>
          <a:p>
            <a:pPr indent="-283464" lvl="0" marL="365760" rtl="0" algn="just">
              <a:lnSpc>
                <a:spcPct val="100000"/>
              </a:lnSpc>
              <a:spcBef>
                <a:spcPts val="0"/>
              </a:spcBef>
              <a:spcAft>
                <a:spcPts val="0"/>
              </a:spcAft>
              <a:buSzPts val="1600"/>
              <a:buChar char="⚫"/>
            </a:pPr>
            <a:r>
              <a:rPr lang="en-US" sz="2000"/>
              <a:t>Features not to be tested</a:t>
            </a:r>
            <a:endParaRPr/>
          </a:p>
          <a:p>
            <a:pPr indent="-283464" lvl="0" marL="365760" rtl="0" algn="just">
              <a:lnSpc>
                <a:spcPct val="100000"/>
              </a:lnSpc>
              <a:spcBef>
                <a:spcPts val="0"/>
              </a:spcBef>
              <a:spcAft>
                <a:spcPts val="0"/>
              </a:spcAft>
              <a:buSzPts val="1600"/>
              <a:buChar char="⚫"/>
            </a:pPr>
            <a:r>
              <a:rPr lang="en-US" sz="2000"/>
              <a:t>Approach</a:t>
            </a:r>
            <a:endParaRPr/>
          </a:p>
          <a:p>
            <a:pPr indent="-283464" lvl="0" marL="365760" rtl="0" algn="just">
              <a:lnSpc>
                <a:spcPct val="100000"/>
              </a:lnSpc>
              <a:spcBef>
                <a:spcPts val="0"/>
              </a:spcBef>
              <a:spcAft>
                <a:spcPts val="0"/>
              </a:spcAft>
              <a:buSzPts val="1600"/>
              <a:buChar char="⚫"/>
            </a:pPr>
            <a:r>
              <a:rPr lang="en-US" sz="2000"/>
              <a:t>Item Pass/Fail Criteria</a:t>
            </a:r>
            <a:endParaRPr/>
          </a:p>
          <a:p>
            <a:pPr indent="-283464" lvl="0" marL="365760" rtl="0" algn="just">
              <a:lnSpc>
                <a:spcPct val="100000"/>
              </a:lnSpc>
              <a:spcBef>
                <a:spcPts val="0"/>
              </a:spcBef>
              <a:spcAft>
                <a:spcPts val="0"/>
              </a:spcAft>
              <a:buSzPts val="1600"/>
              <a:buChar char="⚫"/>
            </a:pPr>
            <a:r>
              <a:rPr lang="en-US" sz="2000"/>
              <a:t>Suspension criteria and resumption requirements</a:t>
            </a:r>
            <a:endParaRPr/>
          </a:p>
          <a:p>
            <a:pPr indent="-283464" lvl="0" marL="365760" rtl="0" algn="just">
              <a:lnSpc>
                <a:spcPct val="100000"/>
              </a:lnSpc>
              <a:spcBef>
                <a:spcPts val="0"/>
              </a:spcBef>
              <a:spcAft>
                <a:spcPts val="0"/>
              </a:spcAft>
              <a:buSzPts val="1600"/>
              <a:buChar char="⚫"/>
            </a:pPr>
            <a:r>
              <a:rPr lang="en-US" sz="2000"/>
              <a:t>Test deliverables</a:t>
            </a:r>
            <a:endParaRPr/>
          </a:p>
          <a:p>
            <a:pPr indent="-283464" lvl="0" marL="365760" rtl="0" algn="just">
              <a:lnSpc>
                <a:spcPct val="100000"/>
              </a:lnSpc>
              <a:spcBef>
                <a:spcPts val="0"/>
              </a:spcBef>
              <a:spcAft>
                <a:spcPts val="0"/>
              </a:spcAft>
              <a:buSzPts val="1600"/>
              <a:buChar char="⚫"/>
            </a:pPr>
            <a:r>
              <a:rPr lang="en-US" sz="2000"/>
              <a:t>Testing tasks</a:t>
            </a:r>
            <a:endParaRPr/>
          </a:p>
          <a:p>
            <a:pPr indent="-283464" lvl="0" marL="365760" rtl="0" algn="just">
              <a:lnSpc>
                <a:spcPct val="100000"/>
              </a:lnSpc>
              <a:spcBef>
                <a:spcPts val="0"/>
              </a:spcBef>
              <a:spcAft>
                <a:spcPts val="0"/>
              </a:spcAft>
              <a:buSzPts val="1600"/>
              <a:buChar char="⚫"/>
            </a:pPr>
            <a:r>
              <a:rPr lang="en-US" sz="2000"/>
              <a:t>Environmental needs</a:t>
            </a:r>
            <a:endParaRPr/>
          </a:p>
          <a:p>
            <a:pPr indent="-283464" lvl="0" marL="365760" rtl="0" algn="just">
              <a:lnSpc>
                <a:spcPct val="100000"/>
              </a:lnSpc>
              <a:spcBef>
                <a:spcPts val="0"/>
              </a:spcBef>
              <a:spcAft>
                <a:spcPts val="0"/>
              </a:spcAft>
              <a:buSzPts val="1600"/>
              <a:buChar char="⚫"/>
            </a:pPr>
            <a:r>
              <a:rPr lang="en-US" sz="2000"/>
              <a:t>Responsibilities</a:t>
            </a:r>
            <a:endParaRPr/>
          </a:p>
          <a:p>
            <a:pPr indent="-283464" lvl="0" marL="365760" rtl="0" algn="just">
              <a:lnSpc>
                <a:spcPct val="100000"/>
              </a:lnSpc>
              <a:spcBef>
                <a:spcPts val="0"/>
              </a:spcBef>
              <a:spcAft>
                <a:spcPts val="0"/>
              </a:spcAft>
              <a:buSzPts val="1600"/>
              <a:buChar char="⚫"/>
            </a:pPr>
            <a:r>
              <a:rPr lang="en-US" sz="2000"/>
              <a:t>Staffing and training needs</a:t>
            </a:r>
            <a:endParaRPr/>
          </a:p>
          <a:p>
            <a:pPr indent="-283464" lvl="0" marL="365760" rtl="0" algn="just">
              <a:lnSpc>
                <a:spcPct val="100000"/>
              </a:lnSpc>
              <a:spcBef>
                <a:spcPts val="0"/>
              </a:spcBef>
              <a:spcAft>
                <a:spcPts val="0"/>
              </a:spcAft>
              <a:buSzPts val="1600"/>
              <a:buChar char="⚫"/>
            </a:pPr>
            <a:r>
              <a:rPr lang="en-US" sz="2000"/>
              <a:t>Scheduling</a:t>
            </a:r>
            <a:endParaRPr/>
          </a:p>
          <a:p>
            <a:pPr indent="-283464" lvl="0" marL="365760" rtl="0" algn="just">
              <a:lnSpc>
                <a:spcPct val="100000"/>
              </a:lnSpc>
              <a:spcBef>
                <a:spcPts val="0"/>
              </a:spcBef>
              <a:spcAft>
                <a:spcPts val="0"/>
              </a:spcAft>
              <a:buSzPts val="1600"/>
              <a:buChar char="⚫"/>
            </a:pPr>
            <a:r>
              <a:rPr lang="en-US" sz="2000"/>
              <a:t>Risks and contingencies</a:t>
            </a:r>
            <a:endParaRPr/>
          </a:p>
          <a:p>
            <a:pPr indent="-283464" lvl="0" marL="365760" rtl="0" algn="just">
              <a:lnSpc>
                <a:spcPct val="100000"/>
              </a:lnSpc>
              <a:spcBef>
                <a:spcPts val="0"/>
              </a:spcBef>
              <a:spcAft>
                <a:spcPts val="0"/>
              </a:spcAft>
              <a:buSzPts val="1600"/>
              <a:buChar char="⚫"/>
            </a:pPr>
            <a:r>
              <a:rPr lang="en-US" sz="2000"/>
              <a:t>Testing costs</a:t>
            </a:r>
            <a:endParaRPr/>
          </a:p>
          <a:p>
            <a:pPr indent="-283464" lvl="0" marL="365760" rtl="0" algn="just">
              <a:lnSpc>
                <a:spcPct val="100000"/>
              </a:lnSpc>
              <a:spcBef>
                <a:spcPts val="0"/>
              </a:spcBef>
              <a:spcAft>
                <a:spcPts val="0"/>
              </a:spcAft>
              <a:buSzPts val="1600"/>
              <a:buChar char="⚫"/>
            </a:pPr>
            <a:r>
              <a:rPr lang="en-US" sz="2000"/>
              <a:t>Approvals</a:t>
            </a:r>
            <a:endParaRPr/>
          </a:p>
        </p:txBody>
      </p:sp>
      <p:sp>
        <p:nvSpPr>
          <p:cNvPr id="239" name="Google Shape;239;p23"/>
          <p:cNvSpPr txBox="1"/>
          <p:nvPr/>
        </p:nvSpPr>
        <p:spPr>
          <a:xfrm>
            <a:off x="5819444" y="0"/>
            <a:ext cx="3312368" cy="391852"/>
          </a:xfrm>
          <a:prstGeom prst="rect">
            <a:avLst/>
          </a:prstGeom>
          <a:solidFill>
            <a:srgbClr val="FFD46A"/>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62214"/>
              </a:buClr>
              <a:buSzPts val="2400"/>
              <a:buFont typeface="Gill Sans"/>
              <a:buNone/>
            </a:pPr>
            <a:r>
              <a:rPr lang="en-US" sz="2400">
                <a:solidFill>
                  <a:srgbClr val="562214"/>
                </a:solidFill>
                <a:latin typeface="Gill Sans"/>
                <a:ea typeface="Gill Sans"/>
                <a:cs typeface="Gill Sans"/>
                <a:sym typeface="Gill Sans"/>
              </a:rPr>
              <a:t>Test Plan Components</a:t>
            </a:r>
            <a:endParaRPr sz="2400">
              <a:solidFill>
                <a:srgbClr val="562214"/>
              </a:solidFill>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4"/>
          <p:cNvPicPr preferRelativeResize="0"/>
          <p:nvPr>
            <p:ph idx="1" type="body"/>
          </p:nvPr>
        </p:nvPicPr>
        <p:blipFill rotWithShape="1">
          <a:blip r:embed="rId3">
            <a:alphaModFix/>
          </a:blip>
          <a:srcRect b="0" l="0" r="0" t="0"/>
          <a:stretch/>
        </p:blipFill>
        <p:spPr>
          <a:xfrm>
            <a:off x="1043608" y="36179"/>
            <a:ext cx="7200800" cy="5092030"/>
          </a:xfrm>
          <a:prstGeom prst="rect">
            <a:avLst/>
          </a:prstGeom>
          <a:noFill/>
          <a:ln>
            <a:noFill/>
          </a:ln>
        </p:spPr>
      </p:pic>
      <p:sp>
        <p:nvSpPr>
          <p:cNvPr id="245" name="Google Shape;245;p24"/>
          <p:cNvSpPr/>
          <p:nvPr/>
        </p:nvSpPr>
        <p:spPr>
          <a:xfrm rot="-5400000">
            <a:off x="-1674361" y="2049359"/>
            <a:ext cx="444641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00000"/>
                </a:solidFill>
                <a:latin typeface="Gill Sans"/>
                <a:ea typeface="Gill Sans"/>
                <a:cs typeface="Gill Sans"/>
                <a:sym typeface="Gill Sans"/>
              </a:rPr>
              <a:t>Test Plan Hierarchy</a:t>
            </a:r>
            <a:r>
              <a:rPr lang="en-US" sz="3600">
                <a:solidFill>
                  <a:srgbClr val="C00000"/>
                </a:solidFill>
                <a:latin typeface="Gill Sans"/>
                <a:ea typeface="Gill Sans"/>
                <a:cs typeface="Gill Sans"/>
                <a:sym typeface="Gill Sans"/>
              </a:rPr>
              <a:t> </a:t>
            </a:r>
            <a:endParaRPr sz="3600">
              <a:solidFill>
                <a:srgbClr val="C00000"/>
              </a:solidFill>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type="title"/>
          </p:nvPr>
        </p:nvSpPr>
        <p:spPr>
          <a:xfrm>
            <a:off x="1132562" y="0"/>
            <a:ext cx="8028384" cy="85725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562214"/>
              </a:buClr>
              <a:buSzPts val="3200"/>
              <a:buFont typeface="Gill Sans"/>
              <a:buNone/>
            </a:pPr>
            <a:r>
              <a:rPr lang="en-US" sz="3200"/>
              <a:t>Detailed Test Design And Test Specifications</a:t>
            </a:r>
            <a:endParaRPr sz="3200"/>
          </a:p>
        </p:txBody>
      </p:sp>
      <p:sp>
        <p:nvSpPr>
          <p:cNvPr id="251" name="Google Shape;251;p25"/>
          <p:cNvSpPr txBox="1"/>
          <p:nvPr>
            <p:ph idx="1" type="body"/>
          </p:nvPr>
        </p:nvSpPr>
        <p:spPr>
          <a:xfrm>
            <a:off x="971600" y="987574"/>
            <a:ext cx="7992888" cy="3939902"/>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1600"/>
              <a:buChar char="⚫"/>
            </a:pPr>
            <a:r>
              <a:rPr b="1" i="1" lang="en-US" sz="2000"/>
              <a:t>The ultimate goal of test management is to get the test cases executed. </a:t>
            </a:r>
            <a:endParaRPr/>
          </a:p>
          <a:p>
            <a:pPr indent="-283464" lvl="0" marL="365760" rtl="0" algn="just">
              <a:lnSpc>
                <a:spcPct val="100000"/>
              </a:lnSpc>
              <a:spcBef>
                <a:spcPts val="600"/>
              </a:spcBef>
              <a:spcAft>
                <a:spcPts val="0"/>
              </a:spcAft>
              <a:buSzPts val="1600"/>
              <a:buChar char="⚫"/>
            </a:pPr>
            <a:r>
              <a:rPr lang="en-US" sz="2000"/>
              <a:t>Till now, test planning has not provided the test cases to be executed.</a:t>
            </a:r>
            <a:endParaRPr/>
          </a:p>
          <a:p>
            <a:pPr indent="-283464" lvl="0" marL="365760" rtl="0" algn="just">
              <a:lnSpc>
                <a:spcPct val="100000"/>
              </a:lnSpc>
              <a:spcBef>
                <a:spcPts val="600"/>
              </a:spcBef>
              <a:spcAft>
                <a:spcPts val="0"/>
              </a:spcAft>
              <a:buSzPts val="1600"/>
              <a:buChar char="⚫"/>
            </a:pPr>
            <a:r>
              <a:rPr lang="en-US" sz="2000"/>
              <a:t>Detailed test designing for each validation activity maps the requirements or features to the actual test cases to be executed. </a:t>
            </a:r>
            <a:endParaRPr/>
          </a:p>
          <a:p>
            <a:pPr indent="-283464" lvl="0" marL="365760" rtl="0" algn="just">
              <a:lnSpc>
                <a:spcPct val="100000"/>
              </a:lnSpc>
              <a:spcBef>
                <a:spcPts val="600"/>
              </a:spcBef>
              <a:spcAft>
                <a:spcPts val="0"/>
              </a:spcAft>
              <a:buSzPts val="1600"/>
              <a:buChar char="⚫"/>
            </a:pPr>
            <a:r>
              <a:rPr lang="en-US" sz="2000"/>
              <a:t>One way to map the features to their test cases is to analyse the following:</a:t>
            </a:r>
            <a:endParaRPr/>
          </a:p>
          <a:p>
            <a:pPr indent="0" lvl="2" marL="649224" rtl="0" algn="just">
              <a:lnSpc>
                <a:spcPct val="100000"/>
              </a:lnSpc>
              <a:spcBef>
                <a:spcPts val="320"/>
              </a:spcBef>
              <a:spcAft>
                <a:spcPts val="0"/>
              </a:spcAft>
              <a:buSzPts val="1600"/>
              <a:buNone/>
            </a:pPr>
            <a:r>
              <a:rPr lang="en-US" sz="1600"/>
              <a:t>1. Requirement traceability</a:t>
            </a:r>
            <a:endParaRPr/>
          </a:p>
          <a:p>
            <a:pPr indent="0" lvl="2" marL="649224" rtl="0" algn="just">
              <a:lnSpc>
                <a:spcPct val="100000"/>
              </a:lnSpc>
              <a:spcBef>
                <a:spcPts val="320"/>
              </a:spcBef>
              <a:spcAft>
                <a:spcPts val="0"/>
              </a:spcAft>
              <a:buSzPts val="1600"/>
              <a:buNone/>
            </a:pPr>
            <a:r>
              <a:rPr lang="en-US" sz="1600"/>
              <a:t>2. Design traceability</a:t>
            </a:r>
            <a:endParaRPr/>
          </a:p>
          <a:p>
            <a:pPr indent="0" lvl="2" marL="649224" rtl="0" algn="just">
              <a:lnSpc>
                <a:spcPct val="100000"/>
              </a:lnSpc>
              <a:spcBef>
                <a:spcPts val="320"/>
              </a:spcBef>
              <a:spcAft>
                <a:spcPts val="0"/>
              </a:spcAft>
              <a:buSzPts val="1600"/>
              <a:buNone/>
            </a:pPr>
            <a:r>
              <a:rPr lang="en-US" sz="1600"/>
              <a:t>3. Code traceability</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1435607" y="-20538"/>
            <a:ext cx="7498080" cy="85725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562214"/>
              </a:buClr>
              <a:buSzPts val="3600"/>
              <a:buFont typeface="Gill Sans"/>
              <a:buNone/>
            </a:pPr>
            <a:r>
              <a:rPr lang="en-US"/>
              <a:t>Test Design Specification</a:t>
            </a:r>
            <a:endParaRPr/>
          </a:p>
        </p:txBody>
      </p:sp>
      <p:sp>
        <p:nvSpPr>
          <p:cNvPr id="257" name="Google Shape;257;p26"/>
          <p:cNvSpPr txBox="1"/>
          <p:nvPr>
            <p:ph idx="1" type="body"/>
          </p:nvPr>
        </p:nvSpPr>
        <p:spPr>
          <a:xfrm>
            <a:off x="1223120" y="843558"/>
            <a:ext cx="7813376" cy="4176464"/>
          </a:xfrm>
          <a:prstGeom prst="rect">
            <a:avLst/>
          </a:prstGeom>
          <a:noFill/>
          <a:ln>
            <a:noFill/>
          </a:ln>
        </p:spPr>
        <p:txBody>
          <a:bodyPr anchorCtr="0" anchor="t" bIns="34275" lIns="68575" spcFirstLastPara="1" rIns="68575" wrap="square" tIns="34275">
            <a:normAutofit fontScale="92500" lnSpcReduction="10000"/>
          </a:bodyPr>
          <a:lstStyle/>
          <a:p>
            <a:pPr indent="0" lvl="0" marL="82296" rtl="0" algn="just">
              <a:lnSpc>
                <a:spcPct val="100000"/>
              </a:lnSpc>
              <a:spcBef>
                <a:spcPts val="0"/>
              </a:spcBef>
              <a:spcAft>
                <a:spcPts val="0"/>
              </a:spcAft>
              <a:buSzPct val="80000"/>
              <a:buNone/>
            </a:pPr>
            <a:r>
              <a:rPr lang="en-US" sz="1900"/>
              <a:t>A test design specification should have the following components according to IEEE recommendation:</a:t>
            </a:r>
            <a:endParaRPr/>
          </a:p>
          <a:p>
            <a:pPr indent="-283464" lvl="0" marL="365760" rtl="0" algn="just">
              <a:lnSpc>
                <a:spcPct val="100000"/>
              </a:lnSpc>
              <a:spcBef>
                <a:spcPts val="600"/>
              </a:spcBef>
              <a:spcAft>
                <a:spcPts val="0"/>
              </a:spcAft>
              <a:buSzPct val="80000"/>
              <a:buChar char="⚫"/>
            </a:pPr>
            <a:r>
              <a:rPr b="1" i="1" lang="en-US" sz="2400"/>
              <a:t>Identifier </a:t>
            </a:r>
            <a:r>
              <a:rPr lang="en-US" sz="2400"/>
              <a:t>A unique identifier is assigned to each test design specification with a reference to its associated test plan.</a:t>
            </a:r>
            <a:endParaRPr/>
          </a:p>
          <a:p>
            <a:pPr indent="-283464" lvl="0" marL="365760" rtl="0" algn="just">
              <a:lnSpc>
                <a:spcPct val="100000"/>
              </a:lnSpc>
              <a:spcBef>
                <a:spcPts val="600"/>
              </a:spcBef>
              <a:spcAft>
                <a:spcPts val="0"/>
              </a:spcAft>
              <a:buSzPct val="80000"/>
              <a:buChar char="⚫"/>
            </a:pPr>
            <a:r>
              <a:rPr b="1" i="1" lang="en-US" sz="2400"/>
              <a:t>Features to be tested </a:t>
            </a:r>
            <a:r>
              <a:rPr lang="en-US" sz="2400"/>
              <a:t>The features or requirements to be tested are listed with reference to the items mentioned in SRS/SDD.</a:t>
            </a:r>
            <a:endParaRPr/>
          </a:p>
          <a:p>
            <a:pPr indent="-283464" lvl="0" marL="365760" rtl="0" algn="just">
              <a:lnSpc>
                <a:spcPct val="100000"/>
              </a:lnSpc>
              <a:spcBef>
                <a:spcPts val="600"/>
              </a:spcBef>
              <a:spcAft>
                <a:spcPts val="0"/>
              </a:spcAft>
              <a:buSzPct val="80000"/>
              <a:buChar char="⚫"/>
            </a:pPr>
            <a:r>
              <a:rPr b="1" i="1" lang="en-US" sz="2400"/>
              <a:t>Approach refinements </a:t>
            </a:r>
            <a:r>
              <a:rPr lang="en-US" sz="2400"/>
              <a:t>In the test plan, an approach to overall testing was discussed. Here, further details are added to the approach.</a:t>
            </a:r>
            <a:endParaRPr/>
          </a:p>
          <a:p>
            <a:pPr indent="-283464" lvl="0" marL="365760" rtl="0" algn="just">
              <a:lnSpc>
                <a:spcPct val="100000"/>
              </a:lnSpc>
              <a:spcBef>
                <a:spcPts val="600"/>
              </a:spcBef>
              <a:spcAft>
                <a:spcPts val="0"/>
              </a:spcAft>
              <a:buSzPct val="80000"/>
              <a:buChar char="⚫"/>
            </a:pPr>
            <a:r>
              <a:rPr lang="en-US" sz="2400"/>
              <a:t> For example, special testing techniques to be used for generating test cases are explained.</a:t>
            </a:r>
            <a:endParaRPr/>
          </a:p>
          <a:p>
            <a:pPr indent="-151891" lvl="0" marL="365760" rtl="0" algn="just">
              <a:lnSpc>
                <a:spcPct val="100000"/>
              </a:lnSpc>
              <a:spcBef>
                <a:spcPts val="600"/>
              </a:spcBef>
              <a:spcAft>
                <a:spcPts val="0"/>
              </a:spcAft>
              <a:buSzPct val="80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Design Specification</a:t>
            </a:r>
            <a:endParaRPr/>
          </a:p>
        </p:txBody>
      </p:sp>
      <p:sp>
        <p:nvSpPr>
          <p:cNvPr id="264" name="Google Shape;264;p27"/>
          <p:cNvSpPr txBox="1"/>
          <p:nvPr>
            <p:ph idx="1" type="body"/>
          </p:nvPr>
        </p:nvSpPr>
        <p:spPr>
          <a:xfrm>
            <a:off x="1028364" y="1085850"/>
            <a:ext cx="8008131" cy="3600450"/>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1920"/>
              <a:buChar char="⚫"/>
            </a:pPr>
            <a:r>
              <a:rPr b="1" i="1" lang="en-US" sz="2400"/>
              <a:t>Test case identification </a:t>
            </a:r>
            <a:r>
              <a:rPr lang="en-US" sz="2400"/>
              <a:t>The test cases to be executed for a particular feature/ function are identified here, as shown in Table </a:t>
            </a:r>
            <a:r>
              <a:rPr lang="en-US" sz="2400">
                <a:latin typeface="Arial"/>
                <a:ea typeface="Arial"/>
                <a:cs typeface="Arial"/>
                <a:sym typeface="Arial"/>
              </a:rPr>
              <a:t>1</a:t>
            </a:r>
            <a:r>
              <a:rPr lang="en-US" sz="2400"/>
              <a:t>. </a:t>
            </a:r>
            <a:endParaRPr/>
          </a:p>
          <a:p>
            <a:pPr indent="-161543" lvl="0" marL="365760" rtl="0" algn="just">
              <a:lnSpc>
                <a:spcPct val="100000"/>
              </a:lnSpc>
              <a:spcBef>
                <a:spcPts val="600"/>
              </a:spcBef>
              <a:spcAft>
                <a:spcPts val="0"/>
              </a:spcAft>
              <a:buSzPts val="1920"/>
              <a:buNone/>
            </a:pPr>
            <a:r>
              <a:t/>
            </a:r>
            <a:endParaRPr sz="2400"/>
          </a:p>
          <a:p>
            <a:pPr indent="-161543" lvl="0" marL="365760" rtl="0" algn="just">
              <a:lnSpc>
                <a:spcPct val="100000"/>
              </a:lnSpc>
              <a:spcBef>
                <a:spcPts val="600"/>
              </a:spcBef>
              <a:spcAft>
                <a:spcPts val="0"/>
              </a:spcAft>
              <a:buSzPts val="1920"/>
              <a:buNone/>
            </a:pPr>
            <a:r>
              <a:t/>
            </a:r>
            <a:endParaRPr sz="2400"/>
          </a:p>
          <a:p>
            <a:pPr indent="-161543" lvl="0" marL="365760" rtl="0" algn="just">
              <a:lnSpc>
                <a:spcPct val="100000"/>
              </a:lnSpc>
              <a:spcBef>
                <a:spcPts val="600"/>
              </a:spcBef>
              <a:spcAft>
                <a:spcPts val="0"/>
              </a:spcAft>
              <a:buSzPts val="1920"/>
              <a:buNone/>
            </a:pPr>
            <a:r>
              <a:t/>
            </a:r>
            <a:endParaRPr sz="2400"/>
          </a:p>
          <a:p>
            <a:pPr indent="-161543" lvl="0" marL="365760" rtl="0" algn="just">
              <a:lnSpc>
                <a:spcPct val="100000"/>
              </a:lnSpc>
              <a:spcBef>
                <a:spcPts val="600"/>
              </a:spcBef>
              <a:spcAft>
                <a:spcPts val="0"/>
              </a:spcAft>
              <a:buSzPts val="1920"/>
              <a:buNone/>
            </a:pPr>
            <a:r>
              <a:t/>
            </a:r>
            <a:endParaRPr sz="2400"/>
          </a:p>
          <a:p>
            <a:pPr indent="-283464" lvl="0" marL="365760" rtl="0" algn="just">
              <a:lnSpc>
                <a:spcPct val="100000"/>
              </a:lnSpc>
              <a:spcBef>
                <a:spcPts val="600"/>
              </a:spcBef>
              <a:spcAft>
                <a:spcPts val="0"/>
              </a:spcAft>
              <a:buSzPts val="1920"/>
              <a:buChar char="⚫"/>
            </a:pPr>
            <a:r>
              <a:rPr lang="en-US" sz="2400"/>
              <a:t>Moreover, test procedures are also identified.</a:t>
            </a:r>
            <a:endParaRPr/>
          </a:p>
          <a:p>
            <a:pPr indent="-335280" lvl="0" marL="457200" rtl="0" algn="just">
              <a:lnSpc>
                <a:spcPct val="100000"/>
              </a:lnSpc>
              <a:spcBef>
                <a:spcPts val="600"/>
              </a:spcBef>
              <a:spcAft>
                <a:spcPts val="0"/>
              </a:spcAft>
              <a:buSzPts val="1920"/>
              <a:buNone/>
            </a:pPr>
            <a:r>
              <a:t/>
            </a:r>
            <a:endParaRPr sz="2400"/>
          </a:p>
        </p:txBody>
      </p:sp>
      <p:pic>
        <p:nvPicPr>
          <p:cNvPr id="265" name="Google Shape;265;p27"/>
          <p:cNvPicPr preferRelativeResize="0"/>
          <p:nvPr/>
        </p:nvPicPr>
        <p:blipFill rotWithShape="1">
          <a:blip r:embed="rId3">
            <a:alphaModFix/>
          </a:blip>
          <a:srcRect b="0" l="0" r="0" t="0"/>
          <a:stretch/>
        </p:blipFill>
        <p:spPr>
          <a:xfrm>
            <a:off x="1187624" y="2715766"/>
            <a:ext cx="7712075" cy="1195387"/>
          </a:xfrm>
          <a:prstGeom prst="rect">
            <a:avLst/>
          </a:prstGeom>
          <a:noFill/>
          <a:ln>
            <a:noFill/>
          </a:ln>
        </p:spPr>
      </p:pic>
      <p:sp>
        <p:nvSpPr>
          <p:cNvPr id="266" name="Google Shape;266;p27"/>
          <p:cNvSpPr/>
          <p:nvPr/>
        </p:nvSpPr>
        <p:spPr>
          <a:xfrm>
            <a:off x="3347864" y="2260090"/>
            <a:ext cx="27222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Table </a:t>
            </a:r>
            <a:r>
              <a:rPr lang="en-US" sz="1800">
                <a:solidFill>
                  <a:schemeClr val="dk1"/>
                </a:solidFill>
                <a:latin typeface="Arial"/>
                <a:ea typeface="Arial"/>
                <a:cs typeface="Arial"/>
                <a:sym typeface="Arial"/>
              </a:rPr>
              <a:t>1. </a:t>
            </a:r>
            <a:r>
              <a:rPr lang="en-US" sz="1800">
                <a:solidFill>
                  <a:schemeClr val="dk1"/>
                </a:solidFill>
                <a:latin typeface="Gill Sans"/>
                <a:ea typeface="Gill Sans"/>
                <a:cs typeface="Gill Sans"/>
                <a:sym typeface="Gill Sans"/>
              </a:rPr>
              <a:t>Traceability matrix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type="title"/>
          </p:nvPr>
        </p:nvSpPr>
        <p:spPr>
          <a:xfrm>
            <a:off x="1475656" y="0"/>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Design Specification</a:t>
            </a:r>
            <a:endParaRPr/>
          </a:p>
        </p:txBody>
      </p:sp>
      <p:sp>
        <p:nvSpPr>
          <p:cNvPr id="272" name="Google Shape;272;p28"/>
          <p:cNvSpPr txBox="1"/>
          <p:nvPr>
            <p:ph idx="1" type="body"/>
          </p:nvPr>
        </p:nvSpPr>
        <p:spPr>
          <a:xfrm>
            <a:off x="1187624" y="915566"/>
            <a:ext cx="7776864" cy="3600450"/>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2240"/>
              <a:buChar char="⚫"/>
            </a:pPr>
            <a:r>
              <a:rPr lang="en-US"/>
              <a:t>The test cases contain input/output information and the test procedures contain the necessary steps to execute the tests. </a:t>
            </a:r>
            <a:endParaRPr/>
          </a:p>
          <a:p>
            <a:pPr indent="-283464" lvl="0" marL="365760" rtl="0" algn="just">
              <a:lnSpc>
                <a:spcPct val="100000"/>
              </a:lnSpc>
              <a:spcBef>
                <a:spcPts val="600"/>
              </a:spcBef>
              <a:spcAft>
                <a:spcPts val="0"/>
              </a:spcAft>
              <a:buSzPts val="2240"/>
              <a:buChar char="⚫"/>
            </a:pPr>
            <a:r>
              <a:rPr lang="en-US"/>
              <a:t>Each test design specification is associated with test cases and test procedures.</a:t>
            </a:r>
            <a:endParaRPr/>
          </a:p>
          <a:p>
            <a:pPr indent="-283464" lvl="0" marL="365760" rtl="0" algn="just">
              <a:lnSpc>
                <a:spcPct val="100000"/>
              </a:lnSpc>
              <a:spcBef>
                <a:spcPts val="600"/>
              </a:spcBef>
              <a:spcAft>
                <a:spcPts val="0"/>
              </a:spcAft>
              <a:buSzPts val="2240"/>
              <a:buChar char="⚫"/>
            </a:pPr>
            <a:r>
              <a:rPr lang="en-US"/>
              <a:t> A test case maybe associated with more than one test design specifications.</a:t>
            </a:r>
            <a:endParaRPr/>
          </a:p>
          <a:p>
            <a:pPr indent="-141223" lvl="0" marL="365760" rtl="0" algn="just">
              <a:lnSpc>
                <a:spcPct val="100000"/>
              </a:lnSpc>
              <a:spcBef>
                <a:spcPts val="600"/>
              </a:spcBef>
              <a:spcAft>
                <a:spcPts val="0"/>
              </a:spcAft>
              <a:buSzPts val="224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Design Specification</a:t>
            </a:r>
            <a:endParaRPr/>
          </a:p>
        </p:txBody>
      </p:sp>
      <p:sp>
        <p:nvSpPr>
          <p:cNvPr id="278" name="Google Shape;278;p29"/>
          <p:cNvSpPr txBox="1"/>
          <p:nvPr>
            <p:ph idx="1" type="body"/>
          </p:nvPr>
        </p:nvSpPr>
        <p:spPr>
          <a:xfrm>
            <a:off x="1435607" y="1085850"/>
            <a:ext cx="7498080"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b="1" i="1" lang="en-US"/>
              <a:t>Feature pass/fail criteria </a:t>
            </a:r>
            <a:r>
              <a:rPr lang="en-US"/>
              <a:t>The criteria for determining whether the test for a feature has passed or failed, is described.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Key elements of test management</a:t>
            </a:r>
            <a:endParaRPr/>
          </a:p>
        </p:txBody>
      </p:sp>
      <p:sp>
        <p:nvSpPr>
          <p:cNvPr id="117" name="Google Shape;117;p3"/>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297656" lvl="0" marL="767954" rtl="0" algn="just">
              <a:lnSpc>
                <a:spcPct val="100000"/>
              </a:lnSpc>
              <a:spcBef>
                <a:spcPts val="0"/>
              </a:spcBef>
              <a:spcAft>
                <a:spcPts val="0"/>
              </a:spcAft>
              <a:buSzPts val="2240"/>
              <a:buFont typeface="Gill Sans"/>
              <a:buAutoNum type="arabicPeriod"/>
            </a:pPr>
            <a:r>
              <a:rPr lang="en-US"/>
              <a:t>Test organization.</a:t>
            </a:r>
            <a:endParaRPr/>
          </a:p>
          <a:p>
            <a:pPr indent="-297656" lvl="0" marL="767954" rtl="0" algn="just">
              <a:lnSpc>
                <a:spcPct val="100000"/>
              </a:lnSpc>
              <a:spcBef>
                <a:spcPts val="600"/>
              </a:spcBef>
              <a:spcAft>
                <a:spcPts val="0"/>
              </a:spcAft>
              <a:buSzPts val="2240"/>
              <a:buFont typeface="Gill Sans"/>
              <a:buAutoNum type="arabicPeriod"/>
            </a:pPr>
            <a:r>
              <a:rPr lang="en-US"/>
              <a:t>Test planning.</a:t>
            </a:r>
            <a:endParaRPr/>
          </a:p>
          <a:p>
            <a:pPr indent="-297656" lvl="0" marL="767954" rtl="0" algn="just">
              <a:lnSpc>
                <a:spcPct val="100000"/>
              </a:lnSpc>
              <a:spcBef>
                <a:spcPts val="600"/>
              </a:spcBef>
              <a:spcAft>
                <a:spcPts val="0"/>
              </a:spcAft>
              <a:buSzPts val="2240"/>
              <a:buFont typeface="Gill Sans"/>
              <a:buAutoNum type="arabicPeriod"/>
            </a:pPr>
            <a:r>
              <a:rPr lang="en-US"/>
              <a:t>Detailed test design and test specifcations.</a:t>
            </a:r>
            <a:endParaRPr/>
          </a:p>
          <a:p>
            <a:pPr indent="-297656" lvl="0" marL="767954" rtl="0" algn="just">
              <a:lnSpc>
                <a:spcPct val="100000"/>
              </a:lnSpc>
              <a:spcBef>
                <a:spcPts val="600"/>
              </a:spcBef>
              <a:spcAft>
                <a:spcPts val="0"/>
              </a:spcAft>
              <a:buSzPts val="2240"/>
              <a:buFont typeface="Gill Sans"/>
              <a:buAutoNum type="arabicPeriod"/>
            </a:pPr>
            <a:r>
              <a:rPr lang="en-US"/>
              <a:t>Test monitoring and assessment.</a:t>
            </a:r>
            <a:endParaRPr/>
          </a:p>
          <a:p>
            <a:pPr indent="-297656" lvl="0" marL="767954" rtl="0" algn="just">
              <a:lnSpc>
                <a:spcPct val="100000"/>
              </a:lnSpc>
              <a:spcBef>
                <a:spcPts val="600"/>
              </a:spcBef>
              <a:spcAft>
                <a:spcPts val="0"/>
              </a:spcAft>
              <a:buSzPts val="2240"/>
              <a:buFont typeface="Gill Sans"/>
              <a:buAutoNum type="arabicPeriod"/>
            </a:pPr>
            <a:r>
              <a:rPr lang="en-US"/>
              <a:t>Product quality assurance.</a:t>
            </a:r>
            <a:endParaRPr/>
          </a:p>
          <a:p>
            <a:pPr indent="-141223" lvl="0" marL="365760" rtl="0" algn="l">
              <a:lnSpc>
                <a:spcPct val="100000"/>
              </a:lnSpc>
              <a:spcBef>
                <a:spcPts val="600"/>
              </a:spcBef>
              <a:spcAft>
                <a:spcPts val="0"/>
              </a:spcAft>
              <a:buSzPts val="224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Case Specifications</a:t>
            </a:r>
            <a:endParaRPr/>
          </a:p>
        </p:txBody>
      </p:sp>
      <p:sp>
        <p:nvSpPr>
          <p:cNvPr id="284" name="Google Shape;284;p30"/>
          <p:cNvSpPr txBox="1"/>
          <p:nvPr>
            <p:ph idx="1" type="body"/>
          </p:nvPr>
        </p:nvSpPr>
        <p:spPr>
          <a:xfrm>
            <a:off x="1187624" y="1085850"/>
            <a:ext cx="7746063" cy="3600450"/>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1920"/>
              <a:buChar char="⚫"/>
            </a:pPr>
            <a:r>
              <a:rPr lang="en-US" sz="2400"/>
              <a:t>Since the test design specifications have recognized the test cases to be executed,  there is a need to define the test cases with complete specifications.</a:t>
            </a:r>
            <a:endParaRPr/>
          </a:p>
          <a:p>
            <a:pPr indent="-283464" lvl="0" marL="365760" rtl="0" algn="just">
              <a:lnSpc>
                <a:spcPct val="100000"/>
              </a:lnSpc>
              <a:spcBef>
                <a:spcPts val="600"/>
              </a:spcBef>
              <a:spcAft>
                <a:spcPts val="0"/>
              </a:spcAft>
              <a:buSzPts val="1920"/>
              <a:buChar char="⚫"/>
            </a:pPr>
            <a:r>
              <a:rPr lang="en-US" sz="2400"/>
              <a:t>The test case specification document provides the actual values for input with expected outputs.</a:t>
            </a:r>
            <a:endParaRPr/>
          </a:p>
          <a:p>
            <a:pPr indent="-283464" lvl="0" marL="365760" rtl="0" algn="just">
              <a:lnSpc>
                <a:spcPct val="100000"/>
              </a:lnSpc>
              <a:spcBef>
                <a:spcPts val="600"/>
              </a:spcBef>
              <a:spcAft>
                <a:spcPts val="0"/>
              </a:spcAft>
              <a:buSzPts val="1920"/>
              <a:buChar char="⚫"/>
            </a:pPr>
            <a:r>
              <a:rPr lang="en-US" sz="2400"/>
              <a:t> One test case can be used for many design specifications and may be re-used in other situations. </a:t>
            </a:r>
            <a:endParaRPr sz="2400"/>
          </a:p>
          <a:p>
            <a:pPr indent="-283464" lvl="0" marL="365760" rtl="0" algn="just">
              <a:lnSpc>
                <a:spcPct val="100000"/>
              </a:lnSpc>
              <a:spcBef>
                <a:spcPts val="600"/>
              </a:spcBef>
              <a:spcAft>
                <a:spcPts val="0"/>
              </a:spcAft>
              <a:buSzPts val="1920"/>
              <a:buChar char="⚫"/>
            </a:pPr>
            <a:r>
              <a:rPr lang="en-US" sz="2400"/>
              <a:t>A test case specification should have the following components according to IEEE recommendation:</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Case Specifications</a:t>
            </a:r>
            <a:endParaRPr/>
          </a:p>
        </p:txBody>
      </p:sp>
      <p:sp>
        <p:nvSpPr>
          <p:cNvPr id="290" name="Google Shape;290;p31"/>
          <p:cNvSpPr txBox="1"/>
          <p:nvPr>
            <p:ph idx="1" type="body"/>
          </p:nvPr>
        </p:nvSpPr>
        <p:spPr>
          <a:xfrm>
            <a:off x="1115616" y="1085850"/>
            <a:ext cx="7818071"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b="1" i="1" lang="en-US"/>
              <a:t>Test case specification identifier </a:t>
            </a:r>
            <a:r>
              <a:rPr lang="en-US"/>
              <a:t>A unique identifier is assigned to each test case specification with a reference to its associated test plan.</a:t>
            </a:r>
            <a:endParaRPr/>
          </a:p>
          <a:p>
            <a:pPr indent="-283464" lvl="0" marL="365760" rtl="0" algn="just">
              <a:lnSpc>
                <a:spcPct val="100000"/>
              </a:lnSpc>
              <a:spcBef>
                <a:spcPts val="600"/>
              </a:spcBef>
              <a:spcAft>
                <a:spcPts val="0"/>
              </a:spcAft>
              <a:buSzPts val="2240"/>
              <a:buChar char="⚫"/>
            </a:pPr>
            <a:r>
              <a:rPr b="1" i="1" lang="en-US"/>
              <a:t>Purpose </a:t>
            </a:r>
            <a:r>
              <a:rPr lang="en-US"/>
              <a:t>The purpose of designing and executing the test case should be mentioned here.</a:t>
            </a:r>
            <a:endParaRPr/>
          </a:p>
          <a:p>
            <a:pPr indent="-283464" lvl="0" marL="365760" rtl="0" algn="just">
              <a:lnSpc>
                <a:spcPct val="100000"/>
              </a:lnSpc>
              <a:spcBef>
                <a:spcPts val="600"/>
              </a:spcBef>
              <a:spcAft>
                <a:spcPts val="0"/>
              </a:spcAft>
              <a:buSzPts val="2240"/>
              <a:buChar char="⚫"/>
            </a:pPr>
            <a:r>
              <a:rPr lang="en-US"/>
              <a:t> It refers to the functionality you want to check with this test case.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Case Specifications</a:t>
            </a:r>
            <a:endParaRPr/>
          </a:p>
        </p:txBody>
      </p:sp>
      <p:sp>
        <p:nvSpPr>
          <p:cNvPr id="296" name="Google Shape;296;p32"/>
          <p:cNvSpPr txBox="1"/>
          <p:nvPr>
            <p:ph idx="1" type="body"/>
          </p:nvPr>
        </p:nvSpPr>
        <p:spPr>
          <a:xfrm>
            <a:off x="1187624" y="1085850"/>
            <a:ext cx="7746063"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b="1" i="1" lang="en-US"/>
              <a:t>Test items needed </a:t>
            </a:r>
            <a:r>
              <a:rPr lang="en-US"/>
              <a:t>List the references to related documents that describe the items and features, e.g. SRS, SDD, and user manual.</a:t>
            </a:r>
            <a:endParaRPr/>
          </a:p>
          <a:p>
            <a:pPr indent="-283464" lvl="0" marL="365760" rtl="0" algn="just">
              <a:lnSpc>
                <a:spcPct val="100000"/>
              </a:lnSpc>
              <a:spcBef>
                <a:spcPts val="600"/>
              </a:spcBef>
              <a:spcAft>
                <a:spcPts val="0"/>
              </a:spcAft>
              <a:buSzPts val="2240"/>
              <a:buChar char="⚫"/>
            </a:pPr>
            <a:r>
              <a:rPr b="1" i="1" lang="en-US"/>
              <a:t>Special environmental needs </a:t>
            </a:r>
            <a:r>
              <a:rPr lang="en-US"/>
              <a:t>In this component, any special requirement in the form of hardware or software is recognized. </a:t>
            </a:r>
            <a:endParaRPr/>
          </a:p>
          <a:p>
            <a:pPr indent="-283464" lvl="0" marL="365760" rtl="0" algn="just">
              <a:lnSpc>
                <a:spcPct val="100000"/>
              </a:lnSpc>
              <a:spcBef>
                <a:spcPts val="600"/>
              </a:spcBef>
              <a:spcAft>
                <a:spcPts val="0"/>
              </a:spcAft>
              <a:buSzPts val="2240"/>
              <a:buChar char="⚫"/>
            </a:pPr>
            <a:r>
              <a:rPr lang="en-US"/>
              <a:t>Any requirement of tool may also be specified.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Case Specifications</a:t>
            </a:r>
            <a:endParaRPr/>
          </a:p>
        </p:txBody>
      </p:sp>
      <p:sp>
        <p:nvSpPr>
          <p:cNvPr id="302" name="Google Shape;302;p33"/>
          <p:cNvSpPr txBox="1"/>
          <p:nvPr>
            <p:ph idx="1" type="body"/>
          </p:nvPr>
        </p:nvSpPr>
        <p:spPr>
          <a:xfrm>
            <a:off x="1043608" y="987574"/>
            <a:ext cx="7992888" cy="4057650"/>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2240"/>
              <a:buChar char="⚫"/>
            </a:pPr>
            <a:r>
              <a:rPr b="1" i="1" lang="en-US"/>
              <a:t>Special procedural requirements </a:t>
            </a:r>
            <a:r>
              <a:rPr lang="en-US"/>
              <a:t>Describe any special condition or constraint to run the test case, if any.</a:t>
            </a:r>
            <a:endParaRPr/>
          </a:p>
          <a:p>
            <a:pPr indent="-283464" lvl="0" marL="365760" rtl="0" algn="just">
              <a:lnSpc>
                <a:spcPct val="100000"/>
              </a:lnSpc>
              <a:spcBef>
                <a:spcPts val="600"/>
              </a:spcBef>
              <a:spcAft>
                <a:spcPts val="0"/>
              </a:spcAft>
              <a:buSzPts val="2240"/>
              <a:buChar char="⚫"/>
            </a:pPr>
            <a:r>
              <a:rPr b="1" i="1" lang="en-US"/>
              <a:t>Inter-case dependencies </a:t>
            </a:r>
            <a:r>
              <a:rPr lang="en-US"/>
              <a:t>There may be a situation that some test cases are dependent on each other. </a:t>
            </a:r>
            <a:endParaRPr/>
          </a:p>
          <a:p>
            <a:pPr indent="-283464" lvl="0" marL="365760" rtl="0" algn="just">
              <a:lnSpc>
                <a:spcPct val="100000"/>
              </a:lnSpc>
              <a:spcBef>
                <a:spcPts val="600"/>
              </a:spcBef>
              <a:spcAft>
                <a:spcPts val="0"/>
              </a:spcAft>
              <a:buSzPts val="2240"/>
              <a:buChar char="⚫"/>
            </a:pPr>
            <a:r>
              <a:rPr lang="en-US"/>
              <a:t>Therefore, previous test cases which should be run prior to the current test case must be specified.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Case Specifications</a:t>
            </a:r>
            <a:endParaRPr/>
          </a:p>
        </p:txBody>
      </p:sp>
      <p:sp>
        <p:nvSpPr>
          <p:cNvPr id="308" name="Google Shape;308;p34"/>
          <p:cNvSpPr txBox="1"/>
          <p:nvPr>
            <p:ph idx="1" type="body"/>
          </p:nvPr>
        </p:nvSpPr>
        <p:spPr>
          <a:xfrm>
            <a:off x="1115616" y="1085850"/>
            <a:ext cx="7920880" cy="3862164"/>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1920"/>
              <a:buChar char="⚫"/>
            </a:pPr>
            <a:r>
              <a:rPr b="1" i="1" lang="en-US" sz="2400"/>
              <a:t>Input specifications </a:t>
            </a:r>
            <a:r>
              <a:rPr lang="en-US" sz="2400"/>
              <a:t>This component specifies the actual inputs to be given while executing a test case. </a:t>
            </a:r>
            <a:endParaRPr sz="2400"/>
          </a:p>
          <a:p>
            <a:pPr indent="-283464" lvl="0" marL="365760" rtl="0" algn="just">
              <a:lnSpc>
                <a:spcPct val="100000"/>
              </a:lnSpc>
              <a:spcBef>
                <a:spcPts val="600"/>
              </a:spcBef>
              <a:spcAft>
                <a:spcPts val="0"/>
              </a:spcAft>
              <a:buSzPts val="1920"/>
              <a:buChar char="⚫"/>
            </a:pPr>
            <a:r>
              <a:rPr lang="en-US" sz="2400"/>
              <a:t>The important thing while specifying the input values is</a:t>
            </a:r>
            <a:endParaRPr/>
          </a:p>
          <a:p>
            <a:pPr indent="-283464" lvl="0" marL="365760" rtl="0" algn="just">
              <a:lnSpc>
                <a:spcPct val="100000"/>
              </a:lnSpc>
              <a:spcBef>
                <a:spcPts val="600"/>
              </a:spcBef>
              <a:spcAft>
                <a:spcPts val="0"/>
              </a:spcAft>
              <a:buSzPts val="1920"/>
              <a:buChar char="⚫"/>
            </a:pPr>
            <a:r>
              <a:rPr lang="en-US" sz="2400"/>
              <a:t>not to generalize the values, rather specific values should be provided. </a:t>
            </a:r>
            <a:endParaRPr sz="2400"/>
          </a:p>
          <a:p>
            <a:pPr indent="-283464" lvl="0" marL="365760" rtl="0" algn="just">
              <a:lnSpc>
                <a:spcPct val="100000"/>
              </a:lnSpc>
              <a:spcBef>
                <a:spcPts val="600"/>
              </a:spcBef>
              <a:spcAft>
                <a:spcPts val="0"/>
              </a:spcAft>
              <a:buSzPts val="1920"/>
              <a:buChar char="⚫"/>
            </a:pPr>
            <a:r>
              <a:rPr lang="en-US" sz="2400"/>
              <a:t>For example, if the input is in angle, then the angle should not be specified as a range between 0 and 360, but a specific value like 233 should be specified. </a:t>
            </a:r>
            <a:endParaRPr sz="2400"/>
          </a:p>
          <a:p>
            <a:pPr indent="-283464" lvl="0" marL="365760" rtl="0" algn="just">
              <a:lnSpc>
                <a:spcPct val="100000"/>
              </a:lnSpc>
              <a:spcBef>
                <a:spcPts val="600"/>
              </a:spcBef>
              <a:spcAft>
                <a:spcPts val="0"/>
              </a:spcAft>
              <a:buSzPts val="1920"/>
              <a:buChar char="⚫"/>
            </a:pPr>
            <a:r>
              <a:rPr lang="en-US" sz="2400"/>
              <a:t>If there is any relationship between two or more input values, it should also be specified.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457200" y="285750"/>
            <a:ext cx="822960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Case Specifications</a:t>
            </a:r>
            <a:endParaRPr/>
          </a:p>
        </p:txBody>
      </p:sp>
      <p:sp>
        <p:nvSpPr>
          <p:cNvPr id="314" name="Google Shape;314;p35"/>
          <p:cNvSpPr txBox="1"/>
          <p:nvPr>
            <p:ph idx="1" type="body"/>
          </p:nvPr>
        </p:nvSpPr>
        <p:spPr>
          <a:xfrm>
            <a:off x="1115616" y="1085850"/>
            <a:ext cx="7920880" cy="3600450"/>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1920"/>
              <a:buChar char="⚫"/>
            </a:pPr>
            <a:r>
              <a:rPr b="1" i="1" lang="en-US" sz="2400"/>
              <a:t>Test procedure </a:t>
            </a:r>
            <a:r>
              <a:rPr lang="en-US" sz="2400"/>
              <a:t>The step-wise procedure for executing the test case is described here.</a:t>
            </a:r>
            <a:endParaRPr/>
          </a:p>
          <a:p>
            <a:pPr indent="-283464" lvl="0" marL="365760" rtl="0" algn="just">
              <a:lnSpc>
                <a:spcPct val="100000"/>
              </a:lnSpc>
              <a:spcBef>
                <a:spcPts val="600"/>
              </a:spcBef>
              <a:spcAft>
                <a:spcPts val="0"/>
              </a:spcAft>
              <a:buSzPts val="1920"/>
              <a:buChar char="⚫"/>
            </a:pPr>
            <a:r>
              <a:rPr b="1" i="1" lang="en-US" sz="2400"/>
              <a:t>Output specifications </a:t>
            </a:r>
            <a:r>
              <a:rPr lang="en-US" sz="2400"/>
              <a:t>Whether a test case is successful or not is decided after comparing the output specifications with the actual outputs achieved.</a:t>
            </a:r>
            <a:endParaRPr/>
          </a:p>
          <a:p>
            <a:pPr indent="-283464" lvl="0" marL="365760" rtl="0" algn="just">
              <a:lnSpc>
                <a:spcPct val="100000"/>
              </a:lnSpc>
              <a:spcBef>
                <a:spcPts val="600"/>
              </a:spcBef>
              <a:spcAft>
                <a:spcPts val="0"/>
              </a:spcAft>
              <a:buSzPts val="1920"/>
              <a:buChar char="⚫"/>
            </a:pPr>
            <a:r>
              <a:rPr lang="en-US" sz="2400"/>
              <a:t>Therefore, the output should be mentioned complete in all respects. </a:t>
            </a:r>
            <a:endParaRPr sz="2400"/>
          </a:p>
          <a:p>
            <a:pPr indent="-283464" lvl="0" marL="365760" rtl="0" algn="just">
              <a:lnSpc>
                <a:spcPct val="100000"/>
              </a:lnSpc>
              <a:spcBef>
                <a:spcPts val="600"/>
              </a:spcBef>
              <a:spcAft>
                <a:spcPts val="0"/>
              </a:spcAft>
              <a:buSzPts val="1920"/>
              <a:buChar char="⚫"/>
            </a:pPr>
            <a:r>
              <a:rPr lang="en-US" sz="2400"/>
              <a:t>As in the case of input specifications, output specifications should also be provided in specific values.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Example</a:t>
            </a:r>
            <a:endParaRPr/>
          </a:p>
        </p:txBody>
      </p:sp>
      <p:graphicFrame>
        <p:nvGraphicFramePr>
          <p:cNvPr id="320" name="Google Shape;320;p36"/>
          <p:cNvGraphicFramePr/>
          <p:nvPr/>
        </p:nvGraphicFramePr>
        <p:xfrm>
          <a:off x="1331640" y="1995686"/>
          <a:ext cx="3000000" cy="3000000"/>
        </p:xfrm>
        <a:graphic>
          <a:graphicData uri="http://schemas.openxmlformats.org/drawingml/2006/table">
            <a:tbl>
              <a:tblPr bandRow="1" firstCol="1" firstRow="1">
                <a:noFill/>
                <a:tableStyleId>{F67B2989-C50D-46F6-84B7-36F0580D1BB7}</a:tableStyleId>
              </a:tblPr>
              <a:tblGrid>
                <a:gridCol w="864100"/>
                <a:gridCol w="2915500"/>
                <a:gridCol w="1890625"/>
                <a:gridCol w="1890625"/>
              </a:tblGrid>
              <a:tr h="254000">
                <a:tc>
                  <a:txBody>
                    <a:bodyPr/>
                    <a:lstStyle/>
                    <a:p>
                      <a:pPr indent="0" lvl="0" marL="0" marR="0" rtl="0" algn="ctr">
                        <a:lnSpc>
                          <a:spcPct val="115000"/>
                        </a:lnSpc>
                        <a:spcBef>
                          <a:spcPts val="0"/>
                        </a:spcBef>
                        <a:spcAft>
                          <a:spcPts val="0"/>
                        </a:spcAft>
                        <a:buNone/>
                      </a:pPr>
                      <a:r>
                        <a:rPr lang="en-US" sz="2000" u="none" cap="none" strike="noStrike"/>
                        <a:t>S. No.</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Functionality</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Function ID in SRS</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Test cases</a:t>
                      </a:r>
                      <a:endParaRPr sz="2000" u="none" cap="none" strike="noStrike">
                        <a:latin typeface="Calibri"/>
                        <a:ea typeface="Calibri"/>
                        <a:cs typeface="Calibri"/>
                        <a:sym typeface="Calibri"/>
                      </a:endParaRPr>
                    </a:p>
                  </a:txBody>
                  <a:tcPr marT="0" marB="0" marR="68575" marL="68575" anchor="ctr"/>
                </a:tc>
              </a:tr>
              <a:tr h="254000">
                <a:tc>
                  <a:txBody>
                    <a:bodyPr/>
                    <a:lstStyle/>
                    <a:p>
                      <a:pPr indent="0" lvl="0" marL="0" marR="0" rtl="0" algn="ctr">
                        <a:lnSpc>
                          <a:spcPct val="115000"/>
                        </a:lnSpc>
                        <a:spcBef>
                          <a:spcPts val="0"/>
                        </a:spcBef>
                        <a:spcAft>
                          <a:spcPts val="0"/>
                        </a:spcAft>
                        <a:buNone/>
                      </a:pPr>
                      <a:r>
                        <a:rPr lang="en-US" sz="2000" u="none" cap="none" strike="noStrike"/>
                        <a:t>1</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Login the system</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F3.4</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T1</a:t>
                      </a:r>
                      <a:endParaRPr sz="2000" u="none" cap="none" strike="noStrike">
                        <a:latin typeface="Calibri"/>
                        <a:ea typeface="Calibri"/>
                        <a:cs typeface="Calibri"/>
                        <a:sym typeface="Calibri"/>
                      </a:endParaRPr>
                    </a:p>
                  </a:txBody>
                  <a:tcPr marT="0" marB="0" marR="68575" marL="68575" anchor="ctr"/>
                </a:tc>
              </a:tr>
              <a:tr h="254000">
                <a:tc>
                  <a:txBody>
                    <a:bodyPr/>
                    <a:lstStyle/>
                    <a:p>
                      <a:pPr indent="0" lvl="0" marL="0" marR="0" rtl="0" algn="ctr">
                        <a:lnSpc>
                          <a:spcPct val="115000"/>
                        </a:lnSpc>
                        <a:spcBef>
                          <a:spcPts val="0"/>
                        </a:spcBef>
                        <a:spcAft>
                          <a:spcPts val="0"/>
                        </a:spcAft>
                        <a:buNone/>
                      </a:pPr>
                      <a:r>
                        <a:rPr lang="en-US" sz="2000" u="none" cap="none" strike="noStrike"/>
                        <a:t>2</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View reservation status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F3.5</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T2</a:t>
                      </a:r>
                      <a:endParaRPr sz="2000" u="none" cap="none" strike="noStrike">
                        <a:latin typeface="Calibri"/>
                        <a:ea typeface="Calibri"/>
                        <a:cs typeface="Calibri"/>
                        <a:sym typeface="Calibri"/>
                      </a:endParaRPr>
                    </a:p>
                  </a:txBody>
                  <a:tcPr marT="0" marB="0" marR="68575" marL="68575" anchor="ctr"/>
                </a:tc>
              </a:tr>
              <a:tr h="254000">
                <a:tc>
                  <a:txBody>
                    <a:bodyPr/>
                    <a:lstStyle/>
                    <a:p>
                      <a:pPr indent="0" lvl="0" marL="0" marR="0" rtl="0" algn="ctr">
                        <a:lnSpc>
                          <a:spcPct val="115000"/>
                        </a:lnSpc>
                        <a:spcBef>
                          <a:spcPts val="0"/>
                        </a:spcBef>
                        <a:spcAft>
                          <a:spcPts val="0"/>
                        </a:spcAft>
                        <a:buNone/>
                      </a:pPr>
                      <a:r>
                        <a:rPr lang="en-US" sz="2000" u="none" cap="none" strike="noStrike"/>
                        <a:t>3</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View train schedule</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F3.6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T3</a:t>
                      </a:r>
                      <a:endParaRPr sz="2000" u="none" cap="none" strike="noStrike">
                        <a:latin typeface="Calibri"/>
                        <a:ea typeface="Calibri"/>
                        <a:cs typeface="Calibri"/>
                        <a:sym typeface="Calibri"/>
                      </a:endParaRPr>
                    </a:p>
                  </a:txBody>
                  <a:tcPr marT="0" marB="0" marR="68575" marL="68575" anchor="ctr"/>
                </a:tc>
              </a:tr>
              <a:tr h="254000">
                <a:tc>
                  <a:txBody>
                    <a:bodyPr/>
                    <a:lstStyle/>
                    <a:p>
                      <a:pPr indent="0" lvl="0" marL="0" marR="0" rtl="0" algn="ctr">
                        <a:lnSpc>
                          <a:spcPct val="115000"/>
                        </a:lnSpc>
                        <a:spcBef>
                          <a:spcPts val="0"/>
                        </a:spcBef>
                        <a:spcAft>
                          <a:spcPts val="0"/>
                        </a:spcAft>
                        <a:buNone/>
                      </a:pPr>
                      <a:r>
                        <a:rPr lang="en-US" sz="2000" u="none" cap="none" strike="noStrike"/>
                        <a:t>4</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Reserve seat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F3.7</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T4</a:t>
                      </a:r>
                      <a:endParaRPr sz="2000" u="none" cap="none" strike="noStrike">
                        <a:latin typeface="Calibri"/>
                        <a:ea typeface="Calibri"/>
                        <a:cs typeface="Calibri"/>
                        <a:sym typeface="Calibri"/>
                      </a:endParaRPr>
                    </a:p>
                  </a:txBody>
                  <a:tcPr marT="0" marB="0" marR="68575" marL="68575" anchor="ctr"/>
                </a:tc>
              </a:tr>
              <a:tr h="254000">
                <a:tc>
                  <a:txBody>
                    <a:bodyPr/>
                    <a:lstStyle/>
                    <a:p>
                      <a:pPr indent="0" lvl="0" marL="0" marR="0" rtl="0" algn="ctr">
                        <a:lnSpc>
                          <a:spcPct val="115000"/>
                        </a:lnSpc>
                        <a:spcBef>
                          <a:spcPts val="0"/>
                        </a:spcBef>
                        <a:spcAft>
                          <a:spcPts val="0"/>
                        </a:spcAft>
                        <a:buNone/>
                      </a:pPr>
                      <a:r>
                        <a:rPr lang="en-US" sz="2000" u="none" cap="none" strike="noStrike"/>
                        <a:t>5</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Cancel seat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F3.8</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T5</a:t>
                      </a:r>
                      <a:endParaRPr sz="2000" u="none" cap="none" strike="noStrike">
                        <a:latin typeface="Calibri"/>
                        <a:ea typeface="Calibri"/>
                        <a:cs typeface="Calibri"/>
                        <a:sym typeface="Calibri"/>
                      </a:endParaRPr>
                    </a:p>
                  </a:txBody>
                  <a:tcPr marT="0" marB="0" marR="68575" marL="68575" anchor="ctr"/>
                </a:tc>
              </a:tr>
              <a:tr h="254000">
                <a:tc>
                  <a:txBody>
                    <a:bodyPr/>
                    <a:lstStyle/>
                    <a:p>
                      <a:pPr indent="0" lvl="0" marL="0" marR="0" rtl="0" algn="ctr">
                        <a:lnSpc>
                          <a:spcPct val="115000"/>
                        </a:lnSpc>
                        <a:spcBef>
                          <a:spcPts val="0"/>
                        </a:spcBef>
                        <a:spcAft>
                          <a:spcPts val="0"/>
                        </a:spcAft>
                        <a:buNone/>
                      </a:pPr>
                      <a:r>
                        <a:rPr lang="en-US" sz="2000" u="none" cap="none" strike="noStrike"/>
                        <a:t>6</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Exit the system</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F3.9</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15000"/>
                        </a:lnSpc>
                        <a:spcBef>
                          <a:spcPts val="0"/>
                        </a:spcBef>
                        <a:spcAft>
                          <a:spcPts val="0"/>
                        </a:spcAft>
                        <a:buNone/>
                      </a:pPr>
                      <a:r>
                        <a:rPr lang="en-US" sz="2000" u="none" cap="none" strike="noStrike"/>
                        <a:t>T6</a:t>
                      </a:r>
                      <a:endParaRPr sz="2000" u="none" cap="none" strike="noStrike">
                        <a:latin typeface="Calibri"/>
                        <a:ea typeface="Calibri"/>
                        <a:cs typeface="Calibri"/>
                        <a:sym typeface="Calibri"/>
                      </a:endParaRPr>
                    </a:p>
                  </a:txBody>
                  <a:tcPr marT="0" marB="0" marR="68575" marL="68575" anchor="ctr"/>
                </a:tc>
              </a:tr>
            </a:tbl>
          </a:graphicData>
        </a:graphic>
      </p:graphicFrame>
      <p:sp>
        <p:nvSpPr>
          <p:cNvPr id="321" name="Google Shape;321;p36"/>
          <p:cNvSpPr/>
          <p:nvPr/>
        </p:nvSpPr>
        <p:spPr>
          <a:xfrm>
            <a:off x="1187624" y="1208267"/>
            <a:ext cx="7776864"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Gill Sans"/>
                <a:ea typeface="Gill Sans"/>
                <a:cs typeface="Gill Sans"/>
                <a:sym typeface="Gill Sans"/>
              </a:rPr>
              <a:t>There is a system for railway reservation system. There are many functionalities in the system, as given below:</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37"/>
          <p:cNvPicPr preferRelativeResize="0"/>
          <p:nvPr/>
        </p:nvPicPr>
        <p:blipFill rotWithShape="1">
          <a:blip r:embed="rId3">
            <a:alphaModFix/>
          </a:blip>
          <a:srcRect b="0" l="0" r="0" t="0"/>
          <a:stretch/>
        </p:blipFill>
        <p:spPr>
          <a:xfrm>
            <a:off x="1547664" y="0"/>
            <a:ext cx="7344816" cy="5195455"/>
          </a:xfrm>
          <a:prstGeom prst="rect">
            <a:avLst/>
          </a:prstGeom>
          <a:noFill/>
          <a:ln>
            <a:noFill/>
          </a:ln>
        </p:spPr>
      </p:pic>
      <p:sp>
        <p:nvSpPr>
          <p:cNvPr id="327" name="Google Shape;327;p37"/>
          <p:cNvSpPr txBox="1"/>
          <p:nvPr/>
        </p:nvSpPr>
        <p:spPr>
          <a:xfrm>
            <a:off x="5940152" y="0"/>
            <a:ext cx="3203848" cy="843558"/>
          </a:xfrm>
          <a:prstGeom prst="rect">
            <a:avLst/>
          </a:prstGeom>
          <a:solidFill>
            <a:srgbClr val="FFD46A"/>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C00000"/>
              </a:buClr>
              <a:buSzPts val="2400"/>
              <a:buFont typeface="Gill Sans"/>
              <a:buNone/>
            </a:pPr>
            <a:r>
              <a:rPr lang="en-US" sz="2400">
                <a:solidFill>
                  <a:srgbClr val="C00000"/>
                </a:solidFill>
                <a:latin typeface="Gill Sans"/>
                <a:ea typeface="Gill Sans"/>
                <a:cs typeface="Gill Sans"/>
                <a:sym typeface="Gill Sans"/>
              </a:rPr>
              <a:t>Test specification to ‘view reservation status’</a:t>
            </a:r>
            <a:endParaRPr sz="2400">
              <a:solidFill>
                <a:srgbClr val="C00000"/>
              </a:solidFill>
              <a:latin typeface="Gill Sans"/>
              <a:ea typeface="Gill Sans"/>
              <a:cs typeface="Gill Sans"/>
              <a:sym typeface="Gill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Procedure Specifications</a:t>
            </a:r>
            <a:endParaRPr/>
          </a:p>
        </p:txBody>
      </p:sp>
      <p:sp>
        <p:nvSpPr>
          <p:cNvPr id="333" name="Google Shape;333;p38"/>
          <p:cNvSpPr txBox="1"/>
          <p:nvPr>
            <p:ph idx="1" type="body"/>
          </p:nvPr>
        </p:nvSpPr>
        <p:spPr>
          <a:xfrm>
            <a:off x="1115616" y="1085850"/>
            <a:ext cx="7818071"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lang="en-US"/>
              <a:t>A test procedure is a sequence of steps required to carry out a test case or a specific task. </a:t>
            </a:r>
            <a:endParaRPr/>
          </a:p>
          <a:p>
            <a:pPr indent="-283464" lvl="0" marL="365760" rtl="0" algn="just">
              <a:lnSpc>
                <a:spcPct val="100000"/>
              </a:lnSpc>
              <a:spcBef>
                <a:spcPts val="600"/>
              </a:spcBef>
              <a:spcAft>
                <a:spcPts val="0"/>
              </a:spcAft>
              <a:buSzPts val="2240"/>
              <a:buChar char="⚫"/>
            </a:pPr>
            <a:r>
              <a:rPr lang="en-US"/>
              <a:t>This can be a separate document or merged with a test case specification.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1331640" y="0"/>
            <a:ext cx="7498080" cy="62753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pic>
        <p:nvPicPr>
          <p:cNvPr id="339" name="Google Shape;339;p39"/>
          <p:cNvPicPr preferRelativeResize="0"/>
          <p:nvPr>
            <p:ph idx="1" type="body"/>
          </p:nvPr>
        </p:nvPicPr>
        <p:blipFill rotWithShape="1">
          <a:blip r:embed="rId3">
            <a:alphaModFix/>
          </a:blip>
          <a:srcRect b="0" l="0" r="0" t="0"/>
          <a:stretch/>
        </p:blipFill>
        <p:spPr>
          <a:xfrm>
            <a:off x="1115616" y="715146"/>
            <a:ext cx="7848871" cy="43418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organization</a:t>
            </a:r>
            <a:endParaRPr/>
          </a:p>
        </p:txBody>
      </p:sp>
      <p:sp>
        <p:nvSpPr>
          <p:cNvPr id="123" name="Google Shape;123;p4"/>
          <p:cNvSpPr txBox="1"/>
          <p:nvPr>
            <p:ph idx="1" type="body"/>
          </p:nvPr>
        </p:nvSpPr>
        <p:spPr>
          <a:xfrm>
            <a:off x="1435607" y="1085850"/>
            <a:ext cx="7498080" cy="3600450"/>
          </a:xfrm>
          <a:prstGeom prst="rect">
            <a:avLst/>
          </a:prstGeom>
          <a:noFill/>
          <a:ln>
            <a:noFill/>
          </a:ln>
        </p:spPr>
        <p:txBody>
          <a:bodyPr anchorCtr="0" anchor="t" bIns="34275" lIns="68575" spcFirstLastPara="1" rIns="68575" wrap="square" tIns="34275">
            <a:noAutofit/>
          </a:bodyPr>
          <a:lstStyle/>
          <a:p>
            <a:pPr indent="-283464" lvl="0" marL="365760" rtl="0" algn="just">
              <a:lnSpc>
                <a:spcPct val="100000"/>
              </a:lnSpc>
              <a:spcBef>
                <a:spcPts val="0"/>
              </a:spcBef>
              <a:spcAft>
                <a:spcPts val="0"/>
              </a:spcAft>
              <a:buSzPts val="1920"/>
              <a:buChar char="⚫"/>
            </a:pPr>
            <a:r>
              <a:rPr lang="en-US" sz="2400"/>
              <a:t>It is the process of setting up and managing a suitable test organizational structure and defining explicit roles.</a:t>
            </a:r>
            <a:endParaRPr/>
          </a:p>
          <a:p>
            <a:pPr indent="-283464" lvl="0" marL="365760" rtl="0" algn="just">
              <a:lnSpc>
                <a:spcPct val="100000"/>
              </a:lnSpc>
              <a:spcBef>
                <a:spcPts val="600"/>
              </a:spcBef>
              <a:spcAft>
                <a:spcPts val="0"/>
              </a:spcAft>
              <a:buSzPts val="1920"/>
              <a:buChar char="⚫"/>
            </a:pPr>
            <a:r>
              <a:rPr lang="en-US" sz="2400"/>
              <a:t>The project framework under which the testing activities will be carried out is reviewed, high-level test phase plans are prepared, and resource schedules are considered.</a:t>
            </a:r>
            <a:endParaRPr/>
          </a:p>
          <a:p>
            <a:pPr indent="-283464" lvl="0" marL="365760" rtl="0" algn="just">
              <a:lnSpc>
                <a:spcPct val="100000"/>
              </a:lnSpc>
              <a:spcBef>
                <a:spcPts val="600"/>
              </a:spcBef>
              <a:spcAft>
                <a:spcPts val="0"/>
              </a:spcAft>
              <a:buSzPts val="1920"/>
              <a:buChar char="⚫"/>
            </a:pPr>
            <a:r>
              <a:rPr lang="en-US" sz="2400"/>
              <a:t>Test organization also involves the determination of configuration standards and defining the test environment.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345" name="Google Shape;345;p40"/>
          <p:cNvSpPr txBox="1"/>
          <p:nvPr>
            <p:ph idx="1" type="body"/>
          </p:nvPr>
        </p:nvSpPr>
        <p:spPr>
          <a:xfrm>
            <a:off x="1115616" y="1085850"/>
            <a:ext cx="7818071"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b="1" lang="en-US"/>
              <a:t>Test Log</a:t>
            </a:r>
            <a:endParaRPr/>
          </a:p>
          <a:p>
            <a:pPr indent="-283464" lvl="0" marL="365760" rtl="0" algn="just">
              <a:lnSpc>
                <a:spcPct val="100000"/>
              </a:lnSpc>
              <a:spcBef>
                <a:spcPts val="600"/>
              </a:spcBef>
              <a:spcAft>
                <a:spcPts val="0"/>
              </a:spcAft>
              <a:buSzPts val="2240"/>
              <a:buChar char="⚫"/>
            </a:pPr>
            <a:r>
              <a:rPr lang="en-US"/>
              <a:t>Test log is a record of the testing events that take place during the test. </a:t>
            </a:r>
            <a:endParaRPr/>
          </a:p>
          <a:p>
            <a:pPr indent="-283464" lvl="0" marL="365760" rtl="0" algn="just">
              <a:lnSpc>
                <a:spcPct val="100000"/>
              </a:lnSpc>
              <a:spcBef>
                <a:spcPts val="600"/>
              </a:spcBef>
              <a:spcAft>
                <a:spcPts val="0"/>
              </a:spcAft>
              <a:buSzPts val="2240"/>
              <a:buChar char="⚫"/>
            </a:pPr>
            <a:r>
              <a:rPr lang="en-US"/>
              <a:t>Test log is helpful for bug repair or regression testing.</a:t>
            </a:r>
            <a:endParaRPr/>
          </a:p>
          <a:p>
            <a:pPr indent="-283464" lvl="0" marL="365760" rtl="0" algn="just">
              <a:lnSpc>
                <a:spcPct val="100000"/>
              </a:lnSpc>
              <a:spcBef>
                <a:spcPts val="600"/>
              </a:spcBef>
              <a:spcAft>
                <a:spcPts val="0"/>
              </a:spcAft>
              <a:buSzPts val="2240"/>
              <a:buChar char="⚫"/>
            </a:pPr>
            <a:r>
              <a:rPr lang="en-US"/>
              <a:t> The developer gets valuable clues from this test log, as it provides snapshots of failures.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1"/>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351" name="Google Shape;351;p41"/>
          <p:cNvSpPr txBox="1"/>
          <p:nvPr>
            <p:ph idx="1" type="body"/>
          </p:nvPr>
        </p:nvSpPr>
        <p:spPr>
          <a:xfrm>
            <a:off x="1115616" y="1085850"/>
            <a:ext cx="7920880" cy="3600450"/>
          </a:xfrm>
          <a:prstGeom prst="rect">
            <a:avLst/>
          </a:prstGeom>
          <a:noFill/>
          <a:ln>
            <a:noFill/>
          </a:ln>
        </p:spPr>
        <p:txBody>
          <a:bodyPr anchorCtr="0" anchor="t" bIns="34275" lIns="68575" spcFirstLastPara="1" rIns="68575" wrap="square" tIns="34275">
            <a:normAutofit/>
          </a:bodyPr>
          <a:lstStyle/>
          <a:p>
            <a:pPr indent="0" lvl="0" marL="82296" rtl="0" algn="just">
              <a:lnSpc>
                <a:spcPct val="100000"/>
              </a:lnSpc>
              <a:spcBef>
                <a:spcPts val="0"/>
              </a:spcBef>
              <a:spcAft>
                <a:spcPts val="0"/>
              </a:spcAft>
              <a:buSzPts val="2240"/>
              <a:buNone/>
            </a:pPr>
            <a:r>
              <a:rPr lang="en-US"/>
              <a:t>Format for preparing a test log according to IEEE:</a:t>
            </a:r>
            <a:endParaRPr/>
          </a:p>
          <a:p>
            <a:pPr indent="-283464" lvl="0" marL="365760" rtl="0" algn="just">
              <a:lnSpc>
                <a:spcPct val="100000"/>
              </a:lnSpc>
              <a:spcBef>
                <a:spcPts val="600"/>
              </a:spcBef>
              <a:spcAft>
                <a:spcPts val="0"/>
              </a:spcAft>
              <a:buSzPts val="2240"/>
              <a:buFont typeface="Arial"/>
              <a:buChar char="•"/>
            </a:pPr>
            <a:r>
              <a:rPr lang="en-US"/>
              <a:t>Test log identifier</a:t>
            </a:r>
            <a:endParaRPr/>
          </a:p>
          <a:p>
            <a:pPr indent="-283464" lvl="0" marL="365760" rtl="0" algn="just">
              <a:lnSpc>
                <a:spcPct val="100000"/>
              </a:lnSpc>
              <a:spcBef>
                <a:spcPts val="600"/>
              </a:spcBef>
              <a:spcAft>
                <a:spcPts val="0"/>
              </a:spcAft>
              <a:buSzPts val="2240"/>
              <a:buFont typeface="Arial"/>
              <a:buChar char="•"/>
            </a:pPr>
            <a:r>
              <a:rPr lang="en-US"/>
              <a:t>Description</a:t>
            </a:r>
            <a:r>
              <a:rPr b="1" lang="en-US"/>
              <a:t> </a:t>
            </a:r>
            <a:r>
              <a:rPr lang="en-US"/>
              <a:t>-</a:t>
            </a:r>
            <a:r>
              <a:rPr b="1" lang="en-US"/>
              <a:t> </a:t>
            </a:r>
            <a:r>
              <a:rPr lang="en-US"/>
              <a:t>Mention the items to be tested, their version number, and the environment in which testing is being performed.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357" name="Google Shape;357;p42"/>
          <p:cNvSpPr txBox="1"/>
          <p:nvPr>
            <p:ph idx="1" type="body"/>
          </p:nvPr>
        </p:nvSpPr>
        <p:spPr>
          <a:xfrm>
            <a:off x="1187624" y="987574"/>
            <a:ext cx="7746063" cy="3790156"/>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lang="en-US"/>
              <a:t>Activity &amp; event entries - Mention the followings:</a:t>
            </a:r>
            <a:endParaRPr/>
          </a:p>
          <a:p>
            <a:pPr indent="0" lvl="2" marL="603504" rtl="0" algn="just">
              <a:lnSpc>
                <a:spcPct val="100000"/>
              </a:lnSpc>
              <a:spcBef>
                <a:spcPts val="400"/>
              </a:spcBef>
              <a:spcAft>
                <a:spcPts val="0"/>
              </a:spcAft>
              <a:buSzPts val="2000"/>
              <a:buNone/>
            </a:pPr>
            <a:r>
              <a:rPr lang="en-US"/>
              <a:t>(i) Date</a:t>
            </a:r>
            <a:endParaRPr/>
          </a:p>
          <a:p>
            <a:pPr indent="0" lvl="2" marL="603504" rtl="0" algn="just">
              <a:lnSpc>
                <a:spcPct val="100000"/>
              </a:lnSpc>
              <a:spcBef>
                <a:spcPts val="400"/>
              </a:spcBef>
              <a:spcAft>
                <a:spcPts val="0"/>
              </a:spcAft>
              <a:buSzPts val="2000"/>
              <a:buNone/>
            </a:pPr>
            <a:r>
              <a:rPr lang="en-US"/>
              <a:t>(ii) Author of the test</a:t>
            </a:r>
            <a:endParaRPr/>
          </a:p>
          <a:p>
            <a:pPr indent="0" lvl="2" marL="603504" rtl="0" algn="just">
              <a:lnSpc>
                <a:spcPct val="100000"/>
              </a:lnSpc>
              <a:spcBef>
                <a:spcPts val="400"/>
              </a:spcBef>
              <a:spcAft>
                <a:spcPts val="0"/>
              </a:spcAft>
              <a:buSzPts val="2000"/>
              <a:buNone/>
            </a:pPr>
            <a:r>
              <a:rPr lang="en-US"/>
              <a:t>(iii) Test case ID</a:t>
            </a:r>
            <a:endParaRPr/>
          </a:p>
          <a:p>
            <a:pPr indent="0" lvl="2" marL="603504" rtl="0" algn="just">
              <a:lnSpc>
                <a:spcPct val="100000"/>
              </a:lnSpc>
              <a:spcBef>
                <a:spcPts val="400"/>
              </a:spcBef>
              <a:spcAft>
                <a:spcPts val="0"/>
              </a:spcAft>
              <a:buSzPts val="2000"/>
              <a:buNone/>
            </a:pPr>
            <a:r>
              <a:rPr lang="en-US"/>
              <a:t>(iv) Name the personnel involved in testing</a:t>
            </a:r>
            <a:endParaRPr/>
          </a:p>
          <a:p>
            <a:pPr indent="0" lvl="2" marL="603504" rtl="0" algn="just">
              <a:lnSpc>
                <a:spcPct val="100000"/>
              </a:lnSpc>
              <a:spcBef>
                <a:spcPts val="400"/>
              </a:spcBef>
              <a:spcAft>
                <a:spcPts val="0"/>
              </a:spcAft>
              <a:buSzPts val="2000"/>
              <a:buNone/>
            </a:pPr>
            <a:r>
              <a:rPr lang="en-US"/>
              <a:t>(v) For each execution, record the results and mention pass/fail status</a:t>
            </a:r>
            <a:endParaRPr/>
          </a:p>
          <a:p>
            <a:pPr indent="0" lvl="2" marL="603504" rtl="0" algn="just">
              <a:lnSpc>
                <a:spcPct val="100000"/>
              </a:lnSpc>
              <a:spcBef>
                <a:spcPts val="400"/>
              </a:spcBef>
              <a:spcAft>
                <a:spcPts val="0"/>
              </a:spcAft>
              <a:buSzPts val="2000"/>
              <a:buNone/>
            </a:pPr>
            <a:r>
              <a:rPr lang="en-US"/>
              <a:t>(vi) Report any anomalous unexpected event, before or after the execution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3"/>
          <p:cNvPicPr preferRelativeResize="0"/>
          <p:nvPr/>
        </p:nvPicPr>
        <p:blipFill rotWithShape="1">
          <a:blip r:embed="rId3">
            <a:alphaModFix/>
          </a:blip>
          <a:srcRect b="0" l="0" r="0" t="0"/>
          <a:stretch/>
        </p:blipFill>
        <p:spPr>
          <a:xfrm>
            <a:off x="1504950" y="0"/>
            <a:ext cx="7243514" cy="5143500"/>
          </a:xfrm>
          <a:prstGeom prst="rect">
            <a:avLst/>
          </a:prstGeom>
          <a:noFill/>
          <a:ln>
            <a:noFill/>
          </a:ln>
        </p:spPr>
      </p:pic>
      <p:sp>
        <p:nvSpPr>
          <p:cNvPr id="363" name="Google Shape;363;p43"/>
          <p:cNvSpPr/>
          <p:nvPr/>
        </p:nvSpPr>
        <p:spPr>
          <a:xfrm>
            <a:off x="5514804" y="0"/>
            <a:ext cx="3653757" cy="461665"/>
          </a:xfrm>
          <a:prstGeom prst="rect">
            <a:avLst/>
          </a:prstGeom>
          <a:solidFill>
            <a:srgbClr val="FFD46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5"/>
                </a:solidFill>
                <a:latin typeface="Gill Sans"/>
                <a:ea typeface="Gill Sans"/>
                <a:cs typeface="Gill Sans"/>
                <a:sym typeface="Gill Sans"/>
              </a:rPr>
              <a:t>Sample test log for Example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1403648" y="1234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369" name="Google Shape;369;p44"/>
          <p:cNvSpPr txBox="1"/>
          <p:nvPr>
            <p:ph idx="1" type="body"/>
          </p:nvPr>
        </p:nvSpPr>
        <p:spPr>
          <a:xfrm>
            <a:off x="1331640" y="987574"/>
            <a:ext cx="7498080" cy="4104456"/>
          </a:xfrm>
          <a:prstGeom prst="rect">
            <a:avLst/>
          </a:prstGeom>
          <a:noFill/>
          <a:ln>
            <a:noFill/>
          </a:ln>
        </p:spPr>
        <p:txBody>
          <a:bodyPr anchorCtr="0" anchor="t" bIns="34275" lIns="68575" spcFirstLastPara="1" rIns="68575" wrap="square" tIns="34275">
            <a:noAutofit/>
          </a:bodyPr>
          <a:lstStyle/>
          <a:p>
            <a:pPr indent="0" lvl="0" marL="82296" rtl="0" algn="just">
              <a:lnSpc>
                <a:spcPct val="100000"/>
              </a:lnSpc>
              <a:spcBef>
                <a:spcPts val="0"/>
              </a:spcBef>
              <a:spcAft>
                <a:spcPts val="0"/>
              </a:spcAft>
              <a:buSzPts val="1920"/>
              <a:buNone/>
            </a:pPr>
            <a:r>
              <a:rPr b="1" lang="en-US" sz="2400"/>
              <a:t>Test Incident Report</a:t>
            </a:r>
            <a:endParaRPr/>
          </a:p>
          <a:p>
            <a:pPr indent="-283464" lvl="0" marL="365760" rtl="0" algn="just">
              <a:lnSpc>
                <a:spcPct val="100000"/>
              </a:lnSpc>
              <a:spcBef>
                <a:spcPts val="600"/>
              </a:spcBef>
              <a:spcAft>
                <a:spcPts val="0"/>
              </a:spcAft>
              <a:buSzPts val="1920"/>
              <a:buChar char="⚫"/>
            </a:pPr>
            <a:r>
              <a:rPr lang="en-US" sz="2400"/>
              <a:t>This is a form of bug report.</a:t>
            </a:r>
            <a:endParaRPr/>
          </a:p>
          <a:p>
            <a:pPr indent="-283464" lvl="0" marL="365760" rtl="0" algn="just">
              <a:lnSpc>
                <a:spcPct val="100000"/>
              </a:lnSpc>
              <a:spcBef>
                <a:spcPts val="600"/>
              </a:spcBef>
              <a:spcAft>
                <a:spcPts val="0"/>
              </a:spcAft>
              <a:buSzPts val="1920"/>
              <a:buChar char="⚫"/>
            </a:pPr>
            <a:r>
              <a:rPr lang="en-US" sz="2400"/>
              <a:t> It is the report about any unexpected event during</a:t>
            </a:r>
            <a:endParaRPr/>
          </a:p>
          <a:p>
            <a:pPr indent="-283464" lvl="0" marL="365760" rtl="0" algn="just">
              <a:lnSpc>
                <a:spcPct val="100000"/>
              </a:lnSpc>
              <a:spcBef>
                <a:spcPts val="600"/>
              </a:spcBef>
              <a:spcAft>
                <a:spcPts val="0"/>
              </a:spcAft>
              <a:buSzPts val="1920"/>
              <a:buChar char="⚫"/>
            </a:pPr>
            <a:r>
              <a:rPr lang="en-US" sz="2400"/>
              <a:t>testing which needs further investigation to resolve the bug. </a:t>
            </a:r>
            <a:endParaRPr sz="2400"/>
          </a:p>
          <a:p>
            <a:pPr indent="-283464" lvl="0" marL="365760" rtl="0" algn="just">
              <a:lnSpc>
                <a:spcPct val="100000"/>
              </a:lnSpc>
              <a:spcBef>
                <a:spcPts val="600"/>
              </a:spcBef>
              <a:spcAft>
                <a:spcPts val="0"/>
              </a:spcAft>
              <a:buSzPts val="1920"/>
              <a:buChar char="⚫"/>
            </a:pPr>
            <a:r>
              <a:rPr lang="en-US" sz="2400"/>
              <a:t>Therefore, this report completely describes the execution of the event. </a:t>
            </a:r>
            <a:endParaRPr sz="2400"/>
          </a:p>
          <a:p>
            <a:pPr indent="-283464" lvl="0" marL="365760" rtl="0" algn="just">
              <a:lnSpc>
                <a:spcPct val="100000"/>
              </a:lnSpc>
              <a:spcBef>
                <a:spcPts val="600"/>
              </a:spcBef>
              <a:spcAft>
                <a:spcPts val="0"/>
              </a:spcAft>
              <a:buSzPts val="1920"/>
              <a:buChar char="⚫"/>
            </a:pPr>
            <a:r>
              <a:rPr lang="en-US" sz="2400"/>
              <a:t>It not only reports the problem that has occurred but also compares the expected output with the actual results.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375" name="Google Shape;375;p45"/>
          <p:cNvSpPr txBox="1"/>
          <p:nvPr>
            <p:ph idx="1" type="body"/>
          </p:nvPr>
        </p:nvSpPr>
        <p:spPr>
          <a:xfrm>
            <a:off x="1187624" y="987574"/>
            <a:ext cx="7776864" cy="3816424"/>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lang="en-US"/>
              <a:t>Components of a test incident report</a:t>
            </a:r>
            <a:endParaRPr/>
          </a:p>
          <a:p>
            <a:pPr indent="-121919" lvl="2" marL="631825" rtl="0" algn="just">
              <a:lnSpc>
                <a:spcPct val="100000"/>
              </a:lnSpc>
              <a:spcBef>
                <a:spcPts val="600"/>
              </a:spcBef>
              <a:spcAft>
                <a:spcPts val="0"/>
              </a:spcAft>
              <a:buClr>
                <a:schemeClr val="accent1"/>
              </a:buClr>
              <a:buSzPts val="1920"/>
              <a:buFont typeface="Noto Sans Symbols"/>
              <a:buChar char="⚫"/>
            </a:pPr>
            <a:r>
              <a:rPr lang="en-US" sz="2400"/>
              <a:t> Test incident report identifier</a:t>
            </a:r>
            <a:endParaRPr/>
          </a:p>
          <a:p>
            <a:pPr indent="-121919" lvl="2" marL="631825" rtl="0" algn="just">
              <a:lnSpc>
                <a:spcPct val="100000"/>
              </a:lnSpc>
              <a:spcBef>
                <a:spcPts val="600"/>
              </a:spcBef>
              <a:spcAft>
                <a:spcPts val="0"/>
              </a:spcAft>
              <a:buClr>
                <a:schemeClr val="accent1"/>
              </a:buClr>
              <a:buSzPts val="1920"/>
              <a:buFont typeface="Noto Sans Symbols"/>
              <a:buChar char="⚫"/>
            </a:pPr>
            <a:r>
              <a:rPr lang="en-US" sz="2400"/>
              <a:t> Summary - Identify the test items involved, test cases/procedures, &amp;the test log associated with this test.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txBox="1"/>
          <p:nvPr>
            <p:ph type="title"/>
          </p:nvPr>
        </p:nvSpPr>
        <p:spPr>
          <a:xfrm>
            <a:off x="1475656" y="1234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381" name="Google Shape;381;p46"/>
          <p:cNvSpPr txBox="1"/>
          <p:nvPr>
            <p:ph idx="1" type="body"/>
          </p:nvPr>
        </p:nvSpPr>
        <p:spPr>
          <a:xfrm>
            <a:off x="1331640" y="843558"/>
            <a:ext cx="7498080" cy="3862164"/>
          </a:xfrm>
          <a:prstGeom prst="rect">
            <a:avLst/>
          </a:prstGeom>
          <a:noFill/>
          <a:ln>
            <a:noFill/>
          </a:ln>
        </p:spPr>
        <p:txBody>
          <a:bodyPr anchorCtr="0" anchor="t" bIns="34275" lIns="68575" spcFirstLastPara="1" rIns="68575" wrap="square" tIns="34275">
            <a:noAutofit/>
          </a:bodyPr>
          <a:lstStyle/>
          <a:p>
            <a:pPr indent="-283464" lvl="0" marL="365760" rtl="0" algn="l">
              <a:lnSpc>
                <a:spcPct val="100000"/>
              </a:lnSpc>
              <a:spcBef>
                <a:spcPts val="0"/>
              </a:spcBef>
              <a:spcAft>
                <a:spcPts val="0"/>
              </a:spcAft>
              <a:buSzPts val="1920"/>
              <a:buChar char="⚫"/>
            </a:pPr>
            <a:r>
              <a:rPr lang="en-US" sz="2400"/>
              <a:t>Incident description</a:t>
            </a:r>
            <a:r>
              <a:rPr b="1" lang="en-US" sz="2400"/>
              <a:t> </a:t>
            </a:r>
            <a:r>
              <a:rPr lang="en-US" sz="2400"/>
              <a:t>-</a:t>
            </a:r>
            <a:r>
              <a:rPr b="1" lang="en-US" sz="2400"/>
              <a:t> </a:t>
            </a:r>
            <a:r>
              <a:rPr lang="en-US" sz="2400"/>
              <a:t>It describes the followings:</a:t>
            </a:r>
            <a:endParaRPr sz="2400"/>
          </a:p>
          <a:p>
            <a:pPr indent="0" lvl="1" marL="356616" rtl="0" algn="l">
              <a:lnSpc>
                <a:spcPct val="100000"/>
              </a:lnSpc>
              <a:spcBef>
                <a:spcPts val="550"/>
              </a:spcBef>
              <a:spcAft>
                <a:spcPts val="0"/>
              </a:spcAft>
              <a:buSzPts val="2000"/>
              <a:buNone/>
            </a:pPr>
            <a:r>
              <a:rPr lang="en-US" sz="2000"/>
              <a:t>(i) Date and time</a:t>
            </a:r>
            <a:endParaRPr/>
          </a:p>
          <a:p>
            <a:pPr indent="0" lvl="1" marL="356616" rtl="0" algn="l">
              <a:lnSpc>
                <a:spcPct val="100000"/>
              </a:lnSpc>
              <a:spcBef>
                <a:spcPts val="550"/>
              </a:spcBef>
              <a:spcAft>
                <a:spcPts val="0"/>
              </a:spcAft>
              <a:buSzPts val="2000"/>
              <a:buNone/>
            </a:pPr>
            <a:r>
              <a:rPr lang="en-US" sz="2000"/>
              <a:t>(ii) Testing personnel names</a:t>
            </a:r>
            <a:endParaRPr/>
          </a:p>
          <a:p>
            <a:pPr indent="0" lvl="1" marL="356616" rtl="0" algn="l">
              <a:lnSpc>
                <a:spcPct val="100000"/>
              </a:lnSpc>
              <a:spcBef>
                <a:spcPts val="550"/>
              </a:spcBef>
              <a:spcAft>
                <a:spcPts val="0"/>
              </a:spcAft>
              <a:buSzPts val="2000"/>
              <a:buNone/>
            </a:pPr>
            <a:r>
              <a:rPr lang="en-US" sz="2000"/>
              <a:t>(iii) Environment</a:t>
            </a:r>
            <a:endParaRPr/>
          </a:p>
          <a:p>
            <a:pPr indent="0" lvl="1" marL="356616" rtl="0" algn="l">
              <a:lnSpc>
                <a:spcPct val="100000"/>
              </a:lnSpc>
              <a:spcBef>
                <a:spcPts val="550"/>
              </a:spcBef>
              <a:spcAft>
                <a:spcPts val="0"/>
              </a:spcAft>
              <a:buSzPts val="2000"/>
              <a:buNone/>
            </a:pPr>
            <a:r>
              <a:rPr lang="en-US" sz="2000"/>
              <a:t>(iv) Testing inputs</a:t>
            </a:r>
            <a:endParaRPr/>
          </a:p>
          <a:p>
            <a:pPr indent="0" lvl="1" marL="356616" rtl="0" algn="l">
              <a:lnSpc>
                <a:spcPct val="100000"/>
              </a:lnSpc>
              <a:spcBef>
                <a:spcPts val="550"/>
              </a:spcBef>
              <a:spcAft>
                <a:spcPts val="0"/>
              </a:spcAft>
              <a:buSzPts val="2000"/>
              <a:buNone/>
            </a:pPr>
            <a:r>
              <a:rPr lang="en-US" sz="2000"/>
              <a:t>(v) Expected outputs</a:t>
            </a:r>
            <a:endParaRPr/>
          </a:p>
          <a:p>
            <a:pPr indent="0" lvl="1" marL="356616" rtl="0" algn="l">
              <a:lnSpc>
                <a:spcPct val="100000"/>
              </a:lnSpc>
              <a:spcBef>
                <a:spcPts val="550"/>
              </a:spcBef>
              <a:spcAft>
                <a:spcPts val="0"/>
              </a:spcAft>
              <a:buSzPts val="2000"/>
              <a:buNone/>
            </a:pPr>
            <a:r>
              <a:rPr lang="en-US" sz="2000"/>
              <a:t>(vi) Actual outputs</a:t>
            </a:r>
            <a:endParaRPr/>
          </a:p>
          <a:p>
            <a:pPr indent="0" lvl="1" marL="356616" rtl="0" algn="l">
              <a:lnSpc>
                <a:spcPct val="100000"/>
              </a:lnSpc>
              <a:spcBef>
                <a:spcPts val="550"/>
              </a:spcBef>
              <a:spcAft>
                <a:spcPts val="0"/>
              </a:spcAft>
              <a:buSzPts val="2000"/>
              <a:buNone/>
            </a:pPr>
            <a:r>
              <a:rPr lang="en-US" sz="2000"/>
              <a:t>(vii) Anomalies detected during the test</a:t>
            </a:r>
            <a:endParaRPr/>
          </a:p>
          <a:p>
            <a:pPr indent="0" lvl="1" marL="356616" rtl="0" algn="l">
              <a:lnSpc>
                <a:spcPct val="100000"/>
              </a:lnSpc>
              <a:spcBef>
                <a:spcPts val="550"/>
              </a:spcBef>
              <a:spcAft>
                <a:spcPts val="0"/>
              </a:spcAft>
              <a:buSzPts val="2000"/>
              <a:buNone/>
            </a:pPr>
            <a:r>
              <a:rPr lang="en-US" sz="2000"/>
              <a:t>(viii) Attempts to repeat the same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387" name="Google Shape;387;p47"/>
          <p:cNvSpPr txBox="1"/>
          <p:nvPr>
            <p:ph idx="1" type="body"/>
          </p:nvPr>
        </p:nvSpPr>
        <p:spPr>
          <a:xfrm>
            <a:off x="1187624" y="1085850"/>
            <a:ext cx="7746063"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lang="en-US"/>
              <a:t>Impact</a:t>
            </a:r>
            <a:r>
              <a:rPr b="1" lang="en-US"/>
              <a:t> </a:t>
            </a:r>
            <a:r>
              <a:rPr lang="en-US"/>
              <a:t>- The originator of this report will assign a severity value/rank to this incident so that the developer may know the impact of this problem and debug the critical problem first.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48"/>
          <p:cNvPicPr preferRelativeResize="0"/>
          <p:nvPr/>
        </p:nvPicPr>
        <p:blipFill rotWithShape="1">
          <a:blip r:embed="rId3">
            <a:alphaModFix/>
          </a:blip>
          <a:srcRect b="0" l="0" r="0" t="0"/>
          <a:stretch/>
        </p:blipFill>
        <p:spPr>
          <a:xfrm>
            <a:off x="1374844" y="0"/>
            <a:ext cx="7445628" cy="5143500"/>
          </a:xfrm>
          <a:prstGeom prst="rect">
            <a:avLst/>
          </a:prstGeom>
          <a:noFill/>
          <a:ln>
            <a:noFill/>
          </a:ln>
        </p:spPr>
      </p:pic>
      <p:sp>
        <p:nvSpPr>
          <p:cNvPr id="393" name="Google Shape;393;p48"/>
          <p:cNvSpPr/>
          <p:nvPr/>
        </p:nvSpPr>
        <p:spPr>
          <a:xfrm>
            <a:off x="6119664" y="8738"/>
            <a:ext cx="3024336" cy="707886"/>
          </a:xfrm>
          <a:prstGeom prst="rect">
            <a:avLst/>
          </a:prstGeom>
          <a:solidFill>
            <a:srgbClr val="FFD46A"/>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accent5"/>
                </a:solidFill>
                <a:latin typeface="Gill Sans"/>
                <a:ea typeface="Gill Sans"/>
                <a:cs typeface="Gill Sans"/>
                <a:sym typeface="Gill Sans"/>
              </a:rPr>
              <a:t>Sample test incident report </a:t>
            </a:r>
            <a:endParaRPr sz="2000">
              <a:solidFill>
                <a:schemeClr val="accent5"/>
              </a:solidFill>
              <a:latin typeface="Gill Sans"/>
              <a:ea typeface="Gill Sans"/>
              <a:cs typeface="Gill Sans"/>
              <a:sym typeface="Gill Sans"/>
            </a:endParaRPr>
          </a:p>
          <a:p>
            <a:pPr indent="0" lvl="0" marL="0" marR="0" rtl="0" algn="ctr">
              <a:spcBef>
                <a:spcPts val="0"/>
              </a:spcBef>
              <a:spcAft>
                <a:spcPts val="0"/>
              </a:spcAft>
              <a:buNone/>
            </a:pPr>
            <a:r>
              <a:rPr lang="en-US" sz="2000">
                <a:solidFill>
                  <a:schemeClr val="accent5"/>
                </a:solidFill>
                <a:latin typeface="Gill Sans"/>
                <a:ea typeface="Gill Sans"/>
                <a:cs typeface="Gill Sans"/>
                <a:sym typeface="Gill Sans"/>
              </a:rPr>
              <a:t>for Example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9"/>
          <p:cNvSpPr txBox="1"/>
          <p:nvPr>
            <p:ph type="title"/>
          </p:nvPr>
        </p:nvSpPr>
        <p:spPr>
          <a:xfrm>
            <a:off x="1403648" y="51470"/>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399" name="Google Shape;399;p49"/>
          <p:cNvSpPr txBox="1"/>
          <p:nvPr>
            <p:ph idx="1" type="body"/>
          </p:nvPr>
        </p:nvSpPr>
        <p:spPr>
          <a:xfrm>
            <a:off x="1187624" y="987574"/>
            <a:ext cx="7848872" cy="4006180"/>
          </a:xfrm>
          <a:prstGeom prst="rect">
            <a:avLst/>
          </a:prstGeom>
          <a:noFill/>
          <a:ln>
            <a:noFill/>
          </a:ln>
        </p:spPr>
        <p:txBody>
          <a:bodyPr anchorCtr="0" anchor="t" bIns="34275" lIns="68575" spcFirstLastPara="1" rIns="68575" wrap="square" tIns="34275">
            <a:noAutofit/>
          </a:bodyPr>
          <a:lstStyle/>
          <a:p>
            <a:pPr indent="0" lvl="0" marL="82296" rtl="0" algn="just">
              <a:lnSpc>
                <a:spcPct val="100000"/>
              </a:lnSpc>
              <a:spcBef>
                <a:spcPts val="0"/>
              </a:spcBef>
              <a:spcAft>
                <a:spcPts val="0"/>
              </a:spcAft>
              <a:buSzPts val="1920"/>
              <a:buNone/>
            </a:pPr>
            <a:r>
              <a:rPr b="1" lang="en-US" sz="2400"/>
              <a:t>Test Summary Report</a:t>
            </a:r>
            <a:endParaRPr/>
          </a:p>
          <a:p>
            <a:pPr indent="-283464" lvl="0" marL="365760" rtl="0" algn="just">
              <a:lnSpc>
                <a:spcPct val="100000"/>
              </a:lnSpc>
              <a:spcBef>
                <a:spcPts val="600"/>
              </a:spcBef>
              <a:spcAft>
                <a:spcPts val="0"/>
              </a:spcAft>
              <a:buSzPts val="1920"/>
              <a:buChar char="⚫"/>
            </a:pPr>
            <a:r>
              <a:rPr lang="en-US" sz="2400"/>
              <a:t>It is basically an evaluation report prepared when the testing is over. </a:t>
            </a:r>
            <a:endParaRPr sz="2400"/>
          </a:p>
          <a:p>
            <a:pPr indent="-283464" lvl="0" marL="365760" rtl="0" algn="just">
              <a:lnSpc>
                <a:spcPct val="100000"/>
              </a:lnSpc>
              <a:spcBef>
                <a:spcPts val="600"/>
              </a:spcBef>
              <a:spcAft>
                <a:spcPts val="0"/>
              </a:spcAft>
              <a:buSzPts val="1920"/>
              <a:buChar char="⚫"/>
            </a:pPr>
            <a:r>
              <a:rPr lang="en-US" sz="2400"/>
              <a:t>It is the summary of all the tests executed for a specific test design specification. </a:t>
            </a:r>
            <a:endParaRPr sz="2400"/>
          </a:p>
          <a:p>
            <a:pPr indent="-283464" lvl="0" marL="365760" rtl="0" algn="just">
              <a:lnSpc>
                <a:spcPct val="100000"/>
              </a:lnSpc>
              <a:spcBef>
                <a:spcPts val="600"/>
              </a:spcBef>
              <a:spcAft>
                <a:spcPts val="0"/>
              </a:spcAft>
              <a:buSzPts val="1920"/>
              <a:buChar char="⚫"/>
            </a:pPr>
            <a:r>
              <a:rPr lang="en-US" sz="2400"/>
              <a:t>It can provide the measurement of how much testing efforts have been applied for the test.</a:t>
            </a:r>
            <a:endParaRPr/>
          </a:p>
          <a:p>
            <a:pPr indent="-283464" lvl="0" marL="365760" rtl="0" algn="just">
              <a:lnSpc>
                <a:spcPct val="100000"/>
              </a:lnSpc>
              <a:spcBef>
                <a:spcPts val="600"/>
              </a:spcBef>
              <a:spcAft>
                <a:spcPts val="0"/>
              </a:spcAft>
              <a:buSzPts val="1920"/>
              <a:buChar char="⚫"/>
            </a:pPr>
            <a:r>
              <a:rPr lang="en-US" sz="2400"/>
              <a:t> It also becomes a historical database for future projects, as it provides information about the particular type of bugs observed.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planning</a:t>
            </a:r>
            <a:endParaRPr/>
          </a:p>
        </p:txBody>
      </p:sp>
      <p:sp>
        <p:nvSpPr>
          <p:cNvPr id="129" name="Google Shape;129;p5"/>
          <p:cNvSpPr txBox="1"/>
          <p:nvPr>
            <p:ph idx="1" type="body"/>
          </p:nvPr>
        </p:nvSpPr>
        <p:spPr>
          <a:xfrm>
            <a:off x="1435607" y="1085850"/>
            <a:ext cx="7498080"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lang="en-US"/>
              <a:t>The requirements definition and design specifications facilitate the identification of major test items and these may necessitate updating the test strategy.</a:t>
            </a:r>
            <a:endParaRPr/>
          </a:p>
          <a:p>
            <a:pPr indent="-283464" lvl="0" marL="365760" rtl="0" algn="just">
              <a:lnSpc>
                <a:spcPct val="100000"/>
              </a:lnSpc>
              <a:spcBef>
                <a:spcPts val="600"/>
              </a:spcBef>
              <a:spcAft>
                <a:spcPts val="0"/>
              </a:spcAft>
              <a:buSzPts val="2240"/>
              <a:buChar char="⚫"/>
            </a:pPr>
            <a:r>
              <a:rPr lang="en-US"/>
              <a:t>A detailed test plan and schedule is prepared with key test responsibilities being indicated.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406" name="Google Shape;406;p50"/>
          <p:cNvSpPr txBox="1"/>
          <p:nvPr>
            <p:ph idx="1" type="body"/>
          </p:nvPr>
        </p:nvSpPr>
        <p:spPr>
          <a:xfrm>
            <a:off x="1187624" y="1085850"/>
            <a:ext cx="7848872"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lang="en-US"/>
              <a:t>A test summary report contains the following components:</a:t>
            </a:r>
            <a:endParaRPr/>
          </a:p>
          <a:p>
            <a:pPr indent="0" lvl="2" marL="603504" rtl="0" algn="just">
              <a:lnSpc>
                <a:spcPct val="100000"/>
              </a:lnSpc>
              <a:spcBef>
                <a:spcPts val="400"/>
              </a:spcBef>
              <a:spcAft>
                <a:spcPts val="0"/>
              </a:spcAft>
              <a:buSzPts val="2000"/>
              <a:buNone/>
            </a:pPr>
            <a:r>
              <a:rPr lang="en-US"/>
              <a:t>1</a:t>
            </a:r>
            <a:r>
              <a:rPr lang="en-US" sz="1800"/>
              <a:t>.  </a:t>
            </a:r>
            <a:r>
              <a:rPr b="1" lang="en-US"/>
              <a:t>Test summary report identifier</a:t>
            </a:r>
            <a:endParaRPr b="1"/>
          </a:p>
          <a:p>
            <a:pPr indent="0" lvl="2" marL="603504" rtl="0" algn="just">
              <a:lnSpc>
                <a:spcPct val="100000"/>
              </a:lnSpc>
              <a:spcBef>
                <a:spcPts val="400"/>
              </a:spcBef>
              <a:spcAft>
                <a:spcPts val="0"/>
              </a:spcAft>
              <a:buSzPts val="2000"/>
              <a:buNone/>
            </a:pPr>
            <a:r>
              <a:rPr lang="en-US"/>
              <a:t>2.  </a:t>
            </a:r>
            <a:r>
              <a:rPr b="1" lang="en-US"/>
              <a:t>Description </a:t>
            </a:r>
            <a:r>
              <a:rPr lang="en-US"/>
              <a:t>Identify the test items being reported in this report with the test case/procedure ID.</a:t>
            </a:r>
            <a:endParaRPr/>
          </a:p>
          <a:p>
            <a:pPr indent="0" lvl="2" marL="603504" rtl="0" algn="just">
              <a:lnSpc>
                <a:spcPct val="100000"/>
              </a:lnSpc>
              <a:spcBef>
                <a:spcPts val="400"/>
              </a:spcBef>
              <a:spcAft>
                <a:spcPts val="0"/>
              </a:spcAft>
              <a:buSzPts val="2000"/>
              <a:buNone/>
            </a:pPr>
            <a:r>
              <a:rPr lang="en-US"/>
              <a:t>3. </a:t>
            </a:r>
            <a:r>
              <a:rPr b="1" lang="en-US"/>
              <a:t>Variances </a:t>
            </a:r>
            <a:r>
              <a:rPr lang="en-US"/>
              <a:t>Mention any deviation from the test plans, test procedures, if any.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1"/>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412" name="Google Shape;412;p51"/>
          <p:cNvSpPr txBox="1"/>
          <p:nvPr>
            <p:ph idx="1" type="body"/>
          </p:nvPr>
        </p:nvSpPr>
        <p:spPr>
          <a:xfrm>
            <a:off x="1115616" y="1085850"/>
            <a:ext cx="7818071"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b="1" lang="en-US"/>
              <a:t>Comprehensive statement </a:t>
            </a:r>
            <a:r>
              <a:rPr lang="en-US"/>
              <a:t>The originator of this report compares the comprehensiveness of the testing efforts made with the test plans. </a:t>
            </a:r>
            <a:endParaRPr/>
          </a:p>
          <a:p>
            <a:pPr indent="-283464" lvl="0" marL="365760" rtl="0" algn="just">
              <a:lnSpc>
                <a:spcPct val="100000"/>
              </a:lnSpc>
              <a:spcBef>
                <a:spcPts val="600"/>
              </a:spcBef>
              <a:spcAft>
                <a:spcPts val="0"/>
              </a:spcAft>
              <a:buSzPts val="2240"/>
              <a:buChar char="⚫"/>
            </a:pPr>
            <a:r>
              <a:rPr lang="en-US"/>
              <a:t>It describes what has been tested according to the plan and what has not been covered.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2"/>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418" name="Google Shape;418;p52"/>
          <p:cNvSpPr txBox="1"/>
          <p:nvPr>
            <p:ph idx="1" type="body"/>
          </p:nvPr>
        </p:nvSpPr>
        <p:spPr>
          <a:xfrm>
            <a:off x="1115616" y="1085850"/>
            <a:ext cx="7818071"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b="1" lang="en-US"/>
              <a:t>Summary of results </a:t>
            </a:r>
            <a:r>
              <a:rPr lang="en-US"/>
              <a:t>All the results are mentioned here with the resolved incidents and their solutions.</a:t>
            </a:r>
            <a:endParaRPr/>
          </a:p>
          <a:p>
            <a:pPr indent="-283464" lvl="0" marL="365760" rtl="0" algn="just">
              <a:lnSpc>
                <a:spcPct val="100000"/>
              </a:lnSpc>
              <a:spcBef>
                <a:spcPts val="600"/>
              </a:spcBef>
              <a:spcAft>
                <a:spcPts val="0"/>
              </a:spcAft>
              <a:buSzPts val="2240"/>
              <a:buChar char="⚫"/>
            </a:pPr>
            <a:r>
              <a:rPr lang="en-US"/>
              <a:t>Unresolved incidents are also reported.</a:t>
            </a:r>
            <a:endParaRPr/>
          </a:p>
          <a:p>
            <a:pPr indent="-283464" lvl="0" marL="365760" rtl="0" algn="just">
              <a:lnSpc>
                <a:spcPct val="100000"/>
              </a:lnSpc>
              <a:spcBef>
                <a:spcPts val="600"/>
              </a:spcBef>
              <a:spcAft>
                <a:spcPts val="0"/>
              </a:spcAft>
              <a:buSzPts val="2240"/>
              <a:buChar char="⚫"/>
            </a:pPr>
            <a:r>
              <a:rPr b="1" lang="en-US"/>
              <a:t>Evaluation </a:t>
            </a:r>
            <a:r>
              <a:rPr lang="en-US"/>
              <a:t>Mention the status of the test results. If the status is fail,  then mention its impact and severity level.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3"/>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Result Specifications</a:t>
            </a:r>
            <a:endParaRPr/>
          </a:p>
        </p:txBody>
      </p:sp>
      <p:sp>
        <p:nvSpPr>
          <p:cNvPr id="424" name="Google Shape;424;p53"/>
          <p:cNvSpPr txBox="1"/>
          <p:nvPr>
            <p:ph idx="1" type="body"/>
          </p:nvPr>
        </p:nvSpPr>
        <p:spPr>
          <a:xfrm>
            <a:off x="1115616" y="1085850"/>
            <a:ext cx="7818071"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b="1" lang="en-US"/>
              <a:t>Summary of activities </a:t>
            </a:r>
            <a:r>
              <a:rPr lang="en-US"/>
              <a:t>All testing execution activities and events are mentioned with resource consumption, actual task durations, etc.</a:t>
            </a:r>
            <a:endParaRPr/>
          </a:p>
          <a:p>
            <a:pPr indent="-283464" lvl="0" marL="365760" rtl="0" algn="just">
              <a:lnSpc>
                <a:spcPct val="100000"/>
              </a:lnSpc>
              <a:spcBef>
                <a:spcPts val="600"/>
              </a:spcBef>
              <a:spcAft>
                <a:spcPts val="0"/>
              </a:spcAft>
              <a:buSzPts val="2240"/>
              <a:buChar char="⚫"/>
            </a:pPr>
            <a:r>
              <a:rPr b="1" lang="en-US"/>
              <a:t>Approvals </a:t>
            </a:r>
            <a:r>
              <a:rPr lang="en-US"/>
              <a:t>List the names of the persons who approve this document with their signatures and dates.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54"/>
          <p:cNvPicPr preferRelativeResize="0"/>
          <p:nvPr/>
        </p:nvPicPr>
        <p:blipFill rotWithShape="1">
          <a:blip r:embed="rId3">
            <a:alphaModFix/>
          </a:blip>
          <a:srcRect b="0" l="0" r="0" t="0"/>
          <a:stretch/>
        </p:blipFill>
        <p:spPr>
          <a:xfrm>
            <a:off x="1038547" y="1"/>
            <a:ext cx="8105453" cy="5143500"/>
          </a:xfrm>
          <a:prstGeom prst="rect">
            <a:avLst/>
          </a:prstGeom>
          <a:noFill/>
          <a:ln>
            <a:noFill/>
          </a:ln>
        </p:spPr>
      </p:pic>
      <p:sp>
        <p:nvSpPr>
          <p:cNvPr id="430" name="Google Shape;430;p54"/>
          <p:cNvSpPr/>
          <p:nvPr/>
        </p:nvSpPr>
        <p:spPr>
          <a:xfrm>
            <a:off x="6948264" y="8739"/>
            <a:ext cx="2195736" cy="646331"/>
          </a:xfrm>
          <a:prstGeom prst="rect">
            <a:avLst/>
          </a:prstGeom>
          <a:solidFill>
            <a:srgbClr val="FFD46A"/>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accent5"/>
                </a:solidFill>
                <a:latin typeface="Gill Sans"/>
                <a:ea typeface="Gill Sans"/>
                <a:cs typeface="Gill Sans"/>
                <a:sym typeface="Gill Sans"/>
              </a:rPr>
              <a:t>Test summary report for Example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5"/>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0" lvl="0" marL="82296" rtl="0" algn="ctr">
              <a:lnSpc>
                <a:spcPct val="100000"/>
              </a:lnSpc>
              <a:spcBef>
                <a:spcPts val="0"/>
              </a:spcBef>
              <a:spcAft>
                <a:spcPts val="0"/>
              </a:spcAft>
              <a:buSzPts val="3520"/>
              <a:buNone/>
            </a:pPr>
            <a:r>
              <a:t/>
            </a:r>
            <a:endParaRPr sz="4400"/>
          </a:p>
          <a:p>
            <a:pPr indent="0" lvl="0" marL="82296" rtl="0" algn="ctr">
              <a:lnSpc>
                <a:spcPct val="100000"/>
              </a:lnSpc>
              <a:spcBef>
                <a:spcPts val="600"/>
              </a:spcBef>
              <a:spcAft>
                <a:spcPts val="0"/>
              </a:spcAft>
              <a:buSzPts val="3520"/>
              <a:buNone/>
            </a:pPr>
            <a:r>
              <a:rPr lang="en-US" sz="4400"/>
              <a:t>Thank you</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1115616" y="339502"/>
            <a:ext cx="7858120" cy="85725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562214"/>
              </a:buClr>
              <a:buSzPts val="3600"/>
              <a:buFont typeface="Gill Sans"/>
              <a:buNone/>
            </a:pPr>
            <a:r>
              <a:rPr lang="en-US"/>
              <a:t>Detailed test design and test specifications</a:t>
            </a:r>
            <a:br>
              <a:rPr lang="en-US"/>
            </a:br>
            <a:endParaRPr/>
          </a:p>
        </p:txBody>
      </p:sp>
      <p:sp>
        <p:nvSpPr>
          <p:cNvPr id="135" name="Google Shape;135;p6"/>
          <p:cNvSpPr txBox="1"/>
          <p:nvPr>
            <p:ph idx="1" type="body"/>
          </p:nvPr>
        </p:nvSpPr>
        <p:spPr>
          <a:xfrm>
            <a:off x="1435607" y="1085850"/>
            <a:ext cx="7498080"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lang="en-US"/>
              <a:t>A detailed design is the process of designing a meaningful and useful structure for the tests as a whole.</a:t>
            </a:r>
            <a:endParaRPr/>
          </a:p>
          <a:p>
            <a:pPr indent="-283464" lvl="0" marL="365760" rtl="0" algn="just">
              <a:lnSpc>
                <a:spcPct val="100000"/>
              </a:lnSpc>
              <a:spcBef>
                <a:spcPts val="600"/>
              </a:spcBef>
              <a:spcAft>
                <a:spcPts val="0"/>
              </a:spcAft>
              <a:buSzPts val="2240"/>
              <a:buChar char="⚫"/>
            </a:pPr>
            <a:r>
              <a:rPr lang="en-US"/>
              <a:t>It specifies the details of the test approach for a software functionality or feature and identifying the associated test cases.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monitoring and assessment</a:t>
            </a:r>
            <a:endParaRPr/>
          </a:p>
        </p:txBody>
      </p:sp>
      <p:sp>
        <p:nvSpPr>
          <p:cNvPr id="141" name="Google Shape;141;p7"/>
          <p:cNvSpPr txBox="1"/>
          <p:nvPr>
            <p:ph idx="1" type="body"/>
          </p:nvPr>
        </p:nvSpPr>
        <p:spPr>
          <a:xfrm>
            <a:off x="1435607" y="1085850"/>
            <a:ext cx="7498080"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lang="en-US"/>
              <a:t>It is the ongoing monitoring and assessment to check the integrity of development and construction.</a:t>
            </a:r>
            <a:endParaRPr/>
          </a:p>
          <a:p>
            <a:pPr indent="-283464" lvl="0" marL="365760" rtl="0" algn="just">
              <a:lnSpc>
                <a:spcPct val="100000"/>
              </a:lnSpc>
              <a:spcBef>
                <a:spcPts val="600"/>
              </a:spcBef>
              <a:spcAft>
                <a:spcPts val="0"/>
              </a:spcAft>
              <a:buSzPts val="2240"/>
              <a:buChar char="⚫"/>
            </a:pPr>
            <a:r>
              <a:rPr lang="en-US"/>
              <a:t>The status of configuration items should be reviewed against the phase plans and the test progress reports prepared, to ensure the verification and validation activities are correct.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Product quality assurance</a:t>
            </a:r>
            <a:endParaRPr/>
          </a:p>
        </p:txBody>
      </p:sp>
      <p:sp>
        <p:nvSpPr>
          <p:cNvPr id="147" name="Google Shape;147;p8"/>
          <p:cNvSpPr txBox="1"/>
          <p:nvPr>
            <p:ph idx="1" type="body"/>
          </p:nvPr>
        </p:nvSpPr>
        <p:spPr>
          <a:xfrm>
            <a:off x="1435607" y="1085850"/>
            <a:ext cx="7498080"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lang="en-US"/>
              <a:t>The decision to negotiate the acceptance testing program and the release and commissioning of the service product is subject to the 'product assurance' role being satisfied with the outcome of the verification and validation activities.</a:t>
            </a:r>
            <a:endParaRPr/>
          </a:p>
          <a:p>
            <a:pPr indent="-283464" lvl="0" marL="365760" rtl="0" algn="just">
              <a:lnSpc>
                <a:spcPct val="100000"/>
              </a:lnSpc>
              <a:spcBef>
                <a:spcPts val="600"/>
              </a:spcBef>
              <a:spcAft>
                <a:spcPts val="0"/>
              </a:spcAft>
              <a:buSzPts val="2240"/>
              <a:buChar char="⚫"/>
            </a:pPr>
            <a:r>
              <a:rPr lang="en-US"/>
              <a:t>Product assurance may oversee some of the test activity and may participate in process reviews.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1435607" y="205978"/>
            <a:ext cx="749808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562214"/>
              </a:buClr>
              <a:buSzPts val="3600"/>
              <a:buFont typeface="Gill Sans"/>
              <a:buNone/>
            </a:pPr>
            <a:r>
              <a:rPr lang="en-US"/>
              <a:t>Test Organization I</a:t>
            </a:r>
            <a:endParaRPr/>
          </a:p>
        </p:txBody>
      </p:sp>
      <p:sp>
        <p:nvSpPr>
          <p:cNvPr id="153" name="Google Shape;153;p9"/>
          <p:cNvSpPr txBox="1"/>
          <p:nvPr>
            <p:ph idx="1" type="body"/>
          </p:nvPr>
        </p:nvSpPr>
        <p:spPr>
          <a:xfrm>
            <a:off x="1435607" y="1085850"/>
            <a:ext cx="7498080" cy="3600450"/>
          </a:xfrm>
          <a:prstGeom prst="rect">
            <a:avLst/>
          </a:prstGeom>
          <a:noFill/>
          <a:ln>
            <a:noFill/>
          </a:ln>
        </p:spPr>
        <p:txBody>
          <a:bodyPr anchorCtr="0" anchor="t" bIns="34275" lIns="68575" spcFirstLastPara="1" rIns="68575" wrap="square" tIns="34275">
            <a:normAutofit/>
          </a:bodyPr>
          <a:lstStyle/>
          <a:p>
            <a:pPr indent="-283464" lvl="0" marL="365760" rtl="0" algn="just">
              <a:lnSpc>
                <a:spcPct val="100000"/>
              </a:lnSpc>
              <a:spcBef>
                <a:spcPts val="0"/>
              </a:spcBef>
              <a:spcAft>
                <a:spcPts val="0"/>
              </a:spcAft>
              <a:buSzPts val="2240"/>
              <a:buChar char="⚫"/>
            </a:pPr>
            <a:r>
              <a:rPr lang="en-US"/>
              <a:t>Since testing is viewed as a process, it must have an organization such that a testing group works for better testing and high quality software.</a:t>
            </a:r>
            <a:endParaRPr/>
          </a:p>
        </p:txBody>
      </p:sp>
      <p:sp>
        <p:nvSpPr>
          <p:cNvPr id="154" name="Google Shape;154;p9"/>
          <p:cNvSpPr/>
          <p:nvPr/>
        </p:nvSpPr>
        <p:spPr>
          <a:xfrm>
            <a:off x="3781375" y="2433251"/>
            <a:ext cx="2062168"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US" sz="1800" u="none" cap="none" strike="noStrike">
                <a:solidFill>
                  <a:srgbClr val="FFFFFF"/>
                </a:solidFill>
                <a:latin typeface="Arial"/>
                <a:ea typeface="Arial"/>
                <a:cs typeface="Arial"/>
                <a:sym typeface="Arial"/>
              </a:rPr>
              <a:t>Test Organization I</a:t>
            </a:r>
            <a:endParaRPr sz="18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2019-02-06T11:58:19Z</dcterms:created>
  <dc:creator>D7</dc:creator>
</cp:coreProperties>
</file>