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Gill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3" roundtripDataSignature="AMtx7mj7XPcBTZDs2uvvrNPLTjhb+y2N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19D8F0-8B1D-44CA-9085-5FC642E6870F}">
  <a:tblStyle styleId="{3F19D8F0-8B1D-44CA-9085-5FC642E6870F}"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GillSans-bold.fntdata"/><Relationship Id="rId41" Type="http://schemas.openxmlformats.org/officeDocument/2006/relationships/font" Target="fonts/GillSans-regular.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6"/>
          <p:cNvSpPr txBox="1"/>
          <p:nvPr>
            <p:ph type="ctrTitle"/>
          </p:nvPr>
        </p:nvSpPr>
        <p:spPr>
          <a:xfrm>
            <a:off x="1432561" y="269923"/>
            <a:ext cx="7406640" cy="11041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6"/>
          <p:cNvSpPr txBox="1"/>
          <p:nvPr>
            <p:ph idx="1" type="subTitle"/>
          </p:nvPr>
        </p:nvSpPr>
        <p:spPr>
          <a:xfrm>
            <a:off x="1432561" y="1387548"/>
            <a:ext cx="7406640" cy="131445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3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6"/>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36"/>
          <p:cNvSpPr/>
          <p:nvPr/>
        </p:nvSpPr>
        <p:spPr>
          <a:xfrm>
            <a:off x="921434" y="1060352"/>
            <a:ext cx="210313"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36"/>
          <p:cNvSpPr/>
          <p:nvPr/>
        </p:nvSpPr>
        <p:spPr>
          <a:xfrm>
            <a:off x="1157176" y="1008762"/>
            <a:ext cx="64009" cy="48006"/>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45"/>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5"/>
          <p:cNvSpPr txBox="1"/>
          <p:nvPr>
            <p:ph idx="1" type="body"/>
          </p:nvPr>
        </p:nvSpPr>
        <p:spPr>
          <a:xfrm rot="5400000">
            <a:off x="3384422" y="-862965"/>
            <a:ext cx="360045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45"/>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5"/>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46"/>
          <p:cNvSpPr txBox="1"/>
          <p:nvPr>
            <p:ph type="title"/>
          </p:nvPr>
        </p:nvSpPr>
        <p:spPr>
          <a:xfrm rot="5400000">
            <a:off x="5578078" y="1485901"/>
            <a:ext cx="4388644"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6"/>
          <p:cNvSpPr txBox="1"/>
          <p:nvPr>
            <p:ph idx="1" type="body"/>
          </p:nvPr>
        </p:nvSpPr>
        <p:spPr>
          <a:xfrm rot="5400000">
            <a:off x="1729979" y="-380999"/>
            <a:ext cx="4388644" cy="55626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4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6"/>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7"/>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7"/>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7"/>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7"/>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38"/>
          <p:cNvSpPr/>
          <p:nvPr/>
        </p:nvSpPr>
        <p:spPr>
          <a:xfrm>
            <a:off x="2282892" y="-40"/>
            <a:ext cx="6858000" cy="51435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 name="Google Shape;36;p38"/>
          <p:cNvSpPr txBox="1"/>
          <p:nvPr>
            <p:ph type="title"/>
          </p:nvPr>
        </p:nvSpPr>
        <p:spPr>
          <a:xfrm>
            <a:off x="2578391" y="1950244"/>
            <a:ext cx="6400800" cy="17145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8"/>
          <p:cNvSpPr txBox="1"/>
          <p:nvPr>
            <p:ph idx="1" type="body"/>
          </p:nvPr>
        </p:nvSpPr>
        <p:spPr>
          <a:xfrm>
            <a:off x="2578391" y="800100"/>
            <a:ext cx="6400800" cy="1132284"/>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38"/>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8"/>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38"/>
          <p:cNvSpPr/>
          <p:nvPr/>
        </p:nvSpPr>
        <p:spPr>
          <a:xfrm>
            <a:off x="2286001" y="1"/>
            <a:ext cx="76201" cy="5143541"/>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2" name="Google Shape;42;p38"/>
          <p:cNvSpPr/>
          <p:nvPr/>
        </p:nvSpPr>
        <p:spPr>
          <a:xfrm>
            <a:off x="2172321" y="2110992"/>
            <a:ext cx="210313"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3" name="Google Shape;43;p38"/>
          <p:cNvSpPr/>
          <p:nvPr/>
        </p:nvSpPr>
        <p:spPr>
          <a:xfrm>
            <a:off x="2408065" y="2059403"/>
            <a:ext cx="64009" cy="48006"/>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39"/>
          <p:cNvSpPr txBox="1"/>
          <p:nvPr>
            <p:ph type="title"/>
          </p:nvPr>
        </p:nvSpPr>
        <p:spPr>
          <a:xfrm>
            <a:off x="1435607" y="205740"/>
            <a:ext cx="749808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9"/>
          <p:cNvSpPr txBox="1"/>
          <p:nvPr>
            <p:ph idx="1" type="body"/>
          </p:nvPr>
        </p:nvSpPr>
        <p:spPr>
          <a:xfrm>
            <a:off x="1435607" y="1143000"/>
            <a:ext cx="3657600" cy="349758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39"/>
          <p:cNvSpPr txBox="1"/>
          <p:nvPr>
            <p:ph idx="2" type="body"/>
          </p:nvPr>
        </p:nvSpPr>
        <p:spPr>
          <a:xfrm>
            <a:off x="5276089" y="1143000"/>
            <a:ext cx="3657600" cy="349758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39"/>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9"/>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40"/>
          <p:cNvSpPr txBox="1"/>
          <p:nvPr>
            <p:ph type="title"/>
          </p:nvPr>
        </p:nvSpPr>
        <p:spPr>
          <a:xfrm>
            <a:off x="457200" y="3870252"/>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0"/>
          <p:cNvSpPr txBox="1"/>
          <p:nvPr>
            <p:ph idx="1" type="body"/>
          </p:nvPr>
        </p:nvSpPr>
        <p:spPr>
          <a:xfrm>
            <a:off x="457200" y="246209"/>
            <a:ext cx="4023360" cy="48006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0"/>
          <p:cNvSpPr txBox="1"/>
          <p:nvPr>
            <p:ph idx="2" type="body"/>
          </p:nvPr>
        </p:nvSpPr>
        <p:spPr>
          <a:xfrm>
            <a:off x="4663440" y="246209"/>
            <a:ext cx="4023360" cy="48006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40"/>
          <p:cNvSpPr txBox="1"/>
          <p:nvPr>
            <p:ph idx="3" type="body"/>
          </p:nvPr>
        </p:nvSpPr>
        <p:spPr>
          <a:xfrm>
            <a:off x="457200" y="727002"/>
            <a:ext cx="4023360" cy="30861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40"/>
          <p:cNvSpPr txBox="1"/>
          <p:nvPr>
            <p:ph idx="4" type="body"/>
          </p:nvPr>
        </p:nvSpPr>
        <p:spPr>
          <a:xfrm>
            <a:off x="4663440" y="727002"/>
            <a:ext cx="4023360" cy="30861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40"/>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0"/>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41"/>
          <p:cNvSpPr txBox="1"/>
          <p:nvPr>
            <p:ph type="title"/>
          </p:nvPr>
        </p:nvSpPr>
        <p:spPr>
          <a:xfrm>
            <a:off x="1435607" y="205740"/>
            <a:ext cx="749808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1"/>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42"/>
          <p:cNvSpPr/>
          <p:nvPr/>
        </p:nvSpPr>
        <p:spPr>
          <a:xfrm>
            <a:off x="1014983" y="0"/>
            <a:ext cx="8129017"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7" name="Google Shape;67;p4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2"/>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42"/>
          <p:cNvSpPr/>
          <p:nvPr/>
        </p:nvSpPr>
        <p:spPr>
          <a:xfrm>
            <a:off x="1014985" y="-40"/>
            <a:ext cx="73152" cy="5143541"/>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43"/>
          <p:cNvSpPr txBox="1"/>
          <p:nvPr>
            <p:ph type="title"/>
          </p:nvPr>
        </p:nvSpPr>
        <p:spPr>
          <a:xfrm>
            <a:off x="457201" y="162583"/>
            <a:ext cx="3810000" cy="871538"/>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3"/>
          <p:cNvSpPr txBox="1"/>
          <p:nvPr>
            <p:ph idx="1" type="body"/>
          </p:nvPr>
        </p:nvSpPr>
        <p:spPr>
          <a:xfrm>
            <a:off x="457201" y="1055224"/>
            <a:ext cx="3810000" cy="52387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43"/>
          <p:cNvSpPr txBox="1"/>
          <p:nvPr>
            <p:ph idx="2" type="body"/>
          </p:nvPr>
        </p:nvSpPr>
        <p:spPr>
          <a:xfrm>
            <a:off x="457200" y="1600201"/>
            <a:ext cx="8153401" cy="2994422"/>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43"/>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44"/>
          <p:cNvSpPr txBox="1"/>
          <p:nvPr>
            <p:ph type="title"/>
          </p:nvPr>
        </p:nvSpPr>
        <p:spPr>
          <a:xfrm>
            <a:off x="5886896" y="800100"/>
            <a:ext cx="2743200" cy="1485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4"/>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4"/>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44"/>
          <p:cNvSpPr/>
          <p:nvPr/>
        </p:nvSpPr>
        <p:spPr>
          <a:xfrm>
            <a:off x="762000" y="800100"/>
            <a:ext cx="4572000" cy="3429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4" name="Google Shape;84;p44"/>
          <p:cNvSpPr/>
          <p:nvPr>
            <p:ph idx="2" type="pic"/>
          </p:nvPr>
        </p:nvSpPr>
        <p:spPr>
          <a:xfrm>
            <a:off x="838200" y="857253"/>
            <a:ext cx="4419600" cy="2635898"/>
          </a:xfrm>
          <a:prstGeom prst="roundRect">
            <a:avLst>
              <a:gd fmla="val 783" name="adj"/>
            </a:avLst>
          </a:prstGeom>
          <a:solidFill>
            <a:schemeClr val="lt2"/>
          </a:solidFill>
          <a:ln>
            <a:noFill/>
          </a:ln>
        </p:spPr>
      </p:sp>
      <p:sp>
        <p:nvSpPr>
          <p:cNvPr id="85" name="Google Shape;85;p44"/>
          <p:cNvSpPr/>
          <p:nvPr/>
        </p:nvSpPr>
        <p:spPr>
          <a:xfrm rot="-2131329">
            <a:off x="396726" y="715756"/>
            <a:ext cx="685801" cy="153233"/>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6" name="Google Shape;86;p44"/>
          <p:cNvSpPr/>
          <p:nvPr/>
        </p:nvSpPr>
        <p:spPr>
          <a:xfrm flipH="1" rot="2103354">
            <a:off x="5003667" y="702589"/>
            <a:ext cx="649225" cy="153233"/>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44"/>
          <p:cNvSpPr txBox="1"/>
          <p:nvPr>
            <p:ph idx="1" type="body"/>
          </p:nvPr>
        </p:nvSpPr>
        <p:spPr>
          <a:xfrm>
            <a:off x="838200" y="3600450"/>
            <a:ext cx="4419600" cy="5715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35"/>
          <p:cNvSpPr/>
          <p:nvPr/>
        </p:nvSpPr>
        <p:spPr>
          <a:xfrm>
            <a:off x="-815927" y="-611940"/>
            <a:ext cx="1638887" cy="1229165"/>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35"/>
          <p:cNvSpPr/>
          <p:nvPr/>
        </p:nvSpPr>
        <p:spPr>
          <a:xfrm>
            <a:off x="168818" y="15828"/>
            <a:ext cx="1702190" cy="1276643"/>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35"/>
          <p:cNvSpPr/>
          <p:nvPr/>
        </p:nvSpPr>
        <p:spPr>
          <a:xfrm rot="2315675">
            <a:off x="182882" y="791308"/>
            <a:ext cx="1125717" cy="826968"/>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35"/>
          <p:cNvSpPr/>
          <p:nvPr/>
        </p:nvSpPr>
        <p:spPr>
          <a:xfrm>
            <a:off x="1012874" y="-40"/>
            <a:ext cx="8131127" cy="51435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35"/>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5"/>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35"/>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35"/>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35"/>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35"/>
          <p:cNvSpPr/>
          <p:nvPr/>
        </p:nvSpPr>
        <p:spPr>
          <a:xfrm>
            <a:off x="1014985" y="-40"/>
            <a:ext cx="73152" cy="5143541"/>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453284" y="1131590"/>
            <a:ext cx="7406640" cy="110413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562214"/>
              </a:buClr>
              <a:buSzPts val="4300"/>
              <a:buFont typeface="Gill Sans"/>
              <a:buNone/>
            </a:pPr>
            <a:r>
              <a:rPr lang="en-US"/>
              <a:t>Efficient Test Suite Management</a:t>
            </a:r>
            <a:endParaRPr/>
          </a:p>
        </p:txBody>
      </p:sp>
      <p:sp>
        <p:nvSpPr>
          <p:cNvPr id="106" name="Google Shape;106;p1"/>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07" name="Google Shape;107;p1"/>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8" name="Google Shape;108;p1"/>
          <p:cNvSpPr/>
          <p:nvPr/>
        </p:nvSpPr>
        <p:spPr>
          <a:xfrm>
            <a:off x="2647950" y="2952750"/>
            <a:ext cx="4800600" cy="13335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Prof. Durga Prasad Mohapatra</a:t>
            </a:r>
            <a:endParaRPr b="0" i="0" sz="20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Professor</a:t>
            </a:r>
            <a:endParaRPr b="0" i="0" sz="20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Dept.of CSE, NIT Rourkela</a:t>
            </a:r>
            <a:endParaRPr b="0" i="0" sz="20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b="1" i="1" lang="en-US"/>
              <a:t>Priority 1 </a:t>
            </a:r>
            <a:r>
              <a:rPr i="1" lang="en-US"/>
              <a:t>The test cases must be executed</a:t>
            </a:r>
            <a:r>
              <a:rPr lang="en-US"/>
              <a:t>, otherwise there may be worse consequences after the release of the product. </a:t>
            </a:r>
            <a:endParaRPr/>
          </a:p>
          <a:p>
            <a:pPr indent="-283464" lvl="0" marL="365760" rtl="0" algn="just">
              <a:lnSpc>
                <a:spcPct val="100000"/>
              </a:lnSpc>
              <a:spcBef>
                <a:spcPts val="600"/>
              </a:spcBef>
              <a:spcAft>
                <a:spcPts val="0"/>
              </a:spcAft>
              <a:buSzPts val="2240"/>
              <a:buChar char="⚫"/>
            </a:pPr>
            <a:r>
              <a:rPr lang="en-US"/>
              <a:t>For example, if the test cases for this category are not executed, then critical bugs may appear.</a:t>
            </a:r>
            <a:endParaRPr/>
          </a:p>
        </p:txBody>
      </p:sp>
      <p:sp>
        <p:nvSpPr>
          <p:cNvPr id="179" name="Google Shape;179;p10"/>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Test Suite Prioritization   cont…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b="1" i="1" lang="en-US"/>
              <a:t>Priority 2 </a:t>
            </a:r>
            <a:r>
              <a:rPr i="1" lang="en-US"/>
              <a:t>The test cases may be executed, if time permits.</a:t>
            </a:r>
            <a:endParaRPr/>
          </a:p>
          <a:p>
            <a:pPr indent="-283464" lvl="0" marL="365760" rtl="0" algn="just">
              <a:lnSpc>
                <a:spcPct val="100000"/>
              </a:lnSpc>
              <a:spcBef>
                <a:spcPts val="600"/>
              </a:spcBef>
              <a:spcAft>
                <a:spcPts val="0"/>
              </a:spcAft>
              <a:buSzPts val="2240"/>
              <a:buChar char="⚫"/>
            </a:pPr>
            <a:r>
              <a:rPr b="1" i="1" lang="en-US"/>
              <a:t>Priority 3 </a:t>
            </a:r>
            <a:r>
              <a:rPr i="1" lang="en-US"/>
              <a:t>The test case is not important prior to the current release</a:t>
            </a:r>
            <a:r>
              <a:rPr lang="en-US"/>
              <a:t>. </a:t>
            </a:r>
            <a:endParaRPr/>
          </a:p>
          <a:p>
            <a:pPr indent="-283464" lvl="0" marL="365760" rtl="0" algn="just">
              <a:lnSpc>
                <a:spcPct val="100000"/>
              </a:lnSpc>
              <a:spcBef>
                <a:spcPts val="600"/>
              </a:spcBef>
              <a:spcAft>
                <a:spcPts val="0"/>
              </a:spcAft>
              <a:buSzPts val="2240"/>
              <a:buChar char="⚫"/>
            </a:pPr>
            <a:r>
              <a:rPr lang="en-US"/>
              <a:t>It may be tested shortly after the release of the current version of the software.</a:t>
            </a:r>
            <a:endParaRPr/>
          </a:p>
        </p:txBody>
      </p:sp>
      <p:sp>
        <p:nvSpPr>
          <p:cNvPr id="186" name="Google Shape;186;p11"/>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Test Suite Prioritization   cont…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b="1" i="1" lang="en-US"/>
              <a:t>Priority 4 </a:t>
            </a:r>
            <a:r>
              <a:rPr i="1" lang="en-US"/>
              <a:t>The test case is never important, as it’s impact is nearly negligible.</a:t>
            </a:r>
            <a:endParaRPr/>
          </a:p>
          <a:p>
            <a:pPr indent="-283464" lvl="0" marL="365760" rtl="0" algn="just">
              <a:lnSpc>
                <a:spcPct val="100000"/>
              </a:lnSpc>
              <a:spcBef>
                <a:spcPts val="600"/>
              </a:spcBef>
              <a:spcAft>
                <a:spcPts val="0"/>
              </a:spcAft>
              <a:buSzPts val="2240"/>
              <a:buChar char="⚫"/>
            </a:pPr>
            <a:r>
              <a:rPr lang="en-US"/>
              <a:t>In the prioritization scheme, the main guideline is to ensure that low-priority test cases do not cause any severe impact on the software. </a:t>
            </a:r>
            <a:endParaRPr/>
          </a:p>
          <a:p>
            <a:pPr indent="-283464" lvl="0" marL="365760" rtl="0" algn="just">
              <a:lnSpc>
                <a:spcPct val="100000"/>
              </a:lnSpc>
              <a:spcBef>
                <a:spcPts val="600"/>
              </a:spcBef>
              <a:spcAft>
                <a:spcPts val="0"/>
              </a:spcAft>
              <a:buSzPts val="2240"/>
              <a:buChar char="⚫"/>
            </a:pPr>
            <a:r>
              <a:rPr lang="en-US"/>
              <a:t>There may be  several goals of prioritization.</a:t>
            </a:r>
            <a:endParaRPr/>
          </a:p>
        </p:txBody>
      </p:sp>
      <p:sp>
        <p:nvSpPr>
          <p:cNvPr id="192" name="Google Shape;192;p12"/>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Test Suite Prioritization   cont…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idx="1" type="body"/>
          </p:nvPr>
        </p:nvSpPr>
        <p:spPr>
          <a:xfrm>
            <a:off x="971600" y="1085850"/>
            <a:ext cx="8064896" cy="360045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1920"/>
              <a:buChar char="⚫"/>
            </a:pPr>
            <a:r>
              <a:rPr lang="en-US" sz="2400"/>
              <a:t>These goals can become the basis for prioritizing the test cases. Some of them are discussed here:</a:t>
            </a:r>
            <a:endParaRPr/>
          </a:p>
          <a:p>
            <a:pPr indent="-385763" lvl="0" marL="385763" rtl="0" algn="just">
              <a:lnSpc>
                <a:spcPct val="100000"/>
              </a:lnSpc>
              <a:spcBef>
                <a:spcPts val="600"/>
              </a:spcBef>
              <a:spcAft>
                <a:spcPts val="0"/>
              </a:spcAft>
              <a:buSzPts val="2240"/>
              <a:buNone/>
            </a:pPr>
            <a:r>
              <a:rPr lang="en-US"/>
              <a:t>1. </a:t>
            </a:r>
            <a:r>
              <a:rPr lang="en-US" sz="2400"/>
              <a:t>Testers or customers may want to get some critical features tested and presented in the first version of the software. </a:t>
            </a:r>
            <a:endParaRPr sz="2400"/>
          </a:p>
          <a:p>
            <a:pPr indent="-385763" lvl="1" marL="660083" rtl="0" algn="just">
              <a:lnSpc>
                <a:spcPct val="100000"/>
              </a:lnSpc>
              <a:spcBef>
                <a:spcPts val="550"/>
              </a:spcBef>
              <a:spcAft>
                <a:spcPts val="0"/>
              </a:spcAft>
              <a:buSzPts val="2000"/>
              <a:buFont typeface="Noto Sans Symbols"/>
              <a:buChar char="▪"/>
            </a:pPr>
            <a:r>
              <a:rPr lang="en-US" sz="2000"/>
              <a:t>Thus, the important features become the criteria for prioritizing the test cases. </a:t>
            </a:r>
            <a:endParaRPr sz="2000"/>
          </a:p>
          <a:p>
            <a:pPr indent="-385763" lvl="1" marL="660083" rtl="0" algn="just">
              <a:lnSpc>
                <a:spcPct val="100000"/>
              </a:lnSpc>
              <a:spcBef>
                <a:spcPts val="550"/>
              </a:spcBef>
              <a:spcAft>
                <a:spcPts val="0"/>
              </a:spcAft>
              <a:buSzPts val="2000"/>
              <a:buFont typeface="Noto Sans Symbols"/>
              <a:buChar char="▪"/>
            </a:pPr>
            <a:r>
              <a:rPr lang="en-US" sz="2000"/>
              <a:t>But the consequences of not testing some low-priority features must be checked. </a:t>
            </a:r>
            <a:endParaRPr sz="2000"/>
          </a:p>
          <a:p>
            <a:pPr indent="-385763" lvl="1" marL="660083" rtl="0" algn="just">
              <a:lnSpc>
                <a:spcPct val="100000"/>
              </a:lnSpc>
              <a:spcBef>
                <a:spcPts val="550"/>
              </a:spcBef>
              <a:spcAft>
                <a:spcPts val="0"/>
              </a:spcAft>
              <a:buSzPts val="2000"/>
              <a:buFont typeface="Noto Sans Symbols"/>
              <a:buChar char="▪"/>
            </a:pPr>
            <a:r>
              <a:rPr lang="en-US" sz="2000"/>
              <a:t>So,  risk factor should be analyzed for every feature in consideration.</a:t>
            </a:r>
            <a:endParaRPr sz="2000"/>
          </a:p>
        </p:txBody>
      </p:sp>
      <p:sp>
        <p:nvSpPr>
          <p:cNvPr id="198" name="Google Shape;198;p13"/>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Test Suite Prioritization   cont…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idx="1" type="body"/>
          </p:nvPr>
        </p:nvSpPr>
        <p:spPr>
          <a:xfrm>
            <a:off x="1043608" y="1085850"/>
            <a:ext cx="7890079" cy="3600450"/>
          </a:xfrm>
          <a:prstGeom prst="rect">
            <a:avLst/>
          </a:prstGeom>
          <a:noFill/>
          <a:ln>
            <a:noFill/>
          </a:ln>
        </p:spPr>
        <p:txBody>
          <a:bodyPr anchorCtr="0" anchor="t" bIns="45700" lIns="91425" spcFirstLastPara="1" rIns="91425" wrap="square" tIns="45700">
            <a:normAutofit/>
          </a:bodyPr>
          <a:lstStyle/>
          <a:p>
            <a:pPr indent="0" lvl="0" marL="82296" rtl="0" algn="just">
              <a:lnSpc>
                <a:spcPct val="100000"/>
              </a:lnSpc>
              <a:spcBef>
                <a:spcPts val="0"/>
              </a:spcBef>
              <a:spcAft>
                <a:spcPts val="0"/>
              </a:spcAft>
              <a:buSzPts val="2240"/>
              <a:buNone/>
            </a:pPr>
            <a:r>
              <a:rPr lang="en-US"/>
              <a:t>2. Prioritization can be on the basis of the functionality advertised in the market. </a:t>
            </a:r>
            <a:endParaRPr/>
          </a:p>
          <a:p>
            <a:pPr indent="0" lvl="0" marL="82296" rtl="0" algn="just">
              <a:lnSpc>
                <a:spcPct val="100000"/>
              </a:lnSpc>
              <a:spcBef>
                <a:spcPts val="600"/>
              </a:spcBef>
              <a:spcAft>
                <a:spcPts val="0"/>
              </a:spcAft>
              <a:buSzPts val="1920"/>
              <a:buNone/>
            </a:pPr>
            <a:r>
              <a:rPr lang="en-US" sz="2400">
                <a:solidFill>
                  <a:srgbClr val="FF0000"/>
                </a:solidFill>
              </a:rPr>
              <a:t>It becomes important to test those functionalities on a priority basis, which the company has promised to its customers.</a:t>
            </a:r>
            <a:endParaRPr/>
          </a:p>
          <a:p>
            <a:pPr indent="0" lvl="0" marL="82296" rtl="0" algn="just">
              <a:lnSpc>
                <a:spcPct val="100000"/>
              </a:lnSpc>
              <a:spcBef>
                <a:spcPts val="600"/>
              </a:spcBef>
              <a:spcAft>
                <a:spcPts val="0"/>
              </a:spcAft>
              <a:buSzPts val="2240"/>
              <a:buNone/>
            </a:pPr>
            <a:r>
              <a:rPr lang="en-US"/>
              <a:t>3. The rate of fault detection of a test suite can reveal the likelihood of faults earlier.</a:t>
            </a:r>
            <a:endParaRPr/>
          </a:p>
        </p:txBody>
      </p:sp>
      <p:sp>
        <p:nvSpPr>
          <p:cNvPr id="204" name="Google Shape;204;p14"/>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Test Suite Prioritization   cont…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idx="1" type="body"/>
          </p:nvPr>
        </p:nvSpPr>
        <p:spPr>
          <a:xfrm>
            <a:off x="1187624" y="1085850"/>
            <a:ext cx="7746063" cy="3600450"/>
          </a:xfrm>
          <a:prstGeom prst="rect">
            <a:avLst/>
          </a:prstGeom>
          <a:noFill/>
          <a:ln>
            <a:noFill/>
          </a:ln>
        </p:spPr>
        <p:txBody>
          <a:bodyPr anchorCtr="0" anchor="t" bIns="45700" lIns="91425" spcFirstLastPara="1" rIns="91425" wrap="square" tIns="45700">
            <a:normAutofit/>
          </a:bodyPr>
          <a:lstStyle/>
          <a:p>
            <a:pPr indent="0" lvl="0" marL="82296" rtl="0" algn="just">
              <a:lnSpc>
                <a:spcPct val="100000"/>
              </a:lnSpc>
              <a:spcBef>
                <a:spcPts val="0"/>
              </a:spcBef>
              <a:spcAft>
                <a:spcPts val="0"/>
              </a:spcAft>
              <a:buSzPts val="2240"/>
              <a:buNone/>
            </a:pPr>
            <a:r>
              <a:rPr lang="en-US"/>
              <a:t>4.  To increase the coverage of coverable code in the system under test at a faster rate, allowing a code coverage criterion to be met earlier in the test process.</a:t>
            </a:r>
            <a:endParaRPr/>
          </a:p>
          <a:p>
            <a:pPr indent="0" lvl="0" marL="82296" rtl="0" algn="just">
              <a:lnSpc>
                <a:spcPct val="100000"/>
              </a:lnSpc>
              <a:spcBef>
                <a:spcPts val="600"/>
              </a:spcBef>
              <a:spcAft>
                <a:spcPts val="0"/>
              </a:spcAft>
              <a:buSzPts val="2240"/>
              <a:buNone/>
            </a:pPr>
            <a:r>
              <a:rPr lang="en-US"/>
              <a:t>5.  To increase the rate at which high-risk faults are detected by a test suite,  thus locating such faults earlier in the testing process.</a:t>
            </a:r>
            <a:endParaRPr/>
          </a:p>
        </p:txBody>
      </p:sp>
      <p:sp>
        <p:nvSpPr>
          <p:cNvPr id="210" name="Google Shape;210;p15"/>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Test Suite Prioritization   cont…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0" lvl="0" marL="82296" rtl="0" algn="just">
              <a:lnSpc>
                <a:spcPct val="100000"/>
              </a:lnSpc>
              <a:spcBef>
                <a:spcPts val="0"/>
              </a:spcBef>
              <a:spcAft>
                <a:spcPts val="0"/>
              </a:spcAft>
              <a:buSzPts val="2240"/>
              <a:buNone/>
            </a:pPr>
            <a:r>
              <a:rPr lang="en-US"/>
              <a:t>6. To increase the likelihood of revealing faults related to specific code changes, earlier in the regression testing process.</a:t>
            </a:r>
            <a:endParaRPr/>
          </a:p>
        </p:txBody>
      </p:sp>
      <p:sp>
        <p:nvSpPr>
          <p:cNvPr id="216" name="Google Shape;216;p16"/>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Test Suite Prioritization   cont…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idx="1" type="body"/>
          </p:nvPr>
        </p:nvSpPr>
        <p:spPr>
          <a:xfrm>
            <a:off x="1115616" y="1491630"/>
            <a:ext cx="7848872" cy="342327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lang="en-US"/>
              <a:t>General Test Case Prioritization</a:t>
            </a:r>
            <a:endParaRPr/>
          </a:p>
          <a:p>
            <a:pPr indent="-283464" lvl="0" marL="365760" rtl="0" algn="just">
              <a:lnSpc>
                <a:spcPct val="100000"/>
              </a:lnSpc>
              <a:spcBef>
                <a:spcPts val="600"/>
              </a:spcBef>
              <a:spcAft>
                <a:spcPts val="0"/>
              </a:spcAft>
              <a:buSzPts val="2240"/>
              <a:buChar char="⚫"/>
            </a:pPr>
            <a:r>
              <a:rPr lang="en-US"/>
              <a:t>Version-Specific Test Case Prioritization</a:t>
            </a:r>
            <a:endParaRPr/>
          </a:p>
        </p:txBody>
      </p:sp>
      <p:sp>
        <p:nvSpPr>
          <p:cNvPr id="223" name="Google Shape;223;p17"/>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24" name="Google Shape;224;p17"/>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5" name="Google Shape;225;p17"/>
          <p:cNvSpPr txBox="1"/>
          <p:nvPr>
            <p:ph type="title"/>
          </p:nvPr>
        </p:nvSpPr>
        <p:spPr>
          <a:xfrm>
            <a:off x="1763688" y="339502"/>
            <a:ext cx="6172200" cy="3655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Types of Test Case Prioritization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idx="1" type="body"/>
          </p:nvPr>
        </p:nvSpPr>
        <p:spPr>
          <a:xfrm>
            <a:off x="1115616" y="742950"/>
            <a:ext cx="7848872" cy="4171950"/>
          </a:xfrm>
          <a:prstGeom prst="rect">
            <a:avLst/>
          </a:prstGeom>
          <a:noFill/>
          <a:ln>
            <a:noFill/>
          </a:ln>
        </p:spPr>
        <p:txBody>
          <a:bodyPr anchorCtr="0" anchor="t" bIns="45700" lIns="91425" spcFirstLastPara="1" rIns="91425" wrap="square" tIns="45700">
            <a:normAutofit/>
          </a:bodyPr>
          <a:lstStyle/>
          <a:p>
            <a:pPr indent="-142240" lvl="0" marL="82296" rtl="0" algn="just">
              <a:lnSpc>
                <a:spcPct val="100000"/>
              </a:lnSpc>
              <a:spcBef>
                <a:spcPts val="0"/>
              </a:spcBef>
              <a:spcAft>
                <a:spcPts val="0"/>
              </a:spcAft>
              <a:buSzPts val="2240"/>
              <a:buFont typeface="Arial"/>
              <a:buChar char="•"/>
            </a:pPr>
            <a:r>
              <a:rPr lang="en-US"/>
              <a:t>In this prioritization, we prioritize the test cases that will be useful over a succession of subsequent modified versions of P, </a:t>
            </a:r>
            <a:r>
              <a:rPr lang="en-US">
                <a:solidFill>
                  <a:srgbClr val="FF0000"/>
                </a:solidFill>
              </a:rPr>
              <a:t>without any knowledge of the modified version</a:t>
            </a:r>
            <a:r>
              <a:rPr lang="en-US"/>
              <a:t>. </a:t>
            </a:r>
            <a:endParaRPr/>
          </a:p>
          <a:p>
            <a:pPr indent="-142240" lvl="0" marL="82296" rtl="0" algn="just">
              <a:lnSpc>
                <a:spcPct val="100000"/>
              </a:lnSpc>
              <a:spcBef>
                <a:spcPts val="600"/>
              </a:spcBef>
              <a:spcAft>
                <a:spcPts val="0"/>
              </a:spcAft>
              <a:buSzPts val="2240"/>
              <a:buFont typeface="Arial"/>
              <a:buChar char="•"/>
            </a:pPr>
            <a:r>
              <a:rPr lang="en-US"/>
              <a:t>Thus, a general test case prioritization can be performed following the release of a program version during off-peak hours, and the cost of performing the prioritization is amortized over the subsequent releases.</a:t>
            </a:r>
            <a:endParaRPr/>
          </a:p>
        </p:txBody>
      </p:sp>
      <p:sp>
        <p:nvSpPr>
          <p:cNvPr id="232" name="Google Shape;232;p18"/>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33" name="Google Shape;233;p18"/>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4" name="Google Shape;234;p18"/>
          <p:cNvSpPr txBox="1"/>
          <p:nvPr>
            <p:ph type="title"/>
          </p:nvPr>
        </p:nvSpPr>
        <p:spPr>
          <a:xfrm>
            <a:off x="1485900" y="205978"/>
            <a:ext cx="7478588" cy="56557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General Test Case Prioritization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idx="1" type="body"/>
          </p:nvPr>
        </p:nvSpPr>
        <p:spPr>
          <a:xfrm>
            <a:off x="1115616" y="742950"/>
            <a:ext cx="7848872" cy="4171950"/>
          </a:xfrm>
          <a:prstGeom prst="rect">
            <a:avLst/>
          </a:prstGeom>
          <a:noFill/>
          <a:ln>
            <a:noFill/>
          </a:ln>
        </p:spPr>
        <p:txBody>
          <a:bodyPr anchorCtr="0" anchor="t" bIns="45700" lIns="91425" spcFirstLastPara="1" rIns="91425" wrap="square" tIns="45700">
            <a:normAutofit/>
          </a:bodyPr>
          <a:lstStyle/>
          <a:p>
            <a:pPr indent="-142240" lvl="0" marL="82296" rtl="0" algn="just">
              <a:lnSpc>
                <a:spcPct val="100000"/>
              </a:lnSpc>
              <a:spcBef>
                <a:spcPts val="0"/>
              </a:spcBef>
              <a:spcAft>
                <a:spcPts val="0"/>
              </a:spcAft>
              <a:buSzPts val="2240"/>
              <a:buFont typeface="Arial"/>
              <a:buChar char="•"/>
            </a:pPr>
            <a:r>
              <a:rPr lang="en-US"/>
              <a:t>Here, we prioritize the test cases such that they will be useful on a specific version P’ of P. </a:t>
            </a:r>
            <a:endParaRPr/>
          </a:p>
          <a:p>
            <a:pPr indent="-142240" lvl="0" marL="82296" rtl="0" algn="just">
              <a:lnSpc>
                <a:spcPct val="100000"/>
              </a:lnSpc>
              <a:spcBef>
                <a:spcPts val="600"/>
              </a:spcBef>
              <a:spcAft>
                <a:spcPts val="0"/>
              </a:spcAft>
              <a:buSzPts val="2240"/>
              <a:buFont typeface="Arial"/>
              <a:buChar char="•"/>
            </a:pPr>
            <a:r>
              <a:rPr lang="en-US"/>
              <a:t>Version-specific prioritization is performed after a set of changes have been made to P and prior to regression testing P’, </a:t>
            </a:r>
            <a:r>
              <a:rPr lang="en-US">
                <a:solidFill>
                  <a:srgbClr val="FF0000"/>
                </a:solidFill>
              </a:rPr>
              <a:t>with the knowledge of the changes that have been made</a:t>
            </a:r>
            <a:r>
              <a:rPr lang="en-US"/>
              <a:t>. </a:t>
            </a:r>
            <a:endParaRPr/>
          </a:p>
        </p:txBody>
      </p:sp>
      <p:sp>
        <p:nvSpPr>
          <p:cNvPr id="241" name="Google Shape;241;p19"/>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42" name="Google Shape;242;p19"/>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3" name="Google Shape;243;p19"/>
          <p:cNvSpPr txBox="1"/>
          <p:nvPr>
            <p:ph type="title"/>
          </p:nvPr>
        </p:nvSpPr>
        <p:spPr>
          <a:xfrm>
            <a:off x="971600" y="205978"/>
            <a:ext cx="8064896" cy="6375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200"/>
              <a:buFont typeface="Gill Sans"/>
              <a:buNone/>
            </a:pPr>
            <a:r>
              <a:rPr lang="en-US" sz="3200"/>
              <a:t>Version-Specific Test Case Prioritization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lnSpcReduction="10000"/>
          </a:bodyPr>
          <a:lstStyle/>
          <a:p>
            <a:pPr indent="-283464" lvl="0" marL="365760" rtl="0" algn="just">
              <a:lnSpc>
                <a:spcPct val="100000"/>
              </a:lnSpc>
              <a:spcBef>
                <a:spcPts val="0"/>
              </a:spcBef>
              <a:spcAft>
                <a:spcPts val="0"/>
              </a:spcAft>
              <a:buSzPts val="2240"/>
              <a:buChar char="⚫"/>
            </a:pPr>
            <a:r>
              <a:rPr lang="en-US"/>
              <a:t>Test cases in an existing test suite can often be used to test a modified program. </a:t>
            </a:r>
            <a:endParaRPr/>
          </a:p>
          <a:p>
            <a:pPr indent="-283464" lvl="0" marL="365760" rtl="0" algn="just">
              <a:lnSpc>
                <a:spcPct val="100000"/>
              </a:lnSpc>
              <a:spcBef>
                <a:spcPts val="600"/>
              </a:spcBef>
              <a:spcAft>
                <a:spcPts val="0"/>
              </a:spcAft>
              <a:buSzPts val="2240"/>
              <a:buChar char="⚫"/>
            </a:pPr>
            <a:r>
              <a:rPr lang="en-US"/>
              <a:t>However, if the test suite is inadequate for retesting, new test cases may be developed and added to the test suite. </a:t>
            </a:r>
            <a:endParaRPr/>
          </a:p>
          <a:p>
            <a:pPr indent="-283464" lvl="0" marL="365760" rtl="0" algn="just">
              <a:lnSpc>
                <a:spcPct val="100000"/>
              </a:lnSpc>
              <a:spcBef>
                <a:spcPts val="600"/>
              </a:spcBef>
              <a:spcAft>
                <a:spcPts val="0"/>
              </a:spcAft>
              <a:buSzPts val="2240"/>
              <a:buChar char="⚫"/>
            </a:pPr>
            <a:r>
              <a:rPr lang="en-US"/>
              <a:t>There may be unnecessary test cases in the test suite including both obsolete and redundant test cases.</a:t>
            </a:r>
            <a:endParaRPr/>
          </a:p>
          <a:p>
            <a:pPr indent="-141223" lvl="0" marL="365760" rtl="0" algn="l">
              <a:lnSpc>
                <a:spcPct val="100000"/>
              </a:lnSpc>
              <a:spcBef>
                <a:spcPts val="600"/>
              </a:spcBef>
              <a:spcAft>
                <a:spcPts val="0"/>
              </a:spcAft>
              <a:buSzPts val="2240"/>
              <a:buNone/>
            </a:pPr>
            <a:r>
              <a:t/>
            </a:r>
            <a:endParaRPr/>
          </a:p>
        </p:txBody>
      </p:sp>
      <p:sp>
        <p:nvSpPr>
          <p:cNvPr id="114" name="Google Shape;114;p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15" name="Google Shape;115;p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6" name="Google Shape;116;p2"/>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Why do test suites grow?</a:t>
            </a:r>
            <a:br>
              <a:rPr lang="en-US"/>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idx="1" type="body"/>
          </p:nvPr>
        </p:nvSpPr>
        <p:spPr>
          <a:xfrm>
            <a:off x="1043608" y="771550"/>
            <a:ext cx="7992888" cy="3908822"/>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lang="en-US"/>
              <a:t>Prioritization techniques schedule execution of test cases in an order that attempts to increase their effectiveness at meeting some performance goal.</a:t>
            </a:r>
            <a:endParaRPr/>
          </a:p>
          <a:p>
            <a:pPr indent="-283464" lvl="0" marL="365760" rtl="0" algn="just">
              <a:lnSpc>
                <a:spcPct val="100000"/>
              </a:lnSpc>
              <a:spcBef>
                <a:spcPts val="600"/>
              </a:spcBef>
              <a:spcAft>
                <a:spcPts val="0"/>
              </a:spcAft>
              <a:buSzPts val="2240"/>
              <a:buChar char="⚫"/>
            </a:pPr>
            <a:r>
              <a:rPr lang="en-US"/>
              <a:t>Various prioritization techniques may be applied to a test suite with the aim of meeting that goal.</a:t>
            </a:r>
            <a:endParaRPr/>
          </a:p>
          <a:p>
            <a:pPr indent="-283464" lvl="0" marL="365760" rtl="0" algn="just">
              <a:lnSpc>
                <a:spcPct val="100000"/>
              </a:lnSpc>
              <a:spcBef>
                <a:spcPts val="600"/>
              </a:spcBef>
              <a:spcAft>
                <a:spcPts val="0"/>
              </a:spcAft>
              <a:buSzPts val="2240"/>
              <a:buChar char="⚫"/>
            </a:pPr>
            <a:r>
              <a:rPr lang="en-US"/>
              <a:t>Prioritization can be done at two levels:</a:t>
            </a:r>
            <a:endParaRPr/>
          </a:p>
          <a:p>
            <a:pPr indent="-237744" lvl="1" marL="640080" rtl="0" algn="just">
              <a:lnSpc>
                <a:spcPct val="100000"/>
              </a:lnSpc>
              <a:spcBef>
                <a:spcPts val="550"/>
              </a:spcBef>
              <a:spcAft>
                <a:spcPts val="0"/>
              </a:spcAft>
              <a:buSzPts val="2400"/>
              <a:buChar char="◦"/>
            </a:pPr>
            <a:r>
              <a:rPr lang="en-US"/>
              <a:t>Prioritization for regression test suite</a:t>
            </a:r>
            <a:endParaRPr/>
          </a:p>
          <a:p>
            <a:pPr indent="-237744" lvl="1" marL="640080" rtl="0" algn="just">
              <a:lnSpc>
                <a:spcPct val="100000"/>
              </a:lnSpc>
              <a:spcBef>
                <a:spcPts val="550"/>
              </a:spcBef>
              <a:spcAft>
                <a:spcPts val="0"/>
              </a:spcAft>
              <a:buSzPts val="2400"/>
              <a:buChar char="◦"/>
            </a:pPr>
            <a:r>
              <a:rPr lang="en-US"/>
              <a:t>Prioritization for system test suite</a:t>
            </a:r>
            <a:endParaRPr/>
          </a:p>
        </p:txBody>
      </p:sp>
      <p:sp>
        <p:nvSpPr>
          <p:cNvPr id="250" name="Google Shape;250;p20"/>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51" name="Google Shape;251;p20"/>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2" name="Google Shape;252;p20"/>
          <p:cNvSpPr txBox="1"/>
          <p:nvPr>
            <p:ph type="title"/>
          </p:nvPr>
        </p:nvSpPr>
        <p:spPr>
          <a:xfrm>
            <a:off x="1485900" y="205978"/>
            <a:ext cx="6172200" cy="42267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Prioritization Techniques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idx="1" type="body"/>
          </p:nvPr>
        </p:nvSpPr>
        <p:spPr>
          <a:xfrm>
            <a:off x="1151112" y="915566"/>
            <a:ext cx="7992888" cy="3908822"/>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SzPts val="2240"/>
              <a:buChar char="⚫"/>
            </a:pPr>
            <a:r>
              <a:rPr lang="en-US"/>
              <a:t>Coverage-based Test Case Prioritization</a:t>
            </a:r>
            <a:endParaRPr/>
          </a:p>
          <a:p>
            <a:pPr indent="-457200" lvl="0" marL="457200" rtl="0" algn="l">
              <a:lnSpc>
                <a:spcPct val="100000"/>
              </a:lnSpc>
              <a:spcBef>
                <a:spcPts val="600"/>
              </a:spcBef>
              <a:spcAft>
                <a:spcPts val="0"/>
              </a:spcAft>
              <a:buSzPts val="2240"/>
              <a:buChar char="⚫"/>
            </a:pPr>
            <a:r>
              <a:rPr lang="en-US"/>
              <a:t> Risk-Based Prioritization</a:t>
            </a:r>
            <a:endParaRPr/>
          </a:p>
          <a:p>
            <a:pPr indent="-457200" lvl="0" marL="457200" rtl="0" algn="l">
              <a:lnSpc>
                <a:spcPct val="100000"/>
              </a:lnSpc>
              <a:spcBef>
                <a:spcPts val="600"/>
              </a:spcBef>
              <a:spcAft>
                <a:spcPts val="0"/>
              </a:spcAft>
              <a:buSzPts val="2240"/>
              <a:buChar char="⚫"/>
            </a:pPr>
            <a:r>
              <a:rPr lang="en-US"/>
              <a:t> Prioritization Based on Operational Profiles</a:t>
            </a:r>
            <a:endParaRPr/>
          </a:p>
          <a:p>
            <a:pPr indent="-457200" lvl="0" marL="457200" rtl="0" algn="l">
              <a:lnSpc>
                <a:spcPct val="100000"/>
              </a:lnSpc>
              <a:spcBef>
                <a:spcPts val="600"/>
              </a:spcBef>
              <a:spcAft>
                <a:spcPts val="0"/>
              </a:spcAft>
              <a:buSzPts val="2240"/>
              <a:buChar char="⚫"/>
            </a:pPr>
            <a:r>
              <a:rPr lang="en-US"/>
              <a:t> Prioritization using Relevant Slices</a:t>
            </a:r>
            <a:endParaRPr/>
          </a:p>
          <a:p>
            <a:pPr indent="-457200" lvl="0" marL="457200" rtl="0" algn="l">
              <a:lnSpc>
                <a:spcPct val="100000"/>
              </a:lnSpc>
              <a:spcBef>
                <a:spcPts val="600"/>
              </a:spcBef>
              <a:spcAft>
                <a:spcPts val="0"/>
              </a:spcAft>
              <a:buSzPts val="2240"/>
              <a:buChar char="⚫"/>
            </a:pPr>
            <a:r>
              <a:rPr lang="en-US"/>
              <a:t> Prioritization Based on Requirements</a:t>
            </a:r>
            <a:endParaRPr/>
          </a:p>
          <a:p>
            <a:pPr indent="-141223" lvl="0" marL="365760" rtl="0" algn="just">
              <a:lnSpc>
                <a:spcPct val="100000"/>
              </a:lnSpc>
              <a:spcBef>
                <a:spcPts val="600"/>
              </a:spcBef>
              <a:spcAft>
                <a:spcPts val="0"/>
              </a:spcAft>
              <a:buSzPts val="2240"/>
              <a:buNone/>
            </a:pPr>
            <a:r>
              <a:t/>
            </a:r>
            <a:endParaRPr/>
          </a:p>
        </p:txBody>
      </p:sp>
      <p:sp>
        <p:nvSpPr>
          <p:cNvPr id="259" name="Google Shape;259;p21"/>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60" name="Google Shape;260;p21"/>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1" name="Google Shape;261;p21"/>
          <p:cNvSpPr txBox="1"/>
          <p:nvPr>
            <p:ph type="title"/>
          </p:nvPr>
        </p:nvSpPr>
        <p:spPr>
          <a:xfrm>
            <a:off x="1485900" y="205978"/>
            <a:ext cx="7334572" cy="56557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Types of Prioritization Techniques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1115616" y="205978"/>
            <a:ext cx="7818071"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Coverage-based Test Case Prioritization</a:t>
            </a:r>
            <a:endParaRPr/>
          </a:p>
        </p:txBody>
      </p:sp>
      <p:sp>
        <p:nvSpPr>
          <p:cNvPr id="268" name="Google Shape;268;p22"/>
          <p:cNvSpPr txBox="1"/>
          <p:nvPr>
            <p:ph idx="1" type="body"/>
          </p:nvPr>
        </p:nvSpPr>
        <p:spPr>
          <a:xfrm>
            <a:off x="1435606" y="1085850"/>
            <a:ext cx="7600889" cy="360045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2240"/>
              <a:buFont typeface="Gill Sans"/>
              <a:buAutoNum type="alphaLcParenR"/>
            </a:pPr>
            <a:r>
              <a:rPr lang="en-US"/>
              <a:t>Total statement Coverage Prioritization</a:t>
            </a:r>
            <a:endParaRPr/>
          </a:p>
          <a:p>
            <a:pPr indent="-342900" lvl="0" marL="342900" rtl="0" algn="just">
              <a:lnSpc>
                <a:spcPct val="100000"/>
              </a:lnSpc>
              <a:spcBef>
                <a:spcPts val="600"/>
              </a:spcBef>
              <a:spcAft>
                <a:spcPts val="0"/>
              </a:spcAft>
              <a:buSzPts val="2240"/>
              <a:buFont typeface="Gill Sans"/>
              <a:buAutoNum type="alphaLcParenR"/>
            </a:pPr>
            <a:r>
              <a:rPr lang="en-US"/>
              <a:t>Additional Statement Coverage Prioritization</a:t>
            </a:r>
            <a:endParaRPr/>
          </a:p>
          <a:p>
            <a:pPr indent="-342900" lvl="0" marL="342900" rtl="0" algn="just">
              <a:lnSpc>
                <a:spcPct val="100000"/>
              </a:lnSpc>
              <a:spcBef>
                <a:spcPts val="600"/>
              </a:spcBef>
              <a:spcAft>
                <a:spcPts val="0"/>
              </a:spcAft>
              <a:buSzPts val="2240"/>
              <a:buFont typeface="Gill Sans"/>
              <a:buAutoNum type="alphaLcParenR"/>
            </a:pPr>
            <a:r>
              <a:rPr lang="en-US"/>
              <a:t>Total Branch Coverage Prioritization</a:t>
            </a:r>
            <a:endParaRPr/>
          </a:p>
          <a:p>
            <a:pPr indent="-342900" lvl="0" marL="342900" rtl="0" algn="just">
              <a:lnSpc>
                <a:spcPct val="100000"/>
              </a:lnSpc>
              <a:spcBef>
                <a:spcPts val="600"/>
              </a:spcBef>
              <a:spcAft>
                <a:spcPts val="0"/>
              </a:spcAft>
              <a:buSzPts val="2240"/>
              <a:buFont typeface="Gill Sans"/>
              <a:buAutoNum type="alphaLcParenR"/>
            </a:pPr>
            <a:r>
              <a:rPr lang="en-US"/>
              <a:t>Additional  Branch Coverage Prioritization</a:t>
            </a:r>
            <a:endParaRPr/>
          </a:p>
          <a:p>
            <a:pPr indent="-342900" lvl="0" marL="342900" rtl="0" algn="just">
              <a:lnSpc>
                <a:spcPct val="100000"/>
              </a:lnSpc>
              <a:spcBef>
                <a:spcPts val="600"/>
              </a:spcBef>
              <a:spcAft>
                <a:spcPts val="0"/>
              </a:spcAft>
              <a:buSzPts val="2240"/>
              <a:buFont typeface="Gill Sans"/>
              <a:buAutoNum type="alphaLcParenR"/>
            </a:pPr>
            <a:r>
              <a:rPr lang="en-US"/>
              <a:t>Total Fault-Exposing-Potential(FEP) Prioritization</a:t>
            </a:r>
            <a:endParaRPr/>
          </a:p>
          <a:p>
            <a:pPr indent="0" lvl="0" marL="0" rtl="0" algn="just">
              <a:lnSpc>
                <a:spcPct val="100000"/>
              </a:lnSpc>
              <a:spcBef>
                <a:spcPts val="600"/>
              </a:spcBef>
              <a:spcAft>
                <a:spcPts val="0"/>
              </a:spcAft>
              <a:buSzPts val="2240"/>
              <a:buNone/>
            </a:pPr>
            <a:r>
              <a:t/>
            </a:r>
            <a:endParaRPr/>
          </a:p>
        </p:txBody>
      </p:sp>
      <p:sp>
        <p:nvSpPr>
          <p:cNvPr id="269" name="Google Shape;269;p2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70" name="Google Shape;270;p2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txBox="1"/>
          <p:nvPr>
            <p:ph type="title"/>
          </p:nvPr>
        </p:nvSpPr>
        <p:spPr>
          <a:xfrm>
            <a:off x="1115616" y="205978"/>
            <a:ext cx="7818071" cy="8572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b="1" lang="en-US"/>
              <a:t>Total statement Coverage Prioritization</a:t>
            </a:r>
            <a:endParaRPr/>
          </a:p>
        </p:txBody>
      </p:sp>
      <p:sp>
        <p:nvSpPr>
          <p:cNvPr id="277" name="Google Shape;277;p23"/>
          <p:cNvSpPr txBox="1"/>
          <p:nvPr>
            <p:ph idx="1" type="body"/>
          </p:nvPr>
        </p:nvSpPr>
        <p:spPr>
          <a:xfrm>
            <a:off x="1115616" y="1085850"/>
            <a:ext cx="7818071" cy="3600450"/>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1920"/>
              <a:buChar char="⚫"/>
            </a:pPr>
            <a:r>
              <a:rPr lang="en-US" sz="2400"/>
              <a:t>This prioritization orders the test cases based on the total number of statements covered. </a:t>
            </a:r>
            <a:endParaRPr/>
          </a:p>
          <a:p>
            <a:pPr indent="-283464" lvl="0" marL="365760" rtl="0" algn="just">
              <a:lnSpc>
                <a:spcPct val="100000"/>
              </a:lnSpc>
              <a:spcBef>
                <a:spcPts val="600"/>
              </a:spcBef>
              <a:spcAft>
                <a:spcPts val="0"/>
              </a:spcAft>
              <a:buSzPts val="1920"/>
              <a:buChar char="⚫"/>
            </a:pPr>
            <a:r>
              <a:rPr lang="en-US" sz="2400"/>
              <a:t>It counts the number of statements covered by the test cases and orders them in a descending order. </a:t>
            </a:r>
            <a:endParaRPr/>
          </a:p>
          <a:p>
            <a:pPr indent="-283464" lvl="0" marL="365760" rtl="0" algn="just">
              <a:lnSpc>
                <a:spcPct val="100000"/>
              </a:lnSpc>
              <a:spcBef>
                <a:spcPts val="600"/>
              </a:spcBef>
              <a:spcAft>
                <a:spcPts val="0"/>
              </a:spcAft>
              <a:buSzPts val="1920"/>
              <a:buChar char="⚫"/>
            </a:pPr>
            <a:r>
              <a:rPr lang="en-US" sz="2400"/>
              <a:t>If multiple test cases cover the same number of statements, then a random order may be used. </a:t>
            </a:r>
            <a:endParaRPr/>
          </a:p>
          <a:p>
            <a:pPr indent="-342900" lvl="0" marL="342900" rtl="0" algn="just">
              <a:lnSpc>
                <a:spcPct val="100000"/>
              </a:lnSpc>
              <a:spcBef>
                <a:spcPts val="600"/>
              </a:spcBef>
              <a:spcAft>
                <a:spcPts val="0"/>
              </a:spcAft>
              <a:buSzPts val="1920"/>
              <a:buChar char="⚫"/>
            </a:pPr>
            <a:r>
              <a:rPr lang="en-US" sz="2400"/>
              <a:t>For example, if T</a:t>
            </a:r>
            <a:r>
              <a:rPr baseline="-25000" lang="en-US" sz="2400"/>
              <a:t>1 </a:t>
            </a:r>
            <a:r>
              <a:rPr lang="en-US" sz="2400"/>
              <a:t> covers 5 statements, T</a:t>
            </a:r>
            <a:r>
              <a:rPr baseline="-25000" lang="en-US" sz="2400"/>
              <a:t>2</a:t>
            </a:r>
            <a:r>
              <a:rPr lang="en-US" sz="2400"/>
              <a:t> covers 3, and T</a:t>
            </a:r>
            <a:r>
              <a:rPr baseline="-25000" lang="en-US" sz="2400"/>
              <a:t>3</a:t>
            </a:r>
            <a:r>
              <a:rPr lang="en-US" sz="2400"/>
              <a:t> covers 12 statements; then according to this prioritization, the order will be T</a:t>
            </a:r>
            <a:r>
              <a:rPr baseline="-25000" lang="en-US" sz="2400"/>
              <a:t>3</a:t>
            </a:r>
            <a:r>
              <a:rPr lang="en-US" sz="2400"/>
              <a:t>, T</a:t>
            </a:r>
            <a:r>
              <a:rPr baseline="-25000" lang="en-US" sz="2400"/>
              <a:t>1</a:t>
            </a:r>
            <a:r>
              <a:rPr lang="en-US" sz="2400"/>
              <a:t>, T</a:t>
            </a:r>
            <a:r>
              <a:rPr baseline="-25000" lang="en-US" sz="2400"/>
              <a:t>2</a:t>
            </a:r>
            <a:r>
              <a:rPr lang="en-US" sz="2400"/>
              <a:t>.</a:t>
            </a:r>
            <a:endParaRPr baseline="-25000" sz="2400"/>
          </a:p>
          <a:p>
            <a:pPr indent="-220980" lvl="0" marL="342900" rtl="0" algn="l">
              <a:lnSpc>
                <a:spcPct val="100000"/>
              </a:lnSpc>
              <a:spcBef>
                <a:spcPts val="600"/>
              </a:spcBef>
              <a:spcAft>
                <a:spcPts val="0"/>
              </a:spcAft>
              <a:buSzPts val="1920"/>
              <a:buNone/>
            </a:pPr>
            <a:r>
              <a:t/>
            </a:r>
            <a:endParaRPr b="1" sz="2400"/>
          </a:p>
        </p:txBody>
      </p:sp>
      <p:sp>
        <p:nvSpPr>
          <p:cNvPr id="278" name="Google Shape;278;p23"/>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79" name="Google Shape;279;p23"/>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4"/>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b="1" lang="en-US"/>
              <a:t>Additional statement coverage prioritization</a:t>
            </a:r>
            <a:endParaRPr/>
          </a:p>
        </p:txBody>
      </p:sp>
      <p:sp>
        <p:nvSpPr>
          <p:cNvPr id="286" name="Google Shape;286;p24"/>
          <p:cNvSpPr txBox="1"/>
          <p:nvPr>
            <p:ph idx="1" type="body"/>
          </p:nvPr>
        </p:nvSpPr>
        <p:spPr>
          <a:xfrm>
            <a:off x="1344169" y="1307306"/>
            <a:ext cx="7498080" cy="3600450"/>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1920"/>
              <a:buChar char="⚫"/>
            </a:pPr>
            <a:r>
              <a:rPr lang="en-US" sz="2400"/>
              <a:t>Total statement coverage prioritization schedules the test cases based on the total statements covered. </a:t>
            </a:r>
            <a:endParaRPr/>
          </a:p>
          <a:p>
            <a:pPr indent="-283464" lvl="0" marL="365760" rtl="0" algn="just">
              <a:lnSpc>
                <a:spcPct val="100000"/>
              </a:lnSpc>
              <a:spcBef>
                <a:spcPts val="600"/>
              </a:spcBef>
              <a:spcAft>
                <a:spcPts val="0"/>
              </a:spcAft>
              <a:buSzPts val="1920"/>
              <a:buChar char="⚫"/>
            </a:pPr>
            <a:r>
              <a:rPr lang="en-US" sz="2400"/>
              <a:t>However, it will be useful if it can execute those statements as well that have not been covered yet. </a:t>
            </a:r>
            <a:endParaRPr sz="2400"/>
          </a:p>
          <a:p>
            <a:pPr indent="-283464" lvl="0" marL="365760" rtl="0" algn="just">
              <a:lnSpc>
                <a:spcPct val="100000"/>
              </a:lnSpc>
              <a:spcBef>
                <a:spcPts val="600"/>
              </a:spcBef>
              <a:spcAft>
                <a:spcPts val="0"/>
              </a:spcAft>
              <a:buSzPts val="1920"/>
              <a:buChar char="⚫"/>
            </a:pPr>
            <a:r>
              <a:rPr lang="en-US" sz="2400"/>
              <a:t>It iteratively selects a test case T</a:t>
            </a:r>
            <a:r>
              <a:rPr baseline="-25000" lang="en-US" sz="2400"/>
              <a:t>1</a:t>
            </a:r>
            <a:r>
              <a:rPr lang="en-US" sz="2400"/>
              <a:t>, that yields the greatest statement coverage, then selects a test case which covers a statements covered by at least one test case have been covered.</a:t>
            </a:r>
            <a:endParaRPr/>
          </a:p>
          <a:p>
            <a:pPr indent="-161543" lvl="0" marL="365760" rtl="0" algn="just">
              <a:lnSpc>
                <a:spcPct val="100000"/>
              </a:lnSpc>
              <a:spcBef>
                <a:spcPts val="600"/>
              </a:spcBef>
              <a:spcAft>
                <a:spcPts val="0"/>
              </a:spcAft>
              <a:buSzPts val="1920"/>
              <a:buNone/>
            </a:pPr>
            <a:r>
              <a:t/>
            </a:r>
            <a:endParaRPr b="1" sz="2400"/>
          </a:p>
        </p:txBody>
      </p:sp>
      <p:sp>
        <p:nvSpPr>
          <p:cNvPr id="287" name="Google Shape;287;p24"/>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88" name="Google Shape;288;p24"/>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b="1" lang="en-US"/>
              <a:t>Additional statement coverage prioritization  cont…</a:t>
            </a:r>
            <a:endParaRPr/>
          </a:p>
        </p:txBody>
      </p:sp>
      <p:sp>
        <p:nvSpPr>
          <p:cNvPr id="295" name="Google Shape;295;p25"/>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2240"/>
              <a:buChar char="⚫"/>
            </a:pPr>
            <a:r>
              <a:rPr lang="en-US"/>
              <a:t>For example, if we consider Table 1, according to total statement coverage criteria, the order is 2, 1, 3. </a:t>
            </a:r>
            <a:endParaRPr/>
          </a:p>
          <a:p>
            <a:pPr indent="-283464" lvl="0" marL="365760" rtl="0" algn="just">
              <a:lnSpc>
                <a:spcPct val="100000"/>
              </a:lnSpc>
              <a:spcBef>
                <a:spcPts val="600"/>
              </a:spcBef>
              <a:spcAft>
                <a:spcPts val="0"/>
              </a:spcAft>
              <a:buSzPts val="2240"/>
              <a:buChar char="⚫"/>
            </a:pPr>
            <a:r>
              <a:rPr lang="en-US"/>
              <a:t>But additional statement coverage selects test case 2 first and next, it selects test case 3, as it covers statement 4 which has not been covered by test case 2. Thus, the order according to addition coverage criteria 2, 3, 1.</a:t>
            </a:r>
            <a:endParaRPr/>
          </a:p>
          <a:p>
            <a:pPr indent="-241300" lvl="0" marL="342900" rtl="0" algn="just">
              <a:lnSpc>
                <a:spcPct val="100000"/>
              </a:lnSpc>
              <a:spcBef>
                <a:spcPts val="600"/>
              </a:spcBef>
              <a:spcAft>
                <a:spcPts val="0"/>
              </a:spcAft>
              <a:buSzPts val="1600"/>
              <a:buNone/>
            </a:pPr>
            <a:r>
              <a:t/>
            </a:r>
            <a:endParaRPr sz="2000"/>
          </a:p>
        </p:txBody>
      </p:sp>
      <p:sp>
        <p:nvSpPr>
          <p:cNvPr id="296" name="Google Shape;296;p25"/>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97" name="Google Shape;297;p25"/>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141223" lvl="0" marL="365760" rtl="0" algn="l">
              <a:lnSpc>
                <a:spcPct val="100000"/>
              </a:lnSpc>
              <a:spcBef>
                <a:spcPts val="0"/>
              </a:spcBef>
              <a:spcAft>
                <a:spcPts val="0"/>
              </a:spcAft>
              <a:buSzPts val="2240"/>
              <a:buNone/>
            </a:pPr>
            <a:r>
              <a:t/>
            </a:r>
            <a:endParaRPr/>
          </a:p>
          <a:p>
            <a:pPr indent="0" lvl="0" marL="0" rtl="0" algn="l">
              <a:lnSpc>
                <a:spcPct val="100000"/>
              </a:lnSpc>
              <a:spcBef>
                <a:spcPts val="600"/>
              </a:spcBef>
              <a:spcAft>
                <a:spcPts val="0"/>
              </a:spcAft>
              <a:buSzPts val="2240"/>
              <a:buNone/>
            </a:pPr>
            <a:r>
              <a:t/>
            </a:r>
            <a:endParaRPr/>
          </a:p>
        </p:txBody>
      </p:sp>
      <p:sp>
        <p:nvSpPr>
          <p:cNvPr id="304" name="Google Shape;304;p2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05" name="Google Shape;305;p2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06" name="Google Shape;306;p26"/>
          <p:cNvGraphicFramePr/>
          <p:nvPr/>
        </p:nvGraphicFramePr>
        <p:xfrm>
          <a:off x="2097217" y="1193001"/>
          <a:ext cx="3000000" cy="3000000"/>
        </p:xfrm>
        <a:graphic>
          <a:graphicData uri="http://schemas.openxmlformats.org/drawingml/2006/table">
            <a:tbl>
              <a:tblPr bandRow="1" firstRow="1">
                <a:noFill/>
                <a:tableStyleId>{3F19D8F0-8B1D-44CA-9085-5FC642E6870F}</a:tableStyleId>
              </a:tblPr>
              <a:tblGrid>
                <a:gridCol w="1543725"/>
                <a:gridCol w="1543725"/>
                <a:gridCol w="1543725"/>
                <a:gridCol w="1543725"/>
              </a:tblGrid>
              <a:tr h="337700">
                <a:tc>
                  <a:txBody>
                    <a:bodyPr/>
                    <a:lstStyle/>
                    <a:p>
                      <a:pPr indent="0" lvl="0" marL="0" marR="0" rtl="0" algn="ctr">
                        <a:spcBef>
                          <a:spcPts val="0"/>
                        </a:spcBef>
                        <a:spcAft>
                          <a:spcPts val="0"/>
                        </a:spcAft>
                        <a:buNone/>
                      </a:pPr>
                      <a:r>
                        <a:rPr lang="en-US" sz="1400" u="none" cap="none" strike="noStrike"/>
                        <a:t>Statement</a:t>
                      </a:r>
                      <a:endParaRPr sz="1400" u="none" cap="none" strike="noStrike"/>
                    </a:p>
                  </a:txBody>
                  <a:tcPr marT="34300" marB="34300" marR="68575" marL="68575"/>
                </a:tc>
                <a:tc gridSpan="3">
                  <a:txBody>
                    <a:bodyPr/>
                    <a:lstStyle/>
                    <a:p>
                      <a:pPr indent="0" lvl="0" marL="0" marR="0" rtl="0" algn="ctr">
                        <a:spcBef>
                          <a:spcPts val="0"/>
                        </a:spcBef>
                        <a:spcAft>
                          <a:spcPts val="0"/>
                        </a:spcAft>
                        <a:buNone/>
                      </a:pPr>
                      <a:r>
                        <a:rPr lang="en-US" sz="1400" u="none" cap="none" strike="noStrike"/>
                        <a:t>Statement Coverage</a:t>
                      </a:r>
                      <a:endParaRPr sz="1400" u="none" cap="none" strike="noStrike"/>
                    </a:p>
                  </a:txBody>
                  <a:tcPr marT="34300" marB="34300" marR="68575" marL="68575"/>
                </a:tc>
                <a:tc hMerge="1"/>
                <a:tc hMerge="1"/>
              </a:tr>
              <a:tr h="337700">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Test Case 1</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Test Case 2</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Test Case 3</a:t>
                      </a:r>
                      <a:endParaRPr sz="1400" u="none" cap="none" strike="noStrike"/>
                    </a:p>
                  </a:txBody>
                  <a:tcPr marT="34300" marB="34300" marR="68575" marL="68575"/>
                </a:tc>
              </a:tr>
              <a:tr h="337700">
                <a:tc>
                  <a:txBody>
                    <a:bodyPr/>
                    <a:lstStyle/>
                    <a:p>
                      <a:pPr indent="0" lvl="0" marL="0" marR="0" rtl="0" algn="ctr">
                        <a:spcBef>
                          <a:spcPts val="0"/>
                        </a:spcBef>
                        <a:spcAft>
                          <a:spcPts val="0"/>
                        </a:spcAft>
                        <a:buNone/>
                      </a:pPr>
                      <a:r>
                        <a:rPr lang="en-US" sz="1400" u="none" cap="none" strike="noStrike"/>
                        <a:t>1</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r>
              <a:tr h="337700">
                <a:tc>
                  <a:txBody>
                    <a:bodyPr/>
                    <a:lstStyle/>
                    <a:p>
                      <a:pPr indent="0" lvl="0" marL="0" marR="0" rtl="0" algn="ctr">
                        <a:spcBef>
                          <a:spcPts val="0"/>
                        </a:spcBef>
                        <a:spcAft>
                          <a:spcPts val="0"/>
                        </a:spcAft>
                        <a:buNone/>
                      </a:pPr>
                      <a:r>
                        <a:rPr lang="en-US" sz="1400" u="none" cap="none" strike="noStrike"/>
                        <a:t>2</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r>
              <a:tr h="337700">
                <a:tc>
                  <a:txBody>
                    <a:bodyPr/>
                    <a:lstStyle/>
                    <a:p>
                      <a:pPr indent="0" lvl="0" marL="0" marR="0" rtl="0" algn="ctr">
                        <a:spcBef>
                          <a:spcPts val="0"/>
                        </a:spcBef>
                        <a:spcAft>
                          <a:spcPts val="0"/>
                        </a:spcAft>
                        <a:buNone/>
                      </a:pPr>
                      <a:r>
                        <a:rPr lang="en-US" sz="1400" u="none" cap="none" strike="noStrike"/>
                        <a:t>3</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r>
              <a:tr h="337700">
                <a:tc>
                  <a:txBody>
                    <a:bodyPr/>
                    <a:lstStyle/>
                    <a:p>
                      <a:pPr indent="0" lvl="0" marL="0" marR="0" rtl="0" algn="ctr">
                        <a:spcBef>
                          <a:spcPts val="0"/>
                        </a:spcBef>
                        <a:spcAft>
                          <a:spcPts val="0"/>
                        </a:spcAft>
                        <a:buNone/>
                      </a:pPr>
                      <a:r>
                        <a:rPr lang="en-US" sz="1400" u="none" cap="none" strike="noStrike"/>
                        <a:t>4</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r>
              <a:tr h="337700">
                <a:tc>
                  <a:txBody>
                    <a:bodyPr/>
                    <a:lstStyle/>
                    <a:p>
                      <a:pPr indent="0" lvl="0" marL="0" marR="0" rtl="0" algn="ctr">
                        <a:spcBef>
                          <a:spcPts val="0"/>
                        </a:spcBef>
                        <a:spcAft>
                          <a:spcPts val="0"/>
                        </a:spcAft>
                        <a:buNone/>
                      </a:pPr>
                      <a:r>
                        <a:rPr lang="en-US" sz="1400" u="none" cap="none" strike="noStrike"/>
                        <a:t>5</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r>
              <a:tr h="337700">
                <a:tc>
                  <a:txBody>
                    <a:bodyPr/>
                    <a:lstStyle/>
                    <a:p>
                      <a:pPr indent="0" lvl="0" marL="0" marR="0" rtl="0" algn="ctr">
                        <a:spcBef>
                          <a:spcPts val="0"/>
                        </a:spcBef>
                        <a:spcAft>
                          <a:spcPts val="0"/>
                        </a:spcAft>
                        <a:buNone/>
                      </a:pPr>
                      <a:r>
                        <a:rPr lang="en-US" sz="1400" u="none" cap="none" strike="noStrike"/>
                        <a:t>6</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r>
              <a:tr h="337700">
                <a:tc>
                  <a:txBody>
                    <a:bodyPr/>
                    <a:lstStyle/>
                    <a:p>
                      <a:pPr indent="0" lvl="0" marL="0" marR="0" rtl="0" algn="ctr">
                        <a:spcBef>
                          <a:spcPts val="0"/>
                        </a:spcBef>
                        <a:spcAft>
                          <a:spcPts val="0"/>
                        </a:spcAft>
                        <a:buNone/>
                      </a:pPr>
                      <a:r>
                        <a:rPr lang="en-US" sz="1400" u="none" cap="none" strike="noStrike"/>
                        <a:t>7</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r>
              <a:tr h="337700">
                <a:tc>
                  <a:txBody>
                    <a:bodyPr/>
                    <a:lstStyle/>
                    <a:p>
                      <a:pPr indent="0" lvl="0" marL="0" marR="0" rtl="0" algn="ctr">
                        <a:spcBef>
                          <a:spcPts val="0"/>
                        </a:spcBef>
                        <a:spcAft>
                          <a:spcPts val="0"/>
                        </a:spcAft>
                        <a:buNone/>
                      </a:pPr>
                      <a:r>
                        <a:rPr lang="en-US" sz="1400" u="none" cap="none" strike="noStrike"/>
                        <a:t>8</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r>
              <a:tr h="337700">
                <a:tc>
                  <a:txBody>
                    <a:bodyPr/>
                    <a:lstStyle/>
                    <a:p>
                      <a:pPr indent="0" lvl="0" marL="0" marR="0" rtl="0" algn="ctr">
                        <a:spcBef>
                          <a:spcPts val="0"/>
                        </a:spcBef>
                        <a:spcAft>
                          <a:spcPts val="0"/>
                        </a:spcAft>
                        <a:buNone/>
                      </a:pPr>
                      <a:r>
                        <a:rPr lang="en-US" sz="1400" u="none" cap="none" strike="noStrike"/>
                        <a:t>9</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r>
            </a:tbl>
          </a:graphicData>
        </a:graphic>
      </p:graphicFrame>
      <p:sp>
        <p:nvSpPr>
          <p:cNvPr id="307" name="Google Shape;307;p26"/>
          <p:cNvSpPr txBox="1"/>
          <p:nvPr/>
        </p:nvSpPr>
        <p:spPr>
          <a:xfrm>
            <a:off x="3707904" y="483518"/>
            <a:ext cx="352839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chemeClr val="dk1"/>
                </a:solidFill>
                <a:latin typeface="Gill Sans"/>
                <a:ea typeface="Gill Sans"/>
                <a:cs typeface="Gill Sans"/>
                <a:sym typeface="Gill Sans"/>
              </a:rPr>
              <a:t>Table 1. Statement coverage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b="1" lang="en-US"/>
              <a:t>Total branch coverage prioritization</a:t>
            </a:r>
            <a:endParaRPr/>
          </a:p>
        </p:txBody>
      </p:sp>
      <p:sp>
        <p:nvSpPr>
          <p:cNvPr id="314" name="Google Shape;314;p27"/>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lnSpcReduction="10000"/>
          </a:bodyPr>
          <a:lstStyle/>
          <a:p>
            <a:pPr indent="-285750" lvl="0" marL="285750" rtl="0" algn="just">
              <a:lnSpc>
                <a:spcPct val="100000"/>
              </a:lnSpc>
              <a:spcBef>
                <a:spcPts val="0"/>
              </a:spcBef>
              <a:spcAft>
                <a:spcPts val="0"/>
              </a:spcAft>
              <a:buSzPts val="2240"/>
              <a:buChar char="⚫"/>
            </a:pPr>
            <a:r>
              <a:rPr lang="en-US"/>
              <a:t>In this prioritization, the criterion to order is to consider condition branches in a program instead of statements. </a:t>
            </a:r>
            <a:endParaRPr/>
          </a:p>
          <a:p>
            <a:pPr indent="-285750" lvl="0" marL="285750" rtl="0" algn="just">
              <a:lnSpc>
                <a:spcPct val="100000"/>
              </a:lnSpc>
              <a:spcBef>
                <a:spcPts val="600"/>
              </a:spcBef>
              <a:spcAft>
                <a:spcPts val="0"/>
              </a:spcAft>
              <a:buSzPts val="2240"/>
              <a:buChar char="⚫"/>
            </a:pPr>
            <a:r>
              <a:rPr lang="en-US"/>
              <a:t>Thus, it is the coverage of each possible outcome of a condition in a predicate. </a:t>
            </a:r>
            <a:endParaRPr/>
          </a:p>
          <a:p>
            <a:pPr indent="-285750" lvl="0" marL="285750" rtl="0" algn="just">
              <a:lnSpc>
                <a:spcPct val="100000"/>
              </a:lnSpc>
              <a:spcBef>
                <a:spcPts val="600"/>
              </a:spcBef>
              <a:spcAft>
                <a:spcPts val="0"/>
              </a:spcAft>
              <a:buSzPts val="2240"/>
              <a:buChar char="⚫"/>
            </a:pPr>
            <a:r>
              <a:rPr lang="en-US"/>
              <a:t>The test case which will cover maximum branch outcomes will be ordered first. </a:t>
            </a:r>
            <a:endParaRPr/>
          </a:p>
          <a:p>
            <a:pPr indent="-283464" lvl="0" marL="365760" rtl="0" algn="just">
              <a:lnSpc>
                <a:spcPct val="100000"/>
              </a:lnSpc>
              <a:spcBef>
                <a:spcPts val="600"/>
              </a:spcBef>
              <a:spcAft>
                <a:spcPts val="0"/>
              </a:spcAft>
              <a:buSzPts val="2240"/>
              <a:buChar char="⚫"/>
            </a:pPr>
            <a:r>
              <a:rPr lang="en-US"/>
              <a:t>For example, in Table 2, the order will be 1, 2, 3.</a:t>
            </a:r>
            <a:endParaRPr/>
          </a:p>
        </p:txBody>
      </p:sp>
      <p:sp>
        <p:nvSpPr>
          <p:cNvPr id="315" name="Google Shape;315;p27"/>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16" name="Google Shape;316;p27"/>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idx="1" type="body"/>
          </p:nvPr>
        </p:nvSpPr>
        <p:spPr>
          <a:xfrm>
            <a:off x="1115616" y="1563638"/>
            <a:ext cx="7848872" cy="3432448"/>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440"/>
              <a:buNone/>
            </a:pPr>
            <a:r>
              <a:rPr lang="en-US" sz="1800"/>
              <a:t>                                          Table 2. Branch coverage</a:t>
            </a:r>
            <a:endParaRPr/>
          </a:p>
        </p:txBody>
      </p:sp>
      <p:sp>
        <p:nvSpPr>
          <p:cNvPr id="323" name="Google Shape;323;p28"/>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24" name="Google Shape;324;p28"/>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25" name="Google Shape;325;p28"/>
          <p:cNvGraphicFramePr/>
          <p:nvPr/>
        </p:nvGraphicFramePr>
        <p:xfrm>
          <a:off x="2550046" y="2146502"/>
          <a:ext cx="3000000" cy="3000000"/>
        </p:xfrm>
        <a:graphic>
          <a:graphicData uri="http://schemas.openxmlformats.org/drawingml/2006/table">
            <a:tbl>
              <a:tblPr bandRow="1" firstRow="1">
                <a:noFill/>
                <a:tableStyleId>{3F19D8F0-8B1D-44CA-9085-5FC642E6870F}</a:tableStyleId>
              </a:tblPr>
              <a:tblGrid>
                <a:gridCol w="1245000"/>
                <a:gridCol w="1245000"/>
                <a:gridCol w="1245000"/>
                <a:gridCol w="1245000"/>
              </a:tblGrid>
              <a:tr h="480050">
                <a:tc>
                  <a:txBody>
                    <a:bodyPr/>
                    <a:lstStyle/>
                    <a:p>
                      <a:pPr indent="0" lvl="0" marL="0" marR="0" rtl="0" algn="ctr">
                        <a:spcBef>
                          <a:spcPts val="0"/>
                        </a:spcBef>
                        <a:spcAft>
                          <a:spcPts val="0"/>
                        </a:spcAft>
                        <a:buNone/>
                      </a:pPr>
                      <a:r>
                        <a:rPr lang="en-US" sz="1400" u="none" cap="none" strike="noStrike"/>
                        <a:t>Branch statements</a:t>
                      </a:r>
                      <a:endParaRPr sz="1400" u="none" cap="none" strike="noStrike"/>
                    </a:p>
                  </a:txBody>
                  <a:tcPr marT="34300" marB="34300" marR="68575" marL="68575"/>
                </a:tc>
                <a:tc gridSpan="3">
                  <a:txBody>
                    <a:bodyPr/>
                    <a:lstStyle/>
                    <a:p>
                      <a:pPr indent="0" lvl="0" marL="0" marR="0" rtl="0" algn="ctr">
                        <a:spcBef>
                          <a:spcPts val="0"/>
                        </a:spcBef>
                        <a:spcAft>
                          <a:spcPts val="0"/>
                        </a:spcAft>
                        <a:buNone/>
                      </a:pPr>
                      <a:r>
                        <a:rPr lang="en-US" sz="1400" u="none" cap="none" strike="noStrike"/>
                        <a:t>Branch Coverage</a:t>
                      </a:r>
                      <a:endParaRPr sz="1400" u="none" cap="none" strike="noStrike"/>
                    </a:p>
                  </a:txBody>
                  <a:tcPr marT="34300" marB="34300" marR="68575" marL="68575"/>
                </a:tc>
                <a:tc hMerge="1"/>
                <a:tc hMerge="1"/>
              </a:tr>
              <a:tr h="353200">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Test case 1</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Test case 2</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Test case 3</a:t>
                      </a:r>
                      <a:endParaRPr sz="1400" u="none" cap="none" strike="noStrike"/>
                    </a:p>
                  </a:txBody>
                  <a:tcPr marT="34300" marB="34300" marR="68575" marL="68575"/>
                </a:tc>
              </a:tr>
              <a:tr h="353200">
                <a:tc>
                  <a:txBody>
                    <a:bodyPr/>
                    <a:lstStyle/>
                    <a:p>
                      <a:pPr indent="0" lvl="0" marL="0" marR="0" rtl="0" algn="ctr">
                        <a:spcBef>
                          <a:spcPts val="0"/>
                        </a:spcBef>
                        <a:spcAft>
                          <a:spcPts val="0"/>
                        </a:spcAft>
                        <a:buNone/>
                      </a:pPr>
                      <a:r>
                        <a:rPr lang="en-US" sz="1400" u="none" cap="none" strike="noStrike"/>
                        <a:t>Entry to while</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r>
              <a:tr h="353200">
                <a:tc>
                  <a:txBody>
                    <a:bodyPr/>
                    <a:lstStyle/>
                    <a:p>
                      <a:pPr indent="0" lvl="0" marL="0" marR="0" rtl="0" algn="ctr">
                        <a:spcBef>
                          <a:spcPts val="0"/>
                        </a:spcBef>
                        <a:spcAft>
                          <a:spcPts val="0"/>
                        </a:spcAft>
                        <a:buNone/>
                      </a:pPr>
                      <a:r>
                        <a:rPr lang="en-US" sz="1400" u="none" cap="none" strike="noStrike"/>
                        <a:t>2-true</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r>
              <a:tr h="353200">
                <a:tc>
                  <a:txBody>
                    <a:bodyPr/>
                    <a:lstStyle/>
                    <a:p>
                      <a:pPr indent="0" lvl="0" marL="0" marR="0" rtl="0" algn="ctr">
                        <a:spcBef>
                          <a:spcPts val="0"/>
                        </a:spcBef>
                        <a:spcAft>
                          <a:spcPts val="0"/>
                        </a:spcAft>
                        <a:buNone/>
                      </a:pPr>
                      <a:r>
                        <a:rPr lang="en-US" sz="1400" u="none" cap="none" strike="noStrike"/>
                        <a:t>2-false</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r>
              <a:tr h="353200">
                <a:tc>
                  <a:txBody>
                    <a:bodyPr/>
                    <a:lstStyle/>
                    <a:p>
                      <a:pPr indent="0" lvl="0" marL="0" marR="0" rtl="0" algn="ctr">
                        <a:spcBef>
                          <a:spcPts val="0"/>
                        </a:spcBef>
                        <a:spcAft>
                          <a:spcPts val="0"/>
                        </a:spcAft>
                        <a:buNone/>
                      </a:pPr>
                      <a:r>
                        <a:rPr lang="en-US" sz="1400" u="none" cap="none" strike="noStrike"/>
                        <a:t>3-true</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r>
              <a:tr h="353200">
                <a:tc>
                  <a:txBody>
                    <a:bodyPr/>
                    <a:lstStyle/>
                    <a:p>
                      <a:pPr indent="0" lvl="0" marL="0" marR="0" rtl="0" algn="ctr">
                        <a:spcBef>
                          <a:spcPts val="0"/>
                        </a:spcBef>
                        <a:spcAft>
                          <a:spcPts val="0"/>
                        </a:spcAft>
                        <a:buNone/>
                      </a:pPr>
                      <a:r>
                        <a:rPr lang="en-US" sz="1400" u="none" cap="none" strike="noStrike"/>
                        <a:t>3-false</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X</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c>
                  <a:txBody>
                    <a:bodyPr/>
                    <a:lstStyle/>
                    <a:p>
                      <a:pPr indent="0" lvl="0" marL="0" marR="0" rtl="0" algn="ctr">
                        <a:spcBef>
                          <a:spcPts val="0"/>
                        </a:spcBef>
                        <a:spcAft>
                          <a:spcPts val="0"/>
                        </a:spcAft>
                        <a:buNone/>
                      </a:pPr>
                      <a:r>
                        <a:t/>
                      </a:r>
                      <a:endParaRPr sz="1400" u="none" cap="none" strike="noStrike"/>
                    </a:p>
                  </a:txBody>
                  <a:tcPr marT="34300" marB="34300" marR="68575" marL="68575"/>
                </a:tc>
              </a:tr>
            </a:tbl>
          </a:graphicData>
        </a:graphic>
      </p:graphicFrame>
      <p:sp>
        <p:nvSpPr>
          <p:cNvPr id="326" name="Google Shape;326;p28"/>
          <p:cNvSpPr txBox="1"/>
          <p:nvPr>
            <p:ph type="title"/>
          </p:nvPr>
        </p:nvSpPr>
        <p:spPr>
          <a:xfrm>
            <a:off x="1115616" y="205978"/>
            <a:ext cx="7818071"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lang="en-US"/>
              <a:t>Total branch coverage prioritization  cont…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lang="en-US"/>
              <a:t>Additional Branch Coverage Prioritization</a:t>
            </a:r>
            <a:endParaRPr/>
          </a:p>
        </p:txBody>
      </p:sp>
      <p:sp>
        <p:nvSpPr>
          <p:cNvPr id="333" name="Google Shape;333;p29"/>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2240"/>
              <a:buChar char="⚫"/>
            </a:pPr>
            <a:r>
              <a:rPr lang="en-US"/>
              <a:t>The  idea is the same as in additional statement coverage of first selecting the test case with the maximum coverage of branch outcomes and</a:t>
            </a:r>
            <a:endParaRPr/>
          </a:p>
          <a:p>
            <a:pPr indent="-342900" lvl="1" marL="617220" rtl="0" algn="just">
              <a:lnSpc>
                <a:spcPct val="100000"/>
              </a:lnSpc>
              <a:spcBef>
                <a:spcPts val="550"/>
              </a:spcBef>
              <a:spcAft>
                <a:spcPts val="0"/>
              </a:spcAft>
              <a:buSzPts val="2400"/>
              <a:buChar char="◦"/>
            </a:pPr>
            <a:r>
              <a:rPr lang="en-US"/>
              <a:t> then, selecting the test case which covers the branch outcome not covered by the previous one.</a:t>
            </a:r>
            <a:endParaRPr/>
          </a:p>
          <a:p>
            <a:pPr indent="-143510" lvl="0" marL="285750" rtl="0" algn="just">
              <a:lnSpc>
                <a:spcPct val="100000"/>
              </a:lnSpc>
              <a:spcBef>
                <a:spcPts val="600"/>
              </a:spcBef>
              <a:spcAft>
                <a:spcPts val="0"/>
              </a:spcAft>
              <a:buSzPts val="2240"/>
              <a:buNone/>
            </a:pPr>
            <a:r>
              <a:t/>
            </a:r>
            <a:endParaRPr/>
          </a:p>
          <a:p>
            <a:pPr indent="-143510" lvl="0" marL="285750" rtl="0" algn="just">
              <a:lnSpc>
                <a:spcPct val="100000"/>
              </a:lnSpc>
              <a:spcBef>
                <a:spcPts val="600"/>
              </a:spcBef>
              <a:spcAft>
                <a:spcPts val="0"/>
              </a:spcAft>
              <a:buSzPts val="2240"/>
              <a:buNone/>
            </a:pPr>
            <a:r>
              <a:t/>
            </a:r>
            <a:endParaRPr/>
          </a:p>
        </p:txBody>
      </p:sp>
      <p:sp>
        <p:nvSpPr>
          <p:cNvPr id="334" name="Google Shape;334;p29"/>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35" name="Google Shape;335;p29"/>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fontScale="92500"/>
          </a:bodyPr>
          <a:lstStyle/>
          <a:p>
            <a:pPr indent="-283464" lvl="0" marL="365760" rtl="0" algn="just">
              <a:lnSpc>
                <a:spcPct val="100000"/>
              </a:lnSpc>
              <a:spcBef>
                <a:spcPts val="0"/>
              </a:spcBef>
              <a:spcAft>
                <a:spcPts val="0"/>
              </a:spcAft>
              <a:buSzPct val="80000"/>
              <a:buChar char="⚫"/>
            </a:pPr>
            <a:r>
              <a:rPr lang="en-US"/>
              <a:t>A change in a program causes a test case to become obsolete by removing the reason for the test case's inclusion in the test suite.</a:t>
            </a:r>
            <a:endParaRPr/>
          </a:p>
          <a:p>
            <a:pPr indent="-283464" lvl="0" marL="365760" rtl="0" algn="just">
              <a:lnSpc>
                <a:spcPct val="100000"/>
              </a:lnSpc>
              <a:spcBef>
                <a:spcPts val="600"/>
              </a:spcBef>
              <a:spcAft>
                <a:spcPts val="0"/>
              </a:spcAft>
              <a:buSzPct val="80000"/>
              <a:buChar char="⚫"/>
            </a:pPr>
            <a:r>
              <a:rPr lang="en-US"/>
              <a:t>A test case is redundant if other test cases in the test suite provide the same coverage of the program. </a:t>
            </a:r>
            <a:endParaRPr/>
          </a:p>
          <a:p>
            <a:pPr indent="-283464" lvl="0" marL="365760" rtl="0" algn="just">
              <a:lnSpc>
                <a:spcPct val="100000"/>
              </a:lnSpc>
              <a:spcBef>
                <a:spcPts val="600"/>
              </a:spcBef>
              <a:spcAft>
                <a:spcPts val="0"/>
              </a:spcAft>
              <a:buSzPct val="80000"/>
              <a:buChar char="⚫"/>
            </a:pPr>
            <a:r>
              <a:rPr lang="en-US"/>
              <a:t>Thus due to obsolete and redundant test cases, the size of a test suite continues to grow unnecessarily.</a:t>
            </a:r>
            <a:endParaRPr/>
          </a:p>
          <a:p>
            <a:pPr indent="-151891" lvl="0" marL="365760" rtl="0" algn="l">
              <a:lnSpc>
                <a:spcPct val="100000"/>
              </a:lnSpc>
              <a:spcBef>
                <a:spcPts val="600"/>
              </a:spcBef>
              <a:spcAft>
                <a:spcPts val="0"/>
              </a:spcAft>
              <a:buSzPct val="80000"/>
              <a:buNone/>
            </a:pPr>
            <a:r>
              <a:t/>
            </a:r>
            <a:endParaRPr/>
          </a:p>
          <a:p>
            <a:pPr indent="-151891" lvl="0" marL="365760" rtl="0" algn="l">
              <a:lnSpc>
                <a:spcPct val="100000"/>
              </a:lnSpc>
              <a:spcBef>
                <a:spcPts val="600"/>
              </a:spcBef>
              <a:spcAft>
                <a:spcPts val="0"/>
              </a:spcAft>
              <a:buSzPct val="80000"/>
              <a:buNone/>
            </a:pPr>
            <a:r>
              <a:t/>
            </a:r>
            <a:endParaRPr/>
          </a:p>
        </p:txBody>
      </p:sp>
      <p:sp>
        <p:nvSpPr>
          <p:cNvPr id="122" name="Google Shape;122;p3"/>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23" name="Google Shape;123;p3"/>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4" name="Google Shape;124;p3"/>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Why do test suites grow? (contd..)</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lang="en-US"/>
              <a:t>Total Fault-Exposing-Potential (FEP) Prioritization</a:t>
            </a:r>
            <a:endParaRPr/>
          </a:p>
        </p:txBody>
      </p:sp>
      <p:sp>
        <p:nvSpPr>
          <p:cNvPr id="342" name="Google Shape;342;p30"/>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Autofit/>
          </a:bodyPr>
          <a:lstStyle/>
          <a:p>
            <a:pPr indent="-101600" lvl="0" marL="0" rtl="0" algn="l">
              <a:lnSpc>
                <a:spcPct val="100000"/>
              </a:lnSpc>
              <a:spcBef>
                <a:spcPts val="0"/>
              </a:spcBef>
              <a:spcAft>
                <a:spcPts val="0"/>
              </a:spcAft>
              <a:buSzPts val="1600"/>
              <a:buFont typeface="Arial"/>
              <a:buChar char="•"/>
            </a:pPr>
            <a:r>
              <a:rPr b="1" lang="en-US" sz="2000"/>
              <a:t> </a:t>
            </a:r>
            <a:r>
              <a:rPr lang="en-US"/>
              <a:t>Statement and branch coverage prioritization ignore a fact about test cases and faults:</a:t>
            </a:r>
            <a:endParaRPr/>
          </a:p>
          <a:p>
            <a:pPr indent="-283464" lvl="0" marL="365760" rtl="0" algn="just">
              <a:lnSpc>
                <a:spcPct val="100000"/>
              </a:lnSpc>
              <a:spcBef>
                <a:spcPts val="600"/>
              </a:spcBef>
              <a:spcAft>
                <a:spcPts val="0"/>
              </a:spcAft>
              <a:buSzPts val="1920"/>
              <a:buFont typeface="Noto Sans Symbols"/>
              <a:buChar char="▪"/>
            </a:pPr>
            <a:r>
              <a:rPr lang="en-US" sz="2400"/>
              <a:t>Some bugs/faults are more easily uncovered than other faults.</a:t>
            </a:r>
            <a:endParaRPr/>
          </a:p>
          <a:p>
            <a:pPr indent="-283464" lvl="0" marL="365760" rtl="0" algn="just">
              <a:lnSpc>
                <a:spcPct val="100000"/>
              </a:lnSpc>
              <a:spcBef>
                <a:spcPts val="600"/>
              </a:spcBef>
              <a:spcAft>
                <a:spcPts val="0"/>
              </a:spcAft>
              <a:buSzPts val="1920"/>
              <a:buFont typeface="Noto Sans Symbols"/>
              <a:buChar char="▪"/>
            </a:pPr>
            <a:r>
              <a:rPr lang="en-US" sz="2400"/>
              <a:t>Some test cases have the proficiency to uncover particular bugs as compared to other test cases. </a:t>
            </a:r>
            <a:endParaRPr/>
          </a:p>
          <a:p>
            <a:pPr indent="0" lvl="0" marL="0" rtl="0" algn="just">
              <a:lnSpc>
                <a:spcPct val="100000"/>
              </a:lnSpc>
              <a:spcBef>
                <a:spcPts val="600"/>
              </a:spcBef>
              <a:spcAft>
                <a:spcPts val="0"/>
              </a:spcAft>
              <a:buSzPts val="1600"/>
              <a:buNone/>
            </a:pPr>
            <a:r>
              <a:t/>
            </a:r>
            <a:endParaRPr sz="2000"/>
          </a:p>
          <a:p>
            <a:pPr indent="0" lvl="0" marL="0" rtl="0" algn="just">
              <a:lnSpc>
                <a:spcPct val="100000"/>
              </a:lnSpc>
              <a:spcBef>
                <a:spcPts val="600"/>
              </a:spcBef>
              <a:spcAft>
                <a:spcPts val="0"/>
              </a:spcAft>
              <a:buSzPts val="1600"/>
              <a:buNone/>
            </a:pPr>
            <a:r>
              <a:t/>
            </a:r>
            <a:endParaRPr sz="2000"/>
          </a:p>
        </p:txBody>
      </p:sp>
      <p:sp>
        <p:nvSpPr>
          <p:cNvPr id="343" name="Google Shape;343;p30"/>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44" name="Google Shape;344;p30"/>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lang="en-US"/>
              <a:t>Total Fault-Exposing-Potential (FEP) Prioritization</a:t>
            </a:r>
            <a:endParaRPr/>
          </a:p>
        </p:txBody>
      </p:sp>
      <p:sp>
        <p:nvSpPr>
          <p:cNvPr id="351" name="Google Shape;351;p31"/>
          <p:cNvSpPr txBox="1"/>
          <p:nvPr>
            <p:ph idx="1" type="body"/>
          </p:nvPr>
        </p:nvSpPr>
        <p:spPr>
          <a:xfrm>
            <a:off x="1435607" y="1085850"/>
            <a:ext cx="7498080" cy="4057650"/>
          </a:xfrm>
          <a:prstGeom prst="rect">
            <a:avLst/>
          </a:prstGeom>
          <a:noFill/>
          <a:ln>
            <a:noFill/>
          </a:ln>
        </p:spPr>
        <p:txBody>
          <a:bodyPr anchorCtr="0" anchor="t" bIns="45700" lIns="91425" spcFirstLastPara="1" rIns="91425" wrap="square" tIns="45700">
            <a:noAutofit/>
          </a:bodyPr>
          <a:lstStyle/>
          <a:p>
            <a:pPr indent="-142240" lvl="0" marL="0" rtl="0" algn="just">
              <a:lnSpc>
                <a:spcPct val="100000"/>
              </a:lnSpc>
              <a:spcBef>
                <a:spcPts val="0"/>
              </a:spcBef>
              <a:spcAft>
                <a:spcPts val="0"/>
              </a:spcAft>
              <a:buSzPts val="2240"/>
              <a:buFont typeface="Arial"/>
              <a:buChar char="•"/>
            </a:pPr>
            <a:r>
              <a:rPr lang="en-US"/>
              <a:t>Thus, the ability of a test case to expose a fault is called the </a:t>
            </a:r>
            <a:r>
              <a:rPr lang="en-US">
                <a:solidFill>
                  <a:srgbClr val="FF0000"/>
                </a:solidFill>
              </a:rPr>
              <a:t>fault exposing potential</a:t>
            </a:r>
            <a:r>
              <a:rPr lang="en-US"/>
              <a:t>. </a:t>
            </a:r>
            <a:endParaRPr/>
          </a:p>
          <a:p>
            <a:pPr indent="-142240" lvl="0" marL="0" rtl="0" algn="just">
              <a:lnSpc>
                <a:spcPct val="100000"/>
              </a:lnSpc>
              <a:spcBef>
                <a:spcPts val="600"/>
              </a:spcBef>
              <a:spcAft>
                <a:spcPts val="0"/>
              </a:spcAft>
              <a:buSzPts val="2240"/>
              <a:buFont typeface="Arial"/>
              <a:buChar char="•"/>
            </a:pPr>
            <a:r>
              <a:rPr lang="en-US"/>
              <a:t>It depends not only on whether test cases cover a faulty statement, but also on the probability that a fault in that statement will also cause a failure for that test case.</a:t>
            </a:r>
            <a:endParaRPr/>
          </a:p>
          <a:p>
            <a:pPr indent="-142240" lvl="0" marL="0" rtl="0" algn="just">
              <a:lnSpc>
                <a:spcPct val="100000"/>
              </a:lnSpc>
              <a:spcBef>
                <a:spcPts val="600"/>
              </a:spcBef>
              <a:spcAft>
                <a:spcPts val="0"/>
              </a:spcAft>
              <a:buSzPts val="2240"/>
              <a:buFont typeface="Arial"/>
              <a:buChar char="•"/>
            </a:pPr>
            <a:r>
              <a:rPr lang="en-US"/>
              <a:t>To obtain an approximation of the FEP of a test case, an approach was adopted using mutation analysis. </a:t>
            </a:r>
            <a:endParaRPr/>
          </a:p>
          <a:p>
            <a:pPr indent="0" lvl="0" marL="0" rtl="0" algn="just">
              <a:lnSpc>
                <a:spcPct val="100000"/>
              </a:lnSpc>
              <a:spcBef>
                <a:spcPts val="600"/>
              </a:spcBef>
              <a:spcAft>
                <a:spcPts val="0"/>
              </a:spcAft>
              <a:buSzPts val="1600"/>
              <a:buNone/>
            </a:pPr>
            <a:r>
              <a:t/>
            </a:r>
            <a:endParaRPr sz="2000"/>
          </a:p>
          <a:p>
            <a:pPr indent="0" lvl="0" marL="0" rtl="0" algn="just">
              <a:lnSpc>
                <a:spcPct val="100000"/>
              </a:lnSpc>
              <a:spcBef>
                <a:spcPts val="600"/>
              </a:spcBef>
              <a:spcAft>
                <a:spcPts val="0"/>
              </a:spcAft>
              <a:buSzPts val="1600"/>
              <a:buNone/>
            </a:pPr>
            <a:r>
              <a:t/>
            </a:r>
            <a:endParaRPr sz="2000"/>
          </a:p>
        </p:txBody>
      </p:sp>
      <p:sp>
        <p:nvSpPr>
          <p:cNvPr id="352" name="Google Shape;352;p31"/>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53" name="Google Shape;353;p31"/>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ph idx="1" type="body"/>
          </p:nvPr>
        </p:nvSpPr>
        <p:spPr>
          <a:xfrm>
            <a:off x="1115617" y="228601"/>
            <a:ext cx="7955232" cy="436602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560"/>
              <a:buNone/>
            </a:pPr>
            <a:r>
              <a:rPr lang="en-US" sz="3200"/>
              <a:t>This approach is discussed below.</a:t>
            </a:r>
            <a:endParaRPr/>
          </a:p>
          <a:p>
            <a:pPr indent="-283464" lvl="0" marL="365760" rtl="0" algn="just">
              <a:lnSpc>
                <a:spcPct val="100000"/>
              </a:lnSpc>
              <a:spcBef>
                <a:spcPts val="600"/>
              </a:spcBef>
              <a:spcAft>
                <a:spcPts val="0"/>
              </a:spcAft>
              <a:buSzPts val="1440"/>
              <a:buFont typeface="Noto Sans Symbols"/>
              <a:buChar char="▪"/>
            </a:pPr>
            <a:r>
              <a:rPr lang="en-US" sz="1800"/>
              <a:t>Given program P and test suite T, </a:t>
            </a:r>
            <a:endParaRPr sz="1800"/>
          </a:p>
          <a:p>
            <a:pPr indent="-283464" lvl="0" marL="365760" rtl="0" algn="just">
              <a:lnSpc>
                <a:spcPct val="100000"/>
              </a:lnSpc>
              <a:spcBef>
                <a:spcPts val="600"/>
              </a:spcBef>
              <a:spcAft>
                <a:spcPts val="0"/>
              </a:spcAft>
              <a:buSzPts val="1440"/>
              <a:buFont typeface="Noto Sans Symbols"/>
              <a:buChar char="▪"/>
            </a:pPr>
            <a:r>
              <a:rPr lang="en-US" sz="1800"/>
              <a:t>First create a set of mutants N = {n1, n2,…..nm} for P, noting which statement s</a:t>
            </a:r>
            <a:r>
              <a:rPr baseline="-25000" lang="en-US" sz="1800"/>
              <a:t>j</a:t>
            </a:r>
            <a:r>
              <a:rPr lang="en-US" sz="1800"/>
              <a:t> in P contains each mutant.</a:t>
            </a:r>
            <a:endParaRPr sz="1800"/>
          </a:p>
          <a:p>
            <a:pPr indent="-283464" lvl="0" marL="365760" rtl="0" algn="just">
              <a:lnSpc>
                <a:spcPct val="100000"/>
              </a:lnSpc>
              <a:spcBef>
                <a:spcPts val="600"/>
              </a:spcBef>
              <a:spcAft>
                <a:spcPts val="0"/>
              </a:spcAft>
              <a:buSzPts val="1440"/>
              <a:buFont typeface="Noto Sans Symbols"/>
              <a:buChar char="▪"/>
            </a:pPr>
            <a:r>
              <a:rPr lang="en-US" sz="1800"/>
              <a:t>Next, for each test case t</a:t>
            </a:r>
            <a:r>
              <a:rPr baseline="-25000" lang="en-US" sz="1800"/>
              <a:t>i</a:t>
            </a:r>
            <a:r>
              <a:rPr lang="en-US" sz="1800"/>
              <a:t> έ T, execute each mutant version n</a:t>
            </a:r>
            <a:r>
              <a:rPr baseline="-25000" lang="en-US" sz="1800"/>
              <a:t>k</a:t>
            </a:r>
            <a:r>
              <a:rPr lang="en-US" sz="1800"/>
              <a:t> of P on t</a:t>
            </a:r>
            <a:r>
              <a:rPr baseline="-25000" lang="en-US" sz="1800"/>
              <a:t>i</a:t>
            </a:r>
            <a:r>
              <a:rPr lang="en-US" sz="1800"/>
              <a:t> , noting whether t</a:t>
            </a:r>
            <a:r>
              <a:rPr baseline="-25000" lang="en-US" sz="1800"/>
              <a:t>i</a:t>
            </a:r>
            <a:r>
              <a:rPr lang="en-US" sz="1800"/>
              <a:t> kills that mutant.</a:t>
            </a:r>
            <a:endParaRPr sz="1800"/>
          </a:p>
          <a:p>
            <a:pPr indent="-283464" lvl="0" marL="365760" rtl="0" algn="just">
              <a:lnSpc>
                <a:spcPct val="100000"/>
              </a:lnSpc>
              <a:spcBef>
                <a:spcPts val="600"/>
              </a:spcBef>
              <a:spcAft>
                <a:spcPts val="0"/>
              </a:spcAft>
              <a:buSzPts val="1440"/>
              <a:buFont typeface="Noto Sans Symbols"/>
              <a:buChar char="▪"/>
            </a:pPr>
            <a:r>
              <a:rPr lang="en-US" sz="1800"/>
              <a:t>Calculate FEP(s,t) = Mutants of s</a:t>
            </a:r>
            <a:r>
              <a:rPr baseline="-25000" lang="en-US" sz="1800"/>
              <a:t>j</a:t>
            </a:r>
            <a:r>
              <a:rPr lang="en-US" sz="1800"/>
              <a:t> killed / Total number of mutants of s</a:t>
            </a:r>
            <a:r>
              <a:rPr baseline="-25000" lang="en-US" sz="1800"/>
              <a:t>j</a:t>
            </a:r>
            <a:r>
              <a:rPr lang="en-US" sz="1800"/>
              <a:t>.</a:t>
            </a:r>
            <a:endParaRPr sz="1800"/>
          </a:p>
          <a:p>
            <a:pPr indent="-283464" lvl="0" marL="365760" rtl="0" algn="just">
              <a:lnSpc>
                <a:spcPct val="100000"/>
              </a:lnSpc>
              <a:spcBef>
                <a:spcPts val="600"/>
              </a:spcBef>
              <a:spcAft>
                <a:spcPts val="0"/>
              </a:spcAft>
              <a:buSzPts val="1440"/>
              <a:buFont typeface="Noto Sans Symbols"/>
              <a:buChar char="▪"/>
            </a:pPr>
            <a:r>
              <a:rPr lang="en-US" sz="1800"/>
              <a:t>To perform total FEP prioritization, given these FEP(s,t) values, calculate an </a:t>
            </a:r>
            <a:r>
              <a:rPr i="1" lang="en-US" sz="1800"/>
              <a:t>award value </a:t>
            </a:r>
            <a:r>
              <a:rPr lang="en-US" sz="1800"/>
              <a:t>for each test case ti έ T, by summing the FEP(sj, ti) values for all statements s</a:t>
            </a:r>
            <a:r>
              <a:rPr baseline="-25000" lang="en-US" sz="1800"/>
              <a:t>j</a:t>
            </a:r>
            <a:r>
              <a:rPr lang="en-US" sz="1800"/>
              <a:t> in P. Given these award values, we prioritize test cases by sorting them in order of descending award value. </a:t>
            </a:r>
            <a:endParaRPr sz="1800"/>
          </a:p>
          <a:p>
            <a:pPr indent="0" lvl="0" marL="0" rtl="0" algn="l">
              <a:lnSpc>
                <a:spcPct val="100000"/>
              </a:lnSpc>
              <a:spcBef>
                <a:spcPts val="600"/>
              </a:spcBef>
              <a:spcAft>
                <a:spcPts val="0"/>
              </a:spcAft>
              <a:buSzPts val="1600"/>
              <a:buNone/>
            </a:pPr>
            <a:r>
              <a:rPr lang="en-US" sz="2000"/>
              <a:t>The next table shows FEP estimates of a program. Total FEP prioritization outputs the test order as (2, 3, 1).</a:t>
            </a:r>
            <a:endParaRPr sz="2000"/>
          </a:p>
        </p:txBody>
      </p:sp>
      <p:sp>
        <p:nvSpPr>
          <p:cNvPr id="359" name="Google Shape;359;p3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60" name="Google Shape;360;p3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33"/>
          <p:cNvPicPr preferRelativeResize="0"/>
          <p:nvPr>
            <p:ph idx="1" type="body"/>
          </p:nvPr>
        </p:nvPicPr>
        <p:blipFill rotWithShape="1">
          <a:blip r:embed="rId3">
            <a:alphaModFix/>
          </a:blip>
          <a:srcRect b="0" l="0" r="0" t="0"/>
          <a:stretch/>
        </p:blipFill>
        <p:spPr>
          <a:xfrm>
            <a:off x="2171701" y="915566"/>
            <a:ext cx="6144715" cy="3300019"/>
          </a:xfrm>
          <a:prstGeom prst="rect">
            <a:avLst/>
          </a:prstGeom>
          <a:noFill/>
          <a:ln>
            <a:noFill/>
          </a:ln>
        </p:spPr>
      </p:pic>
      <p:sp>
        <p:nvSpPr>
          <p:cNvPr id="366" name="Google Shape;366;p33"/>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67" name="Google Shape;367;p33"/>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4"/>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0" lvl="0" marL="82296" rtl="0" algn="ctr">
              <a:lnSpc>
                <a:spcPct val="100000"/>
              </a:lnSpc>
              <a:spcBef>
                <a:spcPts val="0"/>
              </a:spcBef>
              <a:spcAft>
                <a:spcPts val="0"/>
              </a:spcAft>
              <a:buSzPts val="3520"/>
              <a:buNone/>
            </a:pPr>
            <a:r>
              <a:t/>
            </a:r>
            <a:endParaRPr sz="4400"/>
          </a:p>
          <a:p>
            <a:pPr indent="0" lvl="0" marL="82296" rtl="0" algn="ctr">
              <a:lnSpc>
                <a:spcPct val="100000"/>
              </a:lnSpc>
              <a:spcBef>
                <a:spcPts val="600"/>
              </a:spcBef>
              <a:spcAft>
                <a:spcPts val="0"/>
              </a:spcAft>
              <a:buSzPts val="3520"/>
              <a:buNone/>
            </a:pPr>
            <a:r>
              <a:rPr lang="en-US" sz="4400"/>
              <a:t>Thank you</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idx="1" type="body"/>
          </p:nvPr>
        </p:nvSpPr>
        <p:spPr>
          <a:xfrm>
            <a:off x="1485899" y="1600201"/>
            <a:ext cx="7568321" cy="3394472"/>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lang="en-US"/>
              <a:t>release date of the product is near</a:t>
            </a:r>
            <a:endParaRPr/>
          </a:p>
          <a:p>
            <a:pPr indent="-283464" lvl="0" marL="365760" rtl="0" algn="just">
              <a:lnSpc>
                <a:spcPct val="100000"/>
              </a:lnSpc>
              <a:spcBef>
                <a:spcPts val="600"/>
              </a:spcBef>
              <a:spcAft>
                <a:spcPts val="0"/>
              </a:spcAft>
              <a:buSzPts val="2240"/>
              <a:buChar char="⚫"/>
            </a:pPr>
            <a:r>
              <a:rPr lang="en-US"/>
              <a:t>limited staff to execute all the test cases</a:t>
            </a:r>
            <a:endParaRPr/>
          </a:p>
          <a:p>
            <a:pPr indent="-283464" lvl="0" marL="365760" rtl="0" algn="just">
              <a:lnSpc>
                <a:spcPct val="100000"/>
              </a:lnSpc>
              <a:spcBef>
                <a:spcPts val="600"/>
              </a:spcBef>
              <a:spcAft>
                <a:spcPts val="0"/>
              </a:spcAft>
              <a:buSzPts val="2240"/>
              <a:buChar char="⚫"/>
            </a:pPr>
            <a:r>
              <a:rPr lang="en-US"/>
              <a:t>limited test equipment or unavailability of testing tools.</a:t>
            </a:r>
            <a:endParaRPr/>
          </a:p>
          <a:p>
            <a:pPr indent="-141223" lvl="0" marL="365760" rtl="0" algn="just">
              <a:lnSpc>
                <a:spcPct val="100000"/>
              </a:lnSpc>
              <a:spcBef>
                <a:spcPts val="600"/>
              </a:spcBef>
              <a:spcAft>
                <a:spcPts val="0"/>
              </a:spcAft>
              <a:buSzPts val="2240"/>
              <a:buNone/>
            </a:pPr>
            <a:r>
              <a:t/>
            </a:r>
            <a:endParaRPr/>
          </a:p>
          <a:p>
            <a:pPr indent="-141223" lvl="0" marL="365760" rtl="0" algn="just">
              <a:lnSpc>
                <a:spcPct val="100000"/>
              </a:lnSpc>
              <a:spcBef>
                <a:spcPts val="600"/>
              </a:spcBef>
              <a:spcAft>
                <a:spcPts val="0"/>
              </a:spcAft>
              <a:buSzPts val="2240"/>
              <a:buNone/>
            </a:pPr>
            <a:r>
              <a:t/>
            </a:r>
            <a:endParaRPr/>
          </a:p>
        </p:txBody>
      </p:sp>
      <p:sp>
        <p:nvSpPr>
          <p:cNvPr id="130" name="Google Shape;130;p4"/>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31" name="Google Shape;131;p4"/>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32" name="Google Shape;132;p4"/>
          <p:cNvSpPr txBox="1"/>
          <p:nvPr>
            <p:ph type="title"/>
          </p:nvPr>
        </p:nvSpPr>
        <p:spPr>
          <a:xfrm>
            <a:off x="1543050" y="123478"/>
            <a:ext cx="7600950" cy="141277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Why test suite minimization is important? </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idx="1" type="body"/>
          </p:nvPr>
        </p:nvSpPr>
        <p:spPr>
          <a:xfrm>
            <a:off x="1485900" y="1428751"/>
            <a:ext cx="7478588" cy="3394472"/>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just">
              <a:lnSpc>
                <a:spcPct val="100000"/>
              </a:lnSpc>
              <a:spcBef>
                <a:spcPts val="0"/>
              </a:spcBef>
              <a:spcAft>
                <a:spcPts val="0"/>
              </a:spcAft>
              <a:buSzPct val="80000"/>
              <a:buChar char="⚫"/>
            </a:pPr>
            <a:r>
              <a:rPr lang="en-US"/>
              <a:t>redundant test cases will be eliminated</a:t>
            </a:r>
            <a:endParaRPr/>
          </a:p>
          <a:p>
            <a:pPr indent="-283464" lvl="0" marL="365760" rtl="0" algn="just">
              <a:lnSpc>
                <a:spcPct val="100000"/>
              </a:lnSpc>
              <a:spcBef>
                <a:spcPts val="600"/>
              </a:spcBef>
              <a:spcAft>
                <a:spcPts val="0"/>
              </a:spcAft>
              <a:buSzPct val="80000"/>
              <a:buChar char="⚫"/>
            </a:pPr>
            <a:r>
              <a:rPr lang="en-US"/>
              <a:t>reduces the cost of the project by reducing a test suite to a minimal subset.</a:t>
            </a:r>
            <a:endParaRPr/>
          </a:p>
          <a:p>
            <a:pPr indent="-283464" lvl="0" marL="365760" rtl="0" algn="just">
              <a:lnSpc>
                <a:spcPct val="100000"/>
              </a:lnSpc>
              <a:spcBef>
                <a:spcPts val="600"/>
              </a:spcBef>
              <a:spcAft>
                <a:spcPts val="0"/>
              </a:spcAft>
              <a:buSzPct val="80000"/>
              <a:buChar char="⚫"/>
            </a:pPr>
            <a:r>
              <a:rPr lang="en-US"/>
              <a:t>decreases both the overhead of maintaining the test suite and the number of test cases that must be rerun after changes are made to the software, thereby reducing the cost of regression testing.</a:t>
            </a:r>
            <a:endParaRPr/>
          </a:p>
          <a:p>
            <a:pPr indent="-283464" lvl="0" marL="365760" rtl="0" algn="just">
              <a:lnSpc>
                <a:spcPct val="100000"/>
              </a:lnSpc>
              <a:spcBef>
                <a:spcPts val="600"/>
              </a:spcBef>
              <a:spcAft>
                <a:spcPts val="0"/>
              </a:spcAft>
              <a:buSzPct val="80000"/>
              <a:buChar char="⚫"/>
            </a:pPr>
            <a:r>
              <a:rPr lang="en-US"/>
              <a:t>so it is a great practical advantage to reduce the size of test cases.</a:t>
            </a:r>
            <a:endParaRPr/>
          </a:p>
          <a:p>
            <a:pPr indent="-151891" lvl="0" marL="365760" rtl="0" algn="l">
              <a:lnSpc>
                <a:spcPct val="100000"/>
              </a:lnSpc>
              <a:spcBef>
                <a:spcPts val="600"/>
              </a:spcBef>
              <a:spcAft>
                <a:spcPts val="0"/>
              </a:spcAft>
              <a:buSzPct val="80000"/>
              <a:buNone/>
            </a:pPr>
            <a:r>
              <a:t/>
            </a:r>
            <a:endParaRPr/>
          </a:p>
        </p:txBody>
      </p:sp>
      <p:sp>
        <p:nvSpPr>
          <p:cNvPr id="138" name="Google Shape;138;p5"/>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39" name="Google Shape;139;p5"/>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0" name="Google Shape;140;p5"/>
          <p:cNvSpPr txBox="1"/>
          <p:nvPr>
            <p:ph type="title"/>
          </p:nvPr>
        </p:nvSpPr>
        <p:spPr>
          <a:xfrm>
            <a:off x="1475656" y="195486"/>
            <a:ext cx="7277422" cy="10801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Advantages of minimizing a test suite </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idx="1" type="body"/>
          </p:nvPr>
        </p:nvSpPr>
        <p:spPr>
          <a:xfrm>
            <a:off x="1119865" y="1156096"/>
            <a:ext cx="7704856" cy="3930254"/>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240"/>
              <a:buNone/>
            </a:pPr>
            <a:r>
              <a:rPr lang="en-US"/>
              <a:t>Harrold et al. have defined the problem of minimizing test suite as given below.</a:t>
            </a:r>
            <a:endParaRPr/>
          </a:p>
          <a:p>
            <a:pPr indent="-283464" lvl="0" marL="365760" rtl="0" algn="just">
              <a:lnSpc>
                <a:spcPct val="100000"/>
              </a:lnSpc>
              <a:spcBef>
                <a:spcPts val="600"/>
              </a:spcBef>
              <a:spcAft>
                <a:spcPts val="0"/>
              </a:spcAft>
              <a:buSzPts val="2240"/>
              <a:buChar char="⚫"/>
            </a:pPr>
            <a:r>
              <a:rPr b="1" lang="en-US"/>
              <a:t>Given:</a:t>
            </a:r>
            <a:r>
              <a:rPr lang="en-US"/>
              <a:t> a test suite TS; a set of test case requirements r</a:t>
            </a:r>
            <a:r>
              <a:rPr baseline="-25000" lang="en-US"/>
              <a:t>1</a:t>
            </a:r>
            <a:r>
              <a:rPr lang="en-US"/>
              <a:t>,r</a:t>
            </a:r>
            <a:r>
              <a:rPr baseline="-25000" lang="en-US"/>
              <a:t>2</a:t>
            </a:r>
            <a:r>
              <a:rPr lang="en-US"/>
              <a:t>,.... ,r</a:t>
            </a:r>
            <a:r>
              <a:rPr baseline="-25000" lang="en-US"/>
              <a:t>n</a:t>
            </a:r>
            <a:r>
              <a:rPr lang="en-US"/>
              <a:t> that must be satisfied to provide the desired testing coverage of the program; and subsets of TS:     T</a:t>
            </a:r>
            <a:r>
              <a:rPr baseline="-25000" lang="en-US"/>
              <a:t>1</a:t>
            </a:r>
            <a:r>
              <a:rPr lang="en-US"/>
              <a:t>, T</a:t>
            </a:r>
            <a:r>
              <a:rPr baseline="-25000" lang="en-US"/>
              <a:t>2</a:t>
            </a:r>
            <a:r>
              <a:rPr lang="en-US"/>
              <a:t>, ..., T</a:t>
            </a:r>
            <a:r>
              <a:rPr baseline="-25000" lang="en-US"/>
              <a:t>n</a:t>
            </a:r>
            <a:r>
              <a:rPr lang="en-US"/>
              <a:t>, one associated with each of the r</a:t>
            </a:r>
            <a:r>
              <a:rPr baseline="-25000" lang="en-US"/>
              <a:t>i</a:t>
            </a:r>
            <a:r>
              <a:rPr lang="en-US"/>
              <a:t>'s such that any one of the test cases t</a:t>
            </a:r>
            <a:r>
              <a:rPr baseline="-25000" lang="en-US"/>
              <a:t>j</a:t>
            </a:r>
            <a:r>
              <a:rPr lang="en-US"/>
              <a:t> belonging to T</a:t>
            </a:r>
            <a:r>
              <a:rPr baseline="-25000" lang="en-US"/>
              <a:t>i </a:t>
            </a:r>
            <a:r>
              <a:rPr lang="en-US"/>
              <a:t>can be used to test r</a:t>
            </a:r>
            <a:r>
              <a:rPr baseline="-25000" lang="en-US"/>
              <a:t>i</a:t>
            </a:r>
            <a:r>
              <a:rPr lang="en-US"/>
              <a:t>.</a:t>
            </a:r>
            <a:endParaRPr/>
          </a:p>
          <a:p>
            <a:pPr indent="-141223" lvl="0" marL="365760" rtl="0" algn="just">
              <a:lnSpc>
                <a:spcPct val="100000"/>
              </a:lnSpc>
              <a:spcBef>
                <a:spcPts val="600"/>
              </a:spcBef>
              <a:spcAft>
                <a:spcPts val="0"/>
              </a:spcAft>
              <a:buSzPts val="2240"/>
              <a:buNone/>
            </a:pPr>
            <a:r>
              <a:t/>
            </a:r>
            <a:endParaRPr/>
          </a:p>
        </p:txBody>
      </p:sp>
      <p:sp>
        <p:nvSpPr>
          <p:cNvPr id="146" name="Google Shape;146;p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47" name="Google Shape;147;p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8" name="Google Shape;148;p6"/>
          <p:cNvSpPr txBox="1"/>
          <p:nvPr>
            <p:ph type="title"/>
          </p:nvPr>
        </p:nvSpPr>
        <p:spPr>
          <a:xfrm>
            <a:off x="1164536" y="120252"/>
            <a:ext cx="7906313"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600"/>
              <a:buFont typeface="Gill Sans"/>
              <a:buNone/>
            </a:pPr>
            <a:r>
              <a:rPr lang="en-US"/>
              <a:t>Defining test suite minimization problems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idx="1" type="body"/>
          </p:nvPr>
        </p:nvSpPr>
        <p:spPr>
          <a:xfrm>
            <a:off x="1274705" y="1563638"/>
            <a:ext cx="7592888" cy="3394472"/>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b="1" lang="en-US"/>
              <a:t>Problem: </a:t>
            </a:r>
            <a:r>
              <a:rPr lang="en-US"/>
              <a:t>find a representative set of test cases from TS that satisfies all the r</a:t>
            </a:r>
            <a:r>
              <a:rPr baseline="-25000" lang="en-US"/>
              <a:t>i</a:t>
            </a:r>
            <a:r>
              <a:rPr lang="en-US"/>
              <a:t>'s</a:t>
            </a:r>
            <a:endParaRPr/>
          </a:p>
          <a:p>
            <a:pPr indent="-237744" lvl="1" marL="640080" rtl="0" algn="just">
              <a:lnSpc>
                <a:spcPct val="100000"/>
              </a:lnSpc>
              <a:spcBef>
                <a:spcPts val="550"/>
              </a:spcBef>
              <a:spcAft>
                <a:spcPts val="0"/>
              </a:spcAft>
              <a:buSzPts val="2400"/>
              <a:buChar char="◦"/>
            </a:pPr>
            <a:r>
              <a:rPr lang="en-US"/>
              <a:t>a representative set of test cases that satisfies the r</a:t>
            </a:r>
            <a:r>
              <a:rPr baseline="-25000" lang="en-US"/>
              <a:t>i</a:t>
            </a:r>
            <a:r>
              <a:rPr lang="en-US"/>
              <a:t>'s must contain at least one test case from each T</a:t>
            </a:r>
            <a:r>
              <a:rPr baseline="-25000" lang="en-US"/>
              <a:t>i</a:t>
            </a:r>
            <a:r>
              <a:rPr lang="en-US"/>
              <a:t>, </a:t>
            </a:r>
            <a:endParaRPr/>
          </a:p>
          <a:p>
            <a:pPr indent="-237744" lvl="1" marL="640080" rtl="0" algn="just">
              <a:lnSpc>
                <a:spcPct val="100000"/>
              </a:lnSpc>
              <a:spcBef>
                <a:spcPts val="550"/>
              </a:spcBef>
              <a:spcAft>
                <a:spcPts val="0"/>
              </a:spcAft>
              <a:buSzPts val="2400"/>
              <a:buChar char="◦"/>
            </a:pPr>
            <a:r>
              <a:rPr lang="en-US"/>
              <a:t>such a set is called a </a:t>
            </a:r>
            <a:r>
              <a:rPr b="1" lang="en-US"/>
              <a:t>hitting set </a:t>
            </a:r>
            <a:r>
              <a:rPr lang="en-US"/>
              <a:t>of the group of sets, T</a:t>
            </a:r>
            <a:r>
              <a:rPr baseline="-25000" lang="en-US"/>
              <a:t>1</a:t>
            </a:r>
            <a:r>
              <a:rPr lang="en-US"/>
              <a:t>, T</a:t>
            </a:r>
            <a:r>
              <a:rPr baseline="-25000" lang="en-US"/>
              <a:t>2</a:t>
            </a:r>
            <a:r>
              <a:rPr lang="en-US"/>
              <a:t>, ..., T</a:t>
            </a:r>
            <a:r>
              <a:rPr baseline="-25000" lang="en-US"/>
              <a:t>n</a:t>
            </a:r>
            <a:r>
              <a:rPr lang="en-US"/>
              <a:t>.</a:t>
            </a:r>
            <a:endParaRPr/>
          </a:p>
          <a:p>
            <a:pPr indent="-141223" lvl="0" marL="365760" rtl="0" algn="just">
              <a:lnSpc>
                <a:spcPct val="100000"/>
              </a:lnSpc>
              <a:spcBef>
                <a:spcPts val="600"/>
              </a:spcBef>
              <a:spcAft>
                <a:spcPts val="0"/>
              </a:spcAft>
              <a:buSzPts val="2240"/>
              <a:buNone/>
            </a:pPr>
            <a:r>
              <a:t/>
            </a:r>
            <a:endParaRPr/>
          </a:p>
          <a:p>
            <a:pPr indent="-141223" lvl="0" marL="365760" rtl="0" algn="just">
              <a:lnSpc>
                <a:spcPct val="100000"/>
              </a:lnSpc>
              <a:spcBef>
                <a:spcPts val="600"/>
              </a:spcBef>
              <a:spcAft>
                <a:spcPts val="0"/>
              </a:spcAft>
              <a:buSzPts val="2240"/>
              <a:buNone/>
            </a:pPr>
            <a:r>
              <a:t/>
            </a:r>
            <a:endParaRPr/>
          </a:p>
          <a:p>
            <a:pPr indent="-141223" lvl="0" marL="365760" rtl="0" algn="l">
              <a:lnSpc>
                <a:spcPct val="100000"/>
              </a:lnSpc>
              <a:spcBef>
                <a:spcPts val="600"/>
              </a:spcBef>
              <a:spcAft>
                <a:spcPts val="0"/>
              </a:spcAft>
              <a:buSzPts val="2240"/>
              <a:buNone/>
            </a:pPr>
            <a:r>
              <a:t/>
            </a:r>
            <a:endParaRPr/>
          </a:p>
        </p:txBody>
      </p:sp>
      <p:sp>
        <p:nvSpPr>
          <p:cNvPr id="154" name="Google Shape;154;p7"/>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55" name="Google Shape;155;p7"/>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6" name="Google Shape;156;p7"/>
          <p:cNvSpPr txBox="1"/>
          <p:nvPr>
            <p:ph type="title"/>
          </p:nvPr>
        </p:nvSpPr>
        <p:spPr>
          <a:xfrm>
            <a:off x="1309520" y="267494"/>
            <a:ext cx="7262564"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Defining test suite minimization problems (contd..)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idx="1" type="body"/>
          </p:nvPr>
        </p:nvSpPr>
        <p:spPr>
          <a:xfrm>
            <a:off x="1485900" y="1314451"/>
            <a:ext cx="7478588" cy="3394472"/>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just">
              <a:lnSpc>
                <a:spcPct val="100000"/>
              </a:lnSpc>
              <a:spcBef>
                <a:spcPts val="0"/>
              </a:spcBef>
              <a:spcAft>
                <a:spcPts val="0"/>
              </a:spcAft>
              <a:buSzPct val="80000"/>
              <a:buChar char="⚫"/>
            </a:pPr>
            <a:r>
              <a:rPr lang="en-US"/>
              <a:t>The r</a:t>
            </a:r>
            <a:r>
              <a:rPr baseline="-25000" lang="en-US"/>
              <a:t>i</a:t>
            </a:r>
            <a:r>
              <a:rPr lang="en-US"/>
              <a:t>'s can represent either all the test case requirements of a program or those requirements related to program modifications.</a:t>
            </a:r>
            <a:endParaRPr/>
          </a:p>
          <a:p>
            <a:pPr indent="-283464" lvl="0" marL="365760" rtl="0" algn="just">
              <a:lnSpc>
                <a:spcPct val="100000"/>
              </a:lnSpc>
              <a:spcBef>
                <a:spcPts val="600"/>
              </a:spcBef>
              <a:spcAft>
                <a:spcPts val="0"/>
              </a:spcAft>
              <a:buSzPct val="80000"/>
              <a:buChar char="⚫"/>
            </a:pPr>
            <a:r>
              <a:rPr lang="en-US"/>
              <a:t>maximum reduction is achieved by finding the smallest representative of test cases, </a:t>
            </a:r>
            <a:endParaRPr/>
          </a:p>
          <a:p>
            <a:pPr indent="-283464" lvl="0" marL="365760" rtl="0" algn="just">
              <a:lnSpc>
                <a:spcPct val="100000"/>
              </a:lnSpc>
              <a:spcBef>
                <a:spcPts val="600"/>
              </a:spcBef>
              <a:spcAft>
                <a:spcPts val="0"/>
              </a:spcAft>
              <a:buSzPct val="80000"/>
              <a:buChar char="⚫"/>
            </a:pPr>
            <a:r>
              <a:rPr lang="en-US"/>
              <a:t>however  this subset of the test suite is the minimum cardinality hitting set of the Ti's.</a:t>
            </a:r>
            <a:endParaRPr/>
          </a:p>
          <a:p>
            <a:pPr indent="-283464" lvl="0" marL="365760" rtl="0" algn="just">
              <a:lnSpc>
                <a:spcPct val="100000"/>
              </a:lnSpc>
              <a:spcBef>
                <a:spcPts val="600"/>
              </a:spcBef>
              <a:spcAft>
                <a:spcPts val="0"/>
              </a:spcAft>
              <a:buSzPct val="80000"/>
              <a:buChar char="⚫"/>
            </a:pPr>
            <a:r>
              <a:rPr lang="en-US"/>
              <a:t>the problem of finding the  minimum cardinality hitting set is NP-complete. </a:t>
            </a:r>
            <a:endParaRPr/>
          </a:p>
          <a:p>
            <a:pPr indent="-283464" lvl="0" marL="365760" rtl="0" algn="just">
              <a:lnSpc>
                <a:spcPct val="100000"/>
              </a:lnSpc>
              <a:spcBef>
                <a:spcPts val="600"/>
              </a:spcBef>
              <a:spcAft>
                <a:spcPts val="0"/>
              </a:spcAft>
              <a:buSzPct val="80000"/>
              <a:buChar char="⚫"/>
            </a:pPr>
            <a:r>
              <a:rPr lang="en-US"/>
              <a:t>thus minimization techniques resort  to heuristics.</a:t>
            </a:r>
            <a:endParaRPr/>
          </a:p>
          <a:p>
            <a:pPr indent="-162559" lvl="0" marL="365760" rtl="0" algn="just">
              <a:lnSpc>
                <a:spcPct val="100000"/>
              </a:lnSpc>
              <a:spcBef>
                <a:spcPts val="600"/>
              </a:spcBef>
              <a:spcAft>
                <a:spcPts val="0"/>
              </a:spcAft>
              <a:buSzPct val="80000"/>
              <a:buNone/>
            </a:pPr>
            <a:r>
              <a:t/>
            </a:r>
            <a:endParaRPr/>
          </a:p>
          <a:p>
            <a:pPr indent="-162559" lvl="0" marL="365760" rtl="0" algn="l">
              <a:lnSpc>
                <a:spcPct val="100000"/>
              </a:lnSpc>
              <a:spcBef>
                <a:spcPts val="600"/>
              </a:spcBef>
              <a:spcAft>
                <a:spcPts val="0"/>
              </a:spcAft>
              <a:buSzPct val="80000"/>
              <a:buNone/>
            </a:pPr>
            <a:r>
              <a:t/>
            </a:r>
            <a:endParaRPr/>
          </a:p>
        </p:txBody>
      </p:sp>
      <p:sp>
        <p:nvSpPr>
          <p:cNvPr id="162" name="Google Shape;162;p8"/>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63" name="Google Shape;163;p8"/>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4" name="Google Shape;164;p8"/>
          <p:cNvSpPr txBox="1"/>
          <p:nvPr>
            <p:ph type="title"/>
          </p:nvPr>
        </p:nvSpPr>
        <p:spPr>
          <a:xfrm>
            <a:off x="1543050" y="342900"/>
            <a:ext cx="7421438"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r>
              <a:rPr lang="en-US"/>
              <a:t>Defining test suite minimization problems (contd..)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idx="1" type="body"/>
          </p:nvPr>
        </p:nvSpPr>
        <p:spPr>
          <a:xfrm>
            <a:off x="1115616" y="1085850"/>
            <a:ext cx="7818071" cy="3600450"/>
          </a:xfrm>
          <a:prstGeom prst="rect">
            <a:avLst/>
          </a:prstGeom>
          <a:noFill/>
          <a:ln>
            <a:noFill/>
          </a:ln>
        </p:spPr>
        <p:txBody>
          <a:bodyPr anchorCtr="0" anchor="t" bIns="45700" lIns="91425" spcFirstLastPara="1" rIns="91425" wrap="square" tIns="45700">
            <a:normAutofit lnSpcReduction="10000"/>
          </a:bodyPr>
          <a:lstStyle/>
          <a:p>
            <a:pPr indent="-283464" lvl="0" marL="365760" rtl="0" algn="just">
              <a:lnSpc>
                <a:spcPct val="100000"/>
              </a:lnSpc>
              <a:spcBef>
                <a:spcPts val="0"/>
              </a:spcBef>
              <a:spcAft>
                <a:spcPts val="0"/>
              </a:spcAft>
              <a:buSzPts val="2240"/>
              <a:buChar char="⚫"/>
            </a:pPr>
            <a:r>
              <a:rPr lang="en-US"/>
              <a:t>The reduction process can be understood if the cases in a test suite are prioritized in some order.</a:t>
            </a:r>
            <a:endParaRPr/>
          </a:p>
          <a:p>
            <a:pPr indent="-283464" lvl="0" marL="365760" rtl="0" algn="just">
              <a:lnSpc>
                <a:spcPct val="100000"/>
              </a:lnSpc>
              <a:spcBef>
                <a:spcPts val="600"/>
              </a:spcBef>
              <a:spcAft>
                <a:spcPts val="0"/>
              </a:spcAft>
              <a:buSzPts val="2240"/>
              <a:buChar char="⚫"/>
            </a:pPr>
            <a:r>
              <a:rPr lang="en-US"/>
              <a:t>The purpose of prioritization is to reduce the set of test  cases based on some rational, non-arbitrary criteria, while aiming to select the most appropriate tests. </a:t>
            </a:r>
            <a:endParaRPr/>
          </a:p>
          <a:p>
            <a:pPr indent="-283464" lvl="0" marL="365760" rtl="0" algn="just">
              <a:lnSpc>
                <a:spcPct val="100000"/>
              </a:lnSpc>
              <a:spcBef>
                <a:spcPts val="600"/>
              </a:spcBef>
              <a:spcAft>
                <a:spcPts val="0"/>
              </a:spcAft>
              <a:buSzPts val="2240"/>
              <a:buChar char="⚫"/>
            </a:pPr>
            <a:r>
              <a:rPr lang="en-US"/>
              <a:t>For example, the following priority categories can be determined for the test cases.</a:t>
            </a:r>
            <a:endParaRPr/>
          </a:p>
        </p:txBody>
      </p:sp>
      <p:sp>
        <p:nvSpPr>
          <p:cNvPr id="171" name="Google Shape;171;p9"/>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72" name="Google Shape;172;p9"/>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73" name="Google Shape;173;p9"/>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Test Suite Prioritization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2019-02-06T11:58:19Z</dcterms:created>
  <dc:creator>D7</dc:creator>
</cp:coreProperties>
</file>