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Gill Sans"/>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44" roundtripDataSignature="AMtx7mgKUCdHHoTIsva65nOA08dvRxvZ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ACBC08-3C3E-4354-B2E6-5555014F1F9A}">
  <a:tblStyle styleId="{F8ACBC08-3C3E-4354-B2E6-5555014F1F9A}"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EF0"/>
          </a:solidFill>
        </a:fill>
      </a:tcStyle>
    </a:wholeTbl>
    <a:band1H>
      <a:tcTxStyle/>
      <a:tcStyle>
        <a:fill>
          <a:solidFill>
            <a:srgbClr val="CCDBE1"/>
          </a:solidFill>
        </a:fill>
      </a:tcStyle>
    </a:band1H>
    <a:band2H>
      <a:tcTxStyle/>
    </a:band2H>
    <a:band1V>
      <a:tcTxStyle/>
      <a:tcStyle>
        <a:fill>
          <a:solidFill>
            <a:srgbClr val="CCDBE1"/>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GillSans-regular.fntdata"/><Relationship Id="rId41" Type="http://schemas.openxmlformats.org/officeDocument/2006/relationships/slide" Target="slides/slide35.xml"/><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GillSans-bold.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37"/>
          <p:cNvSpPr txBox="1"/>
          <p:nvPr>
            <p:ph type="ctrTitle"/>
          </p:nvPr>
        </p:nvSpPr>
        <p:spPr>
          <a:xfrm>
            <a:off x="1432561" y="269923"/>
            <a:ext cx="7406640" cy="11041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7"/>
          <p:cNvSpPr txBox="1"/>
          <p:nvPr>
            <p:ph idx="1" type="subTitle"/>
          </p:nvPr>
        </p:nvSpPr>
        <p:spPr>
          <a:xfrm>
            <a:off x="1432561" y="1387548"/>
            <a:ext cx="7406640" cy="1314450"/>
          </a:xfrm>
          <a:prstGeom prst="rect">
            <a:avLst/>
          </a:prstGeom>
          <a:noFill/>
          <a:ln>
            <a:noFill/>
          </a:ln>
        </p:spPr>
        <p:txBody>
          <a:bodyPr anchorCtr="0" anchor="t" bIns="45700" lIns="91425" spcFirstLastPara="1" rIns="91425" wrap="square" tIns="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3" name="Google Shape;23;p37"/>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7"/>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7"/>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37"/>
          <p:cNvSpPr/>
          <p:nvPr/>
        </p:nvSpPr>
        <p:spPr>
          <a:xfrm>
            <a:off x="921434" y="1060352"/>
            <a:ext cx="210313" cy="157734"/>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7" name="Google Shape;27;p37"/>
          <p:cNvSpPr/>
          <p:nvPr/>
        </p:nvSpPr>
        <p:spPr>
          <a:xfrm>
            <a:off x="1157176" y="1008762"/>
            <a:ext cx="64009" cy="48006"/>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46"/>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46"/>
          <p:cNvSpPr txBox="1"/>
          <p:nvPr>
            <p:ph idx="1" type="body"/>
          </p:nvPr>
        </p:nvSpPr>
        <p:spPr>
          <a:xfrm rot="5400000">
            <a:off x="3384422" y="-862965"/>
            <a:ext cx="3600450" cy="749808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46"/>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6"/>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6"/>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47"/>
          <p:cNvSpPr txBox="1"/>
          <p:nvPr>
            <p:ph type="title"/>
          </p:nvPr>
        </p:nvSpPr>
        <p:spPr>
          <a:xfrm rot="5400000">
            <a:off x="5578078" y="1485901"/>
            <a:ext cx="4388644"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47"/>
          <p:cNvSpPr txBox="1"/>
          <p:nvPr>
            <p:ph idx="1" type="body"/>
          </p:nvPr>
        </p:nvSpPr>
        <p:spPr>
          <a:xfrm rot="5400000">
            <a:off x="1729979" y="-380999"/>
            <a:ext cx="4388644" cy="556260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47"/>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7"/>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7"/>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8"/>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62214"/>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8"/>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38"/>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8"/>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8"/>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4" name="Shape 34"/>
        <p:cNvGrpSpPr/>
        <p:nvPr/>
      </p:nvGrpSpPr>
      <p:grpSpPr>
        <a:xfrm>
          <a:off x="0" y="0"/>
          <a:ext cx="0" cy="0"/>
          <a:chOff x="0" y="0"/>
          <a:chExt cx="0" cy="0"/>
        </a:xfrm>
      </p:grpSpPr>
      <p:sp>
        <p:nvSpPr>
          <p:cNvPr id="35" name="Google Shape;35;p39"/>
          <p:cNvSpPr/>
          <p:nvPr/>
        </p:nvSpPr>
        <p:spPr>
          <a:xfrm>
            <a:off x="2282892" y="-40"/>
            <a:ext cx="6858000" cy="51435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6" name="Google Shape;36;p39"/>
          <p:cNvSpPr txBox="1"/>
          <p:nvPr>
            <p:ph type="title"/>
          </p:nvPr>
        </p:nvSpPr>
        <p:spPr>
          <a:xfrm>
            <a:off x="2578391" y="1950244"/>
            <a:ext cx="6400800" cy="17145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62214"/>
              </a:buClr>
              <a:buSzPts val="4000"/>
              <a:buFont typeface="Gill San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9"/>
          <p:cNvSpPr txBox="1"/>
          <p:nvPr>
            <p:ph idx="1" type="body"/>
          </p:nvPr>
        </p:nvSpPr>
        <p:spPr>
          <a:xfrm>
            <a:off x="2578391" y="800100"/>
            <a:ext cx="6400800" cy="1132284"/>
          </a:xfrm>
          <a:prstGeom prst="rect">
            <a:avLst/>
          </a:prstGeom>
          <a:noFill/>
          <a:ln>
            <a:noFill/>
          </a:ln>
        </p:spPr>
        <p:txBody>
          <a:bodyPr anchorCtr="0" anchor="b" bIns="45700" lIns="91425" spcFirstLastPara="1" rIns="91425" wrap="square" tIns="45700">
            <a:norm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39"/>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9"/>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9"/>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39"/>
          <p:cNvSpPr/>
          <p:nvPr/>
        </p:nvSpPr>
        <p:spPr>
          <a:xfrm>
            <a:off x="2286001" y="1"/>
            <a:ext cx="76201" cy="5143541"/>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2" name="Google Shape;42;p39"/>
          <p:cNvSpPr/>
          <p:nvPr/>
        </p:nvSpPr>
        <p:spPr>
          <a:xfrm>
            <a:off x="2172321" y="2110992"/>
            <a:ext cx="210313" cy="157734"/>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3" name="Google Shape;43;p39"/>
          <p:cNvSpPr/>
          <p:nvPr/>
        </p:nvSpPr>
        <p:spPr>
          <a:xfrm>
            <a:off x="2408065" y="2059403"/>
            <a:ext cx="64009" cy="48006"/>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40"/>
          <p:cNvSpPr txBox="1"/>
          <p:nvPr>
            <p:ph type="title"/>
          </p:nvPr>
        </p:nvSpPr>
        <p:spPr>
          <a:xfrm>
            <a:off x="1435607" y="205740"/>
            <a:ext cx="7498080"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0"/>
          <p:cNvSpPr txBox="1"/>
          <p:nvPr>
            <p:ph idx="1" type="body"/>
          </p:nvPr>
        </p:nvSpPr>
        <p:spPr>
          <a:xfrm>
            <a:off x="1435607" y="1143000"/>
            <a:ext cx="3657600" cy="349758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7" name="Google Shape;47;p40"/>
          <p:cNvSpPr txBox="1"/>
          <p:nvPr>
            <p:ph idx="2" type="body"/>
          </p:nvPr>
        </p:nvSpPr>
        <p:spPr>
          <a:xfrm>
            <a:off x="5276089" y="1143000"/>
            <a:ext cx="3657600" cy="349758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40"/>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0"/>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0"/>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1" name="Shape 51"/>
        <p:cNvGrpSpPr/>
        <p:nvPr/>
      </p:nvGrpSpPr>
      <p:grpSpPr>
        <a:xfrm>
          <a:off x="0" y="0"/>
          <a:ext cx="0" cy="0"/>
          <a:chOff x="0" y="0"/>
          <a:chExt cx="0" cy="0"/>
        </a:xfrm>
      </p:grpSpPr>
      <p:sp>
        <p:nvSpPr>
          <p:cNvPr id="52" name="Google Shape;52;p41"/>
          <p:cNvSpPr txBox="1"/>
          <p:nvPr>
            <p:ph type="title"/>
          </p:nvPr>
        </p:nvSpPr>
        <p:spPr>
          <a:xfrm>
            <a:off x="457200" y="3870252"/>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62214"/>
              </a:buClr>
              <a:buSzPts val="4500"/>
              <a:buFont typeface="Gill Sans"/>
              <a:buNone/>
              <a:defRPr b="1"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41"/>
          <p:cNvSpPr txBox="1"/>
          <p:nvPr>
            <p:ph idx="1" type="body"/>
          </p:nvPr>
        </p:nvSpPr>
        <p:spPr>
          <a:xfrm>
            <a:off x="457200" y="246209"/>
            <a:ext cx="4023360" cy="48006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41"/>
          <p:cNvSpPr txBox="1"/>
          <p:nvPr>
            <p:ph idx="2" type="body"/>
          </p:nvPr>
        </p:nvSpPr>
        <p:spPr>
          <a:xfrm>
            <a:off x="4663440" y="246209"/>
            <a:ext cx="4023360" cy="48006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41"/>
          <p:cNvSpPr txBox="1"/>
          <p:nvPr>
            <p:ph idx="3" type="body"/>
          </p:nvPr>
        </p:nvSpPr>
        <p:spPr>
          <a:xfrm>
            <a:off x="457200" y="727002"/>
            <a:ext cx="4023360" cy="30861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6" name="Google Shape;56;p41"/>
          <p:cNvSpPr txBox="1"/>
          <p:nvPr>
            <p:ph idx="4" type="body"/>
          </p:nvPr>
        </p:nvSpPr>
        <p:spPr>
          <a:xfrm>
            <a:off x="4663440" y="727002"/>
            <a:ext cx="4023360" cy="30861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7" name="Google Shape;57;p41"/>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1"/>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1"/>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42"/>
          <p:cNvSpPr txBox="1"/>
          <p:nvPr>
            <p:ph type="title"/>
          </p:nvPr>
        </p:nvSpPr>
        <p:spPr>
          <a:xfrm>
            <a:off x="1435607" y="205740"/>
            <a:ext cx="7498080"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42"/>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2"/>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2"/>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5" name="Shape 65"/>
        <p:cNvGrpSpPr/>
        <p:nvPr/>
      </p:nvGrpSpPr>
      <p:grpSpPr>
        <a:xfrm>
          <a:off x="0" y="0"/>
          <a:ext cx="0" cy="0"/>
          <a:chOff x="0" y="0"/>
          <a:chExt cx="0" cy="0"/>
        </a:xfrm>
      </p:grpSpPr>
      <p:sp>
        <p:nvSpPr>
          <p:cNvPr id="66" name="Google Shape;66;p43"/>
          <p:cNvSpPr/>
          <p:nvPr/>
        </p:nvSpPr>
        <p:spPr>
          <a:xfrm>
            <a:off x="1014983" y="0"/>
            <a:ext cx="8129017"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7" name="Google Shape;67;p43"/>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3"/>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3"/>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43"/>
          <p:cNvSpPr/>
          <p:nvPr/>
        </p:nvSpPr>
        <p:spPr>
          <a:xfrm>
            <a:off x="1014985" y="-40"/>
            <a:ext cx="73152" cy="5143541"/>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44"/>
          <p:cNvSpPr txBox="1"/>
          <p:nvPr>
            <p:ph type="title"/>
          </p:nvPr>
        </p:nvSpPr>
        <p:spPr>
          <a:xfrm>
            <a:off x="457201" y="162583"/>
            <a:ext cx="3810000" cy="871538"/>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62214"/>
              </a:buClr>
              <a:buSzPts val="2200"/>
              <a:buFont typeface="Gill Sans"/>
              <a:buNone/>
              <a:defRPr b="1" sz="2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4"/>
          <p:cNvSpPr txBox="1"/>
          <p:nvPr>
            <p:ph idx="1" type="body"/>
          </p:nvPr>
        </p:nvSpPr>
        <p:spPr>
          <a:xfrm>
            <a:off x="457201" y="1055224"/>
            <a:ext cx="3810000" cy="52387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p44"/>
          <p:cNvSpPr txBox="1"/>
          <p:nvPr>
            <p:ph idx="2" type="body"/>
          </p:nvPr>
        </p:nvSpPr>
        <p:spPr>
          <a:xfrm>
            <a:off x="457200" y="1600201"/>
            <a:ext cx="8153401" cy="2994422"/>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p44"/>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4"/>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4"/>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45"/>
          <p:cNvSpPr txBox="1"/>
          <p:nvPr>
            <p:ph type="title"/>
          </p:nvPr>
        </p:nvSpPr>
        <p:spPr>
          <a:xfrm>
            <a:off x="5886896" y="800100"/>
            <a:ext cx="2743200" cy="14859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62214"/>
              </a:buClr>
              <a:buSzPts val="2100"/>
              <a:buFont typeface="Gill Sans"/>
              <a:buNone/>
              <a:defRPr b="1"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5"/>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5"/>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5"/>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45"/>
          <p:cNvSpPr/>
          <p:nvPr/>
        </p:nvSpPr>
        <p:spPr>
          <a:xfrm>
            <a:off x="762000" y="800100"/>
            <a:ext cx="4572000" cy="3429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rm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sz="3200">
              <a:solidFill>
                <a:schemeClr val="dk1"/>
              </a:solidFill>
              <a:latin typeface="Gill Sans"/>
              <a:ea typeface="Gill Sans"/>
              <a:cs typeface="Gill Sans"/>
              <a:sym typeface="Gill Sans"/>
            </a:endParaRPr>
          </a:p>
        </p:txBody>
      </p:sp>
      <p:sp>
        <p:nvSpPr>
          <p:cNvPr id="84" name="Google Shape;84;p45"/>
          <p:cNvSpPr/>
          <p:nvPr>
            <p:ph idx="2" type="pic"/>
          </p:nvPr>
        </p:nvSpPr>
        <p:spPr>
          <a:xfrm>
            <a:off x="838200" y="857253"/>
            <a:ext cx="4419600" cy="2635898"/>
          </a:xfrm>
          <a:prstGeom prst="roundRect">
            <a:avLst>
              <a:gd fmla="val 783" name="adj"/>
            </a:avLst>
          </a:prstGeom>
          <a:solidFill>
            <a:schemeClr val="lt2"/>
          </a:solidFill>
          <a:ln>
            <a:noFill/>
          </a:ln>
        </p:spPr>
      </p:sp>
      <p:sp>
        <p:nvSpPr>
          <p:cNvPr id="85" name="Google Shape;85;p45"/>
          <p:cNvSpPr/>
          <p:nvPr/>
        </p:nvSpPr>
        <p:spPr>
          <a:xfrm rot="-2131329">
            <a:off x="396726" y="715756"/>
            <a:ext cx="685801" cy="153233"/>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6" name="Google Shape;86;p45"/>
          <p:cNvSpPr/>
          <p:nvPr/>
        </p:nvSpPr>
        <p:spPr>
          <a:xfrm flipH="1" rot="2103354">
            <a:off x="5003667" y="702589"/>
            <a:ext cx="649225" cy="153233"/>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7" name="Google Shape;87;p45"/>
          <p:cNvSpPr txBox="1"/>
          <p:nvPr>
            <p:ph idx="1" type="body"/>
          </p:nvPr>
        </p:nvSpPr>
        <p:spPr>
          <a:xfrm>
            <a:off x="838200" y="3600450"/>
            <a:ext cx="4419600" cy="571500"/>
          </a:xfrm>
          <a:prstGeom prst="rect">
            <a:avLst/>
          </a:prstGeom>
          <a:noFill/>
          <a:ln>
            <a:noFill/>
          </a:ln>
        </p:spPr>
        <p:txBody>
          <a:bodyPr anchorCtr="0" anchor="ctr" bIns="45700" lIns="91425" spcFirstLastPara="1" rIns="91425" wrap="square" tIns="45700">
            <a:norm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9" name="Shape 9"/>
        <p:cNvGrpSpPr/>
        <p:nvPr/>
      </p:nvGrpSpPr>
      <p:grpSpPr>
        <a:xfrm>
          <a:off x="0" y="0"/>
          <a:ext cx="0" cy="0"/>
          <a:chOff x="0" y="0"/>
          <a:chExt cx="0" cy="0"/>
        </a:xfrm>
      </p:grpSpPr>
      <p:sp>
        <p:nvSpPr>
          <p:cNvPr id="10" name="Google Shape;10;p36"/>
          <p:cNvSpPr/>
          <p:nvPr/>
        </p:nvSpPr>
        <p:spPr>
          <a:xfrm>
            <a:off x="-815927" y="-611940"/>
            <a:ext cx="1638887" cy="1229165"/>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 name="Google Shape;11;p36"/>
          <p:cNvSpPr/>
          <p:nvPr/>
        </p:nvSpPr>
        <p:spPr>
          <a:xfrm>
            <a:off x="168818" y="15828"/>
            <a:ext cx="1702190" cy="1276643"/>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 name="Google Shape;12;p36"/>
          <p:cNvSpPr/>
          <p:nvPr/>
        </p:nvSpPr>
        <p:spPr>
          <a:xfrm rot="2315675">
            <a:off x="182882" y="791308"/>
            <a:ext cx="1125717" cy="826968"/>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 name="Google Shape;13;p36"/>
          <p:cNvSpPr/>
          <p:nvPr/>
        </p:nvSpPr>
        <p:spPr>
          <a:xfrm>
            <a:off x="1012874" y="-40"/>
            <a:ext cx="8131127" cy="51435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 name="Google Shape;14;p36"/>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36"/>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6" name="Google Shape;16;p36"/>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7" name="Google Shape;17;p36"/>
          <p:cNvSpPr txBox="1"/>
          <p:nvPr>
            <p:ph idx="11" type="ftr"/>
          </p:nvPr>
        </p:nvSpPr>
        <p:spPr>
          <a:xfrm>
            <a:off x="5715002" y="4729162"/>
            <a:ext cx="2895600" cy="35718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8" name="Google Shape;18;p36"/>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Gill Sans"/>
                <a:ea typeface="Gill Sans"/>
                <a:cs typeface="Gill Sans"/>
                <a:sym typeface="Gill Sans"/>
              </a:defRPr>
            </a:lvl1pPr>
            <a:lvl2pPr indent="0" lvl="1" marL="0" marR="0" rtl="0" algn="ctr">
              <a:spcBef>
                <a:spcPts val="0"/>
              </a:spcBef>
              <a:buNone/>
              <a:defRPr b="0" i="0" sz="1200" u="none" cap="none" strike="noStrike">
                <a:solidFill>
                  <a:srgbClr val="B3A787"/>
                </a:solidFill>
                <a:latin typeface="Gill Sans"/>
                <a:ea typeface="Gill Sans"/>
                <a:cs typeface="Gill Sans"/>
                <a:sym typeface="Gill Sans"/>
              </a:defRPr>
            </a:lvl2pPr>
            <a:lvl3pPr indent="0" lvl="2" marL="0" marR="0" rtl="0" algn="ctr">
              <a:spcBef>
                <a:spcPts val="0"/>
              </a:spcBef>
              <a:buNone/>
              <a:defRPr b="0" i="0" sz="1200" u="none" cap="none" strike="noStrike">
                <a:solidFill>
                  <a:srgbClr val="B3A787"/>
                </a:solidFill>
                <a:latin typeface="Gill Sans"/>
                <a:ea typeface="Gill Sans"/>
                <a:cs typeface="Gill Sans"/>
                <a:sym typeface="Gill Sans"/>
              </a:defRPr>
            </a:lvl3pPr>
            <a:lvl4pPr indent="0" lvl="3" marL="0" marR="0" rtl="0" algn="ctr">
              <a:spcBef>
                <a:spcPts val="0"/>
              </a:spcBef>
              <a:buNone/>
              <a:defRPr b="0" i="0" sz="1200" u="none" cap="none" strike="noStrike">
                <a:solidFill>
                  <a:srgbClr val="B3A787"/>
                </a:solidFill>
                <a:latin typeface="Gill Sans"/>
                <a:ea typeface="Gill Sans"/>
                <a:cs typeface="Gill Sans"/>
                <a:sym typeface="Gill Sans"/>
              </a:defRPr>
            </a:lvl4pPr>
            <a:lvl5pPr indent="0" lvl="4" marL="0" marR="0" rtl="0" algn="ctr">
              <a:spcBef>
                <a:spcPts val="0"/>
              </a:spcBef>
              <a:buNone/>
              <a:defRPr b="0" i="0" sz="1200" u="none" cap="none" strike="noStrike">
                <a:solidFill>
                  <a:srgbClr val="B3A787"/>
                </a:solidFill>
                <a:latin typeface="Gill Sans"/>
                <a:ea typeface="Gill Sans"/>
                <a:cs typeface="Gill Sans"/>
                <a:sym typeface="Gill Sans"/>
              </a:defRPr>
            </a:lvl5pPr>
            <a:lvl6pPr indent="0" lvl="5" marL="0" marR="0" rtl="0" algn="ctr">
              <a:spcBef>
                <a:spcPts val="0"/>
              </a:spcBef>
              <a:buNone/>
              <a:defRPr b="0" i="0" sz="1200" u="none" cap="none" strike="noStrike">
                <a:solidFill>
                  <a:srgbClr val="B3A787"/>
                </a:solidFill>
                <a:latin typeface="Gill Sans"/>
                <a:ea typeface="Gill Sans"/>
                <a:cs typeface="Gill Sans"/>
                <a:sym typeface="Gill Sans"/>
              </a:defRPr>
            </a:lvl6pPr>
            <a:lvl7pPr indent="0" lvl="6" marL="0" marR="0" rtl="0" algn="ctr">
              <a:spcBef>
                <a:spcPts val="0"/>
              </a:spcBef>
              <a:buNone/>
              <a:defRPr b="0" i="0" sz="1200" u="none" cap="none" strike="noStrike">
                <a:solidFill>
                  <a:srgbClr val="B3A787"/>
                </a:solidFill>
                <a:latin typeface="Gill Sans"/>
                <a:ea typeface="Gill Sans"/>
                <a:cs typeface="Gill Sans"/>
                <a:sym typeface="Gill Sans"/>
              </a:defRPr>
            </a:lvl7pPr>
            <a:lvl8pPr indent="0" lvl="7" marL="0" marR="0" rtl="0" algn="ctr">
              <a:spcBef>
                <a:spcPts val="0"/>
              </a:spcBef>
              <a:buNone/>
              <a:defRPr b="0" i="0" sz="1200" u="none" cap="none" strike="noStrike">
                <a:solidFill>
                  <a:srgbClr val="B3A787"/>
                </a:solidFill>
                <a:latin typeface="Gill Sans"/>
                <a:ea typeface="Gill Sans"/>
                <a:cs typeface="Gill Sans"/>
                <a:sym typeface="Gill Sans"/>
              </a:defRPr>
            </a:lvl8pPr>
            <a:lvl9pPr indent="0" lvl="8" marL="0" marR="0" rtl="0" algn="ctr">
              <a:spcBef>
                <a:spcPts val="0"/>
              </a:spcBef>
              <a:buNone/>
              <a:defRPr b="0" i="0" sz="1200" u="none" cap="none" strike="noStrike">
                <a:solidFill>
                  <a:srgbClr val="B3A787"/>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
        <p:nvSpPr>
          <p:cNvPr id="19" name="Google Shape;19;p36"/>
          <p:cNvSpPr/>
          <p:nvPr/>
        </p:nvSpPr>
        <p:spPr>
          <a:xfrm>
            <a:off x="1014985" y="-40"/>
            <a:ext cx="73152" cy="5143541"/>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453284" y="1131590"/>
            <a:ext cx="7406640" cy="1104138"/>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rgbClr val="562214"/>
              </a:buClr>
              <a:buSzPct val="100000"/>
              <a:buFont typeface="Gill Sans"/>
              <a:buNone/>
            </a:pPr>
            <a:r>
              <a:rPr lang="en-US"/>
              <a:t>Efficient Test Suite Management</a:t>
            </a:r>
            <a:br>
              <a:rPr lang="en-US"/>
            </a:br>
            <a:r>
              <a:rPr lang="en-US"/>
              <a:t>                                          </a:t>
            </a:r>
            <a:r>
              <a:rPr lang="en-US" sz="4000"/>
              <a:t>cont …</a:t>
            </a:r>
            <a:endParaRPr/>
          </a:p>
        </p:txBody>
      </p:sp>
      <p:sp>
        <p:nvSpPr>
          <p:cNvPr id="106" name="Google Shape;106;p1"/>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107" name="Google Shape;107;p1"/>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08" name="Google Shape;108;p1"/>
          <p:cNvSpPr/>
          <p:nvPr/>
        </p:nvSpPr>
        <p:spPr>
          <a:xfrm>
            <a:off x="2647950" y="2952750"/>
            <a:ext cx="4800600" cy="13335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Prof. Durga Prasad Mohapatra</a:t>
            </a:r>
            <a:endParaRPr b="0" i="0" sz="2000" u="none" cap="none" strike="noStrike">
              <a:solidFill>
                <a:schemeClr val="dk1"/>
              </a:solidFill>
              <a:latin typeface="Gill Sans"/>
              <a:ea typeface="Gill Sans"/>
              <a:cs typeface="Gill Sans"/>
              <a:sym typeface="Gill Sans"/>
            </a:endParaRPr>
          </a:p>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Professor</a:t>
            </a:r>
            <a:endParaRPr b="0" i="0" sz="2000" u="none" cap="none" strike="noStrike">
              <a:solidFill>
                <a:schemeClr val="dk1"/>
              </a:solidFill>
              <a:latin typeface="Gill Sans"/>
              <a:ea typeface="Gill Sans"/>
              <a:cs typeface="Gill Sans"/>
              <a:sym typeface="Gill Sans"/>
            </a:endParaRPr>
          </a:p>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Dept. of CSE, NIT Rourkela</a:t>
            </a:r>
            <a:endParaRPr b="0" i="0" sz="2000" u="none" cap="none" strike="noStrike">
              <a:solidFill>
                <a:schemeClr val="dk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Prioritization using Slices   cont …</a:t>
            </a:r>
            <a:endParaRPr/>
          </a:p>
        </p:txBody>
      </p:sp>
      <p:sp>
        <p:nvSpPr>
          <p:cNvPr id="176" name="Google Shape;176;p10"/>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240"/>
              <a:buChar char="⚫"/>
            </a:pPr>
            <a:r>
              <a:rPr lang="en-US"/>
              <a:t>If we can find the portion of the software which has been affected with the change in software, then we can prioritize the test cases based on this information. </a:t>
            </a:r>
            <a:endParaRPr/>
          </a:p>
          <a:p>
            <a:pPr indent="-283464" lvl="0" marL="365760" rtl="0" algn="l">
              <a:lnSpc>
                <a:spcPct val="100000"/>
              </a:lnSpc>
              <a:spcBef>
                <a:spcPts val="600"/>
              </a:spcBef>
              <a:spcAft>
                <a:spcPts val="0"/>
              </a:spcAft>
              <a:buSzPts val="2240"/>
              <a:buChar char="⚫"/>
            </a:pPr>
            <a:r>
              <a:rPr lang="en-US"/>
              <a:t>This is called the </a:t>
            </a:r>
            <a:r>
              <a:rPr lang="en-US">
                <a:solidFill>
                  <a:srgbClr val="FF0000"/>
                </a:solidFill>
              </a:rPr>
              <a:t>slicing technique</a:t>
            </a:r>
            <a:r>
              <a:rPr lang="en-US"/>
              <a:t>.</a:t>
            </a:r>
            <a:endParaRPr/>
          </a:p>
          <a:p>
            <a:pPr indent="-141223" lvl="0" marL="365760" rtl="0" algn="l">
              <a:lnSpc>
                <a:spcPct val="100000"/>
              </a:lnSpc>
              <a:spcBef>
                <a:spcPts val="600"/>
              </a:spcBef>
              <a:spcAft>
                <a:spcPts val="0"/>
              </a:spcAft>
              <a:buSzPts val="224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Execution Slice</a:t>
            </a:r>
            <a:endParaRPr/>
          </a:p>
        </p:txBody>
      </p:sp>
      <p:sp>
        <p:nvSpPr>
          <p:cNvPr id="182" name="Google Shape;182;p11"/>
          <p:cNvSpPr txBox="1"/>
          <p:nvPr>
            <p:ph idx="1" type="body"/>
          </p:nvPr>
        </p:nvSpPr>
        <p:spPr>
          <a:xfrm>
            <a:off x="1043608" y="987574"/>
            <a:ext cx="7528881" cy="3600450"/>
          </a:xfrm>
          <a:prstGeom prst="rect">
            <a:avLst/>
          </a:prstGeom>
          <a:noFill/>
          <a:ln>
            <a:noFill/>
          </a:ln>
        </p:spPr>
        <p:txBody>
          <a:bodyPr anchorCtr="0" anchor="t" bIns="45700" lIns="91425" spcFirstLastPara="1" rIns="91425" wrap="square" tIns="45700">
            <a:noAutofit/>
          </a:bodyPr>
          <a:lstStyle/>
          <a:p>
            <a:pPr indent="-283464" lvl="0" marL="365760" rtl="0" algn="just">
              <a:lnSpc>
                <a:spcPct val="100000"/>
              </a:lnSpc>
              <a:spcBef>
                <a:spcPts val="0"/>
              </a:spcBef>
              <a:spcAft>
                <a:spcPts val="0"/>
              </a:spcAft>
              <a:buSzPts val="2240"/>
              <a:buChar char="⚫"/>
            </a:pPr>
            <a:r>
              <a:rPr lang="en-US"/>
              <a:t>The set of statements executed  under a test case is called the </a:t>
            </a:r>
            <a:r>
              <a:rPr b="1" lang="en-US"/>
              <a:t>execution slice </a:t>
            </a:r>
            <a:r>
              <a:rPr lang="en-US"/>
              <a:t>of the program. </a:t>
            </a:r>
            <a:endParaRPr/>
          </a:p>
          <a:p>
            <a:pPr indent="-283464" lvl="0" marL="365760" rtl="0" algn="just">
              <a:lnSpc>
                <a:spcPct val="100000"/>
              </a:lnSpc>
              <a:spcBef>
                <a:spcPts val="600"/>
              </a:spcBef>
              <a:spcAft>
                <a:spcPts val="0"/>
              </a:spcAft>
              <a:buSzPts val="2240"/>
              <a:buChar char="⚫"/>
            </a:pPr>
            <a:r>
              <a:rPr lang="en-US"/>
              <a:t>Please refer to the following program. </a:t>
            </a:r>
            <a:endParaRPr/>
          </a:p>
          <a:p>
            <a:pPr indent="-283464" lvl="0" marL="365760" rtl="0" algn="just">
              <a:lnSpc>
                <a:spcPct val="100000"/>
              </a:lnSpc>
              <a:spcBef>
                <a:spcPts val="600"/>
              </a:spcBef>
              <a:spcAft>
                <a:spcPts val="0"/>
              </a:spcAft>
              <a:buSzPts val="2240"/>
              <a:buChar char="⚫"/>
            </a:pPr>
            <a:r>
              <a:rPr lang="en-US"/>
              <a:t>Table 2 shows the test cases for the given program.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txBox="1"/>
          <p:nvPr>
            <p:ph idx="1" type="body"/>
          </p:nvPr>
        </p:nvSpPr>
        <p:spPr>
          <a:xfrm>
            <a:off x="2914650" y="3086100"/>
            <a:ext cx="3143250" cy="114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960"/>
              <a:buNone/>
            </a:pPr>
            <a:r>
              <a:rPr lang="en-US" sz="1200"/>
              <a:t>        Fig 1. Example program for execution</a:t>
            </a:r>
            <a:endParaRPr/>
          </a:p>
        </p:txBody>
      </p:sp>
      <p:sp>
        <p:nvSpPr>
          <p:cNvPr id="189" name="Google Shape;189;p12"/>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190" name="Google Shape;190;p12"/>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91" name="Google Shape;191;p12"/>
          <p:cNvPicPr preferRelativeResize="0"/>
          <p:nvPr/>
        </p:nvPicPr>
        <p:blipFill rotWithShape="1">
          <a:blip r:embed="rId3">
            <a:alphaModFix/>
          </a:blip>
          <a:srcRect b="0" l="0" r="0" t="0"/>
          <a:stretch/>
        </p:blipFill>
        <p:spPr>
          <a:xfrm>
            <a:off x="2736056" y="114300"/>
            <a:ext cx="3671888" cy="2971800"/>
          </a:xfrm>
          <a:prstGeom prst="rect">
            <a:avLst/>
          </a:prstGeom>
          <a:noFill/>
          <a:ln>
            <a:noFill/>
          </a:ln>
        </p:spPr>
      </p:pic>
      <p:pic>
        <p:nvPicPr>
          <p:cNvPr id="192" name="Google Shape;192;p12"/>
          <p:cNvPicPr preferRelativeResize="0"/>
          <p:nvPr/>
        </p:nvPicPr>
        <p:blipFill rotWithShape="1">
          <a:blip r:embed="rId4">
            <a:alphaModFix/>
          </a:blip>
          <a:srcRect b="0" l="0" r="0" t="0"/>
          <a:stretch/>
        </p:blipFill>
        <p:spPr>
          <a:xfrm>
            <a:off x="2257426" y="3657600"/>
            <a:ext cx="4629149" cy="1371600"/>
          </a:xfrm>
          <a:prstGeom prst="rect">
            <a:avLst/>
          </a:prstGeom>
          <a:noFill/>
          <a:ln>
            <a:noFill/>
          </a:ln>
        </p:spPr>
      </p:pic>
      <p:sp>
        <p:nvSpPr>
          <p:cNvPr id="193" name="Google Shape;193;p12"/>
          <p:cNvSpPr txBox="1"/>
          <p:nvPr/>
        </p:nvSpPr>
        <p:spPr>
          <a:xfrm>
            <a:off x="2971799" y="3371850"/>
            <a:ext cx="3143250" cy="2857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200"/>
              <a:buFont typeface="Arial"/>
              <a:buNone/>
            </a:pPr>
            <a:r>
              <a:rPr lang="en-US" sz="1200">
                <a:solidFill>
                  <a:schemeClr val="dk1"/>
                </a:solidFill>
                <a:latin typeface="Gill Sans"/>
                <a:ea typeface="Gill Sans"/>
                <a:cs typeface="Gill Sans"/>
                <a:sym typeface="Gill Sans"/>
              </a:rPr>
              <a:t>                      Table  2   Test cases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Prioritization using Slices   cont …</a:t>
            </a:r>
            <a:endParaRPr/>
          </a:p>
        </p:txBody>
      </p:sp>
      <p:sp>
        <p:nvSpPr>
          <p:cNvPr id="199" name="Google Shape;199;p13"/>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240"/>
              <a:buChar char="⚫"/>
            </a:pPr>
            <a:r>
              <a:rPr lang="en-US"/>
              <a:t>T1 and T2 produce correct results. </a:t>
            </a:r>
            <a:endParaRPr/>
          </a:p>
          <a:p>
            <a:pPr indent="-283464" lvl="0" marL="365760" rtl="0" algn="l">
              <a:lnSpc>
                <a:spcPct val="100000"/>
              </a:lnSpc>
              <a:spcBef>
                <a:spcPts val="600"/>
              </a:spcBef>
              <a:spcAft>
                <a:spcPts val="0"/>
              </a:spcAft>
              <a:buSzPts val="2240"/>
              <a:buChar char="⚫"/>
            </a:pPr>
            <a:r>
              <a:rPr lang="en-US"/>
              <a:t>On the other hand, T3 produces an incorrect result. </a:t>
            </a:r>
            <a:endParaRPr/>
          </a:p>
          <a:p>
            <a:pPr indent="-283464" lvl="0" marL="365760" rtl="0" algn="l">
              <a:lnSpc>
                <a:spcPct val="100000"/>
              </a:lnSpc>
              <a:spcBef>
                <a:spcPts val="600"/>
              </a:spcBef>
              <a:spcAft>
                <a:spcPts val="0"/>
              </a:spcAft>
              <a:buSzPts val="2240"/>
              <a:buChar char="⚫"/>
            </a:pPr>
            <a:r>
              <a:rPr lang="en-US"/>
              <a:t>Syntactically, it is correct, but an employee with the empid  ‘0’ will not get any salary, even if his basic salary is read as input. </a:t>
            </a:r>
            <a:endParaRPr/>
          </a:p>
          <a:p>
            <a:pPr indent="-283464" lvl="0" marL="365760" rtl="0" algn="l">
              <a:lnSpc>
                <a:spcPct val="100000"/>
              </a:lnSpc>
              <a:spcBef>
                <a:spcPts val="600"/>
              </a:spcBef>
              <a:spcAft>
                <a:spcPts val="0"/>
              </a:spcAft>
              <a:buSzPts val="2240"/>
              <a:buChar char="⚫"/>
            </a:pPr>
            <a:r>
              <a:rPr lang="en-US"/>
              <a:t>So it has to be modified.</a:t>
            </a:r>
            <a:endParaRPr/>
          </a:p>
          <a:p>
            <a:pPr indent="-141223" lvl="0" marL="365760" rtl="0" algn="l">
              <a:lnSpc>
                <a:spcPct val="100000"/>
              </a:lnSpc>
              <a:spcBef>
                <a:spcPts val="600"/>
              </a:spcBef>
              <a:spcAft>
                <a:spcPts val="0"/>
              </a:spcAft>
              <a:buSzPts val="224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Prioritization using Slices   cont …</a:t>
            </a:r>
            <a:endParaRPr/>
          </a:p>
        </p:txBody>
      </p:sp>
      <p:sp>
        <p:nvSpPr>
          <p:cNvPr id="205" name="Google Shape;205;p14"/>
          <p:cNvSpPr txBox="1"/>
          <p:nvPr>
            <p:ph idx="1" type="body"/>
          </p:nvPr>
        </p:nvSpPr>
        <p:spPr>
          <a:xfrm>
            <a:off x="1403648" y="987574"/>
            <a:ext cx="7498080" cy="3600450"/>
          </a:xfrm>
          <a:prstGeom prst="rect">
            <a:avLst/>
          </a:prstGeom>
          <a:noFill/>
          <a:ln>
            <a:noFill/>
          </a:ln>
        </p:spPr>
        <p:txBody>
          <a:bodyPr anchorCtr="0" anchor="t" bIns="45700" lIns="91425" spcFirstLastPara="1" rIns="91425" wrap="square" tIns="45700">
            <a:noAutofit/>
          </a:bodyPr>
          <a:lstStyle/>
          <a:p>
            <a:pPr indent="-457200" lvl="0" marL="457200" rtl="0" algn="just">
              <a:lnSpc>
                <a:spcPct val="100000"/>
              </a:lnSpc>
              <a:spcBef>
                <a:spcPts val="0"/>
              </a:spcBef>
              <a:spcAft>
                <a:spcPts val="0"/>
              </a:spcAft>
              <a:buSzPts val="2240"/>
              <a:buFont typeface="Arial"/>
              <a:buChar char="•"/>
            </a:pPr>
            <a:r>
              <a:rPr lang="en-US"/>
              <a:t>Suppose S3 is modified as [if(basic&gt;5000 &amp;&amp; empid&gt;0)]. </a:t>
            </a:r>
            <a:endParaRPr/>
          </a:p>
          <a:p>
            <a:pPr indent="-457200" lvl="0" marL="457200" rtl="0" algn="just">
              <a:lnSpc>
                <a:spcPct val="100000"/>
              </a:lnSpc>
              <a:spcBef>
                <a:spcPts val="600"/>
              </a:spcBef>
              <a:spcAft>
                <a:spcPts val="0"/>
              </a:spcAft>
              <a:buSzPts val="2240"/>
              <a:buFont typeface="Arial"/>
              <a:buChar char="•"/>
            </a:pPr>
            <a:r>
              <a:rPr lang="en-US"/>
              <a:t>So, for T1, T2, and T3, the program would be rerun to validate whether the change in S3 has introduced new bugs or not.</a:t>
            </a:r>
            <a:endParaRPr/>
          </a:p>
          <a:p>
            <a:pPr indent="-457200" lvl="0" marL="457200" rtl="0" algn="just">
              <a:lnSpc>
                <a:spcPct val="100000"/>
              </a:lnSpc>
              <a:spcBef>
                <a:spcPts val="600"/>
              </a:spcBef>
              <a:spcAft>
                <a:spcPts val="0"/>
              </a:spcAft>
              <a:buSzPts val="2240"/>
              <a:buFont typeface="Arial"/>
              <a:buChar char="•"/>
            </a:pPr>
            <a:r>
              <a:rPr lang="en-US"/>
              <a:t>But, if there is a change in S7,[da = (basic*25)/100; instead of da = (basic*15)/100;], then only T2 will be rerun. </a:t>
            </a:r>
            <a:endParaRPr/>
          </a:p>
        </p:txBody>
      </p:sp>
      <p:sp>
        <p:nvSpPr>
          <p:cNvPr id="206" name="Google Shape;206;p14"/>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207" name="Google Shape;207;p14"/>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5"/>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Prioritization using Slices   cont …</a:t>
            </a:r>
            <a:endParaRPr/>
          </a:p>
        </p:txBody>
      </p:sp>
      <p:sp>
        <p:nvSpPr>
          <p:cNvPr id="213" name="Google Shape;213;p15"/>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240"/>
              <a:buChar char="⚫"/>
            </a:pPr>
            <a:r>
              <a:rPr lang="en-US"/>
              <a:t>So in the execution slice, we will have less number of statements. </a:t>
            </a:r>
            <a:endParaRPr/>
          </a:p>
          <a:p>
            <a:pPr indent="-283464" lvl="0" marL="365760" rtl="0" algn="l">
              <a:lnSpc>
                <a:spcPct val="100000"/>
              </a:lnSpc>
              <a:spcBef>
                <a:spcPts val="600"/>
              </a:spcBef>
              <a:spcAft>
                <a:spcPts val="0"/>
              </a:spcAft>
              <a:buSzPts val="2240"/>
              <a:buChar char="⚫"/>
            </a:pPr>
            <a:r>
              <a:rPr lang="en-US"/>
              <a:t>The execution slice is highlighted in the given code segment. </a:t>
            </a:r>
            <a:endParaRPr/>
          </a:p>
          <a:p>
            <a:pPr indent="-141223" lvl="0" marL="365760" rtl="0" algn="l">
              <a:lnSpc>
                <a:spcPct val="100000"/>
              </a:lnSpc>
              <a:spcBef>
                <a:spcPts val="600"/>
              </a:spcBef>
              <a:spcAft>
                <a:spcPts val="0"/>
              </a:spcAft>
              <a:buSzPts val="224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6"/>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Example</a:t>
            </a:r>
            <a:endParaRPr/>
          </a:p>
        </p:txBody>
      </p:sp>
      <p:pic>
        <p:nvPicPr>
          <p:cNvPr id="219" name="Google Shape;219;p16"/>
          <p:cNvPicPr preferRelativeResize="0"/>
          <p:nvPr>
            <p:ph idx="1" type="body"/>
          </p:nvPr>
        </p:nvPicPr>
        <p:blipFill rotWithShape="1">
          <a:blip r:embed="rId3">
            <a:alphaModFix/>
          </a:blip>
          <a:srcRect b="0" l="0" r="0" t="0"/>
          <a:stretch/>
        </p:blipFill>
        <p:spPr>
          <a:xfrm>
            <a:off x="3727704" y="1398522"/>
            <a:ext cx="2914141" cy="29751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7"/>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Dynamic Slice</a:t>
            </a:r>
            <a:endParaRPr/>
          </a:p>
        </p:txBody>
      </p:sp>
      <p:sp>
        <p:nvSpPr>
          <p:cNvPr id="225" name="Google Shape;225;p17"/>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p>
            <a:pPr indent="0" lvl="0" marL="82296" rtl="0" algn="just">
              <a:lnSpc>
                <a:spcPct val="100000"/>
              </a:lnSpc>
              <a:spcBef>
                <a:spcPts val="0"/>
              </a:spcBef>
              <a:spcAft>
                <a:spcPts val="0"/>
              </a:spcAft>
              <a:buSzPts val="2240"/>
              <a:buNone/>
            </a:pPr>
            <a:r>
              <a:rPr lang="en-US"/>
              <a:t>The set of statements under a test case having an effect on the program output is called the </a:t>
            </a:r>
            <a:r>
              <a:rPr b="1" lang="en-US"/>
              <a:t>dynamic slice </a:t>
            </a:r>
            <a:r>
              <a:rPr lang="en-US"/>
              <a:t>of the program with respect to the out-put variables.</a:t>
            </a:r>
            <a:endParaRPr/>
          </a:p>
        </p:txBody>
      </p:sp>
      <p:sp>
        <p:nvSpPr>
          <p:cNvPr id="226" name="Google Shape;226;p17"/>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227" name="Google Shape;227;p17"/>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18"/>
          <p:cNvPicPr preferRelativeResize="0"/>
          <p:nvPr/>
        </p:nvPicPr>
        <p:blipFill rotWithShape="1">
          <a:blip r:embed="rId3">
            <a:alphaModFix/>
          </a:blip>
          <a:srcRect b="0" l="0" r="0" t="0"/>
          <a:stretch/>
        </p:blipFill>
        <p:spPr>
          <a:xfrm>
            <a:off x="3734883" y="971550"/>
            <a:ext cx="2133261" cy="3979069"/>
          </a:xfrm>
          <a:prstGeom prst="rect">
            <a:avLst/>
          </a:prstGeom>
          <a:noFill/>
          <a:ln>
            <a:noFill/>
          </a:ln>
        </p:spPr>
      </p:pic>
      <p:sp>
        <p:nvSpPr>
          <p:cNvPr id="233" name="Google Shape;233;p18"/>
          <p:cNvSpPr txBox="1"/>
          <p:nvPr>
            <p:ph type="title"/>
          </p:nvPr>
        </p:nvSpPr>
        <p:spPr>
          <a:xfrm>
            <a:off x="1435607" y="123478"/>
            <a:ext cx="7498080" cy="6480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Example</a:t>
            </a:r>
            <a:endParaRPr/>
          </a:p>
        </p:txBody>
      </p:sp>
      <p:sp>
        <p:nvSpPr>
          <p:cNvPr id="234" name="Google Shape;234;p18"/>
          <p:cNvSpPr txBox="1"/>
          <p:nvPr>
            <p:ph idx="1" type="body"/>
          </p:nvPr>
        </p:nvSpPr>
        <p:spPr>
          <a:xfrm>
            <a:off x="1475656" y="771550"/>
            <a:ext cx="7498080" cy="4371950"/>
          </a:xfrm>
          <a:prstGeom prst="rect">
            <a:avLst/>
          </a:prstGeom>
          <a:noFill/>
          <a:ln>
            <a:noFill/>
          </a:ln>
        </p:spPr>
        <p:txBody>
          <a:bodyPr anchorCtr="0" anchor="t" bIns="45700" lIns="91425" spcFirstLastPara="1" rIns="91425" wrap="square" tIns="45700">
            <a:normAutofit/>
          </a:bodyPr>
          <a:lstStyle/>
          <a:p>
            <a:pPr indent="0" lvl="0" marL="82296" rtl="0" algn="l">
              <a:lnSpc>
                <a:spcPct val="100000"/>
              </a:lnSpc>
              <a:spcBef>
                <a:spcPts val="0"/>
              </a:spcBef>
              <a:spcAft>
                <a:spcPts val="0"/>
              </a:spcAft>
              <a:buSzPts val="2240"/>
              <a:buNone/>
            </a:pPr>
            <a:r>
              <a:rPr lang="en-U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9"/>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Test Cases </a:t>
            </a:r>
            <a:endParaRPr/>
          </a:p>
        </p:txBody>
      </p:sp>
      <p:sp>
        <p:nvSpPr>
          <p:cNvPr id="240" name="Google Shape;240;p19"/>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1200"/>
              <a:buNone/>
            </a:pPr>
            <a:r>
              <a:rPr lang="en-US" sz="1500"/>
              <a:t>                   Table 3: Test cases for the given program.</a:t>
            </a:r>
            <a:endParaRPr sz="1500"/>
          </a:p>
          <a:p>
            <a:pPr indent="0" lvl="0" marL="0" rtl="0" algn="just">
              <a:lnSpc>
                <a:spcPct val="100000"/>
              </a:lnSpc>
              <a:spcBef>
                <a:spcPts val="600"/>
              </a:spcBef>
              <a:spcAft>
                <a:spcPts val="0"/>
              </a:spcAft>
              <a:buSzPts val="1200"/>
              <a:buNone/>
            </a:pPr>
            <a:r>
              <a:t/>
            </a:r>
            <a:endParaRPr sz="1500"/>
          </a:p>
          <a:p>
            <a:pPr indent="0" lvl="0" marL="0" rtl="0" algn="just">
              <a:lnSpc>
                <a:spcPct val="100000"/>
              </a:lnSpc>
              <a:spcBef>
                <a:spcPts val="600"/>
              </a:spcBef>
              <a:spcAft>
                <a:spcPts val="0"/>
              </a:spcAft>
              <a:buSzPts val="1200"/>
              <a:buNone/>
            </a:pPr>
            <a:r>
              <a:t/>
            </a:r>
            <a:endParaRPr sz="1500"/>
          </a:p>
          <a:p>
            <a:pPr indent="0" lvl="0" marL="0" rtl="0" algn="just">
              <a:lnSpc>
                <a:spcPct val="100000"/>
              </a:lnSpc>
              <a:spcBef>
                <a:spcPts val="600"/>
              </a:spcBef>
              <a:spcAft>
                <a:spcPts val="0"/>
              </a:spcAft>
              <a:buSzPts val="1200"/>
              <a:buNone/>
            </a:pPr>
            <a:r>
              <a:t/>
            </a:r>
            <a:endParaRPr sz="1500"/>
          </a:p>
          <a:p>
            <a:pPr indent="0" lvl="0" marL="0" rtl="0" algn="just">
              <a:lnSpc>
                <a:spcPct val="100000"/>
              </a:lnSpc>
              <a:spcBef>
                <a:spcPts val="600"/>
              </a:spcBef>
              <a:spcAft>
                <a:spcPts val="0"/>
              </a:spcAft>
              <a:buSzPts val="1200"/>
              <a:buNone/>
            </a:pPr>
            <a:r>
              <a:t/>
            </a:r>
            <a:endParaRPr sz="1500"/>
          </a:p>
          <a:p>
            <a:pPr indent="0" lvl="0" marL="0" rtl="0" algn="just">
              <a:lnSpc>
                <a:spcPct val="100000"/>
              </a:lnSpc>
              <a:spcBef>
                <a:spcPts val="600"/>
              </a:spcBef>
              <a:spcAft>
                <a:spcPts val="0"/>
              </a:spcAft>
              <a:buSzPts val="1200"/>
              <a:buNone/>
            </a:pPr>
            <a:r>
              <a:t/>
            </a:r>
            <a:endParaRPr sz="1500"/>
          </a:p>
          <a:p>
            <a:pPr indent="0" lvl="0" marL="0" rtl="0" algn="just">
              <a:lnSpc>
                <a:spcPct val="100000"/>
              </a:lnSpc>
              <a:spcBef>
                <a:spcPts val="600"/>
              </a:spcBef>
              <a:spcAft>
                <a:spcPts val="0"/>
              </a:spcAft>
              <a:buSzPts val="1200"/>
              <a:buNone/>
            </a:pPr>
            <a:r>
              <a:t/>
            </a:r>
            <a:endParaRPr sz="1500"/>
          </a:p>
          <a:p>
            <a:pPr indent="0" lvl="0" marL="0" rtl="0" algn="just">
              <a:lnSpc>
                <a:spcPct val="100000"/>
              </a:lnSpc>
              <a:spcBef>
                <a:spcPts val="600"/>
              </a:spcBef>
              <a:spcAft>
                <a:spcPts val="0"/>
              </a:spcAft>
              <a:buSzPts val="1200"/>
              <a:buNone/>
            </a:pPr>
            <a:r>
              <a:t/>
            </a:r>
            <a:endParaRPr sz="1500"/>
          </a:p>
        </p:txBody>
      </p:sp>
      <p:sp>
        <p:nvSpPr>
          <p:cNvPr id="241" name="Google Shape;241;p19"/>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242" name="Google Shape;242;p19"/>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43" name="Google Shape;243;p19"/>
          <p:cNvPicPr preferRelativeResize="0"/>
          <p:nvPr/>
        </p:nvPicPr>
        <p:blipFill rotWithShape="1">
          <a:blip r:embed="rId3">
            <a:alphaModFix/>
          </a:blip>
          <a:srcRect b="0" l="0" r="0" t="0"/>
          <a:stretch/>
        </p:blipFill>
        <p:spPr>
          <a:xfrm>
            <a:off x="3347864" y="1563638"/>
            <a:ext cx="2800350" cy="13644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Risk-Based Prioritization</a:t>
            </a:r>
            <a:endParaRPr/>
          </a:p>
        </p:txBody>
      </p:sp>
      <p:sp>
        <p:nvSpPr>
          <p:cNvPr id="115" name="Google Shape;115;p2"/>
          <p:cNvSpPr txBox="1"/>
          <p:nvPr>
            <p:ph idx="1" type="body"/>
          </p:nvPr>
        </p:nvSpPr>
        <p:spPr>
          <a:xfrm>
            <a:off x="899592" y="1059582"/>
            <a:ext cx="7498080" cy="3600450"/>
          </a:xfrm>
          <a:prstGeom prst="rect">
            <a:avLst/>
          </a:prstGeom>
          <a:noFill/>
          <a:ln>
            <a:noFill/>
          </a:ln>
        </p:spPr>
        <p:txBody>
          <a:bodyPr anchorCtr="0" anchor="t" bIns="45700" lIns="91425" spcFirstLastPara="1" rIns="91425" wrap="square" tIns="45700">
            <a:noAutofit/>
          </a:bodyPr>
          <a:lstStyle/>
          <a:p>
            <a:pPr indent="-457200" lvl="0" marL="457200" rtl="0" algn="just">
              <a:lnSpc>
                <a:spcPct val="100000"/>
              </a:lnSpc>
              <a:spcBef>
                <a:spcPts val="0"/>
              </a:spcBef>
              <a:spcAft>
                <a:spcPts val="0"/>
              </a:spcAft>
              <a:buSzPts val="2240"/>
              <a:buFont typeface="Arial"/>
              <a:buChar char="•"/>
            </a:pPr>
            <a:r>
              <a:rPr lang="en-US"/>
              <a:t>It is a well defined process that prioritizes modules for testing. </a:t>
            </a:r>
            <a:endParaRPr/>
          </a:p>
          <a:p>
            <a:pPr indent="-457200" lvl="0" marL="457200" rtl="0" algn="just">
              <a:lnSpc>
                <a:spcPct val="100000"/>
              </a:lnSpc>
              <a:spcBef>
                <a:spcPts val="600"/>
              </a:spcBef>
              <a:spcAft>
                <a:spcPts val="0"/>
              </a:spcAft>
              <a:buSzPts val="2240"/>
              <a:buFont typeface="Arial"/>
              <a:buChar char="•"/>
            </a:pPr>
            <a:r>
              <a:rPr lang="en-US"/>
              <a:t>Uses risk analysis to highlight potential problem areas, whose failure have adverse consequences. </a:t>
            </a:r>
            <a:endParaRPr/>
          </a:p>
          <a:p>
            <a:pPr indent="-457200" lvl="0" marL="457200" rtl="0" algn="just">
              <a:lnSpc>
                <a:spcPct val="100000"/>
              </a:lnSpc>
              <a:spcBef>
                <a:spcPts val="600"/>
              </a:spcBef>
              <a:spcAft>
                <a:spcPts val="0"/>
              </a:spcAft>
              <a:buSzPts val="2240"/>
              <a:buFont typeface="Arial"/>
              <a:buChar char="•"/>
            </a:pPr>
            <a:r>
              <a:rPr lang="en-US"/>
              <a:t>Testers use this risk analysis to select the most crucial tests. </a:t>
            </a:r>
            <a:endParaRPr/>
          </a:p>
          <a:p>
            <a:pPr indent="-314960" lvl="0" marL="457200" rtl="0" algn="just">
              <a:lnSpc>
                <a:spcPct val="100000"/>
              </a:lnSpc>
              <a:spcBef>
                <a:spcPts val="600"/>
              </a:spcBef>
              <a:spcAft>
                <a:spcPts val="0"/>
              </a:spcAft>
              <a:buSzPts val="2240"/>
              <a:buFont typeface="Arial"/>
              <a:buNone/>
            </a:pPr>
            <a:r>
              <a:t/>
            </a:r>
            <a:endParaRPr/>
          </a:p>
          <a:p>
            <a:pPr indent="0" lvl="0" marL="0" rtl="0" algn="just">
              <a:lnSpc>
                <a:spcPct val="100000"/>
              </a:lnSpc>
              <a:spcBef>
                <a:spcPts val="600"/>
              </a:spcBef>
              <a:spcAft>
                <a:spcPts val="0"/>
              </a:spcAft>
              <a:buSzPts val="1600"/>
              <a:buNone/>
            </a:pPr>
            <a:r>
              <a:rPr lang="en-US" sz="2000"/>
              <a:t>  </a:t>
            </a:r>
            <a:endParaRPr/>
          </a:p>
        </p:txBody>
      </p:sp>
      <p:sp>
        <p:nvSpPr>
          <p:cNvPr id="116" name="Google Shape;116;p2"/>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117" name="Google Shape;117;p2"/>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0"/>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Dynamic Slice   cont …</a:t>
            </a:r>
            <a:endParaRPr/>
          </a:p>
        </p:txBody>
      </p:sp>
      <p:sp>
        <p:nvSpPr>
          <p:cNvPr id="249" name="Google Shape;249;p20"/>
          <p:cNvSpPr txBox="1"/>
          <p:nvPr>
            <p:ph idx="1" type="body"/>
          </p:nvPr>
        </p:nvSpPr>
        <p:spPr>
          <a:xfrm>
            <a:off x="1403648" y="915566"/>
            <a:ext cx="7632848" cy="4104456"/>
          </a:xfrm>
          <a:prstGeom prst="rect">
            <a:avLst/>
          </a:prstGeom>
          <a:noFill/>
          <a:ln>
            <a:noFill/>
          </a:ln>
        </p:spPr>
        <p:txBody>
          <a:bodyPr anchorCtr="0" anchor="t" bIns="45700" lIns="91425" spcFirstLastPara="1" rIns="91425" wrap="square" tIns="45700">
            <a:noAutofit/>
          </a:bodyPr>
          <a:lstStyle/>
          <a:p>
            <a:pPr indent="-283464" lvl="0" marL="365760" rtl="0" algn="just">
              <a:lnSpc>
                <a:spcPct val="100000"/>
              </a:lnSpc>
              <a:spcBef>
                <a:spcPts val="0"/>
              </a:spcBef>
              <a:spcAft>
                <a:spcPts val="0"/>
              </a:spcAft>
              <a:buSzPts val="1920"/>
              <a:buChar char="⚫"/>
            </a:pPr>
            <a:r>
              <a:rPr lang="en-US" sz="2400"/>
              <a:t>T1, T2 and T3 will run correctly but if some modification is done in S10.1 [say I = 50], then this change will not affect the output variable. </a:t>
            </a:r>
            <a:endParaRPr sz="2400"/>
          </a:p>
          <a:p>
            <a:pPr indent="-283464" lvl="0" marL="365760" rtl="0" algn="just">
              <a:lnSpc>
                <a:spcPct val="100000"/>
              </a:lnSpc>
              <a:spcBef>
                <a:spcPts val="600"/>
              </a:spcBef>
              <a:spcAft>
                <a:spcPts val="0"/>
              </a:spcAft>
              <a:buSzPts val="1920"/>
              <a:buChar char="⚫"/>
            </a:pPr>
            <a:r>
              <a:rPr lang="en-US" sz="2400"/>
              <a:t>So, there is no need to rerun any of the test cases. </a:t>
            </a:r>
            <a:endParaRPr sz="2400"/>
          </a:p>
          <a:p>
            <a:pPr indent="-283464" lvl="0" marL="365760" rtl="0" algn="just">
              <a:lnSpc>
                <a:spcPct val="100000"/>
              </a:lnSpc>
              <a:spcBef>
                <a:spcPts val="600"/>
              </a:spcBef>
              <a:spcAft>
                <a:spcPts val="0"/>
              </a:spcAft>
              <a:buSzPts val="1920"/>
              <a:buChar char="⚫"/>
            </a:pPr>
            <a:r>
              <a:rPr lang="en-US" sz="2400"/>
              <a:t>On the other hand, if S10 is changed [say, sum =a* b+sum], then this change will affect the output variable ’sum’.</a:t>
            </a:r>
            <a:endParaRPr/>
          </a:p>
          <a:p>
            <a:pPr indent="-283464" lvl="0" marL="365760" rtl="0" algn="just">
              <a:lnSpc>
                <a:spcPct val="100000"/>
              </a:lnSpc>
              <a:spcBef>
                <a:spcPts val="600"/>
              </a:spcBef>
              <a:spcAft>
                <a:spcPts val="0"/>
              </a:spcAft>
              <a:buSzPts val="1920"/>
              <a:buChar char="⚫"/>
            </a:pPr>
            <a:r>
              <a:rPr lang="en-US" sz="2400"/>
              <a:t>So there is a need to rerun T3. </a:t>
            </a:r>
            <a:endParaRPr sz="2400"/>
          </a:p>
          <a:p>
            <a:pPr indent="-283464" lvl="0" marL="365760" rtl="0" algn="just">
              <a:lnSpc>
                <a:spcPct val="100000"/>
              </a:lnSpc>
              <a:spcBef>
                <a:spcPts val="600"/>
              </a:spcBef>
              <a:spcAft>
                <a:spcPts val="0"/>
              </a:spcAft>
              <a:buSzPts val="1920"/>
              <a:buChar char="⚫"/>
            </a:pPr>
            <a:r>
              <a:rPr lang="en-US" sz="2400"/>
              <a:t>The dynamic slice is highlighted in the code segment (S1, S2,S10, S12).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descr="p1.JPG" id="254" name="Google Shape;254;p21"/>
          <p:cNvPicPr preferRelativeResize="0"/>
          <p:nvPr>
            <p:ph idx="1" type="body"/>
          </p:nvPr>
        </p:nvPicPr>
        <p:blipFill rotWithShape="1">
          <a:blip r:embed="rId3">
            <a:alphaModFix/>
          </a:blip>
          <a:srcRect b="0" l="0" r="0" t="0"/>
          <a:stretch/>
        </p:blipFill>
        <p:spPr>
          <a:xfrm>
            <a:off x="3429000" y="628651"/>
            <a:ext cx="2000250" cy="1028699"/>
          </a:xfrm>
          <a:prstGeom prst="rect">
            <a:avLst/>
          </a:prstGeom>
          <a:noFill/>
          <a:ln>
            <a:noFill/>
          </a:ln>
        </p:spPr>
      </p:pic>
      <p:sp>
        <p:nvSpPr>
          <p:cNvPr id="255" name="Google Shape;255;p21"/>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256" name="Google Shape;256;p21"/>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p2.JPG" id="257" name="Google Shape;257;p21"/>
          <p:cNvPicPr preferRelativeResize="0"/>
          <p:nvPr/>
        </p:nvPicPr>
        <p:blipFill rotWithShape="1">
          <a:blip r:embed="rId4">
            <a:alphaModFix/>
          </a:blip>
          <a:srcRect b="0" l="0" r="0" t="0"/>
          <a:stretch/>
        </p:blipFill>
        <p:spPr>
          <a:xfrm>
            <a:off x="3607594" y="1600201"/>
            <a:ext cx="1928813" cy="3371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2"/>
          <p:cNvSpPr txBox="1"/>
          <p:nvPr>
            <p:ph type="title"/>
          </p:nvPr>
        </p:nvSpPr>
        <p:spPr>
          <a:xfrm>
            <a:off x="1435607" y="205978"/>
            <a:ext cx="7498080" cy="6375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562214"/>
              </a:buClr>
              <a:buSzPct val="90000"/>
              <a:buFont typeface="Gill Sans"/>
              <a:buNone/>
            </a:pPr>
            <a:br>
              <a:rPr lang="en-US"/>
            </a:br>
            <a:r>
              <a:rPr lang="en-US" sz="4000"/>
              <a:t>Relevant Slice</a:t>
            </a:r>
            <a:br>
              <a:rPr lang="en-US" sz="4000"/>
            </a:br>
            <a:endParaRPr sz="4000"/>
          </a:p>
        </p:txBody>
      </p:sp>
      <p:sp>
        <p:nvSpPr>
          <p:cNvPr id="263" name="Google Shape;263;p22"/>
          <p:cNvSpPr txBox="1"/>
          <p:nvPr>
            <p:ph idx="1" type="body"/>
          </p:nvPr>
        </p:nvSpPr>
        <p:spPr>
          <a:xfrm>
            <a:off x="899592" y="915566"/>
            <a:ext cx="7498080" cy="3600450"/>
          </a:xfrm>
          <a:prstGeom prst="rect">
            <a:avLst/>
          </a:prstGeom>
          <a:noFill/>
          <a:ln>
            <a:noFill/>
          </a:ln>
        </p:spPr>
        <p:txBody>
          <a:bodyPr anchorCtr="0" anchor="t" bIns="45700" lIns="91425" spcFirstLastPara="1" rIns="91425" wrap="square" tIns="45700">
            <a:noAutofit/>
          </a:bodyPr>
          <a:lstStyle/>
          <a:p>
            <a:pPr indent="-283464" lvl="0" marL="365760" rtl="0" algn="just">
              <a:lnSpc>
                <a:spcPct val="100000"/>
              </a:lnSpc>
              <a:spcBef>
                <a:spcPts val="0"/>
              </a:spcBef>
              <a:spcAft>
                <a:spcPts val="0"/>
              </a:spcAft>
              <a:buSzPts val="2240"/>
              <a:buFont typeface="Arial"/>
              <a:buChar char="•"/>
            </a:pPr>
            <a:r>
              <a:rPr lang="en-US"/>
              <a:t>The set of statements that were executed under a test case and did not affect the output, </a:t>
            </a:r>
            <a:r>
              <a:rPr lang="en-US">
                <a:solidFill>
                  <a:srgbClr val="FF0000"/>
                </a:solidFill>
              </a:rPr>
              <a:t>but have the potential to affect the output produced by a test case</a:t>
            </a:r>
            <a:r>
              <a:rPr lang="en-US"/>
              <a:t>, is known as the </a:t>
            </a:r>
            <a:r>
              <a:rPr b="1" lang="en-US"/>
              <a:t>relevant slice </a:t>
            </a:r>
            <a:r>
              <a:rPr lang="en-US"/>
              <a:t>of the program.</a:t>
            </a:r>
            <a:endParaRPr/>
          </a:p>
          <a:p>
            <a:pPr indent="-283464" lvl="0" marL="365760" rtl="0" algn="just">
              <a:lnSpc>
                <a:spcPct val="100000"/>
              </a:lnSpc>
              <a:spcBef>
                <a:spcPts val="600"/>
              </a:spcBef>
              <a:spcAft>
                <a:spcPts val="0"/>
              </a:spcAft>
              <a:buSzPts val="2240"/>
              <a:buFont typeface="Arial"/>
              <a:buChar char="•"/>
            </a:pPr>
            <a:r>
              <a:rPr lang="en-US"/>
              <a:t>For example, consider the example given in previous figure.</a:t>
            </a:r>
            <a:endParaRPr/>
          </a:p>
        </p:txBody>
      </p:sp>
      <p:sp>
        <p:nvSpPr>
          <p:cNvPr id="264" name="Google Shape;264;p22"/>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265" name="Google Shape;265;p22"/>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3"/>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562214"/>
              </a:buClr>
              <a:buSzPct val="100000"/>
              <a:buFont typeface="Gill Sans"/>
              <a:buNone/>
            </a:pPr>
            <a:br>
              <a:rPr lang="en-US"/>
            </a:br>
            <a:r>
              <a:rPr lang="en-US"/>
              <a:t>Relevant Slice     cont …</a:t>
            </a:r>
            <a:br>
              <a:rPr lang="en-US"/>
            </a:br>
            <a:endParaRPr/>
          </a:p>
        </p:txBody>
      </p:sp>
      <p:sp>
        <p:nvSpPr>
          <p:cNvPr id="271" name="Google Shape;271;p23"/>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2240"/>
              <a:buChar char="⚫"/>
            </a:pPr>
            <a:r>
              <a:rPr lang="en-US"/>
              <a:t>Statements S3 and S6 have the potential to affect the output, if modified. </a:t>
            </a:r>
            <a:endParaRPr/>
          </a:p>
          <a:p>
            <a:pPr indent="-283464" lvl="0" marL="365760" rtl="0" algn="just">
              <a:lnSpc>
                <a:spcPct val="100000"/>
              </a:lnSpc>
              <a:spcBef>
                <a:spcPts val="600"/>
              </a:spcBef>
              <a:spcAft>
                <a:spcPts val="0"/>
              </a:spcAft>
              <a:buSzPts val="2240"/>
              <a:buChar char="⚫"/>
            </a:pPr>
            <a:r>
              <a:rPr lang="en-US"/>
              <a:t>On the basis of relevant slices, we can prioritize the test cases. </a:t>
            </a:r>
            <a:endParaRPr/>
          </a:p>
          <a:p>
            <a:pPr indent="-283464" lvl="0" marL="365760" rtl="0" algn="just">
              <a:lnSpc>
                <a:spcPct val="100000"/>
              </a:lnSpc>
              <a:spcBef>
                <a:spcPts val="600"/>
              </a:spcBef>
              <a:spcAft>
                <a:spcPts val="0"/>
              </a:spcAft>
              <a:buSzPts val="2240"/>
              <a:buChar char="⚫"/>
            </a:pPr>
            <a:r>
              <a:rPr lang="en-US"/>
              <a:t>This technique is helpful for prioritizing the regression test suite which saves time and effort for regression testing.</a:t>
            </a:r>
            <a:endParaRPr/>
          </a:p>
          <a:p>
            <a:pPr indent="-141223" lvl="0" marL="365760" rtl="0" algn="l">
              <a:lnSpc>
                <a:spcPct val="100000"/>
              </a:lnSpc>
              <a:spcBef>
                <a:spcPts val="600"/>
              </a:spcBef>
              <a:spcAft>
                <a:spcPts val="0"/>
              </a:spcAft>
              <a:buSzPts val="224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4"/>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62214"/>
              </a:buClr>
              <a:buSzPts val="3600"/>
              <a:buFont typeface="Gill Sans"/>
              <a:buNone/>
            </a:pPr>
            <a:br>
              <a:rPr lang="en-US"/>
            </a:br>
            <a:r>
              <a:rPr lang="en-US"/>
              <a:t>Prioritization Based on Requirements</a:t>
            </a:r>
            <a:br>
              <a:rPr lang="en-US"/>
            </a:br>
            <a:endParaRPr/>
          </a:p>
        </p:txBody>
      </p:sp>
      <p:sp>
        <p:nvSpPr>
          <p:cNvPr id="277" name="Google Shape;277;p24"/>
          <p:cNvSpPr txBox="1"/>
          <p:nvPr>
            <p:ph idx="1" type="body"/>
          </p:nvPr>
        </p:nvSpPr>
        <p:spPr>
          <a:xfrm>
            <a:off x="1043608" y="987574"/>
            <a:ext cx="7498080" cy="3600450"/>
          </a:xfrm>
          <a:prstGeom prst="rect">
            <a:avLst/>
          </a:prstGeom>
          <a:noFill/>
          <a:ln>
            <a:noFill/>
          </a:ln>
        </p:spPr>
        <p:txBody>
          <a:bodyPr anchorCtr="0" anchor="t" bIns="45700" lIns="91425" spcFirstLastPara="1" rIns="91425" wrap="square" tIns="45700">
            <a:normAutofit fontScale="92500" lnSpcReduction="20000"/>
          </a:bodyPr>
          <a:lstStyle/>
          <a:p>
            <a:pPr indent="-283463" lvl="0" marL="365760" rtl="0" algn="just">
              <a:lnSpc>
                <a:spcPct val="100000"/>
              </a:lnSpc>
              <a:spcBef>
                <a:spcPts val="0"/>
              </a:spcBef>
              <a:spcAft>
                <a:spcPts val="0"/>
              </a:spcAft>
              <a:buSzPct val="79999"/>
              <a:buFont typeface="Arial"/>
              <a:buChar char="•"/>
            </a:pPr>
            <a:r>
              <a:rPr lang="en-US" sz="2600"/>
              <a:t>This technique is used for prioritization of the system test cases.</a:t>
            </a:r>
            <a:endParaRPr/>
          </a:p>
          <a:p>
            <a:pPr indent="-283463" lvl="0" marL="365760" rtl="0" algn="just">
              <a:lnSpc>
                <a:spcPct val="100000"/>
              </a:lnSpc>
              <a:spcBef>
                <a:spcPts val="600"/>
              </a:spcBef>
              <a:spcAft>
                <a:spcPts val="0"/>
              </a:spcAft>
              <a:buSzPct val="79999"/>
              <a:buFont typeface="Arial"/>
              <a:buChar char="•"/>
            </a:pPr>
            <a:r>
              <a:rPr lang="en-US" sz="2600"/>
              <a:t>The system test cases also become too large in number, as this testing is performed on many grounds. Since system test cases are largely dependent on the requirements, </a:t>
            </a:r>
            <a:r>
              <a:rPr lang="en-US" sz="2600">
                <a:solidFill>
                  <a:srgbClr val="FF0000"/>
                </a:solidFill>
              </a:rPr>
              <a:t>the requirements </a:t>
            </a:r>
            <a:r>
              <a:rPr lang="en-US" sz="2600"/>
              <a:t>can be analysed to prioritize the test cases.</a:t>
            </a:r>
            <a:endParaRPr/>
          </a:p>
          <a:p>
            <a:pPr indent="-283463" lvl="0" marL="365760" rtl="0" algn="just">
              <a:lnSpc>
                <a:spcPct val="100000"/>
              </a:lnSpc>
              <a:spcBef>
                <a:spcPts val="600"/>
              </a:spcBef>
              <a:spcAft>
                <a:spcPts val="0"/>
              </a:spcAft>
              <a:buSzPct val="79999"/>
              <a:buFont typeface="Arial"/>
              <a:buChar char="•"/>
            </a:pPr>
            <a:r>
              <a:rPr lang="en-US" sz="2600"/>
              <a:t> This technique does not consider all the requirements on the same level. Some requirements are more important and critical as compared to others, and these test cases having more weight are executed earlier. </a:t>
            </a:r>
            <a:endParaRPr/>
          </a:p>
          <a:p>
            <a:pPr indent="-198882" lvl="0" marL="365760" rtl="0" algn="l">
              <a:lnSpc>
                <a:spcPct val="100000"/>
              </a:lnSpc>
              <a:spcBef>
                <a:spcPts val="600"/>
              </a:spcBef>
              <a:spcAft>
                <a:spcPts val="0"/>
              </a:spcAft>
              <a:buSzPct val="79999"/>
              <a:buFont typeface="Arial"/>
              <a:buNone/>
            </a:pPr>
            <a:r>
              <a:t/>
            </a:r>
            <a:endParaRPr sz="1800"/>
          </a:p>
        </p:txBody>
      </p:sp>
      <p:sp>
        <p:nvSpPr>
          <p:cNvPr id="278" name="Google Shape;278;p24"/>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279" name="Google Shape;279;p24"/>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5"/>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PORT</a:t>
            </a:r>
            <a:endParaRPr/>
          </a:p>
        </p:txBody>
      </p:sp>
      <p:sp>
        <p:nvSpPr>
          <p:cNvPr id="285" name="Google Shape;285;p25"/>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lnSpcReduction="10000"/>
          </a:bodyPr>
          <a:lstStyle/>
          <a:p>
            <a:pPr indent="-283464" lvl="0" marL="365760" rtl="0" algn="just">
              <a:lnSpc>
                <a:spcPct val="100000"/>
              </a:lnSpc>
              <a:spcBef>
                <a:spcPts val="0"/>
              </a:spcBef>
              <a:spcAft>
                <a:spcPts val="0"/>
              </a:spcAft>
              <a:buSzPts val="2240"/>
              <a:buChar char="⚫"/>
            </a:pPr>
            <a:r>
              <a:rPr lang="en-US"/>
              <a:t>Hema  srikanth et al. have proposed a requirements based test case prioritization technique. </a:t>
            </a:r>
            <a:endParaRPr/>
          </a:p>
          <a:p>
            <a:pPr indent="-283464" lvl="0" marL="365760" rtl="0" algn="just">
              <a:lnSpc>
                <a:spcPct val="100000"/>
              </a:lnSpc>
              <a:spcBef>
                <a:spcPts val="600"/>
              </a:spcBef>
              <a:spcAft>
                <a:spcPts val="0"/>
              </a:spcAft>
              <a:buSzPts val="2240"/>
              <a:buChar char="⚫"/>
            </a:pPr>
            <a:r>
              <a:rPr lang="en-US"/>
              <a:t>It is known as PORT (prioritization of requirements for test).  </a:t>
            </a:r>
            <a:endParaRPr/>
          </a:p>
          <a:p>
            <a:pPr indent="-283464" lvl="0" marL="365760" rtl="0" algn="just">
              <a:lnSpc>
                <a:spcPct val="100000"/>
              </a:lnSpc>
              <a:spcBef>
                <a:spcPts val="600"/>
              </a:spcBef>
              <a:spcAft>
                <a:spcPts val="0"/>
              </a:spcAft>
              <a:buSzPts val="2240"/>
              <a:buChar char="⚫"/>
            </a:pPr>
            <a:r>
              <a:rPr lang="en-US"/>
              <a:t>They have taken the following four factors for analyzing and measuring the criticality of requirements. </a:t>
            </a:r>
            <a:endParaRPr/>
          </a:p>
          <a:p>
            <a:pPr indent="-141223" lvl="0" marL="365760" rtl="0" algn="l">
              <a:lnSpc>
                <a:spcPct val="100000"/>
              </a:lnSpc>
              <a:spcBef>
                <a:spcPts val="600"/>
              </a:spcBef>
              <a:spcAft>
                <a:spcPts val="0"/>
              </a:spcAft>
              <a:buSzPts val="224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6"/>
          <p:cNvSpPr txBox="1"/>
          <p:nvPr>
            <p:ph type="title"/>
          </p:nvPr>
        </p:nvSpPr>
        <p:spPr>
          <a:xfrm>
            <a:off x="1403648" y="195486"/>
            <a:ext cx="749808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562214"/>
              </a:buClr>
              <a:buSzPct val="100000"/>
              <a:buFont typeface="Gill Sans"/>
              <a:buNone/>
            </a:pPr>
            <a:br>
              <a:rPr lang="en-US" sz="3100"/>
            </a:br>
            <a:r>
              <a:rPr lang="en-US" sz="3100"/>
              <a:t>Factors for analyzing &amp; measuring  criticality of requirements. </a:t>
            </a:r>
            <a:br>
              <a:rPr lang="en-US"/>
            </a:br>
            <a:endParaRPr/>
          </a:p>
        </p:txBody>
      </p:sp>
      <p:sp>
        <p:nvSpPr>
          <p:cNvPr id="291" name="Google Shape;291;p26"/>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1440"/>
              <a:buChar char="⚫"/>
            </a:pPr>
            <a:r>
              <a:rPr b="1" lang="en-US" sz="1800"/>
              <a:t>Customer-assigned priority of requirements</a:t>
            </a:r>
            <a:r>
              <a:rPr lang="en-US" sz="1800"/>
              <a:t>: </a:t>
            </a:r>
            <a:r>
              <a:rPr lang="en-US" sz="1500"/>
              <a:t>Based on priority, the customer assigns a weight (on scale of 1 to 10) to each requirement. </a:t>
            </a:r>
            <a:endParaRPr/>
          </a:p>
          <a:p>
            <a:pPr indent="-283464" lvl="0" marL="365760" rtl="0" algn="just">
              <a:lnSpc>
                <a:spcPct val="100000"/>
              </a:lnSpc>
              <a:spcBef>
                <a:spcPts val="600"/>
              </a:spcBef>
              <a:spcAft>
                <a:spcPts val="0"/>
              </a:spcAft>
              <a:buSzPts val="1440"/>
              <a:buChar char="⚫"/>
            </a:pPr>
            <a:r>
              <a:rPr b="1" lang="en-US" sz="1800"/>
              <a:t>Requirement volatility: </a:t>
            </a:r>
            <a:r>
              <a:rPr lang="en-US" sz="1650"/>
              <a:t>This is a rating based on the frequency of change of a  requirement. </a:t>
            </a:r>
            <a:endParaRPr/>
          </a:p>
          <a:p>
            <a:pPr indent="-283464" lvl="0" marL="365760" rtl="0" algn="just">
              <a:lnSpc>
                <a:spcPct val="100000"/>
              </a:lnSpc>
              <a:spcBef>
                <a:spcPts val="600"/>
              </a:spcBef>
              <a:spcAft>
                <a:spcPts val="0"/>
              </a:spcAft>
              <a:buSzPts val="1440"/>
              <a:buChar char="⚫"/>
            </a:pPr>
            <a:r>
              <a:rPr b="1" lang="en-US" sz="1800"/>
              <a:t>Developer-perceived implementation complexity: </a:t>
            </a:r>
            <a:r>
              <a:rPr lang="en-US" sz="1650"/>
              <a:t>The developer gives more weight to a requirement which he thinks is more difficult to implement.</a:t>
            </a:r>
            <a:endParaRPr/>
          </a:p>
          <a:p>
            <a:pPr indent="-283464" lvl="0" marL="365760" rtl="0" algn="just">
              <a:lnSpc>
                <a:spcPct val="100000"/>
              </a:lnSpc>
              <a:spcBef>
                <a:spcPts val="600"/>
              </a:spcBef>
              <a:spcAft>
                <a:spcPts val="0"/>
              </a:spcAft>
              <a:buSzPts val="1440"/>
              <a:buChar char="⚫"/>
            </a:pPr>
            <a:r>
              <a:rPr b="1" lang="en-US" sz="1800"/>
              <a:t>Fault proneness of requirements: </a:t>
            </a:r>
            <a:r>
              <a:rPr lang="en-US" sz="1500"/>
              <a:t>This factor is identified based on the previous versions of system. If a requirement in an earlier version of the system has more bugs, i.e. it is error-prone, then this requirement in the current version is given more weight. This factor cannot be considered for a new software.</a:t>
            </a:r>
            <a:endParaRPr sz="1500"/>
          </a:p>
        </p:txBody>
      </p:sp>
      <p:sp>
        <p:nvSpPr>
          <p:cNvPr id="292" name="Google Shape;292;p26"/>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293" name="Google Shape;293;p26"/>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7"/>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Prioritization Factor Value </a:t>
            </a:r>
            <a:endParaRPr/>
          </a:p>
        </p:txBody>
      </p:sp>
      <p:sp>
        <p:nvSpPr>
          <p:cNvPr id="299" name="Google Shape;299;p27"/>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fontScale="92500"/>
          </a:bodyPr>
          <a:lstStyle/>
          <a:p>
            <a:pPr indent="-283464" lvl="0" marL="365760" rtl="0" algn="l">
              <a:lnSpc>
                <a:spcPct val="100000"/>
              </a:lnSpc>
              <a:spcBef>
                <a:spcPts val="0"/>
              </a:spcBef>
              <a:spcAft>
                <a:spcPts val="0"/>
              </a:spcAft>
              <a:buSzPct val="80000"/>
              <a:buChar char="⚫"/>
            </a:pPr>
            <a:r>
              <a:rPr lang="en-US"/>
              <a:t>Based on these four factor values, a prioritization factor value (PFV) is computed as given below. </a:t>
            </a:r>
            <a:endParaRPr/>
          </a:p>
          <a:p>
            <a:pPr indent="0" lvl="0" marL="82296" rtl="0" algn="l">
              <a:lnSpc>
                <a:spcPct val="100000"/>
              </a:lnSpc>
              <a:spcBef>
                <a:spcPts val="600"/>
              </a:spcBef>
              <a:spcAft>
                <a:spcPts val="0"/>
              </a:spcAft>
              <a:buSzPct val="80000"/>
              <a:buNone/>
            </a:pPr>
            <a:r>
              <a:rPr lang="en-US"/>
              <a:t>          PFVi = ∑(FVij  × FWj)</a:t>
            </a:r>
            <a:endParaRPr/>
          </a:p>
          <a:p>
            <a:pPr indent="0" lvl="0" marL="82296" rtl="0" algn="l">
              <a:lnSpc>
                <a:spcPct val="100000"/>
              </a:lnSpc>
              <a:spcBef>
                <a:spcPts val="600"/>
              </a:spcBef>
              <a:spcAft>
                <a:spcPts val="0"/>
              </a:spcAft>
              <a:buSzPct val="80000"/>
              <a:buNone/>
            </a:pPr>
            <a:r>
              <a:rPr lang="en-US"/>
              <a:t>    where FVij = Factor value is the value of factor j corresponding to requirement i, and FWj = Factor weight is the weight given to factor j.</a:t>
            </a:r>
            <a:endParaRPr/>
          </a:p>
          <a:p>
            <a:pPr indent="-283464" lvl="0" marL="365760" rtl="0" algn="l">
              <a:lnSpc>
                <a:spcPct val="100000"/>
              </a:lnSpc>
              <a:spcBef>
                <a:spcPts val="600"/>
              </a:spcBef>
              <a:spcAft>
                <a:spcPts val="0"/>
              </a:spcAft>
              <a:buSzPct val="80000"/>
              <a:buChar char="⚫"/>
            </a:pPr>
            <a:r>
              <a:rPr lang="en-US"/>
              <a:t>PFV is then used to produce a prioritized  list  of system test cases.</a:t>
            </a:r>
            <a:endParaRPr/>
          </a:p>
          <a:p>
            <a:pPr indent="-151891" lvl="0" marL="365760" rtl="0" algn="l">
              <a:lnSpc>
                <a:spcPct val="100000"/>
              </a:lnSpc>
              <a:spcBef>
                <a:spcPts val="600"/>
              </a:spcBef>
              <a:spcAft>
                <a:spcPts val="0"/>
              </a:spcAft>
              <a:buSzPct val="80000"/>
              <a:buNone/>
            </a:pPr>
            <a:r>
              <a:t/>
            </a:r>
            <a:endParaRPr/>
          </a:p>
          <a:p>
            <a:pPr indent="-151891" lvl="0" marL="365760" rtl="0" algn="l">
              <a:lnSpc>
                <a:spcPct val="100000"/>
              </a:lnSpc>
              <a:spcBef>
                <a:spcPts val="600"/>
              </a:spcBef>
              <a:spcAft>
                <a:spcPts val="0"/>
              </a:spcAft>
              <a:buSzPct val="80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8"/>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2800"/>
              <a:buFont typeface="Gill Sans"/>
              <a:buNone/>
            </a:pPr>
            <a:r>
              <a:rPr lang="en-US" sz="2800"/>
              <a:t>Measuring Effectiveness of a prioritized test suite </a:t>
            </a:r>
            <a:endParaRPr sz="2800"/>
          </a:p>
        </p:txBody>
      </p:sp>
      <p:sp>
        <p:nvSpPr>
          <p:cNvPr id="305" name="Google Shape;305;p28"/>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p>
            <a:pPr indent="-285750" lvl="0" marL="285750" rtl="0" algn="just">
              <a:lnSpc>
                <a:spcPct val="100000"/>
              </a:lnSpc>
              <a:spcBef>
                <a:spcPts val="0"/>
              </a:spcBef>
              <a:spcAft>
                <a:spcPts val="0"/>
              </a:spcAft>
              <a:buSzPts val="2240"/>
              <a:buFont typeface="Arial"/>
              <a:buChar char="•"/>
            </a:pPr>
            <a:r>
              <a:rPr lang="en-US"/>
              <a:t>Elbaum et al. developed </a:t>
            </a:r>
            <a:r>
              <a:rPr lang="en-US">
                <a:solidFill>
                  <a:srgbClr val="FF0000"/>
                </a:solidFill>
              </a:rPr>
              <a:t>APFD</a:t>
            </a:r>
            <a:r>
              <a:rPr lang="en-US"/>
              <a:t> (average percentage of faults detection) metric that measures the weighted average of percentage of faults detected during the execution of a test suite. </a:t>
            </a:r>
            <a:endParaRPr/>
          </a:p>
          <a:p>
            <a:pPr indent="-285750" lvl="0" marL="285750" rtl="0" algn="just">
              <a:lnSpc>
                <a:spcPct val="100000"/>
              </a:lnSpc>
              <a:spcBef>
                <a:spcPts val="600"/>
              </a:spcBef>
              <a:spcAft>
                <a:spcPts val="0"/>
              </a:spcAft>
              <a:buSzPts val="2240"/>
              <a:buFont typeface="Arial"/>
              <a:buChar char="•"/>
            </a:pPr>
            <a:r>
              <a:rPr lang="en-US"/>
              <a:t>Its value ranges from 0 to 100, where a higher value means a faster fault-detection rate. </a:t>
            </a:r>
            <a:endParaRPr/>
          </a:p>
        </p:txBody>
      </p:sp>
      <p:sp>
        <p:nvSpPr>
          <p:cNvPr id="306" name="Google Shape;306;p28"/>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307" name="Google Shape;307;p28"/>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9"/>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APFD Metric</a:t>
            </a:r>
            <a:endParaRPr/>
          </a:p>
        </p:txBody>
      </p:sp>
      <p:sp>
        <p:nvSpPr>
          <p:cNvPr id="313" name="Google Shape;313;p29"/>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p>
            <a:pPr indent="0" lvl="0" marL="82296" rtl="0" algn="just">
              <a:lnSpc>
                <a:spcPct val="100000"/>
              </a:lnSpc>
              <a:spcBef>
                <a:spcPts val="0"/>
              </a:spcBef>
              <a:spcAft>
                <a:spcPts val="0"/>
              </a:spcAft>
              <a:buSzPts val="2240"/>
              <a:buNone/>
            </a:pPr>
            <a:r>
              <a:rPr lang="en-US">
                <a:solidFill>
                  <a:srgbClr val="FF0000"/>
                </a:solidFill>
              </a:rPr>
              <a:t>APFD</a:t>
            </a:r>
            <a:r>
              <a:rPr lang="en-US"/>
              <a:t> is a metric to detect how quickly a test suite identifies the faults. It is defined as follows:</a:t>
            </a:r>
            <a:endParaRPr/>
          </a:p>
          <a:p>
            <a:pPr indent="0" lvl="0" marL="82296" rtl="0" algn="just">
              <a:lnSpc>
                <a:spcPct val="100000"/>
              </a:lnSpc>
              <a:spcBef>
                <a:spcPts val="600"/>
              </a:spcBef>
              <a:spcAft>
                <a:spcPts val="0"/>
              </a:spcAft>
              <a:buSzPts val="2240"/>
              <a:buNone/>
            </a:pPr>
            <a:r>
              <a:rPr lang="en-US"/>
              <a:t>   APFD = 1- ((TF1+TF2+……..+TFm)/nm) + 1/2n </a:t>
            </a:r>
            <a:endParaRPr/>
          </a:p>
          <a:p>
            <a:pPr indent="0" lvl="0" marL="82296" rtl="0" algn="just">
              <a:lnSpc>
                <a:spcPct val="100000"/>
              </a:lnSpc>
              <a:spcBef>
                <a:spcPts val="600"/>
              </a:spcBef>
              <a:spcAft>
                <a:spcPts val="0"/>
              </a:spcAft>
              <a:buSzPts val="2240"/>
              <a:buNone/>
            </a:pPr>
            <a:r>
              <a:rPr lang="en-US"/>
              <a:t>where TFi is the position of the first test in test suite T that exposes fault  i, m is the total number of faults exposed in the system or module under T and n is the total number of test cases in T.</a:t>
            </a:r>
            <a:endParaRPr/>
          </a:p>
          <a:p>
            <a:pPr indent="-141223" lvl="0" marL="365760" rtl="0" algn="just">
              <a:lnSpc>
                <a:spcPct val="100000"/>
              </a:lnSpc>
              <a:spcBef>
                <a:spcPts val="600"/>
              </a:spcBef>
              <a:spcAft>
                <a:spcPts val="0"/>
              </a:spcAft>
              <a:buSzPts val="2240"/>
              <a:buNone/>
            </a:pPr>
            <a:r>
              <a:t/>
            </a:r>
            <a:endParaRPr/>
          </a:p>
          <a:p>
            <a:pPr indent="-141223" lvl="0" marL="365760" rtl="0" algn="l">
              <a:lnSpc>
                <a:spcPct val="100000"/>
              </a:lnSpc>
              <a:spcBef>
                <a:spcPts val="600"/>
              </a:spcBef>
              <a:spcAft>
                <a:spcPts val="0"/>
              </a:spcAft>
              <a:buSzPts val="224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Risk-Based Prioritization    cont …</a:t>
            </a:r>
            <a:endParaRPr/>
          </a:p>
        </p:txBody>
      </p:sp>
      <p:sp>
        <p:nvSpPr>
          <p:cNvPr id="123" name="Google Shape;123;p3"/>
          <p:cNvSpPr txBox="1"/>
          <p:nvPr>
            <p:ph idx="1" type="body"/>
          </p:nvPr>
        </p:nvSpPr>
        <p:spPr>
          <a:xfrm>
            <a:off x="1435607" y="1085850"/>
            <a:ext cx="7498080" cy="3862164"/>
          </a:xfrm>
          <a:prstGeom prst="rect">
            <a:avLst/>
          </a:prstGeom>
          <a:noFill/>
          <a:ln>
            <a:noFill/>
          </a:ln>
        </p:spPr>
        <p:txBody>
          <a:bodyPr anchorCtr="0" anchor="t" bIns="45700" lIns="91425" spcFirstLastPara="1" rIns="91425" wrap="square" tIns="45700">
            <a:normAutofit lnSpcReduction="10000"/>
          </a:bodyPr>
          <a:lstStyle/>
          <a:p>
            <a:pPr indent="-283464" lvl="0" marL="365760" rtl="0" algn="just">
              <a:lnSpc>
                <a:spcPct val="100000"/>
              </a:lnSpc>
              <a:spcBef>
                <a:spcPts val="0"/>
              </a:spcBef>
              <a:spcAft>
                <a:spcPts val="0"/>
              </a:spcAft>
              <a:buSzPts val="2400"/>
              <a:buChar char="⚫"/>
            </a:pPr>
            <a:r>
              <a:rPr lang="en-US" sz="3000"/>
              <a:t>This technique is used to prioritize the test cases based on </a:t>
            </a:r>
            <a:r>
              <a:rPr i="1" lang="en-US" sz="3000"/>
              <a:t>some potential problems </a:t>
            </a:r>
            <a:r>
              <a:rPr lang="en-US" sz="3000"/>
              <a:t>which may occur during the project. It uses:</a:t>
            </a:r>
            <a:endParaRPr sz="3000"/>
          </a:p>
          <a:p>
            <a:pPr indent="-237744" lvl="1" marL="640080" rtl="0" algn="just">
              <a:lnSpc>
                <a:spcPct val="100000"/>
              </a:lnSpc>
              <a:spcBef>
                <a:spcPts val="550"/>
              </a:spcBef>
              <a:spcAft>
                <a:spcPts val="0"/>
              </a:spcAft>
              <a:buSzPts val="2600"/>
              <a:buChar char="◦"/>
            </a:pPr>
            <a:r>
              <a:rPr b="1" lang="en-US" sz="2600"/>
              <a:t>Probability of occurrence/fault likelihood: </a:t>
            </a:r>
            <a:r>
              <a:rPr lang="en-US" sz="2600"/>
              <a:t>It indicates the probability of occurrence of a problem.</a:t>
            </a:r>
            <a:endParaRPr/>
          </a:p>
          <a:p>
            <a:pPr indent="-237744" lvl="1" marL="640080" rtl="0" algn="just">
              <a:lnSpc>
                <a:spcPct val="100000"/>
              </a:lnSpc>
              <a:spcBef>
                <a:spcPts val="550"/>
              </a:spcBef>
              <a:spcAft>
                <a:spcPts val="0"/>
              </a:spcAft>
              <a:buSzPts val="2600"/>
              <a:buChar char="◦"/>
            </a:pPr>
            <a:r>
              <a:rPr b="1" lang="en-US" sz="2600"/>
              <a:t>Severity of impact/failure impact: </a:t>
            </a:r>
            <a:r>
              <a:rPr lang="en-US" sz="2600"/>
              <a:t>If the problem has occurred, how much impact does it have on the software.</a:t>
            </a:r>
            <a:endParaRPr/>
          </a:p>
          <a:p>
            <a:pPr indent="-141223" lvl="0" marL="365760" rtl="0" algn="l">
              <a:lnSpc>
                <a:spcPct val="100000"/>
              </a:lnSpc>
              <a:spcBef>
                <a:spcPts val="600"/>
              </a:spcBef>
              <a:spcAft>
                <a:spcPts val="0"/>
              </a:spcAft>
              <a:buSzPts val="224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30"/>
          <p:cNvPicPr preferRelativeResize="0"/>
          <p:nvPr>
            <p:ph idx="1" type="body"/>
          </p:nvPr>
        </p:nvPicPr>
        <p:blipFill rotWithShape="1">
          <a:blip r:embed="rId3">
            <a:alphaModFix/>
          </a:blip>
          <a:srcRect b="0" l="0" r="0" t="0"/>
          <a:stretch/>
        </p:blipFill>
        <p:spPr>
          <a:xfrm>
            <a:off x="2024068" y="342900"/>
            <a:ext cx="4776782" cy="3600450"/>
          </a:xfrm>
          <a:prstGeom prst="rect">
            <a:avLst/>
          </a:prstGeom>
          <a:noFill/>
          <a:ln>
            <a:noFill/>
          </a:ln>
        </p:spPr>
      </p:pic>
      <p:sp>
        <p:nvSpPr>
          <p:cNvPr id="319" name="Google Shape;319;p30"/>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320" name="Google Shape;320;p30"/>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1"/>
          <p:cNvSpPr txBox="1"/>
          <p:nvPr>
            <p:ph type="title"/>
          </p:nvPr>
        </p:nvSpPr>
        <p:spPr>
          <a:xfrm>
            <a:off x="1435607" y="205978"/>
            <a:ext cx="7498080" cy="6375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562214"/>
              </a:buClr>
              <a:buSzPct val="100000"/>
              <a:buFont typeface="Gill Sans"/>
              <a:buNone/>
            </a:pPr>
            <a:r>
              <a:rPr lang="en-US"/>
              <a:t>Example</a:t>
            </a:r>
            <a:endParaRPr/>
          </a:p>
        </p:txBody>
      </p:sp>
      <p:sp>
        <p:nvSpPr>
          <p:cNvPr id="326" name="Google Shape;326;p31"/>
          <p:cNvSpPr txBox="1"/>
          <p:nvPr>
            <p:ph idx="1" type="body"/>
          </p:nvPr>
        </p:nvSpPr>
        <p:spPr>
          <a:xfrm>
            <a:off x="1547664" y="771550"/>
            <a:ext cx="7498080" cy="4464496"/>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2240"/>
              <a:buNone/>
            </a:pPr>
            <a:r>
              <a:rPr lang="en-US"/>
              <a:t>Consider a program with 10 faults &amp; test suite of 10 test cases, as shown in below table.</a:t>
            </a:r>
            <a:endParaRPr/>
          </a:p>
          <a:p>
            <a:pPr indent="0" lvl="0" marL="0" rtl="0" algn="just">
              <a:lnSpc>
                <a:spcPct val="100000"/>
              </a:lnSpc>
              <a:spcBef>
                <a:spcPts val="600"/>
              </a:spcBef>
              <a:spcAft>
                <a:spcPts val="0"/>
              </a:spcAft>
              <a:buSzPts val="2240"/>
              <a:buNone/>
            </a:pPr>
            <a:r>
              <a:t/>
            </a:r>
            <a:endParaRPr/>
          </a:p>
        </p:txBody>
      </p:sp>
      <p:sp>
        <p:nvSpPr>
          <p:cNvPr id="327" name="Google Shape;327;p31"/>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328" name="Google Shape;328;p31"/>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329" name="Google Shape;329;p31"/>
          <p:cNvGraphicFramePr/>
          <p:nvPr/>
        </p:nvGraphicFramePr>
        <p:xfrm>
          <a:off x="2339752" y="1707654"/>
          <a:ext cx="3000000" cy="3000000"/>
        </p:xfrm>
        <a:graphic>
          <a:graphicData uri="http://schemas.openxmlformats.org/drawingml/2006/table">
            <a:tbl>
              <a:tblPr bandRow="1" firstRow="1">
                <a:noFill/>
                <a:tableStyleId>{F8ACBC08-3C3E-4354-B2E6-5555014F1F9A}</a:tableStyleId>
              </a:tblPr>
              <a:tblGrid>
                <a:gridCol w="445150"/>
                <a:gridCol w="445150"/>
                <a:gridCol w="445150"/>
                <a:gridCol w="445150"/>
                <a:gridCol w="445150"/>
                <a:gridCol w="445150"/>
                <a:gridCol w="445150"/>
                <a:gridCol w="445150"/>
                <a:gridCol w="445150"/>
                <a:gridCol w="445150"/>
                <a:gridCol w="445150"/>
              </a:tblGrid>
              <a:tr h="480050">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rPr lang="en-US" sz="1400"/>
                        <a:t>T1</a:t>
                      </a:r>
                      <a:endParaRPr sz="1400"/>
                    </a:p>
                  </a:txBody>
                  <a:tcPr marT="34300" marB="34300" marR="68575" marL="68575"/>
                </a:tc>
                <a:tc>
                  <a:txBody>
                    <a:bodyPr/>
                    <a:lstStyle/>
                    <a:p>
                      <a:pPr indent="0" lvl="0" marL="0" marR="0" rtl="0" algn="l">
                        <a:spcBef>
                          <a:spcPts val="0"/>
                        </a:spcBef>
                        <a:spcAft>
                          <a:spcPts val="0"/>
                        </a:spcAft>
                        <a:buNone/>
                      </a:pPr>
                      <a:r>
                        <a:rPr lang="en-US" sz="1400"/>
                        <a:t>T2</a:t>
                      </a:r>
                      <a:endParaRPr sz="1400"/>
                    </a:p>
                  </a:txBody>
                  <a:tcPr marT="34300" marB="34300" marR="68575" marL="68575"/>
                </a:tc>
                <a:tc>
                  <a:txBody>
                    <a:bodyPr/>
                    <a:lstStyle/>
                    <a:p>
                      <a:pPr indent="0" lvl="0" marL="0" marR="0" rtl="0" algn="l">
                        <a:spcBef>
                          <a:spcPts val="0"/>
                        </a:spcBef>
                        <a:spcAft>
                          <a:spcPts val="0"/>
                        </a:spcAft>
                        <a:buNone/>
                      </a:pPr>
                      <a:r>
                        <a:rPr lang="en-US" sz="1400"/>
                        <a:t>T3</a:t>
                      </a:r>
                      <a:endParaRPr sz="1400"/>
                    </a:p>
                  </a:txBody>
                  <a:tcPr marT="34300" marB="34300" marR="68575" marL="68575"/>
                </a:tc>
                <a:tc>
                  <a:txBody>
                    <a:bodyPr/>
                    <a:lstStyle/>
                    <a:p>
                      <a:pPr indent="0" lvl="0" marL="0" marR="0" rtl="0" algn="l">
                        <a:spcBef>
                          <a:spcPts val="0"/>
                        </a:spcBef>
                        <a:spcAft>
                          <a:spcPts val="0"/>
                        </a:spcAft>
                        <a:buNone/>
                      </a:pPr>
                      <a:r>
                        <a:rPr lang="en-US" sz="1400"/>
                        <a:t>T4</a:t>
                      </a:r>
                      <a:endParaRPr sz="1400"/>
                    </a:p>
                  </a:txBody>
                  <a:tcPr marT="34300" marB="34300" marR="68575" marL="68575"/>
                </a:tc>
                <a:tc>
                  <a:txBody>
                    <a:bodyPr/>
                    <a:lstStyle/>
                    <a:p>
                      <a:pPr indent="0" lvl="0" marL="0" marR="0" rtl="0" algn="l">
                        <a:spcBef>
                          <a:spcPts val="0"/>
                        </a:spcBef>
                        <a:spcAft>
                          <a:spcPts val="0"/>
                        </a:spcAft>
                        <a:buNone/>
                      </a:pPr>
                      <a:r>
                        <a:rPr lang="en-US" sz="1400"/>
                        <a:t>T5</a:t>
                      </a:r>
                      <a:endParaRPr sz="1400"/>
                    </a:p>
                  </a:txBody>
                  <a:tcPr marT="34300" marB="34300" marR="68575" marL="68575"/>
                </a:tc>
                <a:tc>
                  <a:txBody>
                    <a:bodyPr/>
                    <a:lstStyle/>
                    <a:p>
                      <a:pPr indent="0" lvl="0" marL="0" marR="0" rtl="0" algn="l">
                        <a:spcBef>
                          <a:spcPts val="0"/>
                        </a:spcBef>
                        <a:spcAft>
                          <a:spcPts val="0"/>
                        </a:spcAft>
                        <a:buNone/>
                      </a:pPr>
                      <a:r>
                        <a:rPr lang="en-US" sz="1400"/>
                        <a:t>T6</a:t>
                      </a:r>
                      <a:endParaRPr sz="1400"/>
                    </a:p>
                  </a:txBody>
                  <a:tcPr marT="34300" marB="34300" marR="68575" marL="68575"/>
                </a:tc>
                <a:tc>
                  <a:txBody>
                    <a:bodyPr/>
                    <a:lstStyle/>
                    <a:p>
                      <a:pPr indent="0" lvl="0" marL="0" marR="0" rtl="0" algn="l">
                        <a:spcBef>
                          <a:spcPts val="0"/>
                        </a:spcBef>
                        <a:spcAft>
                          <a:spcPts val="0"/>
                        </a:spcAft>
                        <a:buNone/>
                      </a:pPr>
                      <a:r>
                        <a:rPr lang="en-US" sz="1400"/>
                        <a:t>T7</a:t>
                      </a:r>
                      <a:endParaRPr sz="1400"/>
                    </a:p>
                  </a:txBody>
                  <a:tcPr marT="34300" marB="34300" marR="68575" marL="68575"/>
                </a:tc>
                <a:tc>
                  <a:txBody>
                    <a:bodyPr/>
                    <a:lstStyle/>
                    <a:p>
                      <a:pPr indent="0" lvl="0" marL="0" marR="0" rtl="0" algn="l">
                        <a:spcBef>
                          <a:spcPts val="0"/>
                        </a:spcBef>
                        <a:spcAft>
                          <a:spcPts val="0"/>
                        </a:spcAft>
                        <a:buNone/>
                      </a:pPr>
                      <a:r>
                        <a:rPr lang="en-US" sz="1400"/>
                        <a:t>T8</a:t>
                      </a:r>
                      <a:endParaRPr sz="1400"/>
                    </a:p>
                  </a:txBody>
                  <a:tcPr marT="34300" marB="34300" marR="68575" marL="68575"/>
                </a:tc>
                <a:tc>
                  <a:txBody>
                    <a:bodyPr/>
                    <a:lstStyle/>
                    <a:p>
                      <a:pPr indent="0" lvl="0" marL="0" marR="0" rtl="0" algn="l">
                        <a:spcBef>
                          <a:spcPts val="0"/>
                        </a:spcBef>
                        <a:spcAft>
                          <a:spcPts val="0"/>
                        </a:spcAft>
                        <a:buNone/>
                      </a:pPr>
                      <a:r>
                        <a:rPr lang="en-US" sz="1400"/>
                        <a:t>T9</a:t>
                      </a:r>
                      <a:endParaRPr sz="1400"/>
                    </a:p>
                  </a:txBody>
                  <a:tcPr marT="34300" marB="34300" marR="68575" marL="68575"/>
                </a:tc>
                <a:tc>
                  <a:txBody>
                    <a:bodyPr/>
                    <a:lstStyle/>
                    <a:p>
                      <a:pPr indent="0" lvl="0" marL="0" marR="0" rtl="0" algn="l">
                        <a:spcBef>
                          <a:spcPts val="0"/>
                        </a:spcBef>
                        <a:spcAft>
                          <a:spcPts val="0"/>
                        </a:spcAft>
                        <a:buNone/>
                      </a:pPr>
                      <a:r>
                        <a:rPr lang="en-US" sz="1400"/>
                        <a:t>T10</a:t>
                      </a:r>
                      <a:endParaRPr sz="1400"/>
                    </a:p>
                  </a:txBody>
                  <a:tcPr marT="34300" marB="34300" marR="68575" marL="68575"/>
                </a:tc>
              </a:tr>
              <a:tr h="278125">
                <a:tc>
                  <a:txBody>
                    <a:bodyPr/>
                    <a:lstStyle/>
                    <a:p>
                      <a:pPr indent="0" lvl="0" marL="0" marR="0" rtl="0" algn="l">
                        <a:spcBef>
                          <a:spcPts val="0"/>
                        </a:spcBef>
                        <a:spcAft>
                          <a:spcPts val="0"/>
                        </a:spcAft>
                        <a:buNone/>
                      </a:pPr>
                      <a:r>
                        <a:rPr lang="en-US" sz="1400"/>
                        <a:t>F1</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r>
              <a:tr h="278125">
                <a:tc>
                  <a:txBody>
                    <a:bodyPr/>
                    <a:lstStyle/>
                    <a:p>
                      <a:pPr indent="0" lvl="0" marL="0" marR="0" rtl="0" algn="l">
                        <a:spcBef>
                          <a:spcPts val="0"/>
                        </a:spcBef>
                        <a:spcAft>
                          <a:spcPts val="0"/>
                        </a:spcAft>
                        <a:buNone/>
                      </a:pPr>
                      <a:r>
                        <a:rPr lang="en-US" sz="1400"/>
                        <a:t>F2</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r>
              <a:tr h="278125">
                <a:tc>
                  <a:txBody>
                    <a:bodyPr/>
                    <a:lstStyle/>
                    <a:p>
                      <a:pPr indent="0" lvl="0" marL="0" marR="0" rtl="0" algn="l">
                        <a:spcBef>
                          <a:spcPts val="0"/>
                        </a:spcBef>
                        <a:spcAft>
                          <a:spcPts val="0"/>
                        </a:spcAft>
                        <a:buNone/>
                      </a:pPr>
                      <a:r>
                        <a:rPr lang="en-US" sz="1400"/>
                        <a:t>F3</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r>
              <a:tr h="278125">
                <a:tc>
                  <a:txBody>
                    <a:bodyPr/>
                    <a:lstStyle/>
                    <a:p>
                      <a:pPr indent="0" lvl="0" marL="0" marR="0" rtl="0" algn="l">
                        <a:spcBef>
                          <a:spcPts val="0"/>
                        </a:spcBef>
                        <a:spcAft>
                          <a:spcPts val="0"/>
                        </a:spcAft>
                        <a:buNone/>
                      </a:pPr>
                      <a:r>
                        <a:rPr lang="en-US" sz="1400"/>
                        <a:t>F4</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r>
              <a:tr h="278125">
                <a:tc>
                  <a:txBody>
                    <a:bodyPr/>
                    <a:lstStyle/>
                    <a:p>
                      <a:pPr indent="0" lvl="0" marL="0" marR="0" rtl="0" algn="l">
                        <a:spcBef>
                          <a:spcPts val="0"/>
                        </a:spcBef>
                        <a:spcAft>
                          <a:spcPts val="0"/>
                        </a:spcAft>
                        <a:buNone/>
                      </a:pPr>
                      <a:r>
                        <a:rPr lang="en-US" sz="1400"/>
                        <a:t>F5</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r>
              <a:tr h="278125">
                <a:tc>
                  <a:txBody>
                    <a:bodyPr/>
                    <a:lstStyle/>
                    <a:p>
                      <a:pPr indent="0" lvl="0" marL="0" marR="0" rtl="0" algn="l">
                        <a:spcBef>
                          <a:spcPts val="0"/>
                        </a:spcBef>
                        <a:spcAft>
                          <a:spcPts val="0"/>
                        </a:spcAft>
                        <a:buNone/>
                      </a:pPr>
                      <a:r>
                        <a:rPr lang="en-US" sz="1400"/>
                        <a:t>F6</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r>
              <a:tr h="278125">
                <a:tc>
                  <a:txBody>
                    <a:bodyPr/>
                    <a:lstStyle/>
                    <a:p>
                      <a:pPr indent="0" lvl="0" marL="0" marR="0" rtl="0" algn="l">
                        <a:spcBef>
                          <a:spcPts val="0"/>
                        </a:spcBef>
                        <a:spcAft>
                          <a:spcPts val="0"/>
                        </a:spcAft>
                        <a:buNone/>
                      </a:pPr>
                      <a:r>
                        <a:rPr lang="en-US" sz="1400"/>
                        <a:t>F7</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r>
              <a:tr h="278125">
                <a:tc>
                  <a:txBody>
                    <a:bodyPr/>
                    <a:lstStyle/>
                    <a:p>
                      <a:pPr indent="0" lvl="0" marL="0" marR="0" rtl="0" algn="l">
                        <a:spcBef>
                          <a:spcPts val="0"/>
                        </a:spcBef>
                        <a:spcAft>
                          <a:spcPts val="0"/>
                        </a:spcAft>
                        <a:buNone/>
                      </a:pPr>
                      <a:r>
                        <a:rPr lang="en-US" sz="1400"/>
                        <a:t>F8</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r>
              <a:tr h="278125">
                <a:tc>
                  <a:txBody>
                    <a:bodyPr/>
                    <a:lstStyle/>
                    <a:p>
                      <a:pPr indent="0" lvl="0" marL="0" marR="0" rtl="0" algn="l">
                        <a:spcBef>
                          <a:spcPts val="0"/>
                        </a:spcBef>
                        <a:spcAft>
                          <a:spcPts val="0"/>
                        </a:spcAft>
                        <a:buNone/>
                      </a:pPr>
                      <a:r>
                        <a:rPr lang="en-US" sz="1400"/>
                        <a:t>F9</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r>
              <a:tr h="278125">
                <a:tc>
                  <a:txBody>
                    <a:bodyPr/>
                    <a:lstStyle/>
                    <a:p>
                      <a:pPr indent="0" lvl="0" marL="0" marR="0" rtl="0" algn="l">
                        <a:spcBef>
                          <a:spcPts val="0"/>
                        </a:spcBef>
                        <a:spcAft>
                          <a:spcPts val="0"/>
                        </a:spcAft>
                        <a:buNone/>
                      </a:pPr>
                      <a:r>
                        <a:rPr lang="en-US" sz="1400"/>
                        <a:t>F10</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c>
                  <a:txBody>
                    <a:bodyPr/>
                    <a:lstStyle/>
                    <a:p>
                      <a:pPr indent="0" lvl="0" marL="0" marR="0" rtl="0" algn="l">
                        <a:spcBef>
                          <a:spcPts val="0"/>
                        </a:spcBef>
                        <a:spcAft>
                          <a:spcPts val="0"/>
                        </a:spcAft>
                        <a:buNone/>
                      </a:pPr>
                      <a:r>
                        <a:rPr lang="en-US" sz="1400"/>
                        <a:t>X</a:t>
                      </a:r>
                      <a:endParaRPr sz="1400"/>
                    </a:p>
                  </a:txBody>
                  <a:tcPr marT="34300" marB="34300" marR="68575" marL="6857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2"/>
          <p:cNvSpPr txBox="1"/>
          <p:nvPr>
            <p:ph idx="1" type="body"/>
          </p:nvPr>
        </p:nvSpPr>
        <p:spPr>
          <a:xfrm>
            <a:off x="1115616" y="171451"/>
            <a:ext cx="7848872" cy="4423172"/>
          </a:xfrm>
          <a:prstGeom prst="rect">
            <a:avLst/>
          </a:prstGeom>
          <a:blipFill rotWithShape="1">
            <a:blip r:embed="rId3">
              <a:alphaModFix/>
            </a:blip>
            <a:stretch>
              <a:fillRect b="0" l="-853" r="0" t="-1376"/>
            </a:stretch>
          </a:blip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240"/>
              <a:buNone/>
            </a:pPr>
            <a:r>
              <a:rPr lang="en-US"/>
              <a:t> </a:t>
            </a:r>
            <a:endParaRPr/>
          </a:p>
        </p:txBody>
      </p:sp>
      <p:sp>
        <p:nvSpPr>
          <p:cNvPr id="335" name="Google Shape;335;p32"/>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336" name="Google Shape;336;p32"/>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3"/>
          <p:cNvSpPr txBox="1"/>
          <p:nvPr>
            <p:ph idx="1" type="body"/>
          </p:nvPr>
        </p:nvSpPr>
        <p:spPr>
          <a:xfrm>
            <a:off x="971600" y="-27818"/>
            <a:ext cx="7818071" cy="5047839"/>
          </a:xfrm>
          <a:prstGeom prst="rect">
            <a:avLst/>
          </a:prstGeom>
          <a:noFill/>
          <a:ln>
            <a:noFill/>
          </a:ln>
        </p:spPr>
        <p:txBody>
          <a:bodyPr anchorCtr="0" anchor="t" bIns="45700" lIns="91425" spcFirstLastPara="1" rIns="91425" wrap="square" tIns="45700">
            <a:noAutofit/>
          </a:bodyPr>
          <a:lstStyle/>
          <a:p>
            <a:pPr indent="-283464" lvl="0" marL="365760" rtl="0" algn="just">
              <a:lnSpc>
                <a:spcPct val="100000"/>
              </a:lnSpc>
              <a:spcBef>
                <a:spcPts val="0"/>
              </a:spcBef>
              <a:spcAft>
                <a:spcPts val="0"/>
              </a:spcAft>
              <a:buSzPts val="2240"/>
              <a:buChar char="⚫"/>
            </a:pPr>
            <a:r>
              <a:rPr lang="en-US"/>
              <a:t>All the bugs detected are not of the same level of severity. </a:t>
            </a:r>
            <a:endParaRPr/>
          </a:p>
          <a:p>
            <a:pPr indent="-283464" lvl="0" marL="365760" rtl="0" algn="just">
              <a:lnSpc>
                <a:spcPct val="100000"/>
              </a:lnSpc>
              <a:spcBef>
                <a:spcPts val="600"/>
              </a:spcBef>
              <a:spcAft>
                <a:spcPts val="0"/>
              </a:spcAft>
              <a:buSzPts val="2240"/>
              <a:buChar char="⚫"/>
            </a:pPr>
            <a:r>
              <a:rPr lang="en-US"/>
              <a:t>One bug may be more critical as compared to others. </a:t>
            </a:r>
            <a:endParaRPr/>
          </a:p>
          <a:p>
            <a:pPr indent="-283464" lvl="0" marL="365760" rtl="0" algn="just">
              <a:lnSpc>
                <a:spcPct val="100000"/>
              </a:lnSpc>
              <a:spcBef>
                <a:spcPts val="600"/>
              </a:spcBef>
              <a:spcAft>
                <a:spcPts val="0"/>
              </a:spcAft>
              <a:buSzPts val="2240"/>
              <a:buChar char="⚫"/>
            </a:pPr>
            <a:r>
              <a:rPr lang="en-US"/>
              <a:t>Moreover, the cost of executing the test cases also differs. </a:t>
            </a:r>
            <a:endParaRPr/>
          </a:p>
          <a:p>
            <a:pPr indent="-283464" lvl="0" marL="365760" rtl="0" algn="just">
              <a:lnSpc>
                <a:spcPct val="100000"/>
              </a:lnSpc>
              <a:spcBef>
                <a:spcPts val="600"/>
              </a:spcBef>
              <a:spcAft>
                <a:spcPts val="0"/>
              </a:spcAft>
              <a:buSzPts val="2240"/>
              <a:buChar char="⚫"/>
            </a:pPr>
            <a:r>
              <a:rPr lang="en-US"/>
              <a:t>One test case may take more time as compared to others.</a:t>
            </a:r>
            <a:endParaRPr/>
          </a:p>
          <a:p>
            <a:pPr indent="-283464" lvl="0" marL="365760" rtl="0" algn="just">
              <a:lnSpc>
                <a:spcPct val="100000"/>
              </a:lnSpc>
              <a:spcBef>
                <a:spcPts val="600"/>
              </a:spcBef>
              <a:spcAft>
                <a:spcPts val="0"/>
              </a:spcAft>
              <a:buSzPts val="2240"/>
              <a:buChar char="⚫"/>
            </a:pPr>
            <a:r>
              <a:rPr lang="en-US"/>
              <a:t>Thus, APFD does not consider the </a:t>
            </a:r>
            <a:r>
              <a:rPr lang="en-US">
                <a:solidFill>
                  <a:srgbClr val="FF0000"/>
                </a:solidFill>
              </a:rPr>
              <a:t>severity level of the bugs </a:t>
            </a:r>
            <a:r>
              <a:rPr lang="en-US"/>
              <a:t>and </a:t>
            </a:r>
            <a:r>
              <a:rPr lang="en-US">
                <a:solidFill>
                  <a:srgbClr val="FF0000"/>
                </a:solidFill>
              </a:rPr>
              <a:t>the cost of executing the test cases in a test suite</a:t>
            </a:r>
            <a:r>
              <a:rPr lang="en-US"/>
              <a:t>.</a:t>
            </a:r>
            <a:endParaRPr/>
          </a:p>
        </p:txBody>
      </p:sp>
      <p:sp>
        <p:nvSpPr>
          <p:cNvPr id="342" name="Google Shape;342;p33"/>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4"/>
          <p:cNvSpPr txBox="1"/>
          <p:nvPr>
            <p:ph idx="1" type="body"/>
          </p:nvPr>
        </p:nvSpPr>
        <p:spPr>
          <a:xfrm>
            <a:off x="1115616" y="1085850"/>
            <a:ext cx="7818071" cy="3600450"/>
          </a:xfrm>
          <a:prstGeom prst="rect">
            <a:avLst/>
          </a:prstGeom>
          <a:noFill/>
          <a:ln>
            <a:noFill/>
          </a:ln>
        </p:spPr>
        <p:txBody>
          <a:bodyPr anchorCtr="0" anchor="t" bIns="45700" lIns="91425" spcFirstLastPara="1" rIns="91425" wrap="square" tIns="45700">
            <a:normAutofit fontScale="92500" lnSpcReduction="10000"/>
          </a:bodyPr>
          <a:lstStyle/>
          <a:p>
            <a:pPr indent="-283464" lvl="0" marL="365760" rtl="0" algn="just">
              <a:lnSpc>
                <a:spcPct val="100000"/>
              </a:lnSpc>
              <a:spcBef>
                <a:spcPts val="0"/>
              </a:spcBef>
              <a:spcAft>
                <a:spcPts val="0"/>
              </a:spcAft>
              <a:buSzPct val="80000"/>
              <a:buChar char="⚫"/>
            </a:pPr>
            <a:r>
              <a:rPr lang="en-US"/>
              <a:t> Elbaum </a:t>
            </a:r>
            <a:r>
              <a:rPr i="1" lang="en-US"/>
              <a:t>et al. </a:t>
            </a:r>
            <a:r>
              <a:rPr lang="en-US"/>
              <a:t>modified their APFD metric and considered these two factors to form a new metric which is known as </a:t>
            </a:r>
            <a:r>
              <a:rPr i="1" lang="en-US"/>
              <a:t>cost-cognizant </a:t>
            </a:r>
            <a:r>
              <a:rPr lang="en-US"/>
              <a:t>APFD and denoted as </a:t>
            </a:r>
            <a:r>
              <a:rPr lang="en-US">
                <a:solidFill>
                  <a:srgbClr val="FF0000"/>
                </a:solidFill>
              </a:rPr>
              <a:t>APFDc</a:t>
            </a:r>
            <a:r>
              <a:rPr lang="en-US"/>
              <a:t>. </a:t>
            </a:r>
            <a:endParaRPr/>
          </a:p>
          <a:p>
            <a:pPr indent="-283464" lvl="0" marL="365760" rtl="0" algn="just">
              <a:lnSpc>
                <a:spcPct val="100000"/>
              </a:lnSpc>
              <a:spcBef>
                <a:spcPts val="600"/>
              </a:spcBef>
              <a:spcAft>
                <a:spcPts val="0"/>
              </a:spcAft>
              <a:buSzPct val="80000"/>
              <a:buChar char="⚫"/>
            </a:pPr>
            <a:r>
              <a:rPr lang="en-US"/>
              <a:t>In APFDc, the total cost incurred in all the test cases is represented on x-axis and the total fault severity detected is taken on y-axis. </a:t>
            </a:r>
            <a:endParaRPr/>
          </a:p>
          <a:p>
            <a:pPr indent="-283464" lvl="0" marL="365760" rtl="0" algn="just">
              <a:lnSpc>
                <a:spcPct val="100000"/>
              </a:lnSpc>
              <a:spcBef>
                <a:spcPts val="600"/>
              </a:spcBef>
              <a:spcAft>
                <a:spcPts val="0"/>
              </a:spcAft>
              <a:buSzPct val="80000"/>
              <a:buChar char="⚫"/>
            </a:pPr>
            <a:r>
              <a:rPr lang="en-US"/>
              <a:t>Thus, it measures the unit of fault severity detected per unit test case cost.</a:t>
            </a:r>
            <a:endParaRPr/>
          </a:p>
          <a:p>
            <a:pPr indent="-151891" lvl="0" marL="365760" rtl="0" algn="just">
              <a:lnSpc>
                <a:spcPct val="100000"/>
              </a:lnSpc>
              <a:spcBef>
                <a:spcPts val="600"/>
              </a:spcBef>
              <a:spcAft>
                <a:spcPts val="0"/>
              </a:spcAft>
              <a:buSzPct val="80000"/>
              <a:buNone/>
            </a:pPr>
            <a:r>
              <a:t/>
            </a:r>
            <a:endParaRPr/>
          </a:p>
        </p:txBody>
      </p:sp>
      <p:sp>
        <p:nvSpPr>
          <p:cNvPr id="348" name="Google Shape;348;p34"/>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Cost-cognizant APFD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5"/>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p>
            <a:pPr indent="0" lvl="0" marL="82296" rtl="0" algn="ctr">
              <a:lnSpc>
                <a:spcPct val="100000"/>
              </a:lnSpc>
              <a:spcBef>
                <a:spcPts val="0"/>
              </a:spcBef>
              <a:spcAft>
                <a:spcPts val="0"/>
              </a:spcAft>
              <a:buSzPts val="3520"/>
              <a:buNone/>
            </a:pPr>
            <a:r>
              <a:t/>
            </a:r>
            <a:endParaRPr sz="4400"/>
          </a:p>
          <a:p>
            <a:pPr indent="0" lvl="0" marL="82296" rtl="0" algn="ctr">
              <a:lnSpc>
                <a:spcPct val="100000"/>
              </a:lnSpc>
              <a:spcBef>
                <a:spcPts val="600"/>
              </a:spcBef>
              <a:spcAft>
                <a:spcPts val="0"/>
              </a:spcAft>
              <a:buSzPts val="3520"/>
              <a:buNone/>
            </a:pPr>
            <a:r>
              <a:rPr lang="en-US" sz="4400"/>
              <a:t>Thank you</a:t>
            </a:r>
            <a:endParaRPr sz="4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Risk-Based Prioritization       cont …</a:t>
            </a:r>
            <a:endParaRPr/>
          </a:p>
        </p:txBody>
      </p:sp>
      <p:sp>
        <p:nvSpPr>
          <p:cNvPr id="129" name="Google Shape;129;p4"/>
          <p:cNvSpPr txBox="1"/>
          <p:nvPr>
            <p:ph idx="1" type="body"/>
          </p:nvPr>
        </p:nvSpPr>
        <p:spPr>
          <a:xfrm>
            <a:off x="971600" y="1131590"/>
            <a:ext cx="7498080" cy="360045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2240"/>
              <a:buChar char="⚫"/>
            </a:pPr>
            <a:r>
              <a:rPr lang="en-US"/>
              <a:t>Risk analysis uses these two components by first listing the potential problems and then, assigning a probability and severity value for each identified problem, as shown in next Table. </a:t>
            </a:r>
            <a:endParaRPr/>
          </a:p>
          <a:p>
            <a:pPr indent="-283464" lvl="0" marL="365760" rtl="0" algn="just">
              <a:lnSpc>
                <a:spcPct val="100000"/>
              </a:lnSpc>
              <a:spcBef>
                <a:spcPts val="600"/>
              </a:spcBef>
              <a:spcAft>
                <a:spcPts val="0"/>
              </a:spcAft>
              <a:buSzPts val="2240"/>
              <a:buChar char="⚫"/>
            </a:pPr>
            <a:r>
              <a:rPr lang="en-US"/>
              <a:t>By ranking the results in this table in the form of risk exposure, testers can identify the potential against which  the software needs to be tested and executed first.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Risk-Based Prioritization       cont …</a:t>
            </a:r>
            <a:endParaRPr/>
          </a:p>
        </p:txBody>
      </p:sp>
      <p:sp>
        <p:nvSpPr>
          <p:cNvPr id="136" name="Google Shape;136;p5"/>
          <p:cNvSpPr txBox="1"/>
          <p:nvPr>
            <p:ph idx="1" type="body"/>
          </p:nvPr>
        </p:nvSpPr>
        <p:spPr>
          <a:xfrm>
            <a:off x="1115616" y="915566"/>
            <a:ext cx="7498080" cy="396044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0"/>
              </a:spcBef>
              <a:spcAft>
                <a:spcPts val="0"/>
              </a:spcAft>
              <a:buSzPct val="80000"/>
              <a:buNone/>
            </a:pPr>
            <a:r>
              <a:rPr lang="en-US"/>
              <a:t>A risk analysis table consists of the following columns:</a:t>
            </a:r>
            <a:endParaRPr/>
          </a:p>
          <a:p>
            <a:pPr indent="-283464" lvl="0" marL="365760" rtl="0" algn="just">
              <a:lnSpc>
                <a:spcPct val="100000"/>
              </a:lnSpc>
              <a:spcBef>
                <a:spcPts val="600"/>
              </a:spcBef>
              <a:spcAft>
                <a:spcPts val="0"/>
              </a:spcAft>
              <a:buSzPct val="80000"/>
              <a:buFont typeface="Arial"/>
              <a:buChar char="•"/>
            </a:pPr>
            <a:r>
              <a:rPr b="1" lang="en-US" sz="2400"/>
              <a:t>Problem ID: </a:t>
            </a:r>
            <a:r>
              <a:rPr lang="en-US" sz="2400"/>
              <a:t>A unique identifier to facilitate referring to a risk factor.</a:t>
            </a:r>
            <a:endParaRPr sz="2400"/>
          </a:p>
          <a:p>
            <a:pPr indent="-283464" lvl="0" marL="365760" rtl="0" algn="just">
              <a:lnSpc>
                <a:spcPct val="100000"/>
              </a:lnSpc>
              <a:spcBef>
                <a:spcPts val="600"/>
              </a:spcBef>
              <a:spcAft>
                <a:spcPts val="0"/>
              </a:spcAft>
              <a:buSzPct val="80000"/>
              <a:buFont typeface="Arial"/>
              <a:buChar char="•"/>
            </a:pPr>
            <a:r>
              <a:rPr b="1" lang="en-US" sz="2400"/>
              <a:t>Potential problem: </a:t>
            </a:r>
            <a:r>
              <a:rPr lang="en-US" sz="2400"/>
              <a:t>Brief description of the problem.</a:t>
            </a:r>
            <a:endParaRPr/>
          </a:p>
          <a:p>
            <a:pPr indent="-283464" lvl="0" marL="365760" rtl="0" algn="just">
              <a:lnSpc>
                <a:spcPct val="100000"/>
              </a:lnSpc>
              <a:spcBef>
                <a:spcPts val="600"/>
              </a:spcBef>
              <a:spcAft>
                <a:spcPts val="0"/>
              </a:spcAft>
              <a:buSzPct val="80000"/>
              <a:buFont typeface="Arial"/>
              <a:buChar char="•"/>
            </a:pPr>
            <a:r>
              <a:rPr b="1" lang="en-US" sz="2400"/>
              <a:t>Uncertainty factor: </a:t>
            </a:r>
            <a:r>
              <a:rPr lang="en-US" sz="2400"/>
              <a:t>It is the probability of occurrence of the problem. Probability values are on a scale of 1(low)  to 10(high).</a:t>
            </a:r>
            <a:endParaRPr/>
          </a:p>
          <a:p>
            <a:pPr indent="-283464" lvl="0" marL="365760" rtl="0" algn="just">
              <a:lnSpc>
                <a:spcPct val="100000"/>
              </a:lnSpc>
              <a:spcBef>
                <a:spcPts val="600"/>
              </a:spcBef>
              <a:spcAft>
                <a:spcPts val="0"/>
              </a:spcAft>
              <a:buSzPct val="80000"/>
              <a:buFont typeface="Arial"/>
              <a:buChar char="•"/>
            </a:pPr>
            <a:r>
              <a:rPr b="1" lang="en-US" sz="2400"/>
              <a:t>Severity of impact: </a:t>
            </a:r>
            <a:r>
              <a:rPr lang="en-US" sz="2400"/>
              <a:t>Severity values on a scale of 1(low) to 10(high).</a:t>
            </a:r>
            <a:endParaRPr/>
          </a:p>
          <a:p>
            <a:pPr indent="-283464" lvl="0" marL="365760" rtl="0" algn="just">
              <a:lnSpc>
                <a:spcPct val="100000"/>
              </a:lnSpc>
              <a:spcBef>
                <a:spcPts val="600"/>
              </a:spcBef>
              <a:spcAft>
                <a:spcPts val="0"/>
              </a:spcAft>
              <a:buSzPct val="80000"/>
              <a:buFont typeface="Arial"/>
              <a:buChar char="•"/>
            </a:pPr>
            <a:r>
              <a:rPr b="1" lang="en-US" sz="2400"/>
              <a:t>Risk exposure: </a:t>
            </a:r>
            <a:r>
              <a:rPr lang="en-US" sz="2400"/>
              <a:t>Product of probability of occurrence and severity of impact.  </a:t>
            </a:r>
            <a:endParaRPr/>
          </a:p>
        </p:txBody>
      </p:sp>
      <p:sp>
        <p:nvSpPr>
          <p:cNvPr id="137" name="Google Shape;137;p5"/>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138" name="Google Shape;138;p5"/>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aphicFrame>
        <p:nvGraphicFramePr>
          <p:cNvPr id="144" name="Google Shape;144;p6"/>
          <p:cNvGraphicFramePr/>
          <p:nvPr/>
        </p:nvGraphicFramePr>
        <p:xfrm>
          <a:off x="1485900" y="1229868"/>
          <a:ext cx="3000000" cy="3000000"/>
        </p:xfrm>
        <a:graphic>
          <a:graphicData uri="http://schemas.openxmlformats.org/drawingml/2006/table">
            <a:tbl>
              <a:tblPr bandRow="1" firstRow="1">
                <a:noFill/>
                <a:tableStyleId>{F8ACBC08-3C3E-4354-B2E6-5555014F1F9A}</a:tableStyleId>
              </a:tblPr>
              <a:tblGrid>
                <a:gridCol w="1322900"/>
                <a:gridCol w="1322900"/>
                <a:gridCol w="1322900"/>
                <a:gridCol w="1322900"/>
                <a:gridCol w="1322900"/>
              </a:tblGrid>
              <a:tr h="526750">
                <a:tc>
                  <a:txBody>
                    <a:bodyPr/>
                    <a:lstStyle/>
                    <a:p>
                      <a:pPr indent="0" lvl="0" marL="0" marR="0" rtl="0" algn="ctr">
                        <a:spcBef>
                          <a:spcPts val="0"/>
                        </a:spcBef>
                        <a:spcAft>
                          <a:spcPts val="0"/>
                        </a:spcAft>
                        <a:buNone/>
                      </a:pPr>
                      <a:r>
                        <a:rPr lang="en-US" sz="1400" u="none" cap="none" strike="noStrike"/>
                        <a:t>Problem ID</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Potential Problem</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Uncertainty Factor</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Risk Impact</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Risk Exposure</a:t>
                      </a:r>
                      <a:endParaRPr sz="1400" u="none" cap="none" strike="noStrike"/>
                    </a:p>
                  </a:txBody>
                  <a:tcPr marT="34300" marB="34300" marR="68575" marL="68575"/>
                </a:tc>
              </a:tr>
              <a:tr h="526750">
                <a:tc>
                  <a:txBody>
                    <a:bodyPr/>
                    <a:lstStyle/>
                    <a:p>
                      <a:pPr indent="0" lvl="0" marL="0" marR="0" rtl="0" algn="ctr">
                        <a:spcBef>
                          <a:spcPts val="0"/>
                        </a:spcBef>
                        <a:spcAft>
                          <a:spcPts val="0"/>
                        </a:spcAft>
                        <a:buNone/>
                      </a:pPr>
                      <a:r>
                        <a:rPr lang="en-US" sz="1400" u="none" cap="none" strike="noStrike"/>
                        <a:t>P1</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Specification ambiguity</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2</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3</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6</a:t>
                      </a:r>
                      <a:endParaRPr sz="1400" u="none" cap="none" strike="noStrike"/>
                    </a:p>
                  </a:txBody>
                  <a:tcPr marT="34300" marB="34300" marR="68575" marL="68575"/>
                </a:tc>
              </a:tr>
              <a:tr h="526750">
                <a:tc>
                  <a:txBody>
                    <a:bodyPr/>
                    <a:lstStyle/>
                    <a:p>
                      <a:pPr indent="0" lvl="0" marL="0" marR="0" rtl="0" algn="ctr">
                        <a:spcBef>
                          <a:spcPts val="0"/>
                        </a:spcBef>
                        <a:spcAft>
                          <a:spcPts val="0"/>
                        </a:spcAft>
                        <a:buNone/>
                      </a:pPr>
                      <a:r>
                        <a:rPr lang="en-US" sz="1400" u="none" cap="none" strike="noStrike"/>
                        <a:t>P2</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Interface Problem</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5</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6</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30</a:t>
                      </a:r>
                      <a:endParaRPr sz="1400" u="none" cap="none" strike="noStrike"/>
                    </a:p>
                  </a:txBody>
                  <a:tcPr marT="34300" marB="34300" marR="68575" marL="68575"/>
                </a:tc>
              </a:tr>
              <a:tr h="425450">
                <a:tc>
                  <a:txBody>
                    <a:bodyPr/>
                    <a:lstStyle/>
                    <a:p>
                      <a:pPr indent="0" lvl="0" marL="0" marR="0" rtl="0" algn="ctr">
                        <a:spcBef>
                          <a:spcPts val="0"/>
                        </a:spcBef>
                        <a:spcAft>
                          <a:spcPts val="0"/>
                        </a:spcAft>
                        <a:buNone/>
                      </a:pPr>
                      <a:r>
                        <a:rPr lang="en-US" sz="1400" u="none" cap="none" strike="noStrike"/>
                        <a:t>P3</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File corruption</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6</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4</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24</a:t>
                      </a:r>
                      <a:endParaRPr sz="1400" u="none" cap="none" strike="noStrike"/>
                    </a:p>
                  </a:txBody>
                  <a:tcPr marT="34300" marB="34300" marR="68575" marL="68575"/>
                </a:tc>
              </a:tr>
              <a:tr h="526750">
                <a:tc>
                  <a:txBody>
                    <a:bodyPr/>
                    <a:lstStyle/>
                    <a:p>
                      <a:pPr indent="0" lvl="0" marL="0" marR="0" rtl="0" algn="ctr">
                        <a:spcBef>
                          <a:spcPts val="0"/>
                        </a:spcBef>
                        <a:spcAft>
                          <a:spcPts val="0"/>
                        </a:spcAft>
                        <a:buNone/>
                      </a:pPr>
                      <a:r>
                        <a:rPr lang="en-US" sz="1400" u="none" cap="none" strike="noStrike"/>
                        <a:t>P4</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Databases not synchronized</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8</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7</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56</a:t>
                      </a:r>
                      <a:endParaRPr sz="1400" u="none" cap="none" strike="noStrike"/>
                    </a:p>
                  </a:txBody>
                  <a:tcPr marT="34300" marB="34300" marR="68575" marL="68575"/>
                </a:tc>
              </a:tr>
              <a:tr h="753650">
                <a:tc>
                  <a:txBody>
                    <a:bodyPr/>
                    <a:lstStyle/>
                    <a:p>
                      <a:pPr indent="0" lvl="0" marL="0" marR="0" rtl="0" algn="ctr">
                        <a:spcBef>
                          <a:spcPts val="0"/>
                        </a:spcBef>
                        <a:spcAft>
                          <a:spcPts val="0"/>
                        </a:spcAft>
                        <a:buNone/>
                      </a:pPr>
                      <a:r>
                        <a:rPr lang="en-US" sz="1400" u="none" cap="none" strike="noStrike"/>
                        <a:t>P5</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Unavailability of modules for integration</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9</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10</a:t>
                      </a:r>
                      <a:endParaRPr sz="1400" u="none" cap="none" strike="noStrike"/>
                    </a:p>
                  </a:txBody>
                  <a:tcPr marT="34300" marB="34300" marR="68575" marL="68575"/>
                </a:tc>
                <a:tc>
                  <a:txBody>
                    <a:bodyPr/>
                    <a:lstStyle/>
                    <a:p>
                      <a:pPr indent="0" lvl="0" marL="0" marR="0" rtl="0" algn="ctr">
                        <a:spcBef>
                          <a:spcPts val="0"/>
                        </a:spcBef>
                        <a:spcAft>
                          <a:spcPts val="0"/>
                        </a:spcAft>
                        <a:buNone/>
                      </a:pPr>
                      <a:r>
                        <a:rPr lang="en-US" sz="1400" u="none" cap="none" strike="noStrike"/>
                        <a:t>90</a:t>
                      </a:r>
                      <a:endParaRPr sz="1400" u="none" cap="none" strike="noStrike"/>
                    </a:p>
                  </a:txBody>
                  <a:tcPr marT="34300" marB="34300" marR="68575" marL="68575"/>
                </a:tc>
              </a:tr>
            </a:tbl>
          </a:graphicData>
        </a:graphic>
      </p:graphicFrame>
      <p:sp>
        <p:nvSpPr>
          <p:cNvPr id="145" name="Google Shape;145;p6"/>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146" name="Google Shape;146;p6"/>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47" name="Google Shape;147;p6"/>
          <p:cNvSpPr txBox="1"/>
          <p:nvPr/>
        </p:nvSpPr>
        <p:spPr>
          <a:xfrm>
            <a:off x="3595432" y="555526"/>
            <a:ext cx="315208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Gill Sans"/>
                <a:ea typeface="Gill Sans"/>
                <a:cs typeface="Gill Sans"/>
                <a:sym typeface="Gill Sans"/>
              </a:rPr>
              <a:t>Table 1 . A sample risk analysis table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Inference from the table</a:t>
            </a:r>
            <a:endParaRPr/>
          </a:p>
        </p:txBody>
      </p:sp>
      <p:sp>
        <p:nvSpPr>
          <p:cNvPr id="153" name="Google Shape;153;p7"/>
          <p:cNvSpPr txBox="1"/>
          <p:nvPr>
            <p:ph idx="1" type="body"/>
          </p:nvPr>
        </p:nvSpPr>
        <p:spPr>
          <a:xfrm>
            <a:off x="1435607" y="1085850"/>
            <a:ext cx="7498080" cy="3600450"/>
          </a:xfrm>
          <a:prstGeom prst="rect">
            <a:avLst/>
          </a:prstGeom>
          <a:noFill/>
          <a:ln>
            <a:noFill/>
          </a:ln>
        </p:spPr>
        <p:txBody>
          <a:bodyPr anchorCtr="0" anchor="t" bIns="45700" lIns="91425" spcFirstLastPara="1" rIns="91425" wrap="square" tIns="45700">
            <a:normAutofit/>
          </a:bodyPr>
          <a:lstStyle/>
          <a:p>
            <a:pPr indent="0" lvl="0" marL="82296" rtl="0" algn="l">
              <a:lnSpc>
                <a:spcPct val="100000"/>
              </a:lnSpc>
              <a:spcBef>
                <a:spcPts val="0"/>
              </a:spcBef>
              <a:spcAft>
                <a:spcPts val="0"/>
              </a:spcAft>
              <a:buSzPts val="2240"/>
              <a:buNone/>
            </a:pPr>
            <a:r>
              <a:t/>
            </a:r>
            <a:endParaRPr/>
          </a:p>
          <a:p>
            <a:pPr indent="0" lvl="0" marL="82296" rtl="0" algn="just">
              <a:lnSpc>
                <a:spcPct val="100000"/>
              </a:lnSpc>
              <a:spcBef>
                <a:spcPts val="600"/>
              </a:spcBef>
              <a:spcAft>
                <a:spcPts val="0"/>
              </a:spcAft>
              <a:buSzPts val="2240"/>
              <a:buNone/>
            </a:pPr>
            <a:r>
              <a:rPr lang="en-US"/>
              <a:t>The problems / modules given in the previous table can be prioritized in the order of P5, P4, P2, P3, P1, based on the risk exposure values.</a:t>
            </a:r>
            <a:endParaRPr/>
          </a:p>
          <a:p>
            <a:pPr indent="-141223" lvl="0" marL="365760" rtl="0" algn="l">
              <a:lnSpc>
                <a:spcPct val="100000"/>
              </a:lnSpc>
              <a:spcBef>
                <a:spcPts val="600"/>
              </a:spcBef>
              <a:spcAft>
                <a:spcPts val="0"/>
              </a:spcAft>
              <a:buSzPts val="224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62214"/>
              </a:buClr>
              <a:buSzPts val="3200"/>
              <a:buFont typeface="Gill Sans"/>
              <a:buNone/>
            </a:pPr>
            <a:r>
              <a:rPr lang="en-US" sz="3200"/>
              <a:t>Prioritization Based on Operational Profiles</a:t>
            </a:r>
            <a:endParaRPr sz="3200"/>
          </a:p>
        </p:txBody>
      </p:sp>
      <p:sp>
        <p:nvSpPr>
          <p:cNvPr id="160" name="Google Shape;160;p8"/>
          <p:cNvSpPr txBox="1"/>
          <p:nvPr>
            <p:ph idx="1" type="body"/>
          </p:nvPr>
        </p:nvSpPr>
        <p:spPr>
          <a:xfrm>
            <a:off x="971600" y="843558"/>
            <a:ext cx="7992888" cy="3934172"/>
          </a:xfrm>
          <a:prstGeom prst="rect">
            <a:avLst/>
          </a:prstGeom>
          <a:noFill/>
          <a:ln>
            <a:noFill/>
          </a:ln>
        </p:spPr>
        <p:txBody>
          <a:bodyPr anchorCtr="0" anchor="t" bIns="45700" lIns="91425" spcFirstLastPara="1" rIns="91425" wrap="square" tIns="45700">
            <a:noAutofit/>
          </a:bodyPr>
          <a:lstStyle/>
          <a:p>
            <a:pPr indent="-457200" lvl="0" marL="457200" rtl="0" algn="just">
              <a:lnSpc>
                <a:spcPct val="100000"/>
              </a:lnSpc>
              <a:spcBef>
                <a:spcPts val="0"/>
              </a:spcBef>
              <a:spcAft>
                <a:spcPts val="0"/>
              </a:spcAft>
              <a:buSzPts val="2240"/>
              <a:buFont typeface="Arial"/>
              <a:buChar char="•"/>
            </a:pPr>
            <a:r>
              <a:rPr lang="en-US"/>
              <a:t>In this approach, the test planning is done based on the </a:t>
            </a:r>
            <a:r>
              <a:rPr lang="en-US">
                <a:solidFill>
                  <a:srgbClr val="FF0000"/>
                </a:solidFill>
              </a:rPr>
              <a:t>operation profiles </a:t>
            </a:r>
            <a:r>
              <a:rPr lang="en-US"/>
              <a:t>of the important functions which are of use to the customer. </a:t>
            </a:r>
            <a:endParaRPr/>
          </a:p>
          <a:p>
            <a:pPr indent="-457200" lvl="0" marL="457200" rtl="0" algn="just">
              <a:lnSpc>
                <a:spcPct val="100000"/>
              </a:lnSpc>
              <a:spcBef>
                <a:spcPts val="600"/>
              </a:spcBef>
              <a:spcAft>
                <a:spcPts val="0"/>
              </a:spcAft>
              <a:buSzPts val="2240"/>
              <a:buFont typeface="Arial"/>
              <a:buChar char="•"/>
            </a:pPr>
            <a:r>
              <a:rPr lang="en-US"/>
              <a:t>An </a:t>
            </a:r>
            <a:r>
              <a:rPr lang="en-US">
                <a:solidFill>
                  <a:srgbClr val="FF0000"/>
                </a:solidFill>
              </a:rPr>
              <a:t>operational profile </a:t>
            </a:r>
            <a:r>
              <a:rPr lang="en-US"/>
              <a:t>is a set of tasks performed by the system and their probabilities of occurrence. </a:t>
            </a:r>
            <a:endParaRPr/>
          </a:p>
          <a:p>
            <a:pPr indent="-457200" lvl="0" marL="457200" rtl="0" algn="just">
              <a:lnSpc>
                <a:spcPct val="100000"/>
              </a:lnSpc>
              <a:spcBef>
                <a:spcPts val="600"/>
              </a:spcBef>
              <a:spcAft>
                <a:spcPts val="0"/>
              </a:spcAft>
              <a:buSzPts val="2240"/>
              <a:buFont typeface="Arial"/>
              <a:buChar char="•"/>
            </a:pPr>
            <a:r>
              <a:rPr lang="en-US"/>
              <a:t>After estimating the operational profiles, testers decide the total number of test cases, keeping in view the costs and resource constraints. </a:t>
            </a:r>
            <a:endParaRPr/>
          </a:p>
        </p:txBody>
      </p:sp>
      <p:sp>
        <p:nvSpPr>
          <p:cNvPr id="161" name="Google Shape;161;p8"/>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162" name="Google Shape;162;p8"/>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type="title"/>
          </p:nvPr>
        </p:nvSpPr>
        <p:spPr>
          <a:xfrm>
            <a:off x="1435607" y="205978"/>
            <a:ext cx="749808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Gill Sans"/>
              <a:buNone/>
            </a:pPr>
            <a:r>
              <a:rPr lang="en-US"/>
              <a:t>Prioritization using Slices</a:t>
            </a:r>
            <a:endParaRPr/>
          </a:p>
        </p:txBody>
      </p:sp>
      <p:sp>
        <p:nvSpPr>
          <p:cNvPr id="168" name="Google Shape;168;p9"/>
          <p:cNvSpPr txBox="1"/>
          <p:nvPr>
            <p:ph idx="1" type="body"/>
          </p:nvPr>
        </p:nvSpPr>
        <p:spPr>
          <a:xfrm>
            <a:off x="1043608" y="987574"/>
            <a:ext cx="7498080" cy="3600450"/>
          </a:xfrm>
          <a:prstGeom prst="rect">
            <a:avLst/>
          </a:prstGeom>
          <a:noFill/>
          <a:ln>
            <a:noFill/>
          </a:ln>
        </p:spPr>
        <p:txBody>
          <a:bodyPr anchorCtr="0" anchor="t" bIns="45700" lIns="91425" spcFirstLastPara="1" rIns="91425" wrap="square" tIns="45700">
            <a:noAutofit/>
          </a:bodyPr>
          <a:lstStyle/>
          <a:p>
            <a:pPr indent="-283464" lvl="0" marL="365760" rtl="0" algn="just">
              <a:lnSpc>
                <a:spcPct val="100000"/>
              </a:lnSpc>
              <a:spcBef>
                <a:spcPts val="0"/>
              </a:spcBef>
              <a:spcAft>
                <a:spcPts val="0"/>
              </a:spcAft>
              <a:buSzPts val="2240"/>
              <a:buFont typeface="Arial"/>
              <a:buChar char="•"/>
            </a:pPr>
            <a:r>
              <a:rPr lang="en-US"/>
              <a:t>During regression testing, the modified program is executed on all existing regression test cases to check that it still works the same way as the original program, except where a change is excepted.</a:t>
            </a:r>
            <a:endParaRPr/>
          </a:p>
          <a:p>
            <a:pPr indent="-283464" lvl="0" marL="365760" rtl="0" algn="just">
              <a:lnSpc>
                <a:spcPct val="100000"/>
              </a:lnSpc>
              <a:spcBef>
                <a:spcPts val="600"/>
              </a:spcBef>
              <a:spcAft>
                <a:spcPts val="0"/>
              </a:spcAft>
              <a:buSzPts val="2240"/>
              <a:buFont typeface="Arial"/>
              <a:buChar char="•"/>
            </a:pPr>
            <a:r>
              <a:rPr lang="en-US"/>
              <a:t>But re-running the test suite for every change in the software makes regression testing a time-consuming process. </a:t>
            </a:r>
            <a:endParaRPr/>
          </a:p>
          <a:p>
            <a:pPr indent="0" lvl="0" marL="0" rtl="0" algn="l">
              <a:lnSpc>
                <a:spcPct val="100000"/>
              </a:lnSpc>
              <a:spcBef>
                <a:spcPts val="600"/>
              </a:spcBef>
              <a:spcAft>
                <a:spcPts val="0"/>
              </a:spcAft>
              <a:buSzPts val="1120"/>
              <a:buNone/>
            </a:pPr>
            <a:r>
              <a:rPr lang="en-US" sz="1400"/>
              <a:t>                                                                                                                                                                                                                                                                                                                                                                                                                                                                                                     </a:t>
            </a:r>
            <a:endParaRPr sz="1400"/>
          </a:p>
        </p:txBody>
      </p:sp>
      <p:sp>
        <p:nvSpPr>
          <p:cNvPr id="169" name="Google Shape;169;p9"/>
          <p:cNvSpPr txBox="1"/>
          <p:nvPr>
            <p:ph idx="10" type="dt"/>
          </p:nvPr>
        </p:nvSpPr>
        <p:spPr>
          <a:xfrm>
            <a:off x="3581399" y="4729162"/>
            <a:ext cx="2133600" cy="3571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9/4/2020</a:t>
            </a:r>
            <a:endParaRPr/>
          </a:p>
        </p:txBody>
      </p:sp>
      <p:sp>
        <p:nvSpPr>
          <p:cNvPr id="170" name="Google Shape;170;p9"/>
          <p:cNvSpPr txBox="1"/>
          <p:nvPr>
            <p:ph idx="12" type="sldNum"/>
          </p:nvPr>
        </p:nvSpPr>
        <p:spPr>
          <a:xfrm>
            <a:off x="8613649" y="4729162"/>
            <a:ext cx="457200" cy="3571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2019-02-06T11:58:19Z</dcterms:created>
  <dc:creator>D7</dc:creator>
</cp:coreProperties>
</file>