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22" r:id="rId2"/>
    <p:sldId id="359" r:id="rId3"/>
    <p:sldId id="360" r:id="rId4"/>
    <p:sldId id="380" r:id="rId5"/>
    <p:sldId id="381" r:id="rId6"/>
    <p:sldId id="404" r:id="rId7"/>
    <p:sldId id="382" r:id="rId8"/>
    <p:sldId id="385" r:id="rId9"/>
    <p:sldId id="386" r:id="rId10"/>
    <p:sldId id="387" r:id="rId11"/>
    <p:sldId id="389" r:id="rId12"/>
    <p:sldId id="390" r:id="rId13"/>
    <p:sldId id="383" r:id="rId14"/>
    <p:sldId id="391" r:id="rId15"/>
    <p:sldId id="402" r:id="rId16"/>
    <p:sldId id="392" r:id="rId17"/>
    <p:sldId id="384" r:id="rId18"/>
    <p:sldId id="394" r:id="rId19"/>
    <p:sldId id="395" r:id="rId20"/>
    <p:sldId id="396" r:id="rId21"/>
    <p:sldId id="397" r:id="rId22"/>
    <p:sldId id="399" r:id="rId23"/>
    <p:sldId id="398" r:id="rId24"/>
    <p:sldId id="400" r:id="rId25"/>
    <p:sldId id="403" r:id="rId26"/>
    <p:sldId id="260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8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0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231AF-00C1-43C9-A445-65C33224C2A2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D2BAA-1AE2-4925-A4F1-5CFC6E7297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900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02712-B520-459A-9712-31389A972A33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6787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1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1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4" y="1060352"/>
            <a:ext cx="210313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9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79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1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2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1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1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1" y="1"/>
            <a:ext cx="76201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3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5" y="2059403"/>
            <a:ext cx="64009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7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7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9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7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3" y="0"/>
            <a:ext cx="8129017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5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1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6" y="715756"/>
            <a:ext cx="685801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5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0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7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7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399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2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9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5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284" y="1131590"/>
            <a:ext cx="7406640" cy="110413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Efficient Test Suite Management</a:t>
            </a:r>
            <a:br>
              <a:rPr lang="en-IN" dirty="0" smtClean="0"/>
            </a:br>
            <a:r>
              <a:rPr lang="en-IN" dirty="0" smtClean="0"/>
              <a:t>                                          </a:t>
            </a:r>
            <a:r>
              <a:rPr lang="en-IN" sz="4000" dirty="0" err="1" smtClean="0"/>
              <a:t>cont</a:t>
            </a:r>
            <a:r>
              <a:rPr lang="en-IN" sz="4000" dirty="0" smtClean="0"/>
              <a:t> …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82C9-F9F8-4ED7-A27D-D65D9E963534}" type="datetime1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CustomShape 3"/>
          <p:cNvSpPr>
            <a:spLocks noChangeArrowheads="1"/>
          </p:cNvSpPr>
          <p:nvPr/>
        </p:nvSpPr>
        <p:spPr bwMode="auto">
          <a:xfrm>
            <a:off x="2647950" y="2952750"/>
            <a:ext cx="4800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ctr"/>
            <a:r>
              <a:rPr lang="en-IN" altLang="en-US" sz="2000" dirty="0">
                <a:latin typeface="Calibri" pitchFamily="34" charset="0"/>
              </a:rPr>
              <a:t>Prof. </a:t>
            </a:r>
            <a:r>
              <a:rPr lang="en-IN" altLang="en-US" sz="2000" dirty="0" err="1">
                <a:latin typeface="Calibri" pitchFamily="34" charset="0"/>
              </a:rPr>
              <a:t>Durga</a:t>
            </a:r>
            <a:r>
              <a:rPr lang="en-IN" altLang="en-US" sz="2000" dirty="0">
                <a:latin typeface="Calibri" pitchFamily="34" charset="0"/>
              </a:rPr>
              <a:t> Prasad </a:t>
            </a:r>
            <a:r>
              <a:rPr lang="en-IN" altLang="en-US" sz="2000" dirty="0" err="1">
                <a:latin typeface="Calibri" pitchFamily="34" charset="0"/>
              </a:rPr>
              <a:t>Mohapatra</a:t>
            </a:r>
            <a:endParaRPr lang="en-US" altLang="en-US" sz="2000" dirty="0"/>
          </a:p>
          <a:p>
            <a:pPr algn="ctr"/>
            <a:r>
              <a:rPr lang="en-IN" altLang="en-US" sz="2000" dirty="0">
                <a:latin typeface="Calibri" pitchFamily="34" charset="0"/>
              </a:rPr>
              <a:t>Professor</a:t>
            </a:r>
            <a:endParaRPr lang="en-US" altLang="en-US" sz="2000" dirty="0"/>
          </a:p>
          <a:p>
            <a:pPr algn="ctr"/>
            <a:r>
              <a:rPr lang="en-IN" altLang="en-US" sz="2000" dirty="0">
                <a:latin typeface="Calibri" pitchFamily="34" charset="0"/>
              </a:rPr>
              <a:t>Dept</a:t>
            </a:r>
            <a:r>
              <a:rPr lang="en-IN" altLang="en-US" sz="2000" dirty="0" smtClean="0">
                <a:latin typeface="Calibri" pitchFamily="34" charset="0"/>
              </a:rPr>
              <a:t>. of </a:t>
            </a:r>
            <a:r>
              <a:rPr lang="en-IN" altLang="en-US" sz="2000" dirty="0">
                <a:latin typeface="Calibri" pitchFamily="34" charset="0"/>
              </a:rPr>
              <a:t>CSE, NIT Rourkela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848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IN" dirty="0"/>
              <a:t>Requirement Prioritization Factor </a:t>
            </a:r>
            <a:r>
              <a:rPr lang="en-IN" dirty="0" smtClean="0"/>
              <a:t>Value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         </a:t>
            </a:r>
            <a:r>
              <a:rPr lang="en-IN" sz="3100" dirty="0" err="1" smtClean="0"/>
              <a:t>cont</a:t>
            </a:r>
            <a:r>
              <a:rPr lang="en-IN" sz="3100" dirty="0" smtClean="0"/>
              <a:t> … </a:t>
            </a: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err="1"/>
              <a:t>p</a:t>
            </a:r>
            <a:r>
              <a:rPr lang="en-IN" sz="2400" dirty="0" err="1" smtClean="0"/>
              <a:t>fvalue</a:t>
            </a:r>
            <a:r>
              <a:rPr lang="en-IN" sz="2400" dirty="0" smtClean="0"/>
              <a:t> is the value of factor for the </a:t>
            </a:r>
            <a:r>
              <a:rPr lang="en-IN" sz="2400" dirty="0" err="1"/>
              <a:t>i</a:t>
            </a:r>
            <a:r>
              <a:rPr lang="en-IN" sz="2400" baseline="30000" dirty="0" err="1"/>
              <a:t>th</a:t>
            </a:r>
            <a:r>
              <a:rPr lang="en-IN" sz="2400" dirty="0"/>
              <a:t> </a:t>
            </a:r>
            <a:r>
              <a:rPr lang="en-IN" sz="2400" dirty="0" smtClean="0"/>
              <a:t>requirement</a:t>
            </a:r>
          </a:p>
          <a:p>
            <a:pPr algn="just"/>
            <a:r>
              <a:rPr lang="en-IN" sz="2400" dirty="0" err="1"/>
              <a:t>p</a:t>
            </a:r>
            <a:r>
              <a:rPr lang="en-IN" sz="2400" dirty="0" err="1" smtClean="0"/>
              <a:t>fweight</a:t>
            </a:r>
            <a:r>
              <a:rPr lang="en-IN" sz="2400" dirty="0" smtClean="0"/>
              <a:t> is the factor weight for the </a:t>
            </a:r>
            <a:r>
              <a:rPr lang="en-IN" sz="2400" dirty="0" err="1" smtClean="0"/>
              <a:t>j</a:t>
            </a:r>
            <a:r>
              <a:rPr lang="en-IN" sz="2400" baseline="30000" dirty="0" err="1" smtClean="0"/>
              <a:t>th</a:t>
            </a:r>
            <a:r>
              <a:rPr lang="en-IN" sz="2400" dirty="0" smtClean="0"/>
              <a:t> factor for a particular project.</a:t>
            </a:r>
          </a:p>
          <a:p>
            <a:pPr algn="just"/>
            <a:r>
              <a:rPr lang="en-IN" sz="2400" dirty="0" smtClean="0"/>
              <a:t>By using the previous Eq. the weight prioritization factor RPFV for every requirement can be calculated.</a:t>
            </a:r>
          </a:p>
          <a:p>
            <a:pPr algn="just"/>
            <a:r>
              <a:rPr lang="en-US" sz="2400" dirty="0" smtClean="0"/>
              <a:t>The table </a:t>
            </a:r>
            <a:r>
              <a:rPr lang="en-US" sz="2400" dirty="0"/>
              <a:t>in next slide shows the prioritization of 4 sample requirements on the basis of RPFV for each requirement.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5695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792088" cy="5143500"/>
          </a:xfrm>
        </p:spPr>
        <p:txBody>
          <a:bodyPr vert="vert270">
            <a:noAutofit/>
          </a:bodyPr>
          <a:lstStyle/>
          <a:p>
            <a:r>
              <a:rPr lang="en-IN" sz="3200" dirty="0" smtClean="0"/>
              <a:t>Requirements prioritization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29903643"/>
              </p:ext>
            </p:extLst>
          </p:nvPr>
        </p:nvGraphicFramePr>
        <p:xfrm>
          <a:off x="1187624" y="51470"/>
          <a:ext cx="7776863" cy="504748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Factor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R1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R4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Weight factor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Customer assigned priority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 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Developer assigned priority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0.08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Requirements volatility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Fault proneness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Expected faults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Implementation complexity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Execution frequency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Traceability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Show stopper requirements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Penalty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Time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Cost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RPFV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2.25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4.77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4.15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2.47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1.0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216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In this table, R2 has the highest RPFV among all requirements.</a:t>
            </a:r>
          </a:p>
          <a:p>
            <a:pPr algn="just"/>
            <a:r>
              <a:rPr lang="en-IN" dirty="0" smtClean="0"/>
              <a:t>So, the prioritization order of these requirements is R2, R3, R4, and R1.</a:t>
            </a:r>
          </a:p>
          <a:p>
            <a:pPr algn="just"/>
            <a:r>
              <a:rPr lang="en-IN" dirty="0" smtClean="0"/>
              <a:t>The value of RPFV depends on the values of </a:t>
            </a:r>
            <a:r>
              <a:rPr lang="en-IN" dirty="0" err="1" smtClean="0"/>
              <a:t>pfvalue</a:t>
            </a:r>
            <a:r>
              <a:rPr lang="en-IN" dirty="0" smtClean="0"/>
              <a:t> and </a:t>
            </a:r>
            <a:r>
              <a:rPr lang="en-IN" dirty="0" err="1" smtClean="0"/>
              <a:t>pfweight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344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is a process of mapping between prioritized </a:t>
            </a:r>
            <a:r>
              <a:rPr lang="en-US" dirty="0" smtClean="0"/>
              <a:t>requirements </a:t>
            </a:r>
            <a:r>
              <a:rPr lang="en-US" dirty="0"/>
              <a:t>and </a:t>
            </a:r>
            <a:r>
              <a:rPr lang="en-US" dirty="0" smtClean="0"/>
              <a:t>their </a:t>
            </a:r>
            <a:r>
              <a:rPr lang="en-US" dirty="0"/>
              <a:t>corresponding modules.</a:t>
            </a:r>
          </a:p>
          <a:p>
            <a:pPr algn="just"/>
            <a:r>
              <a:rPr lang="en-US" dirty="0"/>
              <a:t>If there is more than one module then the modules are prioritized.</a:t>
            </a:r>
          </a:p>
          <a:p>
            <a:pPr algn="just"/>
            <a:r>
              <a:rPr lang="en-US" dirty="0"/>
              <a:t>It uses </a:t>
            </a:r>
            <a:r>
              <a:rPr lang="en-US" dirty="0" smtClean="0"/>
              <a:t>criteria </a:t>
            </a:r>
            <a:r>
              <a:rPr lang="en-US" dirty="0"/>
              <a:t>like </a:t>
            </a:r>
            <a:r>
              <a:rPr lang="en-US" dirty="0" err="1"/>
              <a:t>Cyclometic</a:t>
            </a:r>
            <a:r>
              <a:rPr lang="en-US" dirty="0"/>
              <a:t> complexity and non-dc path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012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Prioritization of modules   </a:t>
            </a:r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6" y="1085850"/>
            <a:ext cx="7600889" cy="386216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dirty="0"/>
              <a:t>Definition-clear path (dc-path</a:t>
            </a:r>
            <a:r>
              <a:rPr lang="en-US" sz="3300" dirty="0" smtClean="0"/>
              <a:t>):  </a:t>
            </a:r>
            <a:r>
              <a:rPr lang="en-US" sz="3300" dirty="0"/>
              <a:t>A dc-path with respect to a variable v is a path between the definition node and the usage node </a:t>
            </a:r>
            <a:r>
              <a:rPr lang="en-US" sz="3300" dirty="0" err="1" smtClean="0"/>
              <a:t>s.t</a:t>
            </a:r>
            <a:r>
              <a:rPr lang="en-US" sz="3300" dirty="0" smtClean="0"/>
              <a:t>. no </a:t>
            </a:r>
            <a:r>
              <a:rPr lang="en-US" sz="3300" dirty="0"/>
              <a:t>other node in the path is a defining node of variable v</a:t>
            </a:r>
            <a:r>
              <a:rPr lang="en-US" sz="3300" dirty="0" smtClean="0"/>
              <a:t>. Non-dc paths are more error prone.</a:t>
            </a:r>
            <a:endParaRPr lang="en-US" sz="3300" dirty="0"/>
          </a:p>
          <a:p>
            <a:pPr algn="just"/>
            <a:r>
              <a:rPr lang="en-US" sz="3300" dirty="0"/>
              <a:t>The test cases of higher priority modules are prioritized </a:t>
            </a:r>
            <a:r>
              <a:rPr lang="en-US" sz="3300" dirty="0" smtClean="0"/>
              <a:t>first and executed.</a:t>
            </a:r>
            <a:endParaRPr lang="en-US" sz="3300" dirty="0"/>
          </a:p>
          <a:p>
            <a:pPr algn="just"/>
            <a:r>
              <a:rPr lang="en-US" sz="3300" dirty="0"/>
              <a:t>For each </a:t>
            </a:r>
            <a:r>
              <a:rPr lang="en-US" sz="3300" dirty="0" smtClean="0"/>
              <a:t>module, </a:t>
            </a:r>
            <a:r>
              <a:rPr lang="en-US" sz="3300" dirty="0"/>
              <a:t>a module </a:t>
            </a:r>
            <a:r>
              <a:rPr lang="en-US" sz="3300" dirty="0" smtClean="0"/>
              <a:t>prioritize </a:t>
            </a:r>
            <a:r>
              <a:rPr lang="en-US" sz="3300" dirty="0"/>
              <a:t>value (MPV) is calculated by adding </a:t>
            </a:r>
            <a:r>
              <a:rPr lang="en-US" sz="3300" dirty="0" err="1"/>
              <a:t>cyclometic</a:t>
            </a:r>
            <a:r>
              <a:rPr lang="en-US" sz="3300" dirty="0"/>
              <a:t> complexity and the number of non-dc </a:t>
            </a:r>
            <a:r>
              <a:rPr lang="en-US" sz="3300" dirty="0" smtClean="0"/>
              <a:t>paths.</a:t>
            </a:r>
            <a:endParaRPr lang="en-US" sz="3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784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06068511"/>
              </p:ext>
            </p:extLst>
          </p:nvPr>
        </p:nvGraphicFramePr>
        <p:xfrm>
          <a:off x="1435100" y="1085850"/>
          <a:ext cx="74993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70">
                  <a:extLst>
                    <a:ext uri="{9D8B030D-6E8A-4147-A177-3AD203B41FA5}">
                      <a16:colId xmlns:a16="http://schemas.microsoft.com/office/drawing/2014/main" xmlns="" val="1947087413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xmlns="" val="1521820599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xmlns="" val="2693123113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xmlns="" val="2134511028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xmlns="" val="2893480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166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Cyclomatic</a:t>
                      </a:r>
                      <a:r>
                        <a:rPr lang="en-US" dirty="0" smtClean="0"/>
                        <a:t>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95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Non-dc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267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3391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table shows the prioritization of 4 sample modules on the basis of MPV for each module.</a:t>
            </a:r>
          </a:p>
          <a:p>
            <a:r>
              <a:rPr lang="en-US" dirty="0" smtClean="0"/>
              <a:t>The order of prioritization of modules on the basis of MPV is M1, M3, M2 and M4.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275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prioritization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It is used to prioritize and schedule the test cases corresponding to prioritized modules. </a:t>
            </a:r>
          </a:p>
          <a:p>
            <a:pPr algn="just"/>
            <a:r>
              <a:rPr lang="en-US" dirty="0"/>
              <a:t>Some weight factors are used for test case prioritization such </a:t>
            </a:r>
            <a:r>
              <a:rPr lang="en-US" dirty="0" smtClean="0"/>
              <a:t>as</a:t>
            </a:r>
          </a:p>
          <a:p>
            <a:pPr marL="914400" indent="0" algn="just">
              <a:buFont typeface="Courier New" panose="02070309020205020404" pitchFamily="49" charset="0"/>
              <a:buChar char="o"/>
            </a:pPr>
            <a:r>
              <a:rPr lang="en-US" dirty="0" smtClean="0"/>
              <a:t>  test </a:t>
            </a:r>
            <a:r>
              <a:rPr lang="en-US" dirty="0"/>
              <a:t>case complexity, </a:t>
            </a:r>
            <a:endParaRPr lang="en-US" dirty="0" smtClean="0"/>
          </a:p>
          <a:p>
            <a:pPr marL="914400" indent="0" algn="just">
              <a:buFont typeface="Courier New" panose="02070309020205020404" pitchFamily="49" charset="0"/>
              <a:buChar char="o"/>
            </a:pPr>
            <a:r>
              <a:rPr lang="en-US" dirty="0" smtClean="0"/>
              <a:t>  requirements </a:t>
            </a:r>
            <a:r>
              <a:rPr lang="en-US" dirty="0"/>
              <a:t>coverage, </a:t>
            </a:r>
            <a:endParaRPr lang="en-US" dirty="0" smtClean="0"/>
          </a:p>
          <a:p>
            <a:pPr marL="914400" indent="0" algn="just">
              <a:buFont typeface="Courier New" panose="02070309020205020404" pitchFamily="49" charset="0"/>
              <a:buChar char="o"/>
            </a:pPr>
            <a:r>
              <a:rPr lang="en-US" dirty="0" smtClean="0"/>
              <a:t>  dependency </a:t>
            </a:r>
            <a:r>
              <a:rPr lang="en-US" dirty="0"/>
              <a:t>of the test cases and </a:t>
            </a:r>
            <a:endParaRPr lang="en-US" dirty="0" smtClean="0"/>
          </a:p>
          <a:p>
            <a:pPr marL="914400" indent="0" algn="just">
              <a:buFont typeface="Courier New" panose="02070309020205020404" pitchFamily="49" charset="0"/>
              <a:buChar char="o"/>
            </a:pPr>
            <a:r>
              <a:rPr lang="en-US" dirty="0" smtClean="0"/>
              <a:t>  test </a:t>
            </a:r>
            <a:r>
              <a:rPr lang="en-US" dirty="0"/>
              <a:t>impact.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929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</a:t>
            </a:r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31590"/>
            <a:ext cx="7920880" cy="3600450"/>
          </a:xfrm>
        </p:spPr>
        <p:txBody>
          <a:bodyPr/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shows how difficult it is to execute a test case.</a:t>
            </a:r>
          </a:p>
          <a:p>
            <a:pPr algn="just"/>
            <a:r>
              <a:rPr lang="en-US" dirty="0"/>
              <a:t>It also shows how much effort is required to execute the test case.</a:t>
            </a:r>
          </a:p>
          <a:p>
            <a:pPr algn="just"/>
            <a:r>
              <a:rPr lang="en-US" dirty="0"/>
              <a:t>This factor is assigned a value between 1 and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60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shows how many requirements are covered by executing the test case.</a:t>
            </a:r>
          </a:p>
          <a:p>
            <a:pPr algn="just"/>
            <a:r>
              <a:rPr lang="en-US" dirty="0"/>
              <a:t>This factor is scaled between 1 to 10.</a:t>
            </a:r>
          </a:p>
          <a:p>
            <a:pPr algn="just"/>
            <a:r>
              <a:rPr lang="en-US" dirty="0"/>
              <a:t>A higher value shows maximum requirements are covered by the test case.</a:t>
            </a:r>
          </a:p>
          <a:p>
            <a:pPr algn="just"/>
            <a:r>
              <a:rPr lang="en-US" dirty="0"/>
              <a:t>Higher the </a:t>
            </a:r>
            <a:r>
              <a:rPr lang="en-US" dirty="0" smtClean="0"/>
              <a:t>number of </a:t>
            </a:r>
            <a:r>
              <a:rPr lang="en-US" dirty="0"/>
              <a:t>requirements coverage, higher is the priority of the test case to be executed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863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O</a:t>
            </a:r>
            <a:r>
              <a:rPr lang="en-US" dirty="0" smtClean="0"/>
              <a:t>verview of last class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87574"/>
            <a:ext cx="7498080" cy="360045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600" dirty="0" smtClean="0"/>
              <a:t>Discussed a technique for prioritizing system test cases based </a:t>
            </a:r>
            <a:r>
              <a:rPr lang="en-IN" sz="2600" dirty="0"/>
              <a:t>on </a:t>
            </a:r>
            <a:r>
              <a:rPr lang="en-IN" sz="2600" dirty="0" smtClean="0"/>
              <a:t>requirements, proposed by </a:t>
            </a:r>
            <a:r>
              <a:rPr lang="en-IN" sz="2600" b="1" dirty="0" smtClean="0"/>
              <a:t>Srikanth et. 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This technique is </a:t>
            </a:r>
            <a:r>
              <a:rPr lang="en-US" sz="2600" dirty="0"/>
              <a:t>known as PORT (prioritization of requirements for test).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They have </a:t>
            </a:r>
            <a:r>
              <a:rPr lang="en-US" sz="2600" dirty="0" smtClean="0"/>
              <a:t>considered the </a:t>
            </a:r>
            <a:r>
              <a:rPr lang="en-US" sz="2600" dirty="0"/>
              <a:t>following four factors for analyzing and measuring the criticality of requirements.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5278-4D90-49AB-9AE2-0C875C2A7844}" type="datetime1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6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059582"/>
            <a:ext cx="7848872" cy="3600450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shows the </a:t>
            </a:r>
            <a:r>
              <a:rPr lang="en-US" dirty="0" smtClean="0"/>
              <a:t>dependency </a:t>
            </a:r>
            <a:r>
              <a:rPr lang="en-US" dirty="0"/>
              <a:t>of test cases on some </a:t>
            </a:r>
            <a:r>
              <a:rPr lang="en-US" dirty="0" smtClean="0"/>
              <a:t>pre-</a:t>
            </a:r>
            <a:r>
              <a:rPr lang="en-US" dirty="0" err="1" smtClean="0"/>
              <a:t>requisities</a:t>
            </a:r>
            <a:r>
              <a:rPr lang="en-US" dirty="0"/>
              <a:t>.</a:t>
            </a:r>
          </a:p>
          <a:p>
            <a:r>
              <a:rPr lang="en-US" dirty="0"/>
              <a:t>It shows how many </a:t>
            </a:r>
            <a:r>
              <a:rPr lang="en-US" dirty="0" smtClean="0"/>
              <a:t>pre-requisites are </a:t>
            </a:r>
            <a:r>
              <a:rPr lang="en-US" dirty="0"/>
              <a:t>required for each test case before execution of the test </a:t>
            </a:r>
            <a:r>
              <a:rPr lang="en-US" dirty="0" smtClean="0"/>
              <a:t>case</a:t>
            </a:r>
            <a:r>
              <a:rPr lang="en-US" dirty="0"/>
              <a:t>.</a:t>
            </a:r>
          </a:p>
          <a:p>
            <a:r>
              <a:rPr lang="en-US" dirty="0"/>
              <a:t>This factor is assigned a value between 1 and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891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59582"/>
            <a:ext cx="7920880" cy="360045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is the most critical factor in </a:t>
            </a:r>
            <a:r>
              <a:rPr lang="en-US" dirty="0" smtClean="0"/>
              <a:t>test case prioritization. </a:t>
            </a:r>
            <a:endParaRPr lang="en-US" dirty="0"/>
          </a:p>
          <a:p>
            <a:pPr algn="just"/>
            <a:r>
              <a:rPr lang="en-US" dirty="0"/>
              <a:t>It shows the impact of test case on a system if it is not executed.</a:t>
            </a:r>
          </a:p>
          <a:p>
            <a:pPr algn="just"/>
            <a:r>
              <a:rPr lang="en-US" dirty="0"/>
              <a:t>This factor assesses </a:t>
            </a:r>
            <a:r>
              <a:rPr lang="en-US" dirty="0" smtClean="0"/>
              <a:t>importance </a:t>
            </a:r>
            <a:r>
              <a:rPr lang="en-US" dirty="0"/>
              <a:t>of the test case.</a:t>
            </a:r>
          </a:p>
          <a:p>
            <a:pPr algn="just"/>
            <a:r>
              <a:rPr lang="en-US" dirty="0"/>
              <a:t>This factor is assigned a value between 1 and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384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Weight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TCWP is calculated as follows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82296" indent="0">
              <a:buNone/>
            </a:pPr>
            <a:r>
              <a:rPr lang="en-US" dirty="0" smtClean="0"/>
              <a:t>where, </a:t>
            </a:r>
          </a:p>
          <a:p>
            <a:r>
              <a:rPr lang="en-US" dirty="0" smtClean="0"/>
              <a:t>TCWP = weight prioritization for each test case calculated from the four factors.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value</a:t>
            </a:r>
            <a:r>
              <a:rPr lang="en-US" dirty="0" smtClean="0"/>
              <a:t> = value assigned to each test case.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weight</a:t>
            </a:r>
            <a:r>
              <a:rPr lang="en-US" dirty="0" smtClean="0"/>
              <a:t> = weight assigned to each factor.</a:t>
            </a:r>
            <a:endParaRPr lang="en-US" dirty="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18064" y="2197195"/>
            <a:ext cx="3962880" cy="309315"/>
          </a:xfrm>
          <a:prstGeom prst="rect">
            <a:avLst/>
          </a:prstGeom>
          <a:blipFill>
            <a:blip r:embed="rId2" cstate="print"/>
            <a:stretch>
              <a:fillRect l="-3692" t="-154902" b="-227451"/>
            </a:stretch>
          </a:blipFill>
        </p:spPr>
        <p:txBody>
          <a:bodyPr/>
          <a:lstStyle/>
          <a:p>
            <a:r>
              <a:rPr lang="en-US" sz="320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70589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Case Weight </a:t>
            </a:r>
            <a:r>
              <a:rPr lang="en-US" dirty="0" smtClean="0"/>
              <a:t>Prioritization  </a:t>
            </a:r>
            <a:r>
              <a:rPr lang="en-US" dirty="0" err="1" smtClean="0"/>
              <a:t>cont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After calculating the value of each test case, test cases are ordered </a:t>
            </a:r>
            <a:r>
              <a:rPr lang="en-US" dirty="0" smtClean="0"/>
              <a:t>by TCWP </a:t>
            </a:r>
            <a:r>
              <a:rPr lang="en-US" dirty="0"/>
              <a:t>such that maximum </a:t>
            </a:r>
            <a:r>
              <a:rPr lang="en-US" dirty="0" smtClean="0"/>
              <a:t>TCWP </a:t>
            </a:r>
            <a:r>
              <a:rPr lang="en-US" dirty="0"/>
              <a:t>gives a test case the highest priority and </a:t>
            </a:r>
            <a:r>
              <a:rPr lang="en-US" dirty="0" smtClean="0"/>
              <a:t>executed.</a:t>
            </a:r>
            <a:endParaRPr lang="en-US" dirty="0"/>
          </a:p>
          <a:p>
            <a:pPr algn="just"/>
            <a:r>
              <a:rPr lang="en-US" dirty="0" smtClean="0"/>
              <a:t>Suppose, a </a:t>
            </a:r>
            <a:r>
              <a:rPr lang="en-US" dirty="0"/>
              <a:t>set of four test cases </a:t>
            </a:r>
            <a:r>
              <a:rPr lang="en-US" dirty="0" smtClean="0"/>
              <a:t>TC1,TC2,TC3</a:t>
            </a:r>
            <a:r>
              <a:rPr lang="en-US" dirty="0"/>
              <a:t>, and TC4 </a:t>
            </a:r>
            <a:r>
              <a:rPr lang="en-US" dirty="0" smtClean="0"/>
              <a:t>are </a:t>
            </a:r>
            <a:r>
              <a:rPr lang="en-US" dirty="0"/>
              <a:t>to be prioritized. For these test cases TCWP is calculated by </a:t>
            </a:r>
            <a:r>
              <a:rPr lang="en-US" dirty="0" smtClean="0"/>
              <a:t>using the above equation and </a:t>
            </a:r>
            <a:r>
              <a:rPr lang="en-US" dirty="0"/>
              <a:t>are prioritized on the basis of </a:t>
            </a:r>
            <a:r>
              <a:rPr lang="en-US" dirty="0" smtClean="0"/>
              <a:t>values </a:t>
            </a:r>
            <a:r>
              <a:rPr lang="en-US" dirty="0"/>
              <a:t>of </a:t>
            </a:r>
            <a:r>
              <a:rPr lang="en-US" dirty="0" smtClean="0"/>
              <a:t>TCWP.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888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01043119"/>
              </p:ext>
            </p:extLst>
          </p:nvPr>
        </p:nvGraphicFramePr>
        <p:xfrm>
          <a:off x="1174167" y="1063228"/>
          <a:ext cx="7862329" cy="303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022">
                  <a:extLst>
                    <a:ext uri="{9D8B030D-6E8A-4147-A177-3AD203B41FA5}">
                      <a16:colId xmlns:a16="http://schemas.microsoft.com/office/drawing/2014/main" xmlns="" val="2140387609"/>
                    </a:ext>
                  </a:extLst>
                </a:gridCol>
                <a:gridCol w="2024157">
                  <a:extLst>
                    <a:ext uri="{9D8B030D-6E8A-4147-A177-3AD203B41FA5}">
                      <a16:colId xmlns:a16="http://schemas.microsoft.com/office/drawing/2014/main" xmlns="" val="1022612100"/>
                    </a:ext>
                  </a:extLst>
                </a:gridCol>
                <a:gridCol w="974430">
                  <a:extLst>
                    <a:ext uri="{9D8B030D-6E8A-4147-A177-3AD203B41FA5}">
                      <a16:colId xmlns:a16="http://schemas.microsoft.com/office/drawing/2014/main" xmlns="" val="1456435885"/>
                    </a:ext>
                  </a:extLst>
                </a:gridCol>
                <a:gridCol w="974430">
                  <a:extLst>
                    <a:ext uri="{9D8B030D-6E8A-4147-A177-3AD203B41FA5}">
                      <a16:colId xmlns:a16="http://schemas.microsoft.com/office/drawing/2014/main" xmlns="" val="2571944703"/>
                    </a:ext>
                  </a:extLst>
                </a:gridCol>
                <a:gridCol w="974430">
                  <a:extLst>
                    <a:ext uri="{9D8B030D-6E8A-4147-A177-3AD203B41FA5}">
                      <a16:colId xmlns:a16="http://schemas.microsoft.com/office/drawing/2014/main" xmlns="" val="2790650374"/>
                    </a:ext>
                  </a:extLst>
                </a:gridCol>
                <a:gridCol w="974430">
                  <a:extLst>
                    <a:ext uri="{9D8B030D-6E8A-4147-A177-3AD203B41FA5}">
                      <a16:colId xmlns:a16="http://schemas.microsoft.com/office/drawing/2014/main" xmlns="" val="942313577"/>
                    </a:ext>
                  </a:extLst>
                </a:gridCol>
                <a:gridCol w="974430">
                  <a:extLst>
                    <a:ext uri="{9D8B030D-6E8A-4147-A177-3AD203B41FA5}">
                      <a16:colId xmlns:a16="http://schemas.microsoft.com/office/drawing/2014/main" xmlns="" val="893707895"/>
                    </a:ext>
                  </a:extLst>
                </a:gridCol>
              </a:tblGrid>
              <a:tr h="640728">
                <a:tc>
                  <a:txBody>
                    <a:bodyPr/>
                    <a:lstStyle/>
                    <a:p>
                      <a:r>
                        <a:rPr lang="en-US" dirty="0" smtClean="0"/>
                        <a:t>S.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9048033"/>
                  </a:ext>
                </a:extLst>
              </a:tr>
              <a:tr h="3685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6400018"/>
                  </a:ext>
                </a:extLst>
              </a:tr>
              <a:tr h="64488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357625"/>
                  </a:ext>
                </a:extLst>
              </a:tr>
              <a:tr h="64488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 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6211951"/>
                  </a:ext>
                </a:extLst>
              </a:tr>
              <a:tr h="36850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2030302"/>
                  </a:ext>
                </a:extLst>
              </a:tr>
              <a:tr h="368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TCWP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785469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4443958"/>
            <a:ext cx="81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So, the final prioritized order of test cases is TC4, TC2, TC1, TC3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41353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 algn="just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Naresh</a:t>
            </a:r>
            <a:r>
              <a:rPr lang="en-US" dirty="0" smtClean="0"/>
              <a:t> </a:t>
            </a:r>
            <a:r>
              <a:rPr lang="en-US" dirty="0" err="1" smtClean="0"/>
              <a:t>Chauhan</a:t>
            </a:r>
            <a:r>
              <a:rPr lang="en-US" dirty="0" smtClean="0"/>
              <a:t>, Software Testing: Principles and Practices, Second Edition, (Chapter 12), Oxford </a:t>
            </a:r>
            <a:r>
              <a:rPr lang="en-US" dirty="0" err="1" smtClean="0"/>
              <a:t>Univerity</a:t>
            </a:r>
            <a:r>
              <a:rPr lang="en-US" dirty="0" smtClean="0"/>
              <a:t> Press, 2018.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endParaRPr lang="en-IN" sz="4400" dirty="0" smtClean="0"/>
          </a:p>
          <a:p>
            <a:pPr marL="82296" indent="0" algn="ctr">
              <a:buNone/>
            </a:pPr>
            <a:r>
              <a:rPr lang="en-IN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8289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95486"/>
            <a:ext cx="7498080" cy="85725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dirty="0"/>
              <a:t>Overview of last </a:t>
            </a:r>
            <a:r>
              <a:rPr lang="en-US" sz="4000" dirty="0" smtClean="0"/>
              <a:t>class      </a:t>
            </a:r>
            <a:r>
              <a:rPr lang="en-US" dirty="0" err="1" smtClean="0"/>
              <a:t>cont</a:t>
            </a:r>
            <a:r>
              <a:rPr lang="en-US" dirty="0" smtClean="0"/>
              <a:t> 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800" b="1" dirty="0"/>
              <a:t>Customer-assigned priority of requirements</a:t>
            </a:r>
            <a:r>
              <a:rPr lang="en-IN" sz="1800" dirty="0"/>
              <a:t>: </a:t>
            </a:r>
            <a:r>
              <a:rPr lang="en-IN" sz="1500" dirty="0"/>
              <a:t>Based on priority, the customer assigns a weight (on scale of 1 to 10) to each requirement. </a:t>
            </a:r>
          </a:p>
          <a:p>
            <a:pPr algn="just"/>
            <a:r>
              <a:rPr lang="en-IN" sz="1800" b="1" dirty="0"/>
              <a:t>Requirement volatility: </a:t>
            </a:r>
            <a:r>
              <a:rPr lang="en-IN" sz="1650" dirty="0"/>
              <a:t>This is a rating based on the frequency of change of a  requirement. </a:t>
            </a:r>
          </a:p>
          <a:p>
            <a:pPr algn="just"/>
            <a:r>
              <a:rPr lang="en-IN" sz="1800" b="1" dirty="0"/>
              <a:t>Developer-perceived implementation complexity: </a:t>
            </a:r>
            <a:r>
              <a:rPr lang="en-IN" sz="1650" dirty="0"/>
              <a:t>The developer gives more weight to a requirement which he thinks is more difficult to implement.</a:t>
            </a:r>
          </a:p>
          <a:p>
            <a:pPr algn="just"/>
            <a:r>
              <a:rPr lang="en-IN" sz="1800" b="1" dirty="0"/>
              <a:t>Fault proneness of requirements: </a:t>
            </a:r>
            <a:r>
              <a:rPr lang="en-IN" sz="1500" dirty="0"/>
              <a:t>This factor is identified based on the previous versions of system. If a requirement in an earlier version of the system has more bugs, i.e. it is error-prone , then this requirement in the current version is given more weight. This factor cannot be considered for a new software</a:t>
            </a:r>
            <a:r>
              <a:rPr lang="en-IN" sz="1500" dirty="0" smtClean="0"/>
              <a:t>.</a:t>
            </a:r>
            <a:endParaRPr lang="en-IN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5278-4D90-49AB-9AE2-0C875C2A7844}" type="datetime1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4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Overview </a:t>
            </a:r>
            <a:r>
              <a:rPr lang="en-US" sz="4000" dirty="0"/>
              <a:t>of last class   </a:t>
            </a:r>
            <a:r>
              <a:rPr lang="en-US" dirty="0"/>
              <a:t>   </a:t>
            </a:r>
            <a:r>
              <a:rPr lang="en-US" dirty="0" err="1"/>
              <a:t>cont</a:t>
            </a:r>
            <a:r>
              <a:rPr lang="en-US" dirty="0"/>
              <a:t> 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Based on these four factor values, a prioritization factor value (PFV) is computed as given below.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PFVi</a:t>
            </a:r>
            <a:r>
              <a:rPr lang="en-US" dirty="0" smtClean="0"/>
              <a:t> </a:t>
            </a:r>
            <a:r>
              <a:rPr lang="en-US" dirty="0"/>
              <a:t>= ∑(</a:t>
            </a:r>
            <a:r>
              <a:rPr lang="en-US" dirty="0" err="1"/>
              <a:t>FVij</a:t>
            </a:r>
            <a:r>
              <a:rPr lang="en-US" dirty="0"/>
              <a:t>  × </a:t>
            </a:r>
            <a:r>
              <a:rPr lang="en-US" dirty="0" err="1"/>
              <a:t>FWj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 smtClean="0"/>
              <a:t>    where </a:t>
            </a:r>
            <a:r>
              <a:rPr lang="en-US" dirty="0" err="1"/>
              <a:t>FVij</a:t>
            </a:r>
            <a:r>
              <a:rPr lang="en-US" dirty="0"/>
              <a:t> = Factor value is the value of factor j corresponding to requirement </a:t>
            </a:r>
            <a:r>
              <a:rPr lang="en-US" dirty="0" smtClean="0"/>
              <a:t>I, and </a:t>
            </a:r>
            <a:r>
              <a:rPr lang="en-US" dirty="0" err="1" smtClean="0"/>
              <a:t>FWj</a:t>
            </a:r>
            <a:r>
              <a:rPr lang="en-US" dirty="0" smtClean="0"/>
              <a:t> </a:t>
            </a:r>
            <a:r>
              <a:rPr lang="en-US" dirty="0"/>
              <a:t>= Factor weight is the weight given to factor j</a:t>
            </a:r>
            <a:r>
              <a:rPr lang="en-US" dirty="0" smtClean="0"/>
              <a:t>.</a:t>
            </a:r>
          </a:p>
          <a:p>
            <a:r>
              <a:rPr lang="en-US" dirty="0"/>
              <a:t>PFV is then used to produce a prioritized  list  of system test cases.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0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Approach </a:t>
            </a:r>
            <a:r>
              <a:rPr lang="en-US" dirty="0"/>
              <a:t>f</a:t>
            </a:r>
            <a:r>
              <a:rPr lang="en-US" dirty="0" smtClean="0"/>
              <a:t>or Prioritization of Regression Test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87574"/>
            <a:ext cx="7992888" cy="415592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 err="1" smtClean="0"/>
              <a:t>Kavitha</a:t>
            </a:r>
            <a:r>
              <a:rPr lang="en-US" sz="2400" dirty="0" smtClean="0"/>
              <a:t> &amp; Kumar proposed an approach for prioritization of regression test cases by considering the following factors: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</a:rPr>
              <a:t>Customer-assigned priority of requirements 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</a:rPr>
              <a:t>Changes in requirements 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</a:rPr>
              <a:t>Developer-perceived code implementation complexity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</a:rPr>
              <a:t>Fault impact of requirements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US" sz="2100" dirty="0" smtClean="0">
                <a:solidFill>
                  <a:srgbClr val="FF0000"/>
                </a:solidFill>
              </a:rPr>
              <a:t>Completeness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US" sz="2100" dirty="0" smtClean="0">
                <a:solidFill>
                  <a:srgbClr val="FF0000"/>
                </a:solidFill>
              </a:rPr>
              <a:t>Traceability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US" sz="2100" dirty="0" smtClean="0">
                <a:solidFill>
                  <a:srgbClr val="FF0000"/>
                </a:solidFill>
              </a:rPr>
              <a:t>Execution time</a:t>
            </a:r>
          </a:p>
          <a:p>
            <a:pPr marL="88900" indent="-7938" algn="just">
              <a:buNone/>
            </a:pPr>
            <a:r>
              <a:rPr lang="en-US" sz="2400" dirty="0" smtClean="0"/>
              <a:t>Based on these factors, a </a:t>
            </a:r>
            <a:r>
              <a:rPr lang="en-US" sz="2400" dirty="0" err="1" smtClean="0"/>
              <a:t>weightage</a:t>
            </a:r>
            <a:r>
              <a:rPr lang="en-US" sz="2400" dirty="0" smtClean="0"/>
              <a:t> is assigned to each test case and  the test cases are prioritized according to the </a:t>
            </a:r>
            <a:r>
              <a:rPr lang="en-US" sz="2400" dirty="0" err="1" smtClean="0"/>
              <a:t>weightages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459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Approach 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C</a:t>
            </a:r>
            <a:r>
              <a:rPr lang="en-US" dirty="0" smtClean="0"/>
              <a:t>ase </a:t>
            </a:r>
            <a:r>
              <a:rPr lang="en-US" dirty="0"/>
              <a:t>P</a:t>
            </a:r>
            <a:r>
              <a:rPr lang="en-US" dirty="0" smtClean="0"/>
              <a:t>rioritization </a:t>
            </a:r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R</a:t>
            </a:r>
            <a:r>
              <a:rPr lang="en-US" dirty="0" smtClean="0"/>
              <a:t>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31590"/>
            <a:ext cx="7498080" cy="3600450"/>
          </a:xfrm>
        </p:spPr>
        <p:txBody>
          <a:bodyPr>
            <a:normAutofit fontScale="85000" lnSpcReduction="10000"/>
          </a:bodyPr>
          <a:lstStyle/>
          <a:p>
            <a:pPr marL="88900" indent="-6350" algn="just">
              <a:buNone/>
            </a:pPr>
            <a:r>
              <a:rPr lang="en-US" sz="3300" dirty="0" smtClean="0"/>
              <a:t>Kumar &amp; </a:t>
            </a:r>
            <a:r>
              <a:rPr lang="en-US" sz="3300" dirty="0" err="1" smtClean="0"/>
              <a:t>Chauhan</a:t>
            </a:r>
            <a:r>
              <a:rPr lang="en-US" sz="3300" dirty="0" smtClean="0"/>
              <a:t> proposed a hierarchical test case prioritization approach, where prioritization is performed at three levels:</a:t>
            </a:r>
          </a:p>
          <a:p>
            <a:pPr algn="just"/>
            <a:r>
              <a:rPr lang="en-US" dirty="0" smtClean="0"/>
              <a:t>Prioritize the requirements on the basis of 12 factors by assigning a </a:t>
            </a:r>
            <a:r>
              <a:rPr lang="en-US" dirty="0" err="1" smtClean="0"/>
              <a:t>weightage</a:t>
            </a:r>
            <a:r>
              <a:rPr lang="en-US" dirty="0" smtClean="0"/>
              <a:t> to each requirement.</a:t>
            </a:r>
          </a:p>
          <a:p>
            <a:pPr algn="just"/>
            <a:r>
              <a:rPr lang="en-US" dirty="0" smtClean="0"/>
              <a:t>Map the prioritized requirements to their corresponding modules to get the prioritized modules.</a:t>
            </a:r>
          </a:p>
          <a:p>
            <a:pPr algn="just"/>
            <a:r>
              <a:rPr lang="en-US" dirty="0" smtClean="0"/>
              <a:t>Rank (prioritize) the test cases of the prioritized modules for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459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process of prioritization of requirements is performed on the basis of </a:t>
            </a:r>
            <a:r>
              <a:rPr lang="en-US" dirty="0" smtClean="0"/>
              <a:t>12 factors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These factors are in accordance with every phase of SDLC.</a:t>
            </a:r>
          </a:p>
          <a:p>
            <a:pPr algn="just"/>
            <a:r>
              <a:rPr lang="en-US" dirty="0"/>
              <a:t>All these factors have been assigned a priority value between 0 and 10.</a:t>
            </a:r>
          </a:p>
          <a:p>
            <a:pPr algn="just"/>
            <a:r>
              <a:rPr lang="en-US" dirty="0"/>
              <a:t>These priority values are assigned by various stakeholders of the project.</a:t>
            </a:r>
          </a:p>
          <a:p>
            <a:pPr algn="just"/>
            <a:r>
              <a:rPr lang="en-US" dirty="0"/>
              <a:t>Table in next slide shows these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196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8532440" cy="857250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/>
              <a:t>Factors considered for requirement prioritization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04702294"/>
              </p:ext>
            </p:extLst>
          </p:nvPr>
        </p:nvGraphicFramePr>
        <p:xfrm>
          <a:off x="1043608" y="813782"/>
          <a:ext cx="7848871" cy="42062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12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0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26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26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S.NO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Factors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Phase of SDLC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Priority Value Assigned by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Requirement volatility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Customer assigned priority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Implementation complexity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Design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Fault proneness of requirements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Design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Developer assigned priority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Show stopper requirements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Design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Frequency of execution of requirements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Expected faults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Coding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Cost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Analyst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Time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Analyst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11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Penalty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Traceability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Testing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Tester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7795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Requirement Prioritization Factor Value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987574"/>
            <a:ext cx="7498080" cy="4104456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For each requirement, based on these 12 factors, a Requirement Prioritization Factor Value (RPFV) is calculated using below Eq.</a:t>
            </a:r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err="1" smtClean="0"/>
              <a:t>i</a:t>
            </a:r>
            <a:r>
              <a:rPr lang="en-IN" sz="2400" dirty="0" smtClean="0"/>
              <a:t> represents the number of requirements, &amp; j represents the number of factors</a:t>
            </a:r>
          </a:p>
          <a:p>
            <a:pPr algn="just"/>
            <a:r>
              <a:rPr lang="en-IN" sz="2400" dirty="0" smtClean="0"/>
              <a:t>RPFV represents the prioritization factor value for a requirement which is the summation of the product of priority value of a factor and the project factor weight.</a:t>
            </a:r>
            <a:endParaRPr lang="en-IN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6805107"/>
              </p:ext>
            </p:extLst>
          </p:nvPr>
        </p:nvGraphicFramePr>
        <p:xfrm>
          <a:off x="2411760" y="2067694"/>
          <a:ext cx="4384419" cy="866205"/>
        </p:xfrm>
        <a:graphic>
          <a:graphicData uri="http://schemas.openxmlformats.org/presentationml/2006/ole">
            <p:oleObj spid="_x0000_s1034" name="Equation" r:id="rId3" imgW="2108200" imgH="4445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91765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542</TotalTime>
  <Words>1476</Words>
  <Application>Microsoft Office PowerPoint</Application>
  <PresentationFormat>On-screen Show (16:9)</PresentationFormat>
  <Paragraphs>316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Solstice</vt:lpstr>
      <vt:lpstr>Equation</vt:lpstr>
      <vt:lpstr>Efficient Test Suite Management                                           cont …</vt:lpstr>
      <vt:lpstr> Overview of last class </vt:lpstr>
      <vt:lpstr> Overview of last class      cont … </vt:lpstr>
      <vt:lpstr> Overview of last class      cont … </vt:lpstr>
      <vt:lpstr>An Approach for Prioritization of Regression Test Cases </vt:lpstr>
      <vt:lpstr>Another Approach for Test Case Prioritization Based on Requirements</vt:lpstr>
      <vt:lpstr>Prioritization of requirements</vt:lpstr>
      <vt:lpstr>Factors considered for requirement prioritization</vt:lpstr>
      <vt:lpstr>Requirement Prioritization Factor Value </vt:lpstr>
      <vt:lpstr>Requirement Prioritization Factor Value                         cont … </vt:lpstr>
      <vt:lpstr>Requirements prioritization</vt:lpstr>
      <vt:lpstr>Inference </vt:lpstr>
      <vt:lpstr>Prioritization of modules</vt:lpstr>
      <vt:lpstr>Prioritization of modules   cont …</vt:lpstr>
      <vt:lpstr>Example</vt:lpstr>
      <vt:lpstr>Example</vt:lpstr>
      <vt:lpstr>Test case prioritization process</vt:lpstr>
      <vt:lpstr>Test Case Complexity</vt:lpstr>
      <vt:lpstr>Requirements Coverage</vt:lpstr>
      <vt:lpstr>Dependency</vt:lpstr>
      <vt:lpstr>Test Impact</vt:lpstr>
      <vt:lpstr>Test Case Weight Prioritization</vt:lpstr>
      <vt:lpstr>Test Case Weight Prioritization  cont …</vt:lpstr>
      <vt:lpstr>Example</vt:lpstr>
      <vt:lpstr>Reference</vt:lpstr>
      <vt:lpstr>Slide 26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D7</dc:creator>
  <cp:lastModifiedBy>Dr. D.P. Mohapatra</cp:lastModifiedBy>
  <cp:revision>64</cp:revision>
  <dcterms:created xsi:type="dcterms:W3CDTF">2019-02-06T11:58:19Z</dcterms:created>
  <dcterms:modified xsi:type="dcterms:W3CDTF">2020-09-04T12:10:39Z</dcterms:modified>
</cp:coreProperties>
</file>