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5cd4cd44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5cd4cd44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5cd4cd44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5cd4cd44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5cd4cd44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5cd4cd44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5cd4cd44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5cd4cd44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5cd4cd44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5cd4cd44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5cd4cd44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5cd4cd44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5cd4cd44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5cd4cd44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5cd4cd44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5cd4cd44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5cd4cd44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5cd4cd44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5cd4cd441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5cd4cd441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5cd4cd44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5cd4cd44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5cd4cd44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5cd4cd44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5cd4cd44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5cd4cd44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5cd4cd44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5cd4cd44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5cd4cd44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5cd4cd44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5cd4cd44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5cd4cd44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5cd4cd44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5cd4cd44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5cd4cd44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5cd4cd44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5cd4cd44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5cd4cd44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5cd4cd44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5cd4cd44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5cd4cd44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5cd4cd44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407300" y="1342200"/>
            <a:ext cx="63294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Regression with an Insurance Dataset</a:t>
            </a:r>
            <a:endParaRPr/>
          </a:p>
        </p:txBody>
      </p:sp>
      <p:sp>
        <p:nvSpPr>
          <p:cNvPr id="87" name="Google Shape;87;p13"/>
          <p:cNvSpPr txBox="1"/>
          <p:nvPr>
            <p:ph idx="1" type="subTitle"/>
          </p:nvPr>
        </p:nvSpPr>
        <p:spPr>
          <a:xfrm>
            <a:off x="729625" y="3172900"/>
            <a:ext cx="7688100" cy="109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800">
                <a:solidFill>
                  <a:srgbClr val="000000"/>
                </a:solidFill>
              </a:rPr>
              <a:t>By: Potri Abhisri Barama</a:t>
            </a:r>
            <a:endParaRPr b="1" sz="1800">
              <a:solidFill>
                <a:srgbClr val="000000"/>
              </a:solidFill>
            </a:endParaRPr>
          </a:p>
          <a:p>
            <a:pPr indent="0" lvl="0" marL="0" rtl="0" algn="l">
              <a:spcBef>
                <a:spcPts val="0"/>
              </a:spcBef>
              <a:spcAft>
                <a:spcPts val="0"/>
              </a:spcAft>
              <a:buNone/>
            </a:pPr>
            <a:r>
              <a:t/>
            </a:r>
            <a:endParaRPr b="1" sz="1500">
              <a:solidFill>
                <a:srgbClr val="000000"/>
              </a:solidFill>
            </a:endParaRPr>
          </a:p>
          <a:p>
            <a:pPr indent="0" lvl="0" marL="0" rtl="0" algn="l">
              <a:spcBef>
                <a:spcPts val="0"/>
              </a:spcBef>
              <a:spcAft>
                <a:spcPts val="0"/>
              </a:spcAft>
              <a:buNone/>
            </a:pPr>
            <a:r>
              <a:rPr b="1" lang="en" sz="1500">
                <a:solidFill>
                  <a:srgbClr val="000000"/>
                </a:solidFill>
              </a:rPr>
              <a:t>DS 340: Fundamentals and Principles of Data Science </a:t>
            </a:r>
            <a:endParaRPr b="1" sz="1500">
              <a:solidFill>
                <a:srgbClr val="000000"/>
              </a:solidFill>
            </a:endParaRPr>
          </a:p>
          <a:p>
            <a:pPr indent="0" lvl="0" marL="0" rtl="0" algn="l">
              <a:spcBef>
                <a:spcPts val="0"/>
              </a:spcBef>
              <a:spcAft>
                <a:spcPts val="0"/>
              </a:spcAft>
              <a:buNone/>
            </a:pPr>
            <a:r>
              <a:rPr b="1" lang="en" sz="1500">
                <a:solidFill>
                  <a:srgbClr val="000000"/>
                </a:solidFill>
              </a:rPr>
              <a:t>05/07/2025</a:t>
            </a:r>
            <a:endParaRPr b="1" sz="15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7650" y="5288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Credit Score vs Premium Amount</a:t>
            </a:r>
            <a:endParaRPr/>
          </a:p>
        </p:txBody>
      </p:sp>
      <p:sp>
        <p:nvSpPr>
          <p:cNvPr id="147" name="Google Shape;147;p22"/>
          <p:cNvSpPr txBox="1"/>
          <p:nvPr>
            <p:ph idx="1" type="body"/>
          </p:nvPr>
        </p:nvSpPr>
        <p:spPr>
          <a:xfrm>
            <a:off x="246800" y="1510475"/>
            <a:ext cx="3998400" cy="3308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The plot shows a sharp vertical band centered around a credit score of ~600, suggesting that many records have similar or identical scores.</a:t>
            </a:r>
            <a:endParaRPr>
              <a:solidFill>
                <a:srgbClr val="000000"/>
              </a:solidFill>
            </a:endParaRPr>
          </a:p>
          <a:p>
            <a:pPr indent="-311150" lvl="0" marL="457200" rtl="0" algn="l">
              <a:spcBef>
                <a:spcPts val="1000"/>
              </a:spcBef>
              <a:spcAft>
                <a:spcPts val="0"/>
              </a:spcAft>
              <a:buClr>
                <a:srgbClr val="000000"/>
              </a:buClr>
              <a:buSzPts val="1300"/>
              <a:buChar char="●"/>
            </a:pPr>
            <a:r>
              <a:rPr lang="en">
                <a:solidFill>
                  <a:srgbClr val="000000"/>
                </a:solidFill>
              </a:rPr>
              <a:t>Most premiums again cluster below $1500, regardless of credit score.</a:t>
            </a:r>
            <a:endParaRPr>
              <a:solidFill>
                <a:srgbClr val="000000"/>
              </a:solidFill>
            </a:endParaRPr>
          </a:p>
          <a:p>
            <a:pPr indent="-311150" lvl="0" marL="457200" rtl="0" algn="l">
              <a:spcBef>
                <a:spcPts val="1000"/>
              </a:spcBef>
              <a:spcAft>
                <a:spcPts val="0"/>
              </a:spcAft>
              <a:buClr>
                <a:srgbClr val="000000"/>
              </a:buClr>
              <a:buSzPts val="1300"/>
              <a:buChar char="●"/>
            </a:pPr>
            <a:r>
              <a:rPr lang="en">
                <a:solidFill>
                  <a:srgbClr val="000000"/>
                </a:solidFill>
              </a:rPr>
              <a:t>There's no clear upward or downward trend, indicating that credit score may have limited direct influence on premium amounts in this dataset.</a:t>
            </a:r>
            <a:endParaRPr>
              <a:solidFill>
                <a:srgbClr val="000000"/>
              </a:solidFill>
            </a:endParaRPr>
          </a:p>
          <a:p>
            <a:pPr indent="-311150" lvl="0" marL="457200" rtl="0" algn="l">
              <a:spcBef>
                <a:spcPts val="1000"/>
              </a:spcBef>
              <a:spcAft>
                <a:spcPts val="1000"/>
              </a:spcAft>
              <a:buClr>
                <a:srgbClr val="000000"/>
              </a:buClr>
              <a:buSzPts val="1300"/>
              <a:buChar char="●"/>
            </a:pPr>
            <a:r>
              <a:rPr lang="en">
                <a:solidFill>
                  <a:srgbClr val="000000"/>
                </a:solidFill>
              </a:rPr>
              <a:t>The uniform vertical pattern may suggest that credit score was discretized or imputed in many rows.</a:t>
            </a:r>
            <a:endParaRPr>
              <a:solidFill>
                <a:srgbClr val="000000"/>
              </a:solidFill>
            </a:endParaRPr>
          </a:p>
        </p:txBody>
      </p:sp>
      <p:pic>
        <p:nvPicPr>
          <p:cNvPr id="148" name="Google Shape;148;p22"/>
          <p:cNvPicPr preferRelativeResize="0"/>
          <p:nvPr/>
        </p:nvPicPr>
        <p:blipFill>
          <a:blip r:embed="rId3">
            <a:alphaModFix/>
          </a:blip>
          <a:stretch>
            <a:fillRect/>
          </a:stretch>
        </p:blipFill>
        <p:spPr>
          <a:xfrm>
            <a:off x="4397600" y="1216450"/>
            <a:ext cx="4529580" cy="377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7650" y="528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Avg. Premium by Features</a:t>
            </a:r>
            <a:endParaRPr/>
          </a:p>
        </p:txBody>
      </p:sp>
      <p:sp>
        <p:nvSpPr>
          <p:cNvPr id="154" name="Google Shape;154;p23"/>
          <p:cNvSpPr txBox="1"/>
          <p:nvPr>
            <p:ph idx="1" type="body"/>
          </p:nvPr>
        </p:nvSpPr>
        <p:spPr>
          <a:xfrm>
            <a:off x="92675" y="1510475"/>
            <a:ext cx="4900200" cy="1489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The average premium is fairly consistent across employment types.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This suggests that occupation may not be a strong driver of premium variation in the dataset.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large error bars indicate high variance, meaning individual premiums vary widely within each group.</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id="155" name="Google Shape;155;p23"/>
          <p:cNvPicPr preferRelativeResize="0"/>
          <p:nvPr/>
        </p:nvPicPr>
        <p:blipFill>
          <a:blip r:embed="rId3">
            <a:alphaModFix/>
          </a:blip>
          <a:stretch>
            <a:fillRect/>
          </a:stretch>
        </p:blipFill>
        <p:spPr>
          <a:xfrm>
            <a:off x="5257025" y="80462"/>
            <a:ext cx="3724798" cy="2462150"/>
          </a:xfrm>
          <a:prstGeom prst="rect">
            <a:avLst/>
          </a:prstGeom>
          <a:noFill/>
          <a:ln>
            <a:noFill/>
          </a:ln>
        </p:spPr>
      </p:pic>
      <p:pic>
        <p:nvPicPr>
          <p:cNvPr id="156" name="Google Shape;156;p23"/>
          <p:cNvPicPr preferRelativeResize="0"/>
          <p:nvPr/>
        </p:nvPicPr>
        <p:blipFill>
          <a:blip r:embed="rId4">
            <a:alphaModFix/>
          </a:blip>
          <a:stretch>
            <a:fillRect/>
          </a:stretch>
        </p:blipFill>
        <p:spPr>
          <a:xfrm>
            <a:off x="5315156" y="2677738"/>
            <a:ext cx="3608531" cy="2385300"/>
          </a:xfrm>
          <a:prstGeom prst="rect">
            <a:avLst/>
          </a:prstGeom>
          <a:noFill/>
          <a:ln>
            <a:noFill/>
          </a:ln>
        </p:spPr>
      </p:pic>
      <p:sp>
        <p:nvSpPr>
          <p:cNvPr id="157" name="Google Shape;157;p23"/>
          <p:cNvSpPr txBox="1"/>
          <p:nvPr>
            <p:ph idx="1" type="body"/>
          </p:nvPr>
        </p:nvSpPr>
        <p:spPr>
          <a:xfrm>
            <a:off x="92675" y="3261525"/>
            <a:ext cx="4900200" cy="1489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Customers with Poor, Average, and Good feedback have similar average premiums.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lack of clear separation implies customer feedback may have limited direct influence on premium pricing.</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High error bars again reflect variation in premiums within each feedback category.</a:t>
            </a:r>
            <a:r>
              <a:rPr lang="en" sz="1200">
                <a:solidFill>
                  <a:srgbClr val="000000"/>
                </a:solidFill>
              </a:rPr>
              <a:t> </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7650" y="528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Avg. Premium by Features</a:t>
            </a:r>
            <a:endParaRPr/>
          </a:p>
          <a:p>
            <a:pPr indent="0" lvl="0" marL="0" rtl="0" algn="l">
              <a:spcBef>
                <a:spcPts val="0"/>
              </a:spcBef>
              <a:spcAft>
                <a:spcPts val="0"/>
              </a:spcAft>
              <a:buNone/>
            </a:pPr>
            <a:r>
              <a:t/>
            </a:r>
            <a:endParaRPr/>
          </a:p>
        </p:txBody>
      </p:sp>
      <p:sp>
        <p:nvSpPr>
          <p:cNvPr id="163" name="Google Shape;163;p24"/>
          <p:cNvSpPr txBox="1"/>
          <p:nvPr>
            <p:ph idx="1" type="body"/>
          </p:nvPr>
        </p:nvSpPr>
        <p:spPr>
          <a:xfrm>
            <a:off x="258375" y="1441000"/>
            <a:ext cx="4746000" cy="2385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Across all three features, the average premium amounts are very similar between categories, showing no strong influence on pricing.</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Error bars indicate high variability within each group.</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These features show limited individual predictive power.</a:t>
            </a:r>
            <a:endParaRPr>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 sz="1200">
                <a:solidFill>
                  <a:srgbClr val="000000"/>
                </a:solidFill>
              </a:rPr>
              <a:t> </a:t>
            </a:r>
            <a:endParaRPr sz="1200">
              <a:solidFill>
                <a:srgbClr val="000000"/>
              </a:solidFill>
            </a:endParaRPr>
          </a:p>
        </p:txBody>
      </p:sp>
      <p:pic>
        <p:nvPicPr>
          <p:cNvPr id="164" name="Google Shape;164;p24"/>
          <p:cNvPicPr preferRelativeResize="0"/>
          <p:nvPr/>
        </p:nvPicPr>
        <p:blipFill>
          <a:blip r:embed="rId3">
            <a:alphaModFix/>
          </a:blip>
          <a:stretch>
            <a:fillRect/>
          </a:stretch>
        </p:blipFill>
        <p:spPr>
          <a:xfrm>
            <a:off x="5468375" y="231675"/>
            <a:ext cx="3608551" cy="2385300"/>
          </a:xfrm>
          <a:prstGeom prst="rect">
            <a:avLst/>
          </a:prstGeom>
          <a:noFill/>
          <a:ln>
            <a:noFill/>
          </a:ln>
        </p:spPr>
      </p:pic>
      <p:pic>
        <p:nvPicPr>
          <p:cNvPr id="165" name="Google Shape;165;p24"/>
          <p:cNvPicPr preferRelativeResize="0"/>
          <p:nvPr/>
        </p:nvPicPr>
        <p:blipFill>
          <a:blip r:embed="rId4">
            <a:alphaModFix/>
          </a:blip>
          <a:stretch>
            <a:fillRect/>
          </a:stretch>
        </p:blipFill>
        <p:spPr>
          <a:xfrm>
            <a:off x="5468375" y="2724714"/>
            <a:ext cx="3481150" cy="2301111"/>
          </a:xfrm>
          <a:prstGeom prst="rect">
            <a:avLst/>
          </a:prstGeom>
          <a:noFill/>
          <a:ln>
            <a:noFill/>
          </a:ln>
        </p:spPr>
      </p:pic>
      <p:pic>
        <p:nvPicPr>
          <p:cNvPr id="166" name="Google Shape;166;p24"/>
          <p:cNvPicPr preferRelativeResize="0"/>
          <p:nvPr/>
        </p:nvPicPr>
        <p:blipFill>
          <a:blip r:embed="rId5">
            <a:alphaModFix/>
          </a:blip>
          <a:stretch>
            <a:fillRect/>
          </a:stretch>
        </p:blipFill>
        <p:spPr>
          <a:xfrm>
            <a:off x="1864225" y="2884250"/>
            <a:ext cx="3239843" cy="214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7650" y="5288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Correlation Heatmap of Numeric Features</a:t>
            </a:r>
            <a:endParaRPr/>
          </a:p>
        </p:txBody>
      </p:sp>
      <p:sp>
        <p:nvSpPr>
          <p:cNvPr id="172" name="Google Shape;172;p25"/>
          <p:cNvSpPr txBox="1"/>
          <p:nvPr>
            <p:ph idx="1" type="body"/>
          </p:nvPr>
        </p:nvSpPr>
        <p:spPr>
          <a:xfrm>
            <a:off x="127425" y="1510475"/>
            <a:ext cx="3058200" cy="3491100"/>
          </a:xfrm>
          <a:prstGeom prst="rect">
            <a:avLst/>
          </a:prstGeom>
        </p:spPr>
        <p:txBody>
          <a:bodyPr anchorCtr="0" anchor="t" bIns="91425" lIns="91425" spcFirstLastPara="1" rIns="91425" wrap="square" tIns="91425">
            <a:noAutofit/>
          </a:bodyPr>
          <a:lstStyle/>
          <a:p>
            <a:pPr indent="-307975" lvl="0" marL="457200" rtl="0" algn="l">
              <a:lnSpc>
                <a:spcPct val="100000"/>
              </a:lnSpc>
              <a:spcBef>
                <a:spcPts val="0"/>
              </a:spcBef>
              <a:spcAft>
                <a:spcPts val="0"/>
              </a:spcAft>
              <a:buClr>
                <a:srgbClr val="000000"/>
              </a:buClr>
              <a:buSzPts val="1250"/>
              <a:buChar char="●"/>
            </a:pPr>
            <a:r>
              <a:rPr lang="en" sz="1250">
                <a:solidFill>
                  <a:srgbClr val="000000"/>
                </a:solidFill>
              </a:rPr>
              <a:t>Premium Amount has very weak correlations with all numeric features, suggesting limited linear influence.</a:t>
            </a:r>
            <a:endParaRPr sz="1250">
              <a:solidFill>
                <a:srgbClr val="000000"/>
              </a:solidFill>
            </a:endParaRPr>
          </a:p>
          <a:p>
            <a:pPr indent="-307975" lvl="0" marL="457200" rtl="0" algn="l">
              <a:lnSpc>
                <a:spcPct val="100000"/>
              </a:lnSpc>
              <a:spcBef>
                <a:spcPts val="1000"/>
              </a:spcBef>
              <a:spcAft>
                <a:spcPts val="0"/>
              </a:spcAft>
              <a:buClr>
                <a:srgbClr val="000000"/>
              </a:buClr>
              <a:buSzPts val="1250"/>
              <a:buChar char="●"/>
            </a:pPr>
            <a:r>
              <a:rPr lang="en" sz="1250">
                <a:solidFill>
                  <a:srgbClr val="000000"/>
                </a:solidFill>
              </a:rPr>
              <a:t>Previous Claims has the highest correlation with the target, but still only around 0.04.</a:t>
            </a:r>
            <a:endParaRPr sz="1250">
              <a:solidFill>
                <a:srgbClr val="000000"/>
              </a:solidFill>
            </a:endParaRPr>
          </a:p>
          <a:p>
            <a:pPr indent="-307975" lvl="0" marL="457200" rtl="0" algn="l">
              <a:lnSpc>
                <a:spcPct val="100000"/>
              </a:lnSpc>
              <a:spcBef>
                <a:spcPts val="1000"/>
              </a:spcBef>
              <a:spcAft>
                <a:spcPts val="0"/>
              </a:spcAft>
              <a:buClr>
                <a:srgbClr val="000000"/>
              </a:buClr>
              <a:buSzPts val="1250"/>
              <a:buChar char="●"/>
            </a:pPr>
            <a:r>
              <a:rPr lang="en" sz="1250">
                <a:solidFill>
                  <a:srgbClr val="000000"/>
                </a:solidFill>
              </a:rPr>
              <a:t>Credit Score shows a slight negative correlation with Annual Income (−0.18).</a:t>
            </a:r>
            <a:endParaRPr sz="1250">
              <a:solidFill>
                <a:srgbClr val="000000"/>
              </a:solidFill>
            </a:endParaRPr>
          </a:p>
          <a:p>
            <a:pPr indent="-307975" lvl="0" marL="457200" rtl="0" algn="l">
              <a:lnSpc>
                <a:spcPct val="100000"/>
              </a:lnSpc>
              <a:spcBef>
                <a:spcPts val="1000"/>
              </a:spcBef>
              <a:spcAft>
                <a:spcPts val="0"/>
              </a:spcAft>
              <a:buClr>
                <a:srgbClr val="000000"/>
              </a:buClr>
              <a:buSzPts val="1250"/>
              <a:buChar char="●"/>
            </a:pPr>
            <a:r>
              <a:rPr lang="en" sz="1250">
                <a:solidFill>
                  <a:srgbClr val="000000"/>
                </a:solidFill>
              </a:rPr>
              <a:t>These low correlations highlight the need for non-linear modeling or feature interaction to improve prediction.</a:t>
            </a:r>
            <a:endParaRPr sz="1250">
              <a:solidFill>
                <a:srgbClr val="000000"/>
              </a:solidFill>
            </a:endParaRPr>
          </a:p>
          <a:p>
            <a:pPr indent="0" lvl="0" marL="0" rtl="0" algn="l">
              <a:spcBef>
                <a:spcPts val="1000"/>
              </a:spcBef>
              <a:spcAft>
                <a:spcPts val="0"/>
              </a:spcAft>
              <a:buNone/>
            </a:pPr>
            <a:r>
              <a:t/>
            </a:r>
            <a:endParaRPr sz="1200">
              <a:solidFill>
                <a:srgbClr val="000000"/>
              </a:solidFill>
            </a:endParaRPr>
          </a:p>
        </p:txBody>
      </p:sp>
      <p:pic>
        <p:nvPicPr>
          <p:cNvPr id="173" name="Google Shape;173;p25"/>
          <p:cNvPicPr preferRelativeResize="0"/>
          <p:nvPr/>
        </p:nvPicPr>
        <p:blipFill>
          <a:blip r:embed="rId3">
            <a:alphaModFix/>
          </a:blip>
          <a:stretch>
            <a:fillRect/>
          </a:stretch>
        </p:blipFill>
        <p:spPr>
          <a:xfrm>
            <a:off x="3232075" y="1295425"/>
            <a:ext cx="5779274" cy="370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
            </a:r>
            <a:r>
              <a:rPr lang="en"/>
              <a:t>odel Performance Metrics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451425" y="542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Random Forest Results</a:t>
            </a:r>
            <a:endParaRPr/>
          </a:p>
        </p:txBody>
      </p:sp>
      <p:sp>
        <p:nvSpPr>
          <p:cNvPr id="184" name="Google Shape;184;p27"/>
          <p:cNvSpPr txBox="1"/>
          <p:nvPr>
            <p:ph idx="1" type="body"/>
          </p:nvPr>
        </p:nvSpPr>
        <p:spPr>
          <a:xfrm>
            <a:off x="451425" y="1540725"/>
            <a:ext cx="8190600" cy="31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00"/>
                </a:solidFill>
              </a:rPr>
              <a:t>RMSE (Root Mean Squared Error): 843.01</a:t>
            </a:r>
            <a:endParaRPr u="sng">
              <a:solidFill>
                <a:srgbClr val="000000"/>
              </a:solidFill>
            </a:endParaRPr>
          </a:p>
          <a:p>
            <a:pPr indent="0" lvl="0" marL="0" rtl="0" algn="l">
              <a:spcBef>
                <a:spcPts val="1200"/>
              </a:spcBef>
              <a:spcAft>
                <a:spcPts val="0"/>
              </a:spcAft>
              <a:buNone/>
            </a:pPr>
            <a:r>
              <a:rPr lang="en">
                <a:solidFill>
                  <a:srgbClr val="000000"/>
                </a:solidFill>
              </a:rPr>
              <a:t>This measures the average size of the errors, giving more weight to large errors. An RMSE of ~843 means the model’s predictions are off by about $843 on average, with larger mistakes penalized more heavily.</a:t>
            </a:r>
            <a:endParaRPr>
              <a:solidFill>
                <a:srgbClr val="000000"/>
              </a:solidFill>
            </a:endParaRPr>
          </a:p>
          <a:p>
            <a:pPr indent="0" lvl="0" marL="0" rtl="0" algn="l">
              <a:spcBef>
                <a:spcPts val="1200"/>
              </a:spcBef>
              <a:spcAft>
                <a:spcPts val="0"/>
              </a:spcAft>
              <a:buNone/>
            </a:pPr>
            <a:r>
              <a:rPr lang="en" u="sng">
                <a:solidFill>
                  <a:srgbClr val="000000"/>
                </a:solidFill>
              </a:rPr>
              <a:t>MAE (Mean Absolute Error): 637.34</a:t>
            </a:r>
            <a:endParaRPr u="sng">
              <a:solidFill>
                <a:srgbClr val="000000"/>
              </a:solidFill>
            </a:endParaRPr>
          </a:p>
          <a:p>
            <a:pPr indent="0" lvl="0" marL="0" rtl="0" algn="l">
              <a:spcBef>
                <a:spcPts val="1200"/>
              </a:spcBef>
              <a:spcAft>
                <a:spcPts val="0"/>
              </a:spcAft>
              <a:buNone/>
            </a:pPr>
            <a:r>
              <a:rPr lang="en">
                <a:solidFill>
                  <a:srgbClr val="000000"/>
                </a:solidFill>
              </a:rPr>
              <a:t>This gives the average magnitude of all prediction errors, treating each equally. On average, the model’s predictions differ from the actual premiums by about $637, regardless of over or underestimation.</a:t>
            </a:r>
            <a:endParaRPr>
              <a:solidFill>
                <a:srgbClr val="000000"/>
              </a:solidFill>
            </a:endParaRPr>
          </a:p>
          <a:p>
            <a:pPr indent="0" lvl="0" marL="0" rtl="0" algn="l">
              <a:spcBef>
                <a:spcPts val="1200"/>
              </a:spcBef>
              <a:spcAft>
                <a:spcPts val="0"/>
              </a:spcAft>
              <a:buNone/>
            </a:pPr>
            <a:r>
              <a:rPr lang="en" u="sng">
                <a:solidFill>
                  <a:srgbClr val="000000"/>
                </a:solidFill>
              </a:rPr>
              <a:t>R² Score (R-squared): 0.0490</a:t>
            </a:r>
            <a:endParaRPr u="sng">
              <a:solidFill>
                <a:srgbClr val="000000"/>
              </a:solidFill>
            </a:endParaRPr>
          </a:p>
          <a:p>
            <a:pPr indent="0" lvl="0" marL="0" rtl="0" algn="l">
              <a:spcBef>
                <a:spcPts val="1200"/>
              </a:spcBef>
              <a:spcAft>
                <a:spcPts val="0"/>
              </a:spcAft>
              <a:buNone/>
            </a:pPr>
            <a:r>
              <a:rPr lang="en">
                <a:solidFill>
                  <a:srgbClr val="000000"/>
                </a:solidFill>
              </a:rPr>
              <a:t>This indicates that the model explains only 4.9% of the variance in the premium amounts. A perfect model scores 1.0; a score near 0 means the model performs only slightly better than predicting the mean for all cases.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85" name="Google Shape;185;p27"/>
          <p:cNvPicPr preferRelativeResize="0"/>
          <p:nvPr/>
        </p:nvPicPr>
        <p:blipFill rotWithShape="1">
          <a:blip r:embed="rId3">
            <a:alphaModFix/>
          </a:blip>
          <a:srcRect b="0" l="0" r="10080" t="0"/>
          <a:stretch/>
        </p:blipFill>
        <p:spPr>
          <a:xfrm>
            <a:off x="5589275" y="204650"/>
            <a:ext cx="3415725" cy="105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7650" y="588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Actual vs Predicted Premiums</a:t>
            </a:r>
            <a:endParaRPr/>
          </a:p>
        </p:txBody>
      </p:sp>
      <p:sp>
        <p:nvSpPr>
          <p:cNvPr id="191" name="Google Shape;191;p28"/>
          <p:cNvSpPr txBox="1"/>
          <p:nvPr>
            <p:ph idx="1" type="body"/>
          </p:nvPr>
        </p:nvSpPr>
        <p:spPr>
          <a:xfrm>
            <a:off x="185350" y="1683775"/>
            <a:ext cx="4193700" cy="29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blue curve (Actual) is much wider and more spread out, showing that real premium amounts vary significantly across the dataset.</a:t>
            </a:r>
            <a:endParaRPr>
              <a:solidFill>
                <a:srgbClr val="000000"/>
              </a:solidFill>
            </a:endParaRPr>
          </a:p>
          <a:p>
            <a:pPr indent="0" lvl="0" marL="0" rtl="0" algn="l">
              <a:spcBef>
                <a:spcPts val="1200"/>
              </a:spcBef>
              <a:spcAft>
                <a:spcPts val="0"/>
              </a:spcAft>
              <a:buNone/>
            </a:pPr>
            <a:r>
              <a:rPr lang="en">
                <a:solidFill>
                  <a:srgbClr val="000000"/>
                </a:solidFill>
              </a:rPr>
              <a:t>The orange curve (Predicted) is sharply peaked around a narrow range (near $1000), indicating the model predicts similar values for most cases.</a:t>
            </a:r>
            <a:endParaRPr>
              <a:solidFill>
                <a:srgbClr val="000000"/>
              </a:solidFill>
            </a:endParaRPr>
          </a:p>
          <a:p>
            <a:pPr indent="0" lvl="0" marL="0" rtl="0" algn="l">
              <a:spcBef>
                <a:spcPts val="1200"/>
              </a:spcBef>
              <a:spcAft>
                <a:spcPts val="0"/>
              </a:spcAft>
              <a:buNone/>
            </a:pPr>
            <a:r>
              <a:rPr lang="en">
                <a:solidFill>
                  <a:srgbClr val="000000"/>
                </a:solidFill>
              </a:rPr>
              <a:t>This mismatch shows the model is not capturing the true variability in the data — it tends to play it safe and outputs values near the mean.</a:t>
            </a:r>
            <a:endParaRPr>
              <a:solidFill>
                <a:srgbClr val="000000"/>
              </a:solidFill>
            </a:endParaRPr>
          </a:p>
          <a:p>
            <a:pPr indent="0" lvl="0" marL="0" rtl="0" algn="l">
              <a:spcBef>
                <a:spcPts val="1200"/>
              </a:spcBef>
              <a:spcAft>
                <a:spcPts val="0"/>
              </a:spcAft>
              <a:buNone/>
            </a:pPr>
            <a:r>
              <a:rPr lang="en">
                <a:solidFill>
                  <a:srgbClr val="000000"/>
                </a:solidFill>
              </a:rPr>
              <a:t>The narrow prediction range explains the low R² score and the model’s tendency to underfit.</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92" name="Google Shape;192;p28"/>
          <p:cNvPicPr preferRelativeResize="0"/>
          <p:nvPr/>
        </p:nvPicPr>
        <p:blipFill>
          <a:blip r:embed="rId3">
            <a:alphaModFix/>
          </a:blip>
          <a:stretch>
            <a:fillRect/>
          </a:stretch>
        </p:blipFill>
        <p:spPr>
          <a:xfrm>
            <a:off x="4516575" y="1739850"/>
            <a:ext cx="4515543"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7650" y="600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a:t>
            </a:r>
            <a:r>
              <a:rPr lang="en"/>
              <a:t> of Prediction Errors</a:t>
            </a:r>
            <a:endParaRPr/>
          </a:p>
        </p:txBody>
      </p:sp>
      <p:sp>
        <p:nvSpPr>
          <p:cNvPr id="198" name="Google Shape;198;p29"/>
          <p:cNvSpPr txBox="1"/>
          <p:nvPr>
            <p:ph idx="1" type="body"/>
          </p:nvPr>
        </p:nvSpPr>
        <p:spPr>
          <a:xfrm>
            <a:off x="301200" y="1749250"/>
            <a:ext cx="3985200" cy="25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Most prediction errors fall between -1000 and +1000, indicating the model is usually off by around $1000 or less.</a:t>
            </a:r>
            <a:endParaRPr>
              <a:solidFill>
                <a:srgbClr val="000000"/>
              </a:solidFill>
            </a:endParaRPr>
          </a:p>
          <a:p>
            <a:pPr indent="0" lvl="0" marL="0" rtl="0" algn="l">
              <a:spcBef>
                <a:spcPts val="1200"/>
              </a:spcBef>
              <a:spcAft>
                <a:spcPts val="0"/>
              </a:spcAft>
              <a:buNone/>
            </a:pPr>
            <a:r>
              <a:rPr lang="en">
                <a:solidFill>
                  <a:srgbClr val="000000"/>
                </a:solidFill>
              </a:rPr>
              <a:t>The peak left of zero (around -500) means the model tends to underpredict premium amounts more often than it overpredicts.</a:t>
            </a:r>
            <a:endParaRPr>
              <a:solidFill>
                <a:srgbClr val="000000"/>
              </a:solidFill>
            </a:endParaRPr>
          </a:p>
          <a:p>
            <a:pPr indent="0" lvl="0" marL="0" rtl="0" algn="l">
              <a:spcBef>
                <a:spcPts val="1200"/>
              </a:spcBef>
              <a:spcAft>
                <a:spcPts val="0"/>
              </a:spcAft>
              <a:buNone/>
            </a:pPr>
            <a:r>
              <a:rPr lang="en">
                <a:solidFill>
                  <a:srgbClr val="000000"/>
                </a:solidFill>
              </a:rPr>
              <a:t>The long right tail suggests that when the model does overpredict, it can make larger mistakes.</a:t>
            </a:r>
            <a:endParaRPr>
              <a:solidFill>
                <a:srgbClr val="000000"/>
              </a:solidFill>
            </a:endParaRPr>
          </a:p>
          <a:p>
            <a:pPr indent="0" lvl="0" marL="0" rtl="0" algn="l">
              <a:spcBef>
                <a:spcPts val="1200"/>
              </a:spcBef>
              <a:spcAft>
                <a:spcPts val="0"/>
              </a:spcAft>
              <a:buNone/>
            </a:pPr>
            <a:r>
              <a:rPr lang="en">
                <a:solidFill>
                  <a:srgbClr val="000000"/>
                </a:solidFill>
              </a:rPr>
              <a:t>The overall shape is skewed, not centered at zero, reinforcing that the model has bias and isn’t well-calibrated.</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99" name="Google Shape;199;p29"/>
          <p:cNvPicPr preferRelativeResize="0"/>
          <p:nvPr/>
        </p:nvPicPr>
        <p:blipFill>
          <a:blip r:embed="rId3">
            <a:alphaModFix/>
          </a:blip>
          <a:stretch>
            <a:fillRect/>
          </a:stretch>
        </p:blipFill>
        <p:spPr>
          <a:xfrm>
            <a:off x="4572000" y="1749250"/>
            <a:ext cx="4515543"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Kaggle Competition &amp; 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Prediction and Kaggle Submission</a:t>
            </a:r>
            <a:endParaRPr/>
          </a:p>
        </p:txBody>
      </p:sp>
      <p:sp>
        <p:nvSpPr>
          <p:cNvPr id="210" name="Google Shape;210;p31"/>
          <p:cNvSpPr txBox="1"/>
          <p:nvPr/>
        </p:nvSpPr>
        <p:spPr>
          <a:xfrm>
            <a:off x="1031025" y="2108375"/>
            <a:ext cx="7240200" cy="23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After training the Random Forest model on the preprocessed training data, I used it to predict premium amounts for the unseen test data provided by Kaggle. Before prediction, I ensured the test data was cleaned and encoded using the exact same steps applied during training (e.g., handling missing values, encoding categorical variables, and extracting date features).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Once the predictions were generated, I created a submission file containing two columns: id and the predicted Premium Amount. This file matched the format required by Kaggle — a CSV with 800,000 rows. Finally, I uploaded the submission through the Kaggle competition page to receive the evaluation score based on the private and public leaderboard.</a:t>
            </a:r>
            <a:endParaRPr>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3" name="Google Shape;93;p14"/>
          <p:cNvSpPr txBox="1"/>
          <p:nvPr>
            <p:ph idx="1" type="body"/>
          </p:nvPr>
        </p:nvSpPr>
        <p:spPr>
          <a:xfrm>
            <a:off x="509725" y="2078875"/>
            <a:ext cx="3774300" cy="26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4"/>
                </a:solidFill>
              </a:rPr>
              <a:t>Purpose</a:t>
            </a:r>
            <a:endParaRPr sz="1400">
              <a:solidFill>
                <a:srgbClr val="202124"/>
              </a:solidFill>
            </a:endParaRPr>
          </a:p>
          <a:p>
            <a:pPr indent="-317500" lvl="0" marL="457200" rtl="0" algn="l">
              <a:spcBef>
                <a:spcPts val="1200"/>
              </a:spcBef>
              <a:spcAft>
                <a:spcPts val="0"/>
              </a:spcAft>
              <a:buClr>
                <a:srgbClr val="202124"/>
              </a:buClr>
              <a:buSzPts val="1400"/>
              <a:buChar char="●"/>
            </a:pPr>
            <a:r>
              <a:rPr lang="en" sz="1400">
                <a:solidFill>
                  <a:srgbClr val="202124"/>
                </a:solidFill>
              </a:rPr>
              <a:t>To gain hands-on experience implementing a machine learning model using the “Regression with an Insurance Dataset” competition.</a:t>
            </a:r>
            <a:endParaRPr sz="1400">
              <a:solidFill>
                <a:srgbClr val="202124"/>
              </a:solidFill>
            </a:endParaRPr>
          </a:p>
          <a:p>
            <a:pPr indent="-317500" lvl="0" marL="457200" rtl="0" algn="l">
              <a:spcBef>
                <a:spcPts val="0"/>
              </a:spcBef>
              <a:spcAft>
                <a:spcPts val="0"/>
              </a:spcAft>
              <a:buClr>
                <a:srgbClr val="202124"/>
              </a:buClr>
              <a:buSzPts val="1400"/>
              <a:buChar char="●"/>
            </a:pPr>
            <a:r>
              <a:rPr lang="en" sz="1400">
                <a:solidFill>
                  <a:srgbClr val="202124"/>
                </a:solidFill>
              </a:rPr>
              <a:t>To build a model that predicts insurance premium amounts based on a variety of customer and policy-related features.</a:t>
            </a:r>
            <a:endParaRPr sz="1400">
              <a:solidFill>
                <a:srgbClr val="202124"/>
              </a:solidFill>
            </a:endParaRPr>
          </a:p>
        </p:txBody>
      </p:sp>
      <p:sp>
        <p:nvSpPr>
          <p:cNvPr id="94" name="Google Shape;94;p14"/>
          <p:cNvSpPr txBox="1"/>
          <p:nvPr>
            <p:ph idx="2" type="body"/>
          </p:nvPr>
        </p:nvSpPr>
        <p:spPr>
          <a:xfrm>
            <a:off x="4655200" y="2078875"/>
            <a:ext cx="3986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402">
                <a:solidFill>
                  <a:srgbClr val="202124"/>
                </a:solidFill>
              </a:rPr>
              <a:t>Objectives </a:t>
            </a:r>
            <a:endParaRPr sz="1402">
              <a:solidFill>
                <a:srgbClr val="202124"/>
              </a:solidFill>
            </a:endParaRPr>
          </a:p>
          <a:p>
            <a:pPr indent="-317658" lvl="0" marL="457200" rtl="0" algn="l">
              <a:lnSpc>
                <a:spcPct val="105000"/>
              </a:lnSpc>
              <a:spcBef>
                <a:spcPts val="1200"/>
              </a:spcBef>
              <a:spcAft>
                <a:spcPts val="0"/>
              </a:spcAft>
              <a:buClr>
                <a:srgbClr val="202124"/>
              </a:buClr>
              <a:buSzPts val="1403"/>
              <a:buChar char="●"/>
            </a:pPr>
            <a:r>
              <a:rPr lang="en" sz="1402">
                <a:solidFill>
                  <a:srgbClr val="202124"/>
                </a:solidFill>
              </a:rPr>
              <a:t>To preprocess a large dataset by handling missing values through customized imputation strategies.</a:t>
            </a:r>
            <a:endParaRPr sz="1402">
              <a:solidFill>
                <a:srgbClr val="202124"/>
              </a:solidFill>
            </a:endParaRPr>
          </a:p>
          <a:p>
            <a:pPr indent="-317658" lvl="0" marL="457200" rtl="0" algn="l">
              <a:lnSpc>
                <a:spcPct val="105000"/>
              </a:lnSpc>
              <a:spcBef>
                <a:spcPts val="0"/>
              </a:spcBef>
              <a:spcAft>
                <a:spcPts val="0"/>
              </a:spcAft>
              <a:buClr>
                <a:srgbClr val="202124"/>
              </a:buClr>
              <a:buSzPts val="1403"/>
              <a:buChar char="●"/>
            </a:pPr>
            <a:r>
              <a:rPr lang="en" sz="1402">
                <a:solidFill>
                  <a:srgbClr val="202124"/>
                </a:solidFill>
              </a:rPr>
              <a:t>To transform and encode categorical variables effectively for machine learning readiness.</a:t>
            </a:r>
            <a:endParaRPr sz="1402">
              <a:solidFill>
                <a:srgbClr val="202124"/>
              </a:solidFill>
            </a:endParaRPr>
          </a:p>
          <a:p>
            <a:pPr indent="-317658" lvl="0" marL="457200" rtl="0" algn="l">
              <a:lnSpc>
                <a:spcPct val="105000"/>
              </a:lnSpc>
              <a:spcBef>
                <a:spcPts val="0"/>
              </a:spcBef>
              <a:spcAft>
                <a:spcPts val="0"/>
              </a:spcAft>
              <a:buClr>
                <a:srgbClr val="202124"/>
              </a:buClr>
              <a:buSzPts val="1403"/>
              <a:buChar char="●"/>
            </a:pPr>
            <a:r>
              <a:rPr lang="en" sz="1402">
                <a:solidFill>
                  <a:srgbClr val="202124"/>
                </a:solidFill>
              </a:rPr>
              <a:t>To train a regression model, evaluate its performance using standard metrics, and analyze the results to identify potential improvements.</a:t>
            </a:r>
            <a:endParaRPr sz="1402">
              <a:solidFill>
                <a:srgbClr val="20212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27813" y="565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Kaggle Competition Score: ~1.15</a:t>
            </a:r>
            <a:endParaRPr/>
          </a:p>
        </p:txBody>
      </p:sp>
      <p:pic>
        <p:nvPicPr>
          <p:cNvPr id="216" name="Google Shape;216;p32"/>
          <p:cNvPicPr preferRelativeResize="0"/>
          <p:nvPr/>
        </p:nvPicPr>
        <p:blipFill>
          <a:blip r:embed="rId3">
            <a:alphaModFix/>
          </a:blip>
          <a:stretch>
            <a:fillRect/>
          </a:stretch>
        </p:blipFill>
        <p:spPr>
          <a:xfrm>
            <a:off x="288600" y="1599000"/>
            <a:ext cx="8566779" cy="313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9450" y="565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Data, Model, and Resource Challenges</a:t>
            </a:r>
            <a:endParaRPr/>
          </a:p>
        </p:txBody>
      </p:sp>
      <p:sp>
        <p:nvSpPr>
          <p:cNvPr id="222" name="Google Shape;222;p33"/>
          <p:cNvSpPr txBox="1"/>
          <p:nvPr>
            <p:ph idx="1" type="body"/>
          </p:nvPr>
        </p:nvSpPr>
        <p:spPr>
          <a:xfrm>
            <a:off x="287550" y="1494375"/>
            <a:ext cx="85689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Data Preprocessing Issues</a:t>
            </a:r>
            <a:endParaRPr u="sng"/>
          </a:p>
          <a:p>
            <a:pPr indent="-311150" lvl="0" marL="457200" rtl="0" algn="l">
              <a:spcBef>
                <a:spcPts val="0"/>
              </a:spcBef>
              <a:spcAft>
                <a:spcPts val="0"/>
              </a:spcAft>
              <a:buSzPts val="1300"/>
              <a:buChar char="●"/>
            </a:pPr>
            <a:r>
              <a:rPr lang="en"/>
              <a:t>Handling missing values was a key challenge. Several features contained null entries, including Exercise Frequency, Occupation, and Credit Score. To address this, custom imputation strategies were applied—such as using the median for numerical features and mode for categorical ones. </a:t>
            </a:r>
            <a:endParaRPr/>
          </a:p>
          <a:p>
            <a:pPr indent="0" lvl="0" marL="0" rtl="0" algn="l">
              <a:spcBef>
                <a:spcPts val="0"/>
              </a:spcBef>
              <a:spcAft>
                <a:spcPts val="0"/>
              </a:spcAft>
              <a:buNone/>
            </a:pPr>
            <a:r>
              <a:t/>
            </a:r>
            <a:endParaRPr sz="500"/>
          </a:p>
          <a:p>
            <a:pPr indent="0" lvl="0" marL="0" rtl="0" algn="l">
              <a:spcBef>
                <a:spcPts val="0"/>
              </a:spcBef>
              <a:spcAft>
                <a:spcPts val="0"/>
              </a:spcAft>
              <a:buNone/>
            </a:pPr>
            <a:r>
              <a:rPr lang="en" u="sng"/>
              <a:t>Model Performance Limitations</a:t>
            </a:r>
            <a:endParaRPr u="sng"/>
          </a:p>
          <a:p>
            <a:pPr indent="-311150" lvl="0" marL="457200" rtl="0" algn="l">
              <a:spcBef>
                <a:spcPts val="0"/>
              </a:spcBef>
              <a:spcAft>
                <a:spcPts val="0"/>
              </a:spcAft>
              <a:buSzPts val="1300"/>
              <a:buChar char="●"/>
            </a:pPr>
            <a:r>
              <a:rPr lang="en"/>
              <a:t>The baseline RandomForestRegressor showed poor performance, with an R² score of just 0.049. The model struggled to capture the variance in premium amounts, often predicting values close to the mean. This underperformance highlights the need for more advanced modeling techniques, feature engineering, or hyperparameter tuning in future iterations.</a:t>
            </a:r>
            <a:endParaRPr/>
          </a:p>
          <a:p>
            <a:pPr indent="0" lvl="0" marL="0" rtl="0" algn="l">
              <a:spcBef>
                <a:spcPts val="0"/>
              </a:spcBef>
              <a:spcAft>
                <a:spcPts val="0"/>
              </a:spcAft>
              <a:buNone/>
            </a:pPr>
            <a:r>
              <a:t/>
            </a:r>
            <a:endParaRPr sz="500"/>
          </a:p>
          <a:p>
            <a:pPr indent="0" lvl="0" marL="0" rtl="0" algn="l">
              <a:spcBef>
                <a:spcPts val="0"/>
              </a:spcBef>
              <a:spcAft>
                <a:spcPts val="0"/>
              </a:spcAft>
              <a:buNone/>
            </a:pPr>
            <a:r>
              <a:rPr lang="en" u="sng"/>
              <a:t>Computational Constraints</a:t>
            </a:r>
            <a:endParaRPr u="sng"/>
          </a:p>
          <a:p>
            <a:pPr indent="-311150" lvl="0" marL="457200" rtl="0" algn="l">
              <a:spcBef>
                <a:spcPts val="0"/>
              </a:spcBef>
              <a:spcAft>
                <a:spcPts val="0"/>
              </a:spcAft>
              <a:buSzPts val="1300"/>
              <a:buChar char="●"/>
            </a:pPr>
            <a:r>
              <a:rPr lang="en"/>
              <a:t>Initial attempts to train the model using 100 trees (the default setting) consumed excessive RAM and took too long to run in the Google Colab environment. To overcome this, the number of trees was reduced to 50 and the maximum depth was decreased. While this may have contributed to underfitting, it allowed the model to successfully train on the large dataset within resource limits.</a:t>
            </a:r>
            <a:r>
              <a:rPr lang="en"/>
              <a:t> </a:t>
            </a:r>
            <a:br>
              <a:rPr lang="en"/>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Pipeline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44100" y="1469250"/>
            <a:ext cx="37743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40"/>
              <a:t>Data Cleaning</a:t>
            </a:r>
            <a:endParaRPr sz="2040"/>
          </a:p>
        </p:txBody>
      </p:sp>
      <p:sp>
        <p:nvSpPr>
          <p:cNvPr id="105" name="Google Shape;105;p16"/>
          <p:cNvSpPr txBox="1"/>
          <p:nvPr>
            <p:ph idx="1" type="body"/>
          </p:nvPr>
        </p:nvSpPr>
        <p:spPr>
          <a:xfrm>
            <a:off x="544100" y="2125225"/>
            <a:ext cx="36381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Dropped irrelevant columns such as id before model training</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Converted Policy Start Date from string to datetime format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Ensured all categorical and numerical columns had consistent data types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Checked for and removed rows with missing target values (Premium Amount) in the training set</a:t>
            </a:r>
            <a:endParaRPr sz="1400">
              <a:solidFill>
                <a:srgbClr val="000000"/>
              </a:solidFill>
            </a:endParaRPr>
          </a:p>
        </p:txBody>
      </p:sp>
      <p:sp>
        <p:nvSpPr>
          <p:cNvPr id="106" name="Google Shape;106;p16"/>
          <p:cNvSpPr txBox="1"/>
          <p:nvPr>
            <p:ph idx="2" type="body"/>
          </p:nvPr>
        </p:nvSpPr>
        <p:spPr>
          <a:xfrm>
            <a:off x="4689954" y="2125213"/>
            <a:ext cx="37743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Replaced missing Age, Annual Income, and Credit Score with the median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Used the mode to impute missing values for Marital Status, Customer Feedback, and Occupation (grouped by education where needed)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Imputed missing Exercise Frequency using the most common category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Filled Previous Claims with 0, assuming no claim history</a:t>
            </a:r>
            <a:endParaRPr sz="1400">
              <a:solidFill>
                <a:srgbClr val="000000"/>
              </a:solidFill>
            </a:endParaRPr>
          </a:p>
        </p:txBody>
      </p:sp>
      <p:sp>
        <p:nvSpPr>
          <p:cNvPr id="107" name="Google Shape;107;p16"/>
          <p:cNvSpPr txBox="1"/>
          <p:nvPr>
            <p:ph type="title"/>
          </p:nvPr>
        </p:nvSpPr>
        <p:spPr>
          <a:xfrm>
            <a:off x="4689950" y="1469238"/>
            <a:ext cx="37743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40"/>
              <a:t>Handling Missing Values</a:t>
            </a:r>
            <a:endParaRPr sz="20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98000" y="1427825"/>
            <a:ext cx="37743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40"/>
              <a:t>Feature Engineering</a:t>
            </a:r>
            <a:endParaRPr sz="2040"/>
          </a:p>
        </p:txBody>
      </p:sp>
      <p:sp>
        <p:nvSpPr>
          <p:cNvPr id="113" name="Google Shape;113;p17"/>
          <p:cNvSpPr txBox="1"/>
          <p:nvPr>
            <p:ph idx="1" type="body"/>
          </p:nvPr>
        </p:nvSpPr>
        <p:spPr>
          <a:xfrm>
            <a:off x="266550" y="1963025"/>
            <a:ext cx="4237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Extracted Policy Year, Month, and DayOfWeek from the Policy Start Date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Encoded categorical variables using:</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Binary encoding for Gender and Smoking Status</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Ordinal encoding for ordered categories like Education Level and Customer Feedback</a:t>
            </a:r>
            <a:endParaRPr sz="1300">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Mapped high-cardinality features like Occupation, Location, and Property Type to numeric codes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Dropped the original Policy Start Date column after extraction</a:t>
            </a:r>
            <a:endParaRPr>
              <a:solidFill>
                <a:srgbClr val="000000"/>
              </a:solidFill>
            </a:endParaRPr>
          </a:p>
        </p:txBody>
      </p:sp>
      <p:sp>
        <p:nvSpPr>
          <p:cNvPr id="114" name="Google Shape;114;p17"/>
          <p:cNvSpPr txBox="1"/>
          <p:nvPr>
            <p:ph idx="2" type="body"/>
          </p:nvPr>
        </p:nvSpPr>
        <p:spPr>
          <a:xfrm>
            <a:off x="4643600" y="1963025"/>
            <a:ext cx="4137300" cy="237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RandomForestRegressor was chosen for its robustness with mixed feature types, ability to handle non-linear relationships, and minimal need for preprocessing</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Also, performs well even with minimal hyperparameter tuning</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Chose conservative parameters (max_depth=15, n_estimators=50, min_samples_leaf=10) to manage memory usage</a:t>
            </a:r>
            <a:endParaRPr>
              <a:solidFill>
                <a:srgbClr val="000000"/>
              </a:solidFill>
            </a:endParaRPr>
          </a:p>
        </p:txBody>
      </p:sp>
      <p:sp>
        <p:nvSpPr>
          <p:cNvPr id="115" name="Google Shape;115;p17"/>
          <p:cNvSpPr txBox="1"/>
          <p:nvPr>
            <p:ph type="title"/>
          </p:nvPr>
        </p:nvSpPr>
        <p:spPr>
          <a:xfrm>
            <a:off x="4825100" y="1427825"/>
            <a:ext cx="37743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40"/>
              <a:t>Model Selection</a:t>
            </a:r>
            <a:endParaRPr sz="204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t>
            </a:r>
            <a:r>
              <a:rPr lang="en"/>
              <a:t>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650" y="5288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Distribution of Premium Amount</a:t>
            </a:r>
            <a:endParaRPr/>
          </a:p>
        </p:txBody>
      </p:sp>
      <p:sp>
        <p:nvSpPr>
          <p:cNvPr id="126" name="Google Shape;126;p19"/>
          <p:cNvSpPr txBox="1"/>
          <p:nvPr>
            <p:ph idx="1" type="body"/>
          </p:nvPr>
        </p:nvSpPr>
        <p:spPr>
          <a:xfrm>
            <a:off x="246800" y="1441375"/>
            <a:ext cx="3998400" cy="24543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1200"/>
              </a:spcBef>
              <a:spcAft>
                <a:spcPts val="0"/>
              </a:spcAft>
              <a:buClr>
                <a:srgbClr val="000000"/>
              </a:buClr>
              <a:buSzPts val="1200"/>
              <a:buChar char="●"/>
            </a:pPr>
            <a:r>
              <a:rPr lang="en" sz="1200">
                <a:solidFill>
                  <a:srgbClr val="000000"/>
                </a:solidFill>
              </a:rPr>
              <a:t>This histogram with KDE (kernel density estimate) displays the distribution of Premium Amount values across the training dataset:</a:t>
            </a:r>
            <a:endParaRPr sz="1200">
              <a:solidFill>
                <a:srgbClr val="000000"/>
              </a:solidFill>
            </a:endParaRPr>
          </a:p>
          <a:p>
            <a:pPr indent="-304800" lvl="0" marL="457200" rtl="0" algn="l">
              <a:lnSpc>
                <a:spcPct val="100000"/>
              </a:lnSpc>
              <a:spcBef>
                <a:spcPts val="1200"/>
              </a:spcBef>
              <a:spcAft>
                <a:spcPts val="0"/>
              </a:spcAft>
              <a:buClr>
                <a:srgbClr val="000000"/>
              </a:buClr>
              <a:buSzPts val="1200"/>
              <a:buFont typeface="Arial"/>
              <a:buChar char="●"/>
            </a:pPr>
            <a:r>
              <a:rPr lang="en" sz="1200">
                <a:solidFill>
                  <a:srgbClr val="000000"/>
                </a:solidFill>
              </a:rPr>
              <a:t>The distribution is right-skewed (positively skewed), meaning:</a:t>
            </a:r>
            <a:endParaRPr sz="1200">
              <a:solidFill>
                <a:srgbClr val="000000"/>
              </a:solidFill>
            </a:endParaRPr>
          </a:p>
          <a:p>
            <a:pPr indent="-304800" lvl="1" marL="914400" rtl="0" algn="l">
              <a:lnSpc>
                <a:spcPct val="100000"/>
              </a:lnSpc>
              <a:spcBef>
                <a:spcPts val="1200"/>
              </a:spcBef>
              <a:spcAft>
                <a:spcPts val="0"/>
              </a:spcAft>
              <a:buClr>
                <a:srgbClr val="000000"/>
              </a:buClr>
              <a:buSzPts val="1200"/>
              <a:buFont typeface="Arial"/>
              <a:buChar char="○"/>
            </a:pPr>
            <a:r>
              <a:rPr lang="en" sz="1200">
                <a:solidFill>
                  <a:srgbClr val="000000"/>
                </a:solidFill>
              </a:rPr>
              <a:t>A large number of policies have low premium amounts (e.g., under $1000)</a:t>
            </a:r>
            <a:endParaRPr sz="1200">
              <a:solidFill>
                <a:srgbClr val="000000"/>
              </a:solidFill>
            </a:endParaRPr>
          </a:p>
          <a:p>
            <a:pPr indent="-304800" lvl="1" marL="914400" rtl="0" algn="l">
              <a:lnSpc>
                <a:spcPct val="100000"/>
              </a:lnSpc>
              <a:spcBef>
                <a:spcPts val="1200"/>
              </a:spcBef>
              <a:spcAft>
                <a:spcPts val="0"/>
              </a:spcAft>
              <a:buClr>
                <a:srgbClr val="000000"/>
              </a:buClr>
              <a:buSzPts val="1200"/>
              <a:buFont typeface="Arial"/>
              <a:buChar char="○"/>
            </a:pPr>
            <a:r>
              <a:rPr lang="en" sz="1200">
                <a:solidFill>
                  <a:srgbClr val="000000"/>
                </a:solidFill>
              </a:rPr>
              <a:t>Fewer policies have high premium amounts, with a long tail extending past $4000</a:t>
            </a:r>
            <a:endParaRPr sz="1200">
              <a:solidFill>
                <a:srgbClr val="000000"/>
              </a:solidFill>
            </a:endParaRPr>
          </a:p>
          <a:p>
            <a:pPr indent="-304800" lvl="0" marL="457200" rtl="0" algn="l">
              <a:lnSpc>
                <a:spcPct val="100000"/>
              </a:lnSpc>
              <a:spcBef>
                <a:spcPts val="1200"/>
              </a:spcBef>
              <a:spcAft>
                <a:spcPts val="0"/>
              </a:spcAft>
              <a:buClr>
                <a:srgbClr val="000000"/>
              </a:buClr>
              <a:buSzPts val="1200"/>
              <a:buFont typeface="Arial"/>
              <a:buChar char="●"/>
            </a:pPr>
            <a:r>
              <a:rPr lang="en" sz="1200">
                <a:solidFill>
                  <a:srgbClr val="000000"/>
                </a:solidFill>
              </a:rPr>
              <a:t>There are multiple local peaks, indicating potential clusters or price tiers in the data</a:t>
            </a:r>
            <a:endParaRPr sz="1200">
              <a:solidFill>
                <a:srgbClr val="000000"/>
              </a:solidFill>
            </a:endParaRPr>
          </a:p>
          <a:p>
            <a:pPr indent="-304800" lvl="0" marL="457200" rtl="0" algn="l">
              <a:lnSpc>
                <a:spcPct val="100000"/>
              </a:lnSpc>
              <a:spcBef>
                <a:spcPts val="1200"/>
              </a:spcBef>
              <a:spcAft>
                <a:spcPts val="0"/>
              </a:spcAft>
              <a:buClr>
                <a:srgbClr val="000000"/>
              </a:buClr>
              <a:buSzPts val="1200"/>
              <a:buFont typeface="Arial"/>
              <a:buChar char="●"/>
            </a:pPr>
            <a:r>
              <a:rPr lang="en" sz="1200">
                <a:solidFill>
                  <a:srgbClr val="000000"/>
                </a:solidFill>
              </a:rPr>
              <a:t>This kind of skew is typical for financial or pricing data, and it may suggest the need for log transformation during modeling</a:t>
            </a:r>
            <a:endParaRPr sz="1200">
              <a:solidFill>
                <a:srgbClr val="000000"/>
              </a:solidFill>
            </a:endParaRPr>
          </a:p>
          <a:p>
            <a:pPr indent="0" lvl="0" marL="0" rtl="0" algn="l">
              <a:spcBef>
                <a:spcPts val="1000"/>
              </a:spcBef>
              <a:spcAft>
                <a:spcPts val="0"/>
              </a:spcAft>
              <a:buNone/>
            </a:pPr>
            <a:r>
              <a:t/>
            </a:r>
            <a:endParaRPr sz="1200">
              <a:solidFill>
                <a:srgbClr val="202124"/>
              </a:solidFill>
            </a:endParaRPr>
          </a:p>
        </p:txBody>
      </p:sp>
      <p:pic>
        <p:nvPicPr>
          <p:cNvPr id="127" name="Google Shape;127;p19"/>
          <p:cNvPicPr preferRelativeResize="0"/>
          <p:nvPr/>
        </p:nvPicPr>
        <p:blipFill>
          <a:blip r:embed="rId3">
            <a:alphaModFix/>
          </a:blip>
          <a:stretch>
            <a:fillRect/>
          </a:stretch>
        </p:blipFill>
        <p:spPr>
          <a:xfrm>
            <a:off x="4377875" y="1344800"/>
            <a:ext cx="4594000" cy="35012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7650" y="5288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Age vs Premium Amount</a:t>
            </a:r>
            <a:endParaRPr/>
          </a:p>
          <a:p>
            <a:pPr indent="0" lvl="0" marL="0" rtl="0" algn="l">
              <a:spcBef>
                <a:spcPts val="0"/>
              </a:spcBef>
              <a:spcAft>
                <a:spcPts val="0"/>
              </a:spcAft>
              <a:buNone/>
            </a:pPr>
            <a:r>
              <a:t/>
            </a:r>
            <a:endParaRPr/>
          </a:p>
        </p:txBody>
      </p:sp>
      <p:sp>
        <p:nvSpPr>
          <p:cNvPr id="133" name="Google Shape;133;p20"/>
          <p:cNvSpPr txBox="1"/>
          <p:nvPr>
            <p:ph idx="1" type="body"/>
          </p:nvPr>
        </p:nvSpPr>
        <p:spPr>
          <a:xfrm>
            <a:off x="246800" y="1510475"/>
            <a:ext cx="3633900" cy="23853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lang="en" sz="1350">
                <a:solidFill>
                  <a:srgbClr val="000000"/>
                </a:solidFill>
              </a:rPr>
              <a:t>Most policyholders are aged 25 to 45, with premiums clustering between $500–$1500.</a:t>
            </a:r>
            <a:endParaRPr sz="1350">
              <a:solidFill>
                <a:srgbClr val="000000"/>
              </a:solidFill>
            </a:endParaRPr>
          </a:p>
          <a:p>
            <a:pPr indent="-314325" lvl="0" marL="457200" rtl="0" algn="l">
              <a:spcBef>
                <a:spcPts val="1000"/>
              </a:spcBef>
              <a:spcAft>
                <a:spcPts val="0"/>
              </a:spcAft>
              <a:buClr>
                <a:srgbClr val="000000"/>
              </a:buClr>
              <a:buSzPts val="1350"/>
              <a:buChar char="●"/>
            </a:pPr>
            <a:r>
              <a:rPr lang="en" sz="1350">
                <a:solidFill>
                  <a:srgbClr val="000000"/>
                </a:solidFill>
              </a:rPr>
              <a:t>The vertical lines suggest age values may be binned or rounded, especially around ages like 40.</a:t>
            </a:r>
            <a:endParaRPr sz="1350">
              <a:solidFill>
                <a:srgbClr val="000000"/>
              </a:solidFill>
            </a:endParaRPr>
          </a:p>
          <a:p>
            <a:pPr indent="-314325" lvl="0" marL="457200" rtl="0" algn="l">
              <a:spcBef>
                <a:spcPts val="1000"/>
              </a:spcBef>
              <a:spcAft>
                <a:spcPts val="0"/>
              </a:spcAft>
              <a:buClr>
                <a:srgbClr val="000000"/>
              </a:buClr>
              <a:buSzPts val="1350"/>
              <a:buChar char="●"/>
            </a:pPr>
            <a:r>
              <a:rPr lang="en" sz="1350">
                <a:solidFill>
                  <a:srgbClr val="000000"/>
                </a:solidFill>
              </a:rPr>
              <a:t>Premium amounts show horizontal bands at common values (e.g., $500, $1000), indicating possible pricing tiers.</a:t>
            </a:r>
            <a:endParaRPr sz="1350">
              <a:solidFill>
                <a:srgbClr val="000000"/>
              </a:solidFill>
            </a:endParaRPr>
          </a:p>
          <a:p>
            <a:pPr indent="-314325" lvl="0" marL="457200" rtl="0" algn="l">
              <a:spcBef>
                <a:spcPts val="1000"/>
              </a:spcBef>
              <a:spcAft>
                <a:spcPts val="0"/>
              </a:spcAft>
              <a:buClr>
                <a:srgbClr val="000000"/>
              </a:buClr>
              <a:buSzPts val="1350"/>
              <a:buChar char="●"/>
            </a:pPr>
            <a:r>
              <a:rPr lang="en" sz="1350">
                <a:solidFill>
                  <a:srgbClr val="000000"/>
                </a:solidFill>
              </a:rPr>
              <a:t>There’s no clear trend between age and premium, suggesting age alone may not be a strong predictor.</a:t>
            </a:r>
            <a:endParaRPr sz="1350">
              <a:solidFill>
                <a:srgbClr val="000000"/>
              </a:solidFill>
            </a:endParaRPr>
          </a:p>
          <a:p>
            <a:pPr indent="0" lvl="0" marL="0" rtl="0" algn="l">
              <a:spcBef>
                <a:spcPts val="100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id="134" name="Google Shape;134;p20"/>
          <p:cNvPicPr preferRelativeResize="0"/>
          <p:nvPr/>
        </p:nvPicPr>
        <p:blipFill>
          <a:blip r:embed="rId3">
            <a:alphaModFix/>
          </a:blip>
          <a:stretch>
            <a:fillRect/>
          </a:stretch>
        </p:blipFill>
        <p:spPr>
          <a:xfrm>
            <a:off x="4274675" y="1146950"/>
            <a:ext cx="4637100" cy="387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7650" y="5288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Annual Income vs Premium Amount</a:t>
            </a:r>
            <a:endParaRPr/>
          </a:p>
        </p:txBody>
      </p:sp>
      <p:sp>
        <p:nvSpPr>
          <p:cNvPr id="140" name="Google Shape;140;p21"/>
          <p:cNvSpPr txBox="1"/>
          <p:nvPr>
            <p:ph idx="1" type="body"/>
          </p:nvPr>
        </p:nvSpPr>
        <p:spPr>
          <a:xfrm>
            <a:off x="246800" y="1510475"/>
            <a:ext cx="3738300" cy="2385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The majority of policyholders earn less than $50,000, and most premiums fall between $500–$1500.</a:t>
            </a:r>
            <a:endParaRPr>
              <a:solidFill>
                <a:srgbClr val="000000"/>
              </a:solidFill>
            </a:endParaRPr>
          </a:p>
          <a:p>
            <a:pPr indent="-311150" lvl="0" marL="457200" rtl="0" algn="l">
              <a:spcBef>
                <a:spcPts val="1000"/>
              </a:spcBef>
              <a:spcAft>
                <a:spcPts val="0"/>
              </a:spcAft>
              <a:buClr>
                <a:srgbClr val="000000"/>
              </a:buClr>
              <a:buSzPts val="1300"/>
              <a:buChar char="●"/>
            </a:pPr>
            <a:r>
              <a:rPr lang="en">
                <a:solidFill>
                  <a:srgbClr val="000000"/>
                </a:solidFill>
              </a:rPr>
              <a:t>A dense cluster exists at low income and low premium ranges, indicating the model has most of its training data in that zone.</a:t>
            </a:r>
            <a:endParaRPr>
              <a:solidFill>
                <a:srgbClr val="000000"/>
              </a:solidFill>
            </a:endParaRPr>
          </a:p>
          <a:p>
            <a:pPr indent="-311150" lvl="0" marL="457200" rtl="0" algn="l">
              <a:spcBef>
                <a:spcPts val="1000"/>
              </a:spcBef>
              <a:spcAft>
                <a:spcPts val="0"/>
              </a:spcAft>
              <a:buClr>
                <a:srgbClr val="000000"/>
              </a:buClr>
              <a:buSzPts val="1300"/>
              <a:buChar char="●"/>
            </a:pPr>
            <a:r>
              <a:rPr lang="en">
                <a:solidFill>
                  <a:srgbClr val="000000"/>
                </a:solidFill>
              </a:rPr>
              <a:t>Higher incomes don’t clearly correlate with higher premiums — premiums remain fairly consistent across income brackets.</a:t>
            </a:r>
            <a:endParaRPr>
              <a:solidFill>
                <a:srgbClr val="000000"/>
              </a:solidFill>
            </a:endParaRPr>
          </a:p>
          <a:p>
            <a:pPr indent="-311150" lvl="0" marL="457200" rtl="0" algn="l">
              <a:spcBef>
                <a:spcPts val="1000"/>
              </a:spcBef>
              <a:spcAft>
                <a:spcPts val="1000"/>
              </a:spcAft>
              <a:buClr>
                <a:srgbClr val="000000"/>
              </a:buClr>
              <a:buSzPts val="1300"/>
              <a:buChar char="●"/>
            </a:pPr>
            <a:r>
              <a:rPr lang="en">
                <a:solidFill>
                  <a:srgbClr val="000000"/>
                </a:solidFill>
              </a:rPr>
              <a:t>The horizontal banding again suggests that premium values may be tiered or pre-binned.</a:t>
            </a:r>
            <a:endParaRPr>
              <a:solidFill>
                <a:srgbClr val="000000"/>
              </a:solidFill>
            </a:endParaRPr>
          </a:p>
        </p:txBody>
      </p:sp>
      <p:pic>
        <p:nvPicPr>
          <p:cNvPr id="141" name="Google Shape;141;p21"/>
          <p:cNvPicPr preferRelativeResize="0"/>
          <p:nvPr/>
        </p:nvPicPr>
        <p:blipFill>
          <a:blip r:embed="rId3">
            <a:alphaModFix/>
          </a:blip>
          <a:stretch>
            <a:fillRect/>
          </a:stretch>
        </p:blipFill>
        <p:spPr>
          <a:xfrm>
            <a:off x="4344175" y="1216450"/>
            <a:ext cx="4583000" cy="381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