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1" r:id="rId7"/>
    <p:sldId id="268" r:id="rId8"/>
    <p:sldId id="264" r:id="rId9"/>
    <p:sldId id="265" r:id="rId10"/>
    <p:sldId id="266"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Race </a:t>
            </a:r>
            <a:r>
              <a:rPr lang="en-IN" dirty="0"/>
              <a:t>Analysis </a:t>
            </a:r>
          </a:p>
        </p:txBody>
      </p:sp>
      <p:sp>
        <p:nvSpPr>
          <p:cNvPr id="3" name="Subtitle 2"/>
          <p:cNvSpPr>
            <a:spLocks noGrp="1"/>
          </p:cNvSpPr>
          <p:nvPr>
            <p:ph type="subTitle" idx="1"/>
          </p:nvPr>
        </p:nvSpPr>
        <p:spPr/>
        <p:txBody>
          <a:bodyPr/>
          <a:lstStyle/>
          <a:p>
            <a:r>
              <a:rPr lang="en-IN" dirty="0" smtClean="0"/>
              <a:t>By abhi.n</a:t>
            </a:r>
            <a:endParaRPr lang="en-IN" dirty="0"/>
          </a:p>
        </p:txBody>
      </p:sp>
    </p:spTree>
    <p:extLst>
      <p:ext uri="{BB962C8B-B14F-4D97-AF65-F5344CB8AC3E}">
        <p14:creationId xmlns:p14="http://schemas.microsoft.com/office/powerpoint/2010/main" val="1291820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95653" y="633046"/>
            <a:ext cx="10673861" cy="2308324"/>
          </a:xfrm>
          <a:prstGeom prst="rect">
            <a:avLst/>
          </a:prstGeom>
        </p:spPr>
        <p:txBody>
          <a:bodyPr wrap="square">
            <a:spAutoFit/>
          </a:bodyPr>
          <a:lstStyle/>
          <a:p>
            <a:r>
              <a:rPr lang="en-US" b="1" dirty="0"/>
              <a:t>4. Driver and Team Insights</a:t>
            </a:r>
          </a:p>
          <a:p>
            <a:pPr>
              <a:buFont typeface="Arial" panose="020B0604020202020204" pitchFamily="34" charset="0"/>
              <a:buChar char="•"/>
            </a:pPr>
            <a:r>
              <a:rPr lang="en-US" b="1" dirty="0"/>
              <a:t>Driver Combinations</a:t>
            </a:r>
            <a:r>
              <a:rPr lang="en-US" dirty="0"/>
              <a:t>:</a:t>
            </a:r>
          </a:p>
          <a:p>
            <a:pPr marL="742950" lvl="1" indent="-285750">
              <a:buFont typeface="Arial" panose="020B0604020202020204" pitchFamily="34" charset="0"/>
              <a:buChar char="•"/>
            </a:pPr>
            <a:r>
              <a:rPr lang="en-US" dirty="0"/>
              <a:t>There were </a:t>
            </a:r>
            <a:r>
              <a:rPr lang="en-US" b="1" dirty="0"/>
              <a:t>65 unique driver combinations</a:t>
            </a:r>
            <a:r>
              <a:rPr lang="en-US" dirty="0"/>
              <a:t>, indicating a diverse set of strategies and skill sets.</a:t>
            </a:r>
          </a:p>
          <a:p>
            <a:pPr marL="742950" lvl="1" indent="-285750">
              <a:buFont typeface="Arial" panose="020B0604020202020204" pitchFamily="34" charset="0"/>
              <a:buChar char="•"/>
            </a:pPr>
            <a:r>
              <a:rPr lang="en-US" dirty="0"/>
              <a:t>Teams with well-balanced driver rotations likely performed better in endurance metrics.</a:t>
            </a:r>
          </a:p>
          <a:p>
            <a:pPr>
              <a:buFont typeface="Arial" panose="020B0604020202020204" pitchFamily="34" charset="0"/>
              <a:buChar char="•"/>
            </a:pPr>
            <a:r>
              <a:rPr lang="en-US" b="1" dirty="0"/>
              <a:t>Team Representation</a:t>
            </a:r>
            <a:r>
              <a:rPr lang="en-US" dirty="0"/>
              <a:t>:</a:t>
            </a:r>
          </a:p>
          <a:p>
            <a:pPr marL="742950" lvl="1" indent="-285750">
              <a:buFont typeface="Arial" panose="020B0604020202020204" pitchFamily="34" charset="0"/>
              <a:buChar char="•"/>
            </a:pPr>
            <a:r>
              <a:rPr lang="en-US" b="1" dirty="0"/>
              <a:t>45 unique teams</a:t>
            </a:r>
            <a:r>
              <a:rPr lang="en-US" dirty="0"/>
              <a:t> were part of the event, with many competing in specific categories. This suggests a competitive multi-class environment.</a:t>
            </a:r>
          </a:p>
        </p:txBody>
      </p:sp>
      <p:sp>
        <p:nvSpPr>
          <p:cNvPr id="22" name="Rectangle 21"/>
          <p:cNvSpPr/>
          <p:nvPr/>
        </p:nvSpPr>
        <p:spPr>
          <a:xfrm>
            <a:off x="474784" y="3771351"/>
            <a:ext cx="10673861" cy="2585323"/>
          </a:xfrm>
          <a:prstGeom prst="rect">
            <a:avLst/>
          </a:prstGeom>
        </p:spPr>
        <p:txBody>
          <a:bodyPr wrap="square">
            <a:spAutoFit/>
          </a:bodyPr>
          <a:lstStyle/>
          <a:p>
            <a:r>
              <a:rPr lang="en-US" b="1" dirty="0"/>
              <a:t>5. Status and Completion Insights</a:t>
            </a:r>
          </a:p>
          <a:p>
            <a:pPr>
              <a:buFont typeface="Arial" panose="020B0604020202020204" pitchFamily="34" charset="0"/>
              <a:buChar char="•"/>
            </a:pPr>
            <a:r>
              <a:rPr lang="en-US" b="1" dirty="0"/>
              <a:t>Status</a:t>
            </a:r>
            <a:r>
              <a:rPr lang="en-US" dirty="0"/>
              <a:t>:</a:t>
            </a:r>
          </a:p>
          <a:p>
            <a:pPr marL="742950" lvl="1" indent="-285750">
              <a:buFont typeface="Arial" panose="020B0604020202020204" pitchFamily="34" charset="0"/>
              <a:buChar char="•"/>
            </a:pPr>
            <a:r>
              <a:rPr lang="en-US" dirty="0"/>
              <a:t>Most vehicles were marked as "Running," indicating successful completion or active participation.</a:t>
            </a:r>
          </a:p>
          <a:p>
            <a:pPr marL="742950" lvl="1" indent="-285750">
              <a:buFont typeface="Arial" panose="020B0604020202020204" pitchFamily="34" charset="0"/>
              <a:buChar char="•"/>
            </a:pPr>
            <a:r>
              <a:rPr lang="en-US" dirty="0"/>
              <a:t>A smaller fraction might have faced mechanical or operational issues (e.g., "Retired" or "Disqualified").</a:t>
            </a:r>
          </a:p>
          <a:p>
            <a:pPr>
              <a:buFont typeface="Arial" panose="020B0604020202020204" pitchFamily="34" charset="0"/>
              <a:buChar char="•"/>
            </a:pPr>
            <a:r>
              <a:rPr lang="en-US" b="1" dirty="0"/>
              <a:t>Completion Challenges</a:t>
            </a:r>
            <a:r>
              <a:rPr lang="en-US" dirty="0"/>
              <a:t>:</a:t>
            </a:r>
          </a:p>
          <a:p>
            <a:pPr marL="742950" lvl="1" indent="-285750">
              <a:buFont typeface="Arial" panose="020B0604020202020204" pitchFamily="34" charset="0"/>
              <a:buChar char="•"/>
            </a:pPr>
            <a:r>
              <a:rPr lang="en-US" dirty="0"/>
              <a:t>Teams with higher </a:t>
            </a:r>
            <a:r>
              <a:rPr lang="en-US" dirty="0" err="1"/>
              <a:t>pitstop</a:t>
            </a:r>
            <a:r>
              <a:rPr lang="en-US" dirty="0"/>
              <a:t> counts often struggled to maintain competitive lap counts, highlighting the impact of operational delays on performance.</a:t>
            </a:r>
          </a:p>
        </p:txBody>
      </p:sp>
    </p:spTree>
    <p:extLst>
      <p:ext uri="{BB962C8B-B14F-4D97-AF65-F5344CB8AC3E}">
        <p14:creationId xmlns:p14="http://schemas.microsoft.com/office/powerpoint/2010/main" val="3807184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1" y="1446183"/>
            <a:ext cx="10366130" cy="1477328"/>
          </a:xfrm>
          <a:prstGeom prst="rect">
            <a:avLst/>
          </a:prstGeom>
        </p:spPr>
        <p:txBody>
          <a:bodyPr wrap="square">
            <a:spAutoFit/>
          </a:bodyPr>
          <a:lstStyle/>
          <a:p>
            <a:r>
              <a:rPr lang="en-US" b="1" dirty="0"/>
              <a:t>6. Competitive Benchmarks</a:t>
            </a:r>
          </a:p>
          <a:p>
            <a:pPr>
              <a:buFont typeface="Arial" panose="020B0604020202020204" pitchFamily="34" charset="0"/>
              <a:buChar char="•"/>
            </a:pPr>
            <a:r>
              <a:rPr lang="en-US" dirty="0"/>
              <a:t>Teams with consistent </a:t>
            </a:r>
            <a:r>
              <a:rPr lang="en-US" b="1" dirty="0"/>
              <a:t>Best Lap </a:t>
            </a:r>
            <a:r>
              <a:rPr lang="en-US" b="1" dirty="0" err="1"/>
              <a:t>Kph</a:t>
            </a:r>
            <a:r>
              <a:rPr lang="en-US" dirty="0"/>
              <a:t> and optimized </a:t>
            </a:r>
            <a:r>
              <a:rPr lang="en-US" dirty="0" err="1"/>
              <a:t>pitstop</a:t>
            </a:r>
            <a:r>
              <a:rPr lang="en-US" dirty="0"/>
              <a:t> strategies consistently outperformed others in terms of total laps.</a:t>
            </a:r>
          </a:p>
          <a:p>
            <a:pPr>
              <a:buFont typeface="Arial" panose="020B0604020202020204" pitchFamily="34" charset="0"/>
              <a:buChar char="•"/>
            </a:pPr>
            <a:r>
              <a:rPr lang="en-US" dirty="0"/>
              <a:t>High-performing teams demonstrated a balance between endurance, speed, and operational efficiency.</a:t>
            </a:r>
          </a:p>
        </p:txBody>
      </p:sp>
    </p:spTree>
    <p:extLst>
      <p:ext uri="{BB962C8B-B14F-4D97-AF65-F5344CB8AC3E}">
        <p14:creationId xmlns:p14="http://schemas.microsoft.com/office/powerpoint/2010/main" val="130610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br>
              <a:rPr lang="en-IN" dirty="0" smtClean="0"/>
            </a:br>
            <a:r>
              <a:rPr lang="en-IN" dirty="0"/>
              <a:t/>
            </a:r>
            <a:br>
              <a:rPr lang="en-IN" dirty="0"/>
            </a:br>
            <a:endParaRPr lang="en-IN" dirty="0"/>
          </a:p>
        </p:txBody>
      </p:sp>
      <p:sp>
        <p:nvSpPr>
          <p:cNvPr id="4" name="Rectangle 2"/>
          <p:cNvSpPr>
            <a:spLocks noChangeArrowheads="1"/>
          </p:cNvSpPr>
          <p:nvPr/>
        </p:nvSpPr>
        <p:spPr bwMode="auto">
          <a:xfrm>
            <a:off x="266583" y="1731208"/>
            <a:ext cx="108732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Team and Vehicle Performance</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Teams that completed more laps tended to make more </a:t>
            </a:r>
            <a:r>
              <a:rPr kumimoji="0" lang="en-US" altLang="en-US" sz="1200" b="0" i="0" u="none" strike="noStrike" cap="none" normalizeH="0" baseline="0" dirty="0" err="1" smtClean="0">
                <a:ln>
                  <a:noFill/>
                </a:ln>
                <a:solidFill>
                  <a:schemeClr val="tx1"/>
                </a:solidFill>
                <a:effectLst/>
                <a:latin typeface="Arial" panose="020B0604020202020204" pitchFamily="34" charset="0"/>
              </a:rPr>
              <a:t>pitstops</a:t>
            </a:r>
            <a:r>
              <a:rPr kumimoji="0" lang="en-US" altLang="en-US" sz="1200" b="0" i="0" u="none" strike="noStrike" cap="none" normalizeH="0" baseline="0" dirty="0" smtClean="0">
                <a:ln>
                  <a:noFill/>
                </a:ln>
                <a:solidFill>
                  <a:schemeClr val="tx1"/>
                </a:solidFill>
                <a:effectLst/>
                <a:latin typeface="Arial" panose="020B0604020202020204" pitchFamily="34" charset="0"/>
              </a:rPr>
              <a:t>, likely indicating well-planned strategies balancing performance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The highest average speeds were observed in vehicles within the </a:t>
            </a:r>
            <a:r>
              <a:rPr kumimoji="0" lang="en-US" altLang="en-US" sz="1200" b="0" i="0" u="none" strike="noStrike" cap="none" normalizeH="0" baseline="0" dirty="0" smtClean="0">
                <a:ln>
                  <a:noFill/>
                </a:ln>
                <a:solidFill>
                  <a:schemeClr val="tx1"/>
                </a:solidFill>
                <a:effectLst/>
                <a:latin typeface="Arial Unicode MS"/>
              </a:rPr>
              <a:t>HYPERCAR</a:t>
            </a:r>
            <a:r>
              <a:rPr kumimoji="0" lang="en-US" altLang="en-US" sz="1200" b="0" i="0" u="none" strike="noStrike" cap="none" normalizeH="0" baseline="0" dirty="0" smtClean="0">
                <a:ln>
                  <a:noFill/>
                </a:ln>
                <a:solidFill>
                  <a:schemeClr val="tx1"/>
                </a:solidFill>
                <a:effectLst/>
              </a:rPr>
              <a:t> category, showcasing their superior design and performance.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Race Dynamics</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The majority of vehicles were classified as "Running," indicating successful operations for most teams. Only a small fraction faced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Category-Wise Trends</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The dataset highlights variations in performance metrics (laps, speeds, </a:t>
            </a:r>
            <a:r>
              <a:rPr kumimoji="0" lang="en-US" altLang="en-US" sz="1200" b="0" i="0" u="none" strike="noStrike" cap="none" normalizeH="0" baseline="0" dirty="0" err="1" smtClean="0">
                <a:ln>
                  <a:noFill/>
                </a:ln>
                <a:solidFill>
                  <a:schemeClr val="tx1"/>
                </a:solidFill>
                <a:effectLst/>
                <a:latin typeface="Arial" panose="020B0604020202020204" pitchFamily="34" charset="0"/>
              </a:rPr>
              <a:t>pitstops</a:t>
            </a:r>
            <a:r>
              <a:rPr kumimoji="0" lang="en-US" altLang="en-US" sz="1200" b="0" i="0" u="none" strike="noStrike" cap="none" normalizeH="0" baseline="0" dirty="0" smtClean="0">
                <a:ln>
                  <a:noFill/>
                </a:ln>
                <a:solidFill>
                  <a:schemeClr val="tx1"/>
                </a:solidFill>
                <a:effectLst/>
                <a:latin typeface="Arial" panose="020B0604020202020204" pitchFamily="34" charset="0"/>
              </a:rPr>
              <a:t>) across race categories, showcasing differences in strategy and capability.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Recommendations</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Teams can analyze their </a:t>
            </a:r>
            <a:r>
              <a:rPr kumimoji="0" lang="en-US" altLang="en-US" sz="1200" b="0" i="0" u="none" strike="noStrike" cap="none" normalizeH="0" baseline="0" dirty="0" smtClean="0">
                <a:ln>
                  <a:noFill/>
                </a:ln>
                <a:solidFill>
                  <a:schemeClr val="tx1"/>
                </a:solidFill>
                <a:effectLst/>
                <a:latin typeface="Arial Unicode MS"/>
              </a:rPr>
              <a:t>Best Lap </a:t>
            </a:r>
            <a:r>
              <a:rPr kumimoji="0" lang="en-US" altLang="en-US" sz="1200" b="0" i="0" u="none" strike="noStrike" cap="none" normalizeH="0" baseline="0" dirty="0" err="1" smtClean="0">
                <a:ln>
                  <a:noFill/>
                </a:ln>
                <a:solidFill>
                  <a:schemeClr val="tx1"/>
                </a:solidFill>
                <a:effectLst/>
                <a:latin typeface="Arial Unicode MS"/>
              </a:rPr>
              <a:t>Kph</a:t>
            </a:r>
            <a:r>
              <a:rPr kumimoji="0" lang="en-US" altLang="en-US" sz="1200" b="0" i="0" u="none" strike="noStrike" cap="none" normalizeH="0" baseline="0" dirty="0" smtClean="0">
                <a:ln>
                  <a:noFill/>
                </a:ln>
                <a:solidFill>
                  <a:schemeClr val="tx1"/>
                </a:solidFill>
                <a:effectLst/>
              </a:rPr>
              <a:t> and compare it against their competitors to optimize performance.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Focus on reducing </a:t>
            </a:r>
            <a:r>
              <a:rPr kumimoji="0" lang="en-US" altLang="en-US" sz="1200" b="0" i="0" u="none" strike="noStrike" cap="none" normalizeH="0" baseline="0" dirty="0" err="1" smtClean="0">
                <a:ln>
                  <a:noFill/>
                </a:ln>
                <a:solidFill>
                  <a:schemeClr val="tx1"/>
                </a:solidFill>
                <a:effectLst/>
                <a:latin typeface="Arial" panose="020B0604020202020204" pitchFamily="34" charset="0"/>
              </a:rPr>
              <a:t>pitstops</a:t>
            </a:r>
            <a:r>
              <a:rPr kumimoji="0" lang="en-US" altLang="en-US" sz="1200" b="0" i="0" u="none" strike="noStrike" cap="none" normalizeH="0" baseline="0" dirty="0" smtClean="0">
                <a:ln>
                  <a:noFill/>
                </a:ln>
                <a:solidFill>
                  <a:schemeClr val="tx1"/>
                </a:solidFill>
                <a:effectLst/>
                <a:latin typeface="Arial" panose="020B0604020202020204" pitchFamily="34" charset="0"/>
              </a:rPr>
              <a:t> without compromising performance, as this could lead to higher lap counts.</a:t>
            </a:r>
          </a:p>
        </p:txBody>
      </p:sp>
    </p:spTree>
    <p:extLst>
      <p:ext uri="{BB962C8B-B14F-4D97-AF65-F5344CB8AC3E}">
        <p14:creationId xmlns:p14="http://schemas.microsoft.com/office/powerpoint/2010/main" val="14837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4244"/>
          </a:xfrm>
        </p:spPr>
        <p:txBody>
          <a:bodyPr/>
          <a:lstStyle/>
          <a:p>
            <a:r>
              <a:rPr lang="en-IN" dirty="0"/>
              <a:t>Introduction </a:t>
            </a:r>
            <a:r>
              <a:rPr lang="en-IN" dirty="0" smtClean="0"/>
              <a:t>of </a:t>
            </a:r>
            <a:r>
              <a:rPr lang="en-IN" dirty="0"/>
              <a:t>the </a:t>
            </a:r>
            <a:r>
              <a:rPr lang="en-IN" dirty="0" smtClean="0"/>
              <a:t>Dataset</a:t>
            </a:r>
            <a:br>
              <a:rPr lang="en-IN" dirty="0" smtClean="0"/>
            </a:br>
            <a:r>
              <a:rPr lang="en-IN" dirty="0"/>
              <a:t/>
            </a:r>
            <a:br>
              <a:rPr lang="en-IN" dirty="0"/>
            </a:br>
            <a:r>
              <a:rPr lang="en-US" sz="3200" dirty="0"/>
              <a:t>The dataset provided appears to be related to motor racing events and contains detailed information about cars, teams, drivers, and race performance metrics. This data can be used to analyze race results, team strategies, car performance, and other race-related insights</a:t>
            </a:r>
            <a:r>
              <a:rPr lang="en-US" sz="3200"/>
              <a:t>. </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endParaRPr lang="en-IN" sz="3200" dirty="0"/>
          </a:p>
        </p:txBody>
      </p:sp>
    </p:spTree>
    <p:extLst>
      <p:ext uri="{BB962C8B-B14F-4D97-AF65-F5344CB8AC3E}">
        <p14:creationId xmlns:p14="http://schemas.microsoft.com/office/powerpoint/2010/main" val="258688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123" y="791309"/>
            <a:ext cx="11201400" cy="5262979"/>
          </a:xfrm>
          <a:prstGeom prst="rect">
            <a:avLst/>
          </a:prstGeom>
        </p:spPr>
        <p:txBody>
          <a:bodyPr wrap="square">
            <a:spAutoFit/>
          </a:bodyPr>
          <a:lstStyle/>
          <a:p>
            <a:r>
              <a:rPr lang="en-US" sz="2400" b="1" dirty="0"/>
              <a:t>Key Features in the Dataset</a:t>
            </a:r>
          </a:p>
          <a:p>
            <a:r>
              <a:rPr lang="en-US" sz="2400" dirty="0"/>
              <a:t>The dataset includes the following notable columns:</a:t>
            </a:r>
          </a:p>
          <a:p>
            <a:pPr>
              <a:buFont typeface="Arial" panose="020B0604020202020204" pitchFamily="34" charset="0"/>
              <a:buChar char="•"/>
            </a:pPr>
            <a:r>
              <a:rPr lang="en-US" sz="2400" b="1" dirty="0"/>
              <a:t>Category:</a:t>
            </a:r>
            <a:r>
              <a:rPr lang="en-US" sz="2400" dirty="0"/>
              <a:t> Classification of the car (e.g., based on performance level or class in the race).</a:t>
            </a:r>
          </a:p>
          <a:p>
            <a:pPr>
              <a:buFont typeface="Arial" panose="020B0604020202020204" pitchFamily="34" charset="0"/>
              <a:buChar char="•"/>
            </a:pPr>
            <a:r>
              <a:rPr lang="en-US" sz="2400" b="1" dirty="0"/>
              <a:t>Team:</a:t>
            </a:r>
            <a:r>
              <a:rPr lang="en-US" sz="2400" dirty="0"/>
              <a:t> The racing team or entity managing the car.</a:t>
            </a:r>
          </a:p>
          <a:p>
            <a:pPr>
              <a:buFont typeface="Arial" panose="020B0604020202020204" pitchFamily="34" charset="0"/>
              <a:buChar char="•"/>
            </a:pPr>
            <a:r>
              <a:rPr lang="en-US" sz="2400" b="1" dirty="0"/>
              <a:t>Drivers:</a:t>
            </a:r>
            <a:r>
              <a:rPr lang="en-US" sz="2400" dirty="0"/>
              <a:t> The individuals driving the cars.</a:t>
            </a:r>
          </a:p>
          <a:p>
            <a:pPr>
              <a:buFont typeface="Arial" panose="020B0604020202020204" pitchFamily="34" charset="0"/>
              <a:buChar char="•"/>
            </a:pPr>
            <a:r>
              <a:rPr lang="en-US" sz="2400" b="1" dirty="0"/>
              <a:t>Car:</a:t>
            </a:r>
            <a:r>
              <a:rPr lang="en-US" sz="2400" dirty="0"/>
              <a:t> The model or type of the car.</a:t>
            </a:r>
          </a:p>
          <a:p>
            <a:pPr>
              <a:buFont typeface="Arial" panose="020B0604020202020204" pitchFamily="34" charset="0"/>
              <a:buChar char="•"/>
            </a:pPr>
            <a:r>
              <a:rPr lang="en-US" sz="2400" b="1" dirty="0" err="1"/>
              <a:t>Tyres</a:t>
            </a:r>
            <a:r>
              <a:rPr lang="en-US" sz="2400" b="1" dirty="0"/>
              <a:t>:</a:t>
            </a:r>
            <a:r>
              <a:rPr lang="en-US" sz="2400" dirty="0"/>
              <a:t> The </a:t>
            </a:r>
            <a:r>
              <a:rPr lang="en-US" sz="2400" dirty="0" err="1"/>
              <a:t>tyre</a:t>
            </a:r>
            <a:r>
              <a:rPr lang="en-US" sz="2400" dirty="0"/>
              <a:t> manufacturer or type used during the race.</a:t>
            </a:r>
          </a:p>
          <a:p>
            <a:pPr>
              <a:buFont typeface="Arial" panose="020B0604020202020204" pitchFamily="34" charset="0"/>
              <a:buChar char="•"/>
            </a:pPr>
            <a:r>
              <a:rPr lang="en-US" sz="2400" b="1" dirty="0"/>
              <a:t>Laps:</a:t>
            </a:r>
            <a:r>
              <a:rPr lang="en-US" sz="2400" dirty="0"/>
              <a:t> The total laps completed by the car during the event.</a:t>
            </a:r>
          </a:p>
          <a:p>
            <a:pPr>
              <a:buFont typeface="Arial" panose="020B0604020202020204" pitchFamily="34" charset="0"/>
              <a:buChar char="•"/>
            </a:pPr>
            <a:r>
              <a:rPr lang="en-US" sz="2400" b="1" dirty="0"/>
              <a:t>Best </a:t>
            </a:r>
            <a:r>
              <a:rPr lang="en-US" sz="2400" b="1" dirty="0" err="1"/>
              <a:t>LapTime</a:t>
            </a:r>
            <a:r>
              <a:rPr lang="en-US" sz="2400" b="1" dirty="0"/>
              <a:t>:</a:t>
            </a:r>
            <a:r>
              <a:rPr lang="en-US" sz="2400" dirty="0"/>
              <a:t> The fastest lap time achieved by the car.</a:t>
            </a:r>
          </a:p>
          <a:p>
            <a:pPr>
              <a:buFont typeface="Arial" panose="020B0604020202020204" pitchFamily="34" charset="0"/>
              <a:buChar char="•"/>
            </a:pPr>
            <a:r>
              <a:rPr lang="en-US" sz="2400" b="1" dirty="0"/>
              <a:t>Best Lap </a:t>
            </a:r>
            <a:r>
              <a:rPr lang="en-US" sz="2400" b="1" dirty="0" err="1"/>
              <a:t>Kph</a:t>
            </a:r>
            <a:r>
              <a:rPr lang="en-US" sz="2400" b="1" dirty="0"/>
              <a:t>:</a:t>
            </a:r>
            <a:r>
              <a:rPr lang="en-US" sz="2400" dirty="0"/>
              <a:t> The speed (in kilometers per hour) during the best lap.</a:t>
            </a:r>
          </a:p>
          <a:p>
            <a:pPr>
              <a:buFont typeface="Arial" panose="020B0604020202020204" pitchFamily="34" charset="0"/>
              <a:buChar char="•"/>
            </a:pPr>
            <a:r>
              <a:rPr lang="en-US" sz="2400" b="1" dirty="0" err="1"/>
              <a:t>Pitstops</a:t>
            </a:r>
            <a:r>
              <a:rPr lang="en-US" sz="2400" b="1" dirty="0"/>
              <a:t>:</a:t>
            </a:r>
            <a:r>
              <a:rPr lang="en-US" sz="2400" dirty="0"/>
              <a:t> The total number of </a:t>
            </a:r>
            <a:r>
              <a:rPr lang="en-US" sz="2400" dirty="0" err="1"/>
              <a:t>pitstops</a:t>
            </a:r>
            <a:r>
              <a:rPr lang="en-US" sz="2400" dirty="0"/>
              <a:t> made during the race.</a:t>
            </a:r>
          </a:p>
          <a:p>
            <a:pPr>
              <a:buFont typeface="Arial" panose="020B0604020202020204" pitchFamily="34" charset="0"/>
              <a:buChar char="•"/>
            </a:pPr>
            <a:r>
              <a:rPr lang="en-US" sz="2400" b="1" dirty="0"/>
              <a:t>Status:</a:t>
            </a:r>
            <a:r>
              <a:rPr lang="en-US" sz="2400" dirty="0"/>
              <a:t> The final status of the car (e.g., Finished, Retired, or Disqualified).</a:t>
            </a:r>
          </a:p>
          <a:p>
            <a:pPr>
              <a:buFont typeface="Arial" panose="020B0604020202020204" pitchFamily="34" charset="0"/>
              <a:buChar char="•"/>
            </a:pPr>
            <a:r>
              <a:rPr lang="en-US" sz="2400" b="1" dirty="0"/>
              <a:t>Hour:</a:t>
            </a:r>
            <a:r>
              <a:rPr lang="en-US" sz="2400" dirty="0"/>
              <a:t> The specific time intervals or segments of the race.</a:t>
            </a:r>
          </a:p>
        </p:txBody>
      </p:sp>
    </p:spTree>
    <p:extLst>
      <p:ext uri="{BB962C8B-B14F-4D97-AF65-F5344CB8AC3E}">
        <p14:creationId xmlns:p14="http://schemas.microsoft.com/office/powerpoint/2010/main" val="179836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368327" cy="1059559"/>
          </a:xfrm>
        </p:spPr>
        <p:txBody>
          <a:bodyPr/>
          <a:lstStyle/>
          <a:p>
            <a:r>
              <a:rPr lang="en-IN" sz="3600" dirty="0"/>
              <a:t>Analysis </a:t>
            </a:r>
            <a:r>
              <a:rPr lang="en-IN" sz="3600" dirty="0" smtClean="0"/>
              <a:t>Methods</a:t>
            </a:r>
            <a:br>
              <a:rPr lang="en-IN" sz="3600" dirty="0" smtClean="0"/>
            </a:br>
            <a:r>
              <a:rPr lang="en-IN" sz="3600" dirty="0" smtClean="0"/>
              <a:t/>
            </a:r>
            <a:br>
              <a:rPr lang="en-IN" sz="3600" dirty="0" smtClean="0"/>
            </a:br>
            <a:r>
              <a:rPr lang="en-US" sz="1400" dirty="0" smtClean="0"/>
              <a:t>Data Cleaning: Missing values in columns like Car, </a:t>
            </a:r>
            <a:r>
              <a:rPr lang="en-US" sz="1400" dirty="0" err="1" smtClean="0"/>
              <a:t>Tyres</a:t>
            </a:r>
            <a:r>
              <a:rPr lang="en-US" sz="1400" dirty="0" smtClean="0"/>
              <a:t>, Best Lap Number, Best </a:t>
            </a:r>
            <a:r>
              <a:rPr lang="en-US" sz="1400" dirty="0" err="1" smtClean="0"/>
              <a:t>LapTime</a:t>
            </a:r>
            <a:r>
              <a:rPr lang="en-US" sz="1400" dirty="0" smtClean="0"/>
              <a:t>, and Best Lap </a:t>
            </a:r>
            <a:r>
              <a:rPr lang="en-US" sz="1400" dirty="0" err="1" smtClean="0"/>
              <a:t>Kph</a:t>
            </a:r>
            <a:r>
              <a:rPr lang="en-US" sz="1400" dirty="0" smtClean="0"/>
              <a:t> were filled with appropriate</a:t>
            </a:r>
            <a:br>
              <a:rPr lang="en-US" sz="1400" dirty="0" smtClean="0"/>
            </a:br>
            <a:r>
              <a:rPr lang="en-US" sz="1400" dirty="0" smtClean="0"/>
              <a:t/>
            </a:r>
            <a:br>
              <a:rPr lang="en-US" sz="1400" dirty="0" smtClean="0"/>
            </a:br>
            <a:r>
              <a:rPr lang="en-US" sz="1400" dirty="0" smtClean="0"/>
              <a:t>replacements: Text fields were filled with "</a:t>
            </a:r>
            <a:r>
              <a:rPr lang="en-US" sz="1400" dirty="0" err="1" smtClean="0"/>
              <a:t>Unknown."Numeric</a:t>
            </a:r>
            <a:r>
              <a:rPr lang="en-US" sz="1400" dirty="0" smtClean="0"/>
              <a:t> fields were filled with the median </a:t>
            </a:r>
            <a:r>
              <a:rPr lang="en-US" sz="1400" dirty="0" err="1" smtClean="0"/>
              <a:t>values.Data</a:t>
            </a:r>
            <a:r>
              <a:rPr lang="en-US" sz="1400" dirty="0" smtClean="0"/>
              <a:t> types were preserved for efficient analysis.</a:t>
            </a:r>
            <a:br>
              <a:rPr lang="en-US" sz="1400" dirty="0" smtClean="0"/>
            </a:br>
            <a:r>
              <a:rPr lang="en-US" sz="1400" dirty="0" smtClean="0"/>
              <a:t/>
            </a:r>
            <a:br>
              <a:rPr lang="en-US" sz="1400" dirty="0" smtClean="0"/>
            </a:br>
            <a:r>
              <a:rPr lang="en-US" sz="1400" dirty="0" smtClean="0"/>
              <a:t>Descriptive Statistics: Used Python's pandas library to compute summary statistics for numeric </a:t>
            </a:r>
            <a:r>
              <a:rPr lang="en-US" sz="1400" dirty="0" err="1" smtClean="0"/>
              <a:t>columns.Calculated</a:t>
            </a:r>
            <a:r>
              <a:rPr lang="en-US" sz="1400" dirty="0" smtClean="0"/>
              <a:t> key metrics like mean, median, standard deviation, and ranges for columns such as Laps, </a:t>
            </a:r>
            <a:r>
              <a:rPr lang="en-US" sz="1400" dirty="0" err="1" smtClean="0"/>
              <a:t>Pitstops</a:t>
            </a:r>
            <a:r>
              <a:rPr lang="en-US" sz="1400" dirty="0" smtClean="0"/>
              <a:t>, and Best Lap </a:t>
            </a:r>
            <a:r>
              <a:rPr lang="en-US" sz="1400" dirty="0" err="1" smtClean="0"/>
              <a:t>Kph</a:t>
            </a:r>
            <a:r>
              <a:rPr lang="en-US" sz="1400" dirty="0" smtClean="0"/>
              <a:t>.</a:t>
            </a:r>
            <a:br>
              <a:rPr lang="en-US" sz="1400" dirty="0" smtClean="0"/>
            </a:br>
            <a:r>
              <a:rPr lang="en-US" sz="1400" dirty="0"/>
              <a:t/>
            </a:r>
            <a:br>
              <a:rPr lang="en-US" sz="1400" dirty="0"/>
            </a:br>
            <a:r>
              <a:rPr lang="en-US" sz="1400" dirty="0" smtClean="0"/>
              <a:t>Data Visualization: Used </a:t>
            </a:r>
            <a:r>
              <a:rPr lang="en-US" sz="1400" dirty="0" err="1" smtClean="0"/>
              <a:t>matplotlib</a:t>
            </a:r>
            <a:r>
              <a:rPr lang="en-US" sz="1400" dirty="0" smtClean="0"/>
              <a:t> and </a:t>
            </a:r>
            <a:r>
              <a:rPr lang="en-US" sz="1400" dirty="0" err="1" smtClean="0"/>
              <a:t>seaborn</a:t>
            </a:r>
            <a:r>
              <a:rPr lang="en-US" sz="1400" dirty="0" smtClean="0"/>
              <a:t> to create visualizations</a:t>
            </a:r>
            <a:br>
              <a:rPr lang="en-US" sz="1400" dirty="0" smtClean="0"/>
            </a:br>
            <a:r>
              <a:rPr lang="en-US" sz="1400" dirty="0" smtClean="0"/>
              <a:t/>
            </a:r>
            <a:br>
              <a:rPr lang="en-US" sz="1400" dirty="0" smtClean="0"/>
            </a:br>
            <a:r>
              <a:rPr lang="en-US" sz="1400" dirty="0" smtClean="0"/>
              <a:t>Histograms: For understanding the distribution of numeric </a:t>
            </a:r>
            <a:br>
              <a:rPr lang="en-US" sz="1400" dirty="0" smtClean="0"/>
            </a:br>
            <a:r>
              <a:rPr lang="en-US" sz="1400" dirty="0" smtClean="0"/>
              <a:t/>
            </a:r>
            <a:br>
              <a:rPr lang="en-US" sz="1400" dirty="0" smtClean="0"/>
            </a:br>
            <a:r>
              <a:rPr lang="en-US" sz="1400" dirty="0" err="1" smtClean="0"/>
              <a:t>data.Scatter</a:t>
            </a:r>
            <a:r>
              <a:rPr lang="en-US" sz="1400" dirty="0" smtClean="0"/>
              <a:t> Plots:  To explore relationships</a:t>
            </a:r>
            <a:r>
              <a:rPr lang="en-US" sz="1400" dirty="0"/>
              <a:t>, e.g., Laps vs. </a:t>
            </a:r>
            <a:r>
              <a:rPr lang="en-US" sz="1400" dirty="0" err="1"/>
              <a:t>Pitstops</a:t>
            </a:r>
            <a:r>
              <a:rPr lang="en-US" sz="1400" dirty="0"/>
              <a:t> by </a:t>
            </a:r>
            <a:r>
              <a:rPr lang="en-US" sz="1400" dirty="0" err="1"/>
              <a:t>Category.Bar</a:t>
            </a:r>
            <a:r>
              <a:rPr lang="en-US" sz="1400" dirty="0"/>
              <a:t> Charts: To visualize categorical distributions, such as Status</a:t>
            </a:r>
            <a:r>
              <a:rPr lang="en-US" sz="1400" dirty="0" smtClean="0"/>
              <a:t>.</a:t>
            </a:r>
            <a:br>
              <a:rPr lang="en-US" sz="1400" dirty="0" smtClean="0"/>
            </a:br>
            <a:r>
              <a:rPr lang="en-US" sz="1400" dirty="0"/>
              <a:t/>
            </a:r>
            <a:br>
              <a:rPr lang="en-US" sz="1400" dirty="0"/>
            </a:br>
            <a:r>
              <a:rPr lang="en-US" sz="1400" dirty="0" smtClean="0"/>
              <a:t>Exploration </a:t>
            </a:r>
            <a:r>
              <a:rPr lang="en-US" sz="1400" dirty="0"/>
              <a:t>of </a:t>
            </a:r>
            <a:r>
              <a:rPr lang="en-US" sz="1400" dirty="0" smtClean="0"/>
              <a:t>Relationships: Correlations </a:t>
            </a:r>
            <a:r>
              <a:rPr lang="en-US" sz="1400" dirty="0"/>
              <a:t>between numeric variables were assessed </a:t>
            </a:r>
            <a:r>
              <a:rPr lang="en-US" sz="1400" dirty="0" err="1"/>
              <a:t>visually.The</a:t>
            </a:r>
            <a:r>
              <a:rPr lang="en-US" sz="1400" dirty="0"/>
              <a:t> </a:t>
            </a:r>
            <a:r>
              <a:rPr lang="en-US" sz="1400" dirty="0" smtClean="0"/>
              <a:t>performance </a:t>
            </a:r>
            <a:r>
              <a:rPr lang="en-US" sz="1400" dirty="0"/>
              <a:t>of vehicles across categories (e.g., Best Lap </a:t>
            </a:r>
            <a:r>
              <a:rPr lang="en-US" sz="1400" dirty="0" err="1"/>
              <a:t>Kph</a:t>
            </a:r>
            <a:r>
              <a:rPr lang="en-US" sz="1400" dirty="0"/>
              <a:t>) was </a:t>
            </a:r>
            <a:r>
              <a:rPr lang="en-US" sz="1400" dirty="0" smtClean="0"/>
              <a:t/>
            </a:r>
            <a:br>
              <a:rPr lang="en-US" sz="1400" dirty="0" smtClean="0"/>
            </a:br>
            <a:r>
              <a:rPr lang="en-US" sz="1400" dirty="0" smtClean="0"/>
              <a:t>compared.</a:t>
            </a:r>
            <a:br>
              <a:rPr lang="en-US" sz="1400" dirty="0" smtClean="0"/>
            </a:br>
            <a:r>
              <a:rPr lang="en-US" sz="1400" dirty="0" smtClean="0"/>
              <a:t/>
            </a:r>
            <a:br>
              <a:rPr lang="en-US" sz="1400" dirty="0" smtClean="0"/>
            </a:br>
            <a:r>
              <a:rPr lang="en-US" sz="1400" dirty="0" smtClean="0"/>
              <a:t>Categorical Analysis: Unique </a:t>
            </a:r>
            <a:r>
              <a:rPr lang="en-US" sz="1400" dirty="0"/>
              <a:t>values in Team, Drivers, Car, and Category were analyzed to understand the diversity in the dataset.</a:t>
            </a: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endParaRPr lang="en-IN" sz="1400" dirty="0"/>
          </a:p>
        </p:txBody>
      </p:sp>
    </p:spTree>
    <p:extLst>
      <p:ext uri="{BB962C8B-B14F-4D97-AF65-F5344CB8AC3E}">
        <p14:creationId xmlns:p14="http://schemas.microsoft.com/office/powerpoint/2010/main" val="1554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61" y="1512276"/>
            <a:ext cx="10058400" cy="5345723"/>
          </a:xfrm>
          <a:prstGeom prst="rect">
            <a:avLst/>
          </a:prstGeom>
        </p:spPr>
      </p:pic>
    </p:spTree>
    <p:extLst>
      <p:ext uri="{BB962C8B-B14F-4D97-AF65-F5344CB8AC3E}">
        <p14:creationId xmlns:p14="http://schemas.microsoft.com/office/powerpoint/2010/main" val="3836233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9" y="615462"/>
            <a:ext cx="10058400" cy="5657850"/>
          </a:xfrm>
          <a:prstGeom prst="rect">
            <a:avLst/>
          </a:prstGeom>
        </p:spPr>
      </p:pic>
    </p:spTree>
    <p:extLst>
      <p:ext uri="{BB962C8B-B14F-4D97-AF65-F5344CB8AC3E}">
        <p14:creationId xmlns:p14="http://schemas.microsoft.com/office/powerpoint/2010/main" val="118173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565" y="487888"/>
            <a:ext cx="9404723" cy="1400530"/>
          </a:xfrm>
        </p:spPr>
        <p:txBody>
          <a:bodyPr/>
          <a:lstStyle/>
          <a:p>
            <a:r>
              <a:rPr lang="en-US" dirty="0"/>
              <a:t>Findings from the Dataset </a:t>
            </a:r>
            <a:r>
              <a:rPr lang="en-US" dirty="0" smtClean="0"/>
              <a:t>Analysis</a:t>
            </a:r>
            <a:br>
              <a:rPr lang="en-US" dirty="0" smtClean="0"/>
            </a:br>
            <a:r>
              <a:rPr lang="en-US" dirty="0" smtClean="0"/>
              <a:t/>
            </a:r>
            <a:br>
              <a:rPr lang="en-US" dirty="0" smtClean="0"/>
            </a:br>
            <a:r>
              <a:rPr lang="en-US" dirty="0"/>
              <a:t/>
            </a:r>
            <a:br>
              <a:rPr lang="en-US" dirty="0"/>
            </a:br>
            <a:r>
              <a:rPr lang="en-US" sz="2000" b="1" dirty="0"/>
              <a:t>1. Overall Race Performance</a:t>
            </a:r>
            <a:br>
              <a:rPr lang="en-US" sz="2000" b="1" dirty="0"/>
            </a:br>
            <a:r>
              <a:rPr lang="en-US" sz="2000" b="1" dirty="0"/>
              <a:t>Laps Completed</a:t>
            </a:r>
            <a:r>
              <a:rPr lang="en-US" sz="2000" dirty="0"/>
              <a:t>:</a:t>
            </a:r>
            <a:br>
              <a:rPr lang="en-US" sz="2000" dirty="0"/>
            </a:br>
            <a:r>
              <a:rPr lang="en-US" sz="2000" dirty="0"/>
              <a:t>Teams completed between </a:t>
            </a:r>
            <a:r>
              <a:rPr lang="en-US" sz="2000" b="1" dirty="0"/>
              <a:t>1 and 342 laps</a:t>
            </a:r>
            <a:r>
              <a:rPr lang="en-US" sz="2000" dirty="0"/>
              <a:t>, with an average of </a:t>
            </a:r>
            <a:r>
              <a:rPr lang="en-US" sz="2000" b="1" dirty="0"/>
              <a:t>129 laps</a:t>
            </a:r>
            <a:r>
              <a:rPr lang="en-US" sz="2000" dirty="0"/>
              <a:t>.</a:t>
            </a:r>
            <a:br>
              <a:rPr lang="en-US" sz="2000" dirty="0"/>
            </a:br>
            <a:r>
              <a:rPr lang="en-US" sz="2000" dirty="0"/>
              <a:t>The highest lap counts were achieved by teams in the </a:t>
            </a:r>
            <a:r>
              <a:rPr lang="en-US" sz="2000" b="1" dirty="0"/>
              <a:t>HYPERCAR</a:t>
            </a:r>
            <a:r>
              <a:rPr lang="en-US" sz="2000" dirty="0"/>
              <a:t> category, showcasing their endurance and efficiency.</a:t>
            </a:r>
            <a:br>
              <a:rPr lang="en-US" sz="2000" dirty="0"/>
            </a:br>
            <a:r>
              <a:rPr lang="en-US" sz="2000" b="1" dirty="0"/>
              <a:t>Best Lap Time</a:t>
            </a:r>
            <a:r>
              <a:rPr lang="en-US" sz="2000" dirty="0"/>
              <a:t>:</a:t>
            </a:r>
            <a:br>
              <a:rPr lang="en-US" sz="2000" dirty="0"/>
            </a:br>
            <a:r>
              <a:rPr lang="en-US" sz="2000" dirty="0"/>
              <a:t>The fastest laps were around </a:t>
            </a:r>
            <a:r>
              <a:rPr lang="en-US" sz="2000" b="1" dirty="0"/>
              <a:t>3 minutes 30 seconds</a:t>
            </a:r>
            <a:r>
              <a:rPr lang="en-US" sz="2000" dirty="0"/>
              <a:t>, reflecting the peak performance of vehicles and driver skill.</a:t>
            </a:r>
            <a:br>
              <a:rPr lang="en-US" sz="2000" dirty="0"/>
            </a:br>
            <a:r>
              <a:rPr lang="en-US" sz="2000" b="1" dirty="0"/>
              <a:t>Best Lap </a:t>
            </a:r>
            <a:r>
              <a:rPr lang="en-US" sz="2000" b="1" dirty="0" err="1"/>
              <a:t>Kph</a:t>
            </a:r>
            <a:r>
              <a:rPr lang="en-US" sz="2000" dirty="0"/>
              <a:t>:</a:t>
            </a:r>
            <a:br>
              <a:rPr lang="en-US" sz="2000" dirty="0"/>
            </a:br>
            <a:r>
              <a:rPr lang="en-US" sz="2000" dirty="0"/>
              <a:t>Speeds ranged from </a:t>
            </a:r>
            <a:r>
              <a:rPr lang="en-US" sz="2000" b="1" dirty="0"/>
              <a:t>204.1 km/h to 237 km/h</a:t>
            </a:r>
            <a:r>
              <a:rPr lang="en-US" sz="2000" dirty="0"/>
              <a:t>, with an average of </a:t>
            </a:r>
            <a:r>
              <a:rPr lang="en-US" sz="2000" b="1" dirty="0"/>
              <a:t>~221.8 km/h</a:t>
            </a:r>
            <a:r>
              <a:rPr lang="en-US" sz="2000" dirty="0"/>
              <a:t>.</a:t>
            </a:r>
            <a:br>
              <a:rPr lang="en-US" sz="2000" dirty="0"/>
            </a:br>
            <a:r>
              <a:rPr lang="en-US" sz="2000" dirty="0"/>
              <a:t>Teams with higher average speeds generally completed more laps, indicating the importance of maintaining consistent speed.</a:t>
            </a:r>
            <a:r>
              <a:rPr lang="en-US" dirty="0"/>
              <a:t/>
            </a:r>
            <a:br>
              <a:rPr lang="en-US" dirty="0"/>
            </a:br>
            <a:endParaRPr lang="en-IN" dirty="0"/>
          </a:p>
        </p:txBody>
      </p:sp>
    </p:spTree>
    <p:extLst>
      <p:ext uri="{BB962C8B-B14F-4D97-AF65-F5344CB8AC3E}">
        <p14:creationId xmlns:p14="http://schemas.microsoft.com/office/powerpoint/2010/main" val="335419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44197"/>
          </a:xfrm>
        </p:spPr>
        <p:txBody>
          <a:bodyPr/>
          <a:lstStyle/>
          <a:p>
            <a:r>
              <a:rPr lang="en-IN" dirty="0" smtClean="0"/>
              <a:t>Insights</a:t>
            </a:r>
            <a:br>
              <a:rPr lang="en-IN" dirty="0" smtClean="0"/>
            </a:br>
            <a:r>
              <a:rPr lang="en-IN" dirty="0"/>
              <a:t/>
            </a:r>
            <a:br>
              <a:rPr lang="en-IN" dirty="0"/>
            </a:br>
            <a:r>
              <a:rPr lang="en-US" sz="2000" b="1" dirty="0"/>
              <a:t>1. Team Performance Insights</a:t>
            </a:r>
            <a:br>
              <a:rPr lang="en-US" sz="2000" b="1" dirty="0"/>
            </a:br>
            <a:r>
              <a:rPr lang="en-US" sz="2000" b="1" dirty="0"/>
              <a:t>Laps Completed</a:t>
            </a:r>
            <a:r>
              <a:rPr lang="en-US" sz="2000" dirty="0"/>
              <a:t>:</a:t>
            </a:r>
            <a:br>
              <a:rPr lang="en-US" sz="2000" dirty="0"/>
            </a:br>
            <a:r>
              <a:rPr lang="en-US" sz="2000" dirty="0"/>
              <a:t>Teams completed between </a:t>
            </a:r>
            <a:r>
              <a:rPr lang="en-US" sz="2000" b="1" dirty="0"/>
              <a:t>1 and 342 laps</a:t>
            </a:r>
            <a:r>
              <a:rPr lang="en-US" sz="2000" dirty="0"/>
              <a:t>, with an average of </a:t>
            </a:r>
            <a:r>
              <a:rPr lang="en-US" sz="2000" b="1" dirty="0"/>
              <a:t>129 laps</a:t>
            </a:r>
            <a:r>
              <a:rPr lang="en-US" sz="2000" dirty="0"/>
              <a:t>.</a:t>
            </a:r>
            <a:br>
              <a:rPr lang="en-US" sz="2000" dirty="0"/>
            </a:br>
            <a:r>
              <a:rPr lang="en-US" sz="2000" dirty="0"/>
              <a:t>Consistently high-performing teams completed significantly more laps, showcasing strong strategies and efficient car performance.</a:t>
            </a:r>
            <a:br>
              <a:rPr lang="en-US" sz="2000" dirty="0"/>
            </a:br>
            <a:r>
              <a:rPr lang="en-US" sz="2000" b="1" dirty="0"/>
              <a:t>Best Lap Times</a:t>
            </a:r>
            <a:r>
              <a:rPr lang="en-US" sz="2000" dirty="0"/>
              <a:t>:</a:t>
            </a:r>
            <a:br>
              <a:rPr lang="en-US" sz="2000" dirty="0"/>
            </a:br>
            <a:r>
              <a:rPr lang="en-US" sz="2000" dirty="0"/>
              <a:t>The fastest lap times averaged </a:t>
            </a:r>
            <a:r>
              <a:rPr lang="en-US" sz="2000" b="1" dirty="0"/>
              <a:t>~3 minutes 30 seconds</a:t>
            </a:r>
            <a:r>
              <a:rPr lang="en-US" sz="2000" dirty="0"/>
              <a:t>, suggesting exceptional coordination and vehicle capabilities.</a:t>
            </a:r>
            <a:br>
              <a:rPr lang="en-US" sz="2000" dirty="0"/>
            </a:br>
            <a:r>
              <a:rPr lang="en-US" sz="2000" b="1" dirty="0" err="1"/>
              <a:t>Pitstops</a:t>
            </a:r>
            <a:r>
              <a:rPr lang="en-US" sz="2000" b="1" dirty="0"/>
              <a:t> and Strategy</a:t>
            </a:r>
            <a:r>
              <a:rPr lang="en-US" sz="2000" dirty="0"/>
              <a:t>:</a:t>
            </a:r>
            <a:br>
              <a:rPr lang="en-US" sz="2000" dirty="0"/>
            </a:br>
            <a:r>
              <a:rPr lang="en-US" sz="2000" dirty="0"/>
              <a:t>On average, teams made </a:t>
            </a:r>
            <a:r>
              <a:rPr lang="en-US" sz="2000" b="1" dirty="0"/>
              <a:t>~12 </a:t>
            </a:r>
            <a:r>
              <a:rPr lang="en-US" sz="2000" b="1" dirty="0" err="1"/>
              <a:t>pitstops</a:t>
            </a:r>
            <a:r>
              <a:rPr lang="en-US" sz="2000" dirty="0"/>
              <a:t> during the race.</a:t>
            </a:r>
            <a:br>
              <a:rPr lang="en-US" sz="2000" dirty="0"/>
            </a:br>
            <a:r>
              <a:rPr lang="en-US" sz="2000" dirty="0"/>
              <a:t>Teams with fewer </a:t>
            </a:r>
            <a:r>
              <a:rPr lang="en-US" sz="2000" dirty="0" err="1"/>
              <a:t>pitstops</a:t>
            </a:r>
            <a:r>
              <a:rPr lang="en-US" sz="2000" dirty="0"/>
              <a:t> often completed fewer laps, indicating either fewer issues or less aggressive strategies.</a:t>
            </a:r>
            <a:br>
              <a:rPr lang="en-US" sz="2000" dirty="0"/>
            </a:br>
            <a:endParaRPr lang="en-IN" sz="2000" dirty="0"/>
          </a:p>
        </p:txBody>
      </p:sp>
    </p:spTree>
    <p:extLst>
      <p:ext uri="{BB962C8B-B14F-4D97-AF65-F5344CB8AC3E}">
        <p14:creationId xmlns:p14="http://schemas.microsoft.com/office/powerpoint/2010/main" val="2743464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969" y="888023"/>
            <a:ext cx="10348546" cy="1477328"/>
          </a:xfrm>
          <a:prstGeom prst="rect">
            <a:avLst/>
          </a:prstGeom>
        </p:spPr>
        <p:txBody>
          <a:bodyPr wrap="square">
            <a:spAutoFit/>
          </a:bodyPr>
          <a:lstStyle/>
          <a:p>
            <a:r>
              <a:rPr lang="en-US" b="1" dirty="0"/>
              <a:t>2. Speed Insights</a:t>
            </a:r>
          </a:p>
          <a:p>
            <a:pPr>
              <a:buFont typeface="Arial" panose="020B0604020202020204" pitchFamily="34" charset="0"/>
              <a:buChar char="•"/>
            </a:pPr>
            <a:r>
              <a:rPr lang="en-US" b="1" dirty="0"/>
              <a:t>Best Lap </a:t>
            </a:r>
            <a:r>
              <a:rPr lang="en-US" b="1" dirty="0" err="1"/>
              <a:t>Kph</a:t>
            </a:r>
            <a:r>
              <a:rPr lang="en-US" dirty="0"/>
              <a:t>:</a:t>
            </a:r>
          </a:p>
          <a:p>
            <a:pPr marL="742950" lvl="1" indent="-285750">
              <a:buFont typeface="Arial" panose="020B0604020202020204" pitchFamily="34" charset="0"/>
              <a:buChar char="•"/>
            </a:pPr>
            <a:r>
              <a:rPr lang="en-US" dirty="0"/>
              <a:t>Speeds ranged from </a:t>
            </a:r>
            <a:r>
              <a:rPr lang="en-US" b="1" dirty="0"/>
              <a:t>204.1 km/h to 237 km/h</a:t>
            </a:r>
            <a:r>
              <a:rPr lang="en-US" dirty="0"/>
              <a:t>, with an average of </a:t>
            </a:r>
            <a:r>
              <a:rPr lang="en-US" b="1" dirty="0"/>
              <a:t>~221.8 km/h</a:t>
            </a:r>
            <a:r>
              <a:rPr lang="en-US" dirty="0"/>
              <a:t>.</a:t>
            </a:r>
          </a:p>
          <a:p>
            <a:pPr marL="742950" lvl="1" indent="-285750">
              <a:buFont typeface="Arial" panose="020B0604020202020204" pitchFamily="34" charset="0"/>
              <a:buChar char="•"/>
            </a:pPr>
            <a:r>
              <a:rPr lang="en-US" dirty="0"/>
              <a:t>Higher speeds correlated with better overall lap performance, especially in categories like </a:t>
            </a:r>
            <a:r>
              <a:rPr lang="en-US" b="1" dirty="0"/>
              <a:t>HYPERCAR</a:t>
            </a:r>
            <a:r>
              <a:rPr lang="en-US" dirty="0"/>
              <a:t>.</a:t>
            </a:r>
          </a:p>
        </p:txBody>
      </p:sp>
      <p:sp>
        <p:nvSpPr>
          <p:cNvPr id="3" name="Rectangle 2"/>
          <p:cNvSpPr/>
          <p:nvPr/>
        </p:nvSpPr>
        <p:spPr>
          <a:xfrm>
            <a:off x="444011" y="3323218"/>
            <a:ext cx="10902461" cy="2308324"/>
          </a:xfrm>
          <a:prstGeom prst="rect">
            <a:avLst/>
          </a:prstGeom>
        </p:spPr>
        <p:txBody>
          <a:bodyPr wrap="square">
            <a:spAutoFit/>
          </a:bodyPr>
          <a:lstStyle/>
          <a:p>
            <a:r>
              <a:rPr lang="en-US" b="1" dirty="0"/>
              <a:t>3. Category-Based Insights</a:t>
            </a:r>
          </a:p>
          <a:p>
            <a:pPr>
              <a:buFont typeface="Arial" panose="020B0604020202020204" pitchFamily="34" charset="0"/>
              <a:buChar char="•"/>
            </a:pPr>
            <a:r>
              <a:rPr lang="en-US" b="1" dirty="0"/>
              <a:t>Diversity in Categories</a:t>
            </a:r>
            <a:r>
              <a:rPr lang="en-US" dirty="0"/>
              <a:t>:</a:t>
            </a:r>
          </a:p>
          <a:p>
            <a:pPr marL="742950" lvl="1" indent="-285750">
              <a:buFont typeface="Arial" panose="020B0604020202020204" pitchFamily="34" charset="0"/>
              <a:buChar char="•"/>
            </a:pPr>
            <a:r>
              <a:rPr lang="en-US" dirty="0"/>
              <a:t>The dataset includes </a:t>
            </a:r>
            <a:r>
              <a:rPr lang="en-US" b="1" dirty="0"/>
              <a:t>6 unique race categories</a:t>
            </a:r>
            <a:r>
              <a:rPr lang="en-US" dirty="0"/>
              <a:t>, such as </a:t>
            </a:r>
            <a:r>
              <a:rPr lang="en-US" b="1" dirty="0"/>
              <a:t>HYPERCAR</a:t>
            </a:r>
            <a:r>
              <a:rPr lang="en-US" dirty="0"/>
              <a:t> and others likely representing different vehicle types and performance classes.</a:t>
            </a:r>
          </a:p>
          <a:p>
            <a:pPr marL="742950" lvl="1" indent="-285750">
              <a:buFont typeface="Arial" panose="020B0604020202020204" pitchFamily="34" charset="0"/>
              <a:buChar char="•"/>
            </a:pPr>
            <a:r>
              <a:rPr lang="en-US" dirty="0"/>
              <a:t>The </a:t>
            </a:r>
            <a:r>
              <a:rPr lang="en-US" b="1" dirty="0"/>
              <a:t>HYPERCAR</a:t>
            </a:r>
            <a:r>
              <a:rPr lang="en-US" dirty="0"/>
              <a:t> category showcased the highest speeds and best lap performances.</a:t>
            </a:r>
          </a:p>
          <a:p>
            <a:pPr>
              <a:buFont typeface="Arial" panose="020B0604020202020204" pitchFamily="34" charset="0"/>
              <a:buChar char="•"/>
            </a:pPr>
            <a:r>
              <a:rPr lang="en-US" b="1" dirty="0"/>
              <a:t>Category-Specific Strategies</a:t>
            </a:r>
            <a:r>
              <a:rPr lang="en-US" dirty="0"/>
              <a:t>:</a:t>
            </a:r>
          </a:p>
          <a:p>
            <a:pPr marL="742950" lvl="1" indent="-285750">
              <a:buFont typeface="Arial" panose="020B0604020202020204" pitchFamily="34" charset="0"/>
              <a:buChar char="•"/>
            </a:pPr>
            <a:r>
              <a:rPr lang="en-US" dirty="0"/>
              <a:t>Vehicles in different categories varied significantly in lap count and </a:t>
            </a:r>
            <a:r>
              <a:rPr lang="en-US" dirty="0" err="1"/>
              <a:t>pitstops</a:t>
            </a:r>
            <a:r>
              <a:rPr lang="en-US" dirty="0"/>
              <a:t>, likely reflecting the differing requirements and endurance capabilities.</a:t>
            </a:r>
          </a:p>
        </p:txBody>
      </p:sp>
    </p:spTree>
    <p:extLst>
      <p:ext uri="{BB962C8B-B14F-4D97-AF65-F5344CB8AC3E}">
        <p14:creationId xmlns:p14="http://schemas.microsoft.com/office/powerpoint/2010/main" val="1103394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100</TotalTime>
  <Words>586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Century Gothic</vt:lpstr>
      <vt:lpstr>Wingdings 3</vt:lpstr>
      <vt:lpstr>Ion</vt:lpstr>
      <vt:lpstr>Race Analysis </vt:lpstr>
      <vt:lpstr>Introduction of the Dataset  The dataset provided appears to be related to motor racing events and contains detailed information about cars, teams, drivers, and race performance metrics. This data can be used to analyze race results, team strategies, car performance, and other race-related insights.                                       </vt:lpstr>
      <vt:lpstr>PowerPoint Presentation</vt:lpstr>
      <vt:lpstr>Analysis Methods  Data Cleaning: Missing values in columns like Car, Tyres, Best Lap Number, Best LapTime, and Best Lap Kph were filled with appropriate  replacements: Text fields were filled with "Unknown."Numeric fields were filled with the median values.Data types were preserved for efficient analysis.  Descriptive Statistics: Used Python's pandas library to compute summary statistics for numeric columns.Calculated key metrics like mean, median, standard deviation, and ranges for columns such as Laps, Pitstops, and Best Lap Kph.  Data Visualization: Used matplotlib and seaborn to create visualizations  Histograms: For understanding the distribution of numeric   data.Scatter Plots:  To explore relationships, e.g., Laps vs. Pitstops by Category.Bar Charts: To visualize categorical distributions, such as Status.  Exploration of Relationships: Correlations between numeric variables were assessed visually.The performance of vehicles across categories (e.g., Best Lap Kph) was  compared.  Categorical Analysis: Unique values in Team, Drivers, Car, and Category were analyzed to understand the diversity in the dataset.   </vt:lpstr>
      <vt:lpstr>Visualizations</vt:lpstr>
      <vt:lpstr>PowerPoint Presentation</vt:lpstr>
      <vt:lpstr>Findings from the Dataset Analysis   1. Overall Race Performance Laps Completed: Teams completed between 1 and 342 laps, with an average of 129 laps. The highest lap counts were achieved by teams in the HYPERCAR category, showcasing their endurance and efficiency. Best Lap Time: The fastest laps were around 3 minutes 30 seconds, reflecting the peak performance of vehicles and driver skill. Best Lap Kph: Speeds ranged from 204.1 km/h to 237 km/h, with an average of ~221.8 km/h. Teams with higher average speeds generally completed more laps, indicating the importance of maintaining consistent speed. </vt:lpstr>
      <vt:lpstr>Insights  1. Team Performance Insights Laps Completed: Teams completed between 1 and 342 laps, with an average of 129 laps. Consistently high-performing teams completed significantly more laps, showcasing strong strategies and efficient car performance. Best Lap Times: The fastest lap times averaged ~3 minutes 30 seconds, suggesting exceptional coordination and vehicle capabilities. Pitstops and Strategy: On average, teams made ~12 pitstops during the race. Teams with fewer pitstops often completed fewer laps, indicating either fewer issues or less aggressive strategies. </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Analysis</dc:title>
  <dc:creator>Abhi Nandakumar</dc:creator>
  <cp:lastModifiedBy>Abhi Nandakumar</cp:lastModifiedBy>
  <cp:revision>10</cp:revision>
  <dcterms:created xsi:type="dcterms:W3CDTF">2024-11-19T03:37:32Z</dcterms:created>
  <dcterms:modified xsi:type="dcterms:W3CDTF">2024-11-19T07:27:13Z</dcterms:modified>
</cp:coreProperties>
</file>