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9144000" cy="5143500" type="screen16x9"/>
  <p:notesSz cx="6858000" cy="9144000"/>
  <p:embeddedFontLst>
    <p:embeddedFont>
      <p:font typeface="Algerian" panose="04020705040A02060702" pitchFamily="82" charset="0"/>
      <p:regular r:id="rId11"/>
    </p:embeddedFont>
    <p:embeddedFont>
      <p:font typeface="Average" panose="020B0604020202020204" charset="0"/>
      <p:regular r:id="rId12"/>
    </p:embeddedFont>
    <p:embeddedFont>
      <p:font typeface="Baskerville Old Face" panose="02020602080505020303" pitchFamily="18" charset="0"/>
      <p:regular r:id="rId13"/>
    </p:embeddedFon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5c821b3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5c821b3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95c821b3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95c821b3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707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1312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69458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807295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35097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798185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564232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80267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11595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64818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3154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985160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7251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51968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20489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80069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81327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00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68195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96670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dirty="0"/>
              <a:pPr/>
              <a:t>11/16/2022</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5427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primary-key-constraint-in-sq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06951" y="183556"/>
            <a:ext cx="7801500" cy="8451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HackZon 2022</a:t>
            </a:r>
            <a:endParaRPr dirty="0"/>
          </a:p>
        </p:txBody>
      </p:sp>
      <p:sp>
        <p:nvSpPr>
          <p:cNvPr id="60" name="Google Shape;60;p13"/>
          <p:cNvSpPr txBox="1">
            <a:spLocks noGrp="1"/>
          </p:cNvSpPr>
          <p:nvPr>
            <p:ph type="subTitle" idx="1"/>
          </p:nvPr>
        </p:nvSpPr>
        <p:spPr>
          <a:xfrm>
            <a:off x="671250" y="117462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Algerian" panose="04020705040A02060702" pitchFamily="82" charset="0"/>
              </a:rPr>
              <a:t>BACKBENCHERS</a:t>
            </a:r>
            <a:endParaRPr sz="3600" dirty="0">
              <a:latin typeface="Algerian" panose="04020705040A02060702" pitchFamily="82" charset="0"/>
            </a:endParaRPr>
          </a:p>
        </p:txBody>
      </p:sp>
      <p:sp>
        <p:nvSpPr>
          <p:cNvPr id="61" name="Google Shape;61;p13"/>
          <p:cNvSpPr txBox="1"/>
          <p:nvPr/>
        </p:nvSpPr>
        <p:spPr>
          <a:xfrm>
            <a:off x="333219" y="3328855"/>
            <a:ext cx="2670300" cy="12772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latin typeface="Average"/>
                <a:ea typeface="Average"/>
                <a:cs typeface="Average"/>
                <a:sym typeface="Average"/>
              </a:rPr>
              <a:t>Team Members :</a:t>
            </a:r>
            <a:endParaRPr sz="1500" dirty="0">
              <a:solidFill>
                <a:schemeClr val="dk1"/>
              </a:solidFill>
              <a:latin typeface="Average"/>
              <a:ea typeface="Average"/>
              <a:cs typeface="Average"/>
              <a:sym typeface="Average"/>
            </a:endParaRPr>
          </a:p>
          <a:p>
            <a:pPr marL="0" lvl="0" indent="0" algn="l" rtl="0">
              <a:spcBef>
                <a:spcPts val="0"/>
              </a:spcBef>
              <a:spcAft>
                <a:spcPts val="0"/>
              </a:spcAft>
              <a:buNone/>
            </a:pPr>
            <a:r>
              <a:rPr lang="en" dirty="0">
                <a:solidFill>
                  <a:schemeClr val="dk1"/>
                </a:solidFill>
                <a:latin typeface="Average"/>
                <a:ea typeface="Average"/>
                <a:cs typeface="Average"/>
                <a:sym typeface="Average"/>
              </a:rPr>
              <a:t>VISHNU CHARAN </a:t>
            </a:r>
          </a:p>
          <a:p>
            <a:pPr marL="0" lvl="0" indent="0" algn="l" rtl="0">
              <a:spcBef>
                <a:spcPts val="0"/>
              </a:spcBef>
              <a:spcAft>
                <a:spcPts val="0"/>
              </a:spcAft>
              <a:buNone/>
            </a:pPr>
            <a:r>
              <a:rPr lang="en" dirty="0">
                <a:solidFill>
                  <a:schemeClr val="dk1"/>
                </a:solidFill>
                <a:latin typeface="Average"/>
                <a:ea typeface="Average"/>
                <a:cs typeface="Average"/>
                <a:sym typeface="Average"/>
              </a:rPr>
              <a:t>ABHISHEK SURYAVANSHI</a:t>
            </a:r>
          </a:p>
          <a:p>
            <a:pPr marL="0" lvl="0" indent="0" algn="l" rtl="0">
              <a:spcBef>
                <a:spcPts val="0"/>
              </a:spcBef>
              <a:spcAft>
                <a:spcPts val="0"/>
              </a:spcAft>
              <a:buNone/>
            </a:pPr>
            <a:r>
              <a:rPr lang="en" dirty="0">
                <a:solidFill>
                  <a:schemeClr val="dk1"/>
                </a:solidFill>
                <a:latin typeface="Average"/>
                <a:ea typeface="Average"/>
                <a:cs typeface="Average"/>
                <a:sym typeface="Average"/>
              </a:rPr>
              <a:t>CHETAN SP</a:t>
            </a:r>
          </a:p>
          <a:p>
            <a:pPr marL="0" lvl="0" indent="0" algn="l" rtl="0">
              <a:spcBef>
                <a:spcPts val="0"/>
              </a:spcBef>
              <a:spcAft>
                <a:spcPts val="0"/>
              </a:spcAft>
              <a:buNone/>
            </a:pPr>
            <a:r>
              <a:rPr lang="en" dirty="0">
                <a:solidFill>
                  <a:schemeClr val="dk1"/>
                </a:solidFill>
                <a:latin typeface="Average"/>
                <a:ea typeface="Average"/>
                <a:cs typeface="Average"/>
                <a:sym typeface="Average"/>
              </a:rPr>
              <a:t>VINAYAK RANJANAGI</a:t>
            </a:r>
          </a:p>
        </p:txBody>
      </p:sp>
      <p:sp>
        <p:nvSpPr>
          <p:cNvPr id="2" name="TextBox 1">
            <a:extLst>
              <a:ext uri="{FF2B5EF4-FFF2-40B4-BE49-F238E27FC236}">
                <a16:creationId xmlns:a16="http://schemas.microsoft.com/office/drawing/2014/main" id="{90E2ABEE-4D8E-492E-F211-7678CAD70125}"/>
              </a:ext>
            </a:extLst>
          </p:cNvPr>
          <p:cNvSpPr txBox="1"/>
          <p:nvPr/>
        </p:nvSpPr>
        <p:spPr>
          <a:xfrm>
            <a:off x="1885949" y="2064544"/>
            <a:ext cx="5493545" cy="461665"/>
          </a:xfrm>
          <a:prstGeom prst="rect">
            <a:avLst/>
          </a:prstGeom>
          <a:noFill/>
        </p:spPr>
        <p:txBody>
          <a:bodyPr wrap="square" rtlCol="0">
            <a:spAutoFit/>
          </a:bodyPr>
          <a:lstStyle/>
          <a:p>
            <a:r>
              <a:rPr lang="en-IN" sz="2400" dirty="0">
                <a:solidFill>
                  <a:schemeClr val="tx1"/>
                </a:solidFill>
                <a:latin typeface="Baskerville Old Face" panose="02020602080505020303" pitchFamily="18" charset="0"/>
              </a:rPr>
              <a:t>EMPLOYEE MANAGEMENT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bg1"/>
                </a:solidFill>
                <a:latin typeface="Algerian" panose="04020705040A02060702" pitchFamily="82" charset="0"/>
              </a:rPr>
              <a:t>Project objective: </a:t>
            </a:r>
            <a:endParaRPr sz="2400" b="1" dirty="0">
              <a:solidFill>
                <a:schemeClr val="bg1"/>
              </a:solidFill>
              <a:latin typeface="Algerian" panose="04020705040A02060702" pitchFamily="82" charset="0"/>
            </a:endParaRPr>
          </a:p>
          <a:p>
            <a:pPr marL="0" lvl="0" indent="0" algn="l" rtl="0">
              <a:spcBef>
                <a:spcPts val="0"/>
              </a:spcBef>
              <a:spcAft>
                <a:spcPts val="0"/>
              </a:spcAft>
              <a:buNone/>
            </a:pPr>
            <a:r>
              <a:rPr lang="en-US" sz="2400" dirty="0">
                <a:solidFill>
                  <a:schemeClr val="bg1"/>
                </a:solidFill>
                <a:latin typeface="Algerian" panose="04020705040A02060702" pitchFamily="82" charset="0"/>
              </a:rPr>
              <a:t>The task is to create a Database-driven Employee Management System in Python that will store the information in the MySQL Database. The script will contain the following operations :</a:t>
            </a:r>
            <a:br>
              <a:rPr lang="en-US" sz="2400" dirty="0">
                <a:solidFill>
                  <a:schemeClr val="bg1"/>
                </a:solidFill>
                <a:latin typeface="Algerian" panose="04020705040A02060702" pitchFamily="82" charset="0"/>
              </a:rPr>
            </a:br>
            <a:br>
              <a:rPr lang="en-US" sz="2400" dirty="0">
                <a:solidFill>
                  <a:schemeClr val="bg1"/>
                </a:solidFill>
                <a:latin typeface="Algerian" panose="04020705040A02060702" pitchFamily="82" charset="0"/>
              </a:rPr>
            </a:br>
            <a:r>
              <a:rPr lang="en-US" sz="2400" dirty="0">
                <a:solidFill>
                  <a:schemeClr val="bg1"/>
                </a:solidFill>
                <a:latin typeface="Algerian" panose="04020705040A02060702" pitchFamily="82" charset="0"/>
              </a:rPr>
              <a:t>Add Employee</a:t>
            </a:r>
            <a:br>
              <a:rPr lang="en-US" sz="2400" dirty="0">
                <a:solidFill>
                  <a:schemeClr val="bg1"/>
                </a:solidFill>
                <a:latin typeface="Algerian" panose="04020705040A02060702" pitchFamily="82" charset="0"/>
              </a:rPr>
            </a:br>
            <a:r>
              <a:rPr lang="en-US" sz="2400" dirty="0">
                <a:solidFill>
                  <a:schemeClr val="bg1"/>
                </a:solidFill>
                <a:latin typeface="Algerian" panose="04020705040A02060702" pitchFamily="82" charset="0"/>
              </a:rPr>
              <a:t>Remove Employee</a:t>
            </a:r>
            <a:br>
              <a:rPr lang="en-US" sz="2400" dirty="0">
                <a:solidFill>
                  <a:schemeClr val="bg1"/>
                </a:solidFill>
                <a:latin typeface="Algerian" panose="04020705040A02060702" pitchFamily="82" charset="0"/>
              </a:rPr>
            </a:br>
            <a:r>
              <a:rPr lang="en-US" sz="2400" dirty="0">
                <a:solidFill>
                  <a:schemeClr val="bg1"/>
                </a:solidFill>
                <a:latin typeface="Algerian" panose="04020705040A02060702" pitchFamily="82" charset="0"/>
              </a:rPr>
              <a:t>Promote Employee</a:t>
            </a:r>
            <a:br>
              <a:rPr lang="en-US" sz="2400" dirty="0">
                <a:solidFill>
                  <a:schemeClr val="bg1"/>
                </a:solidFill>
                <a:latin typeface="Algerian" panose="04020705040A02060702" pitchFamily="82" charset="0"/>
              </a:rPr>
            </a:br>
            <a:r>
              <a:rPr lang="en-US" sz="2400" dirty="0">
                <a:solidFill>
                  <a:schemeClr val="bg1"/>
                </a:solidFill>
                <a:latin typeface="Algerian" panose="04020705040A02060702" pitchFamily="82" charset="0"/>
              </a:rPr>
              <a:t>Display Employees</a:t>
            </a:r>
            <a:r>
              <a:rPr lang="en" sz="2400" dirty="0">
                <a:solidFill>
                  <a:schemeClr val="bg1"/>
                </a:solidFill>
                <a:latin typeface="Algerian" panose="04020705040A02060702" pitchFamily="82"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240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Algerian" panose="04020705040A02060702" pitchFamily="82" charset="0"/>
              </a:rPr>
              <a:t>Solution or Idea</a:t>
            </a:r>
            <a:endParaRPr dirty="0">
              <a:solidFill>
                <a:schemeClr val="bg1"/>
              </a:solidFill>
              <a:latin typeface="Algerian" panose="04020705040A02060702" pitchFamily="82" charset="0"/>
            </a:endParaRPr>
          </a:p>
        </p:txBody>
      </p:sp>
      <p:sp>
        <p:nvSpPr>
          <p:cNvPr id="72" name="Google Shape;72;p15"/>
          <p:cNvSpPr txBox="1">
            <a:spLocks noGrp="1"/>
          </p:cNvSpPr>
          <p:nvPr>
            <p:ph type="body" idx="1"/>
          </p:nvPr>
        </p:nvSpPr>
        <p:spPr>
          <a:xfrm>
            <a:off x="311700" y="7313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b="0" i="0" dirty="0">
                <a:solidFill>
                  <a:schemeClr val="bg1"/>
                </a:solidFill>
                <a:effectLst/>
                <a:latin typeface="Algerian" panose="04020705040A02060702" pitchFamily="82" charset="0"/>
              </a:rPr>
              <a:t>The idea is that we perform different changes in our Employee Record by using different functions for example the Add Employee will insert a new row in our Employee, also, we will create a Remove Employee Function which will delete the record of any particular existing employee in our Employee table. This System works on the concepts of taking the information from the database making required changes in the fetched data and applying the changes in the record which we will see in our Promote Employee System. We can also have the information about all the existing employees by using the Display Employee function. The main advantage of connecting our program to the database is that the information becomes lossless even after closing our program a number of times.</a:t>
            </a:r>
            <a:endParaRPr sz="2000" dirty="0">
              <a:solidFill>
                <a:schemeClr val="bg1"/>
              </a:solidFill>
              <a:latin typeface="Algerian" panose="04020705040A020607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Algerian" panose="04020705040A02060702" pitchFamily="82" charset="0"/>
              </a:rPr>
              <a:t>Implementation of Idea into the Project</a:t>
            </a:r>
            <a:endParaRPr dirty="0">
              <a:solidFill>
                <a:schemeClr val="bg1"/>
              </a:solidFill>
              <a:latin typeface="Algerian" panose="04020705040A02060702" pitchFamily="82" charset="0"/>
            </a:endParaRPr>
          </a:p>
        </p:txBody>
      </p:sp>
      <p:sp>
        <p:nvSpPr>
          <p:cNvPr id="78" name="Google Shape;78;p16"/>
          <p:cNvSpPr txBox="1">
            <a:spLocks noGrp="1"/>
          </p:cNvSpPr>
          <p:nvPr>
            <p:ph type="body" idx="2"/>
          </p:nvPr>
        </p:nvSpPr>
        <p:spPr>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solidFill>
                  <a:schemeClr val="bg1"/>
                </a:solidFill>
                <a:latin typeface="Algerian" panose="04020705040A02060702" pitchFamily="82" charset="0"/>
              </a:rPr>
              <a:t>For creating the Employee Management System in Python that uses MySQL database we need to connect Python with MySQL.</a:t>
            </a:r>
          </a:p>
          <a:p>
            <a:pPr marL="457200" lvl="0" indent="-342900" algn="l" rtl="0">
              <a:spcBef>
                <a:spcPts val="0"/>
              </a:spcBef>
              <a:spcAft>
                <a:spcPts val="0"/>
              </a:spcAft>
              <a:buSzPts val="1800"/>
              <a:buChar char="●"/>
            </a:pPr>
            <a:endParaRPr lang="en-US" dirty="0">
              <a:solidFill>
                <a:schemeClr val="bg1"/>
              </a:solidFill>
              <a:latin typeface="Algerian" panose="04020705040A02060702" pitchFamily="82" charset="0"/>
            </a:endParaRPr>
          </a:p>
          <a:p>
            <a:pPr marL="457200" lvl="0" indent="-342900" algn="l" rtl="0">
              <a:spcBef>
                <a:spcPts val="0"/>
              </a:spcBef>
              <a:spcAft>
                <a:spcPts val="0"/>
              </a:spcAft>
              <a:buSzPts val="1800"/>
              <a:buChar char="●"/>
            </a:pPr>
            <a:endParaRPr lang="en-IN" dirty="0">
              <a:solidFill>
                <a:schemeClr val="bg1"/>
              </a:solidFill>
              <a:latin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2133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bg1"/>
                </a:solidFill>
              </a:rPr>
              <a:t>Functionality of the Project</a:t>
            </a:r>
            <a:endParaRPr sz="1400" dirty="0">
              <a:solidFill>
                <a:schemeClr val="bg1"/>
              </a:solidFill>
            </a:endParaRPr>
          </a:p>
        </p:txBody>
      </p:sp>
      <p:sp>
        <p:nvSpPr>
          <p:cNvPr id="87" name="Google Shape;87;p17"/>
          <p:cNvSpPr txBox="1">
            <a:spLocks noGrp="1"/>
          </p:cNvSpPr>
          <p:nvPr>
            <p:ph type="body" idx="4294967295"/>
          </p:nvPr>
        </p:nvSpPr>
        <p:spPr>
          <a:xfrm>
            <a:off x="0" y="1304925"/>
            <a:ext cx="2493963" cy="461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dirty="0">
                <a:solidFill>
                  <a:schemeClr val="lt1"/>
                </a:solidFill>
              </a:rPr>
              <a:t>Pyn</a:t>
            </a:r>
            <a:endParaRPr sz="800" dirty="0">
              <a:solidFill>
                <a:schemeClr val="lt1"/>
              </a:solidFill>
            </a:endParaRPr>
          </a:p>
        </p:txBody>
      </p:sp>
      <p:sp>
        <p:nvSpPr>
          <p:cNvPr id="88" name="Google Shape;88;p17"/>
          <p:cNvSpPr txBox="1">
            <a:spLocks noGrp="1"/>
          </p:cNvSpPr>
          <p:nvPr>
            <p:ph type="body" idx="4294967295"/>
          </p:nvPr>
        </p:nvSpPr>
        <p:spPr>
          <a:xfrm>
            <a:off x="384810" y="1021398"/>
            <a:ext cx="8374380" cy="376078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solidFill>
                  <a:schemeClr val="bg1"/>
                </a:solidFill>
                <a:latin typeface="Algerian" panose="04020705040A02060702" pitchFamily="82" charset="0"/>
              </a:rPr>
              <a:t>Table in Use:</a:t>
            </a:r>
          </a:p>
          <a:p>
            <a:pPr marL="0" lvl="0" indent="0" algn="l" rtl="0">
              <a:spcBef>
                <a:spcPts val="0"/>
              </a:spcBef>
              <a:spcAft>
                <a:spcPts val="1600"/>
              </a:spcAft>
              <a:buNone/>
            </a:pPr>
            <a:endParaRPr lang="en-US" sz="800" dirty="0">
              <a:solidFill>
                <a:schemeClr val="bg1"/>
              </a:solidFill>
              <a:latin typeface="Algerian" panose="04020705040A02060702" pitchFamily="82" charset="0"/>
            </a:endParaRPr>
          </a:p>
          <a:p>
            <a:pPr marL="0" lvl="0" indent="0" algn="l" rtl="0">
              <a:spcBef>
                <a:spcPts val="0"/>
              </a:spcBef>
              <a:spcAft>
                <a:spcPts val="1600"/>
              </a:spcAft>
              <a:buNone/>
            </a:pPr>
            <a:r>
              <a:rPr lang="en-US" sz="1200" dirty="0">
                <a:solidFill>
                  <a:schemeClr val="bg1"/>
                </a:solidFill>
                <a:latin typeface="Algerian" panose="04020705040A02060702" pitchFamily="82" charset="0"/>
              </a:rPr>
              <a:t>The idea is that we keep all the information about the Employee in the above table and manipulate the table whenever required. So now we will look at the working of each operation in detail.</a:t>
            </a:r>
          </a:p>
          <a:p>
            <a:pPr marL="0" lvl="0" indent="0" algn="l" rtl="0">
              <a:spcBef>
                <a:spcPts val="0"/>
              </a:spcBef>
              <a:spcAft>
                <a:spcPts val="1600"/>
              </a:spcAft>
              <a:buNone/>
            </a:pPr>
            <a:r>
              <a:rPr lang="en-US" sz="1200" dirty="0">
                <a:solidFill>
                  <a:schemeClr val="bg1"/>
                </a:solidFill>
                <a:latin typeface="Algerian" panose="04020705040A02060702" pitchFamily="82" charset="0"/>
              </a:rPr>
              <a:t>Check Employee Function</a:t>
            </a:r>
          </a:p>
          <a:p>
            <a:pPr marL="0" lvl="0" indent="0" algn="l" rtl="0">
              <a:spcBef>
                <a:spcPts val="0"/>
              </a:spcBef>
              <a:spcAft>
                <a:spcPts val="1600"/>
              </a:spcAft>
              <a:buNone/>
            </a:pPr>
            <a:r>
              <a:rPr lang="en-US" sz="1200" dirty="0">
                <a:solidFill>
                  <a:schemeClr val="bg1"/>
                </a:solidFill>
                <a:latin typeface="Algerian" panose="04020705040A02060702" pitchFamily="82" charset="0"/>
              </a:rPr>
              <a:t>The check employee function takes employee id as a parameter and checks whether any employee with given id exists in the employee details record or not. For checking this it uses cursor.rowcount() function which counts the number of rows that match with given details. It is a utility function, and we will see its use in later operations like Add employee function, etc.</a:t>
            </a:r>
          </a:p>
          <a:p>
            <a:pPr algn="l" fontAlgn="base"/>
            <a:r>
              <a:rPr lang="en-US" sz="1200" b="1" i="0" dirty="0">
                <a:solidFill>
                  <a:schemeClr val="bg1"/>
                </a:solidFill>
                <a:effectLst/>
                <a:latin typeface="Algerian" panose="04020705040A02060702" pitchFamily="82" charset="0"/>
              </a:rPr>
              <a:t>Add Employee Function</a:t>
            </a:r>
          </a:p>
          <a:p>
            <a:pPr algn="l" fontAlgn="base"/>
            <a:r>
              <a:rPr lang="en-US" sz="1200" b="0" i="0" dirty="0">
                <a:solidFill>
                  <a:schemeClr val="bg1"/>
                </a:solidFill>
                <a:effectLst/>
                <a:latin typeface="Algerian" panose="04020705040A02060702" pitchFamily="82" charset="0"/>
              </a:rPr>
              <a:t>The Add Employee function will ask for the Employee Id and uses the check employee function to check whether the employee to be added already exist in our record or not if employee details do not already exist then it asks for details of the employee to be added like Employee Name, Post of Employee and Salary of the employee. Now after getting all such details from the user of that system it simply inserts the information in our Employee details table.</a:t>
            </a:r>
          </a:p>
          <a:p>
            <a:pPr marL="0" lvl="0" indent="0" algn="l" rtl="0">
              <a:spcBef>
                <a:spcPts val="0"/>
              </a:spcBef>
              <a:spcAft>
                <a:spcPts val="1600"/>
              </a:spcAft>
              <a:buNone/>
            </a:pPr>
            <a:endParaRPr sz="1200" dirty="0">
              <a:solidFill>
                <a:schemeClr val="bg1"/>
              </a:solidFill>
              <a:latin typeface="Algerian" panose="04020705040A02060702" pitchFamily="82" charset="0"/>
            </a:endParaRPr>
          </a:p>
        </p:txBody>
      </p:sp>
      <p:pic>
        <p:nvPicPr>
          <p:cNvPr id="3" name="Picture 2">
            <a:extLst>
              <a:ext uri="{FF2B5EF4-FFF2-40B4-BE49-F238E27FC236}">
                <a16:creationId xmlns:a16="http://schemas.microsoft.com/office/drawing/2014/main" id="{8A056A84-09C9-AD77-1A2B-7DF9E2FEDFB7}"/>
              </a:ext>
            </a:extLst>
          </p:cNvPr>
          <p:cNvPicPr>
            <a:picLocks noChangeAspect="1"/>
          </p:cNvPicPr>
          <p:nvPr/>
        </p:nvPicPr>
        <p:blipFill>
          <a:blip r:embed="rId3"/>
          <a:stretch>
            <a:fillRect/>
          </a:stretch>
        </p:blipFill>
        <p:spPr>
          <a:xfrm>
            <a:off x="2761702" y="942404"/>
            <a:ext cx="3381375" cy="8238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DB88BC-2BB4-951F-F4C3-EE05CCE2ECDB}"/>
              </a:ext>
            </a:extLst>
          </p:cNvPr>
          <p:cNvSpPr txBox="1"/>
          <p:nvPr/>
        </p:nvSpPr>
        <p:spPr>
          <a:xfrm>
            <a:off x="396240" y="-105906"/>
            <a:ext cx="8313420" cy="4924425"/>
          </a:xfrm>
          <a:prstGeom prst="rect">
            <a:avLst/>
          </a:prstGeom>
          <a:noFill/>
        </p:spPr>
        <p:txBody>
          <a:bodyPr wrap="square">
            <a:spAutoFit/>
          </a:bodyPr>
          <a:lstStyle/>
          <a:p>
            <a:br>
              <a:rPr kumimoji="0" lang="en-US" sz="1200" b="1" i="0" u="none" strike="noStrike" kern="1200" cap="all" spc="0" normalizeH="0" baseline="0" noProof="0" dirty="0">
                <a:ln w="3175" cmpd="sng">
                  <a:noFill/>
                </a:ln>
                <a:solidFill>
                  <a:srgbClr val="FFFFFF"/>
                </a:solidFill>
                <a:effectLst/>
                <a:uLnTx/>
                <a:uFillTx/>
                <a:latin typeface="Algerian" panose="04020705040A02060702" pitchFamily="82" charset="0"/>
                <a:ea typeface="+mj-ea"/>
                <a:cs typeface="+mj-cs"/>
              </a:rPr>
            </a:br>
            <a:br>
              <a:rPr kumimoji="0" lang="en-US" sz="1200" b="1" i="0" u="none" strike="noStrike" kern="1200" cap="all" spc="0" normalizeH="0" baseline="0" noProof="0" dirty="0">
                <a:ln w="3175" cmpd="sng">
                  <a:noFill/>
                </a:ln>
                <a:solidFill>
                  <a:srgbClr val="FFFFFF"/>
                </a:solidFill>
                <a:effectLst/>
                <a:uLnTx/>
                <a:uFillTx/>
                <a:latin typeface="Algerian" panose="04020705040A02060702" pitchFamily="82" charset="0"/>
                <a:ea typeface="+mj-ea"/>
                <a:cs typeface="+mj-cs"/>
              </a:rPr>
            </a:br>
            <a:br>
              <a:rPr kumimoji="0" lang="en-US" sz="1200" b="1" i="0" u="none" strike="noStrike" kern="1200" cap="all" spc="0" normalizeH="0" baseline="0" noProof="0" dirty="0">
                <a:ln w="3175" cmpd="sng">
                  <a:noFill/>
                </a:ln>
                <a:solidFill>
                  <a:srgbClr val="FFFFFF"/>
                </a:solidFill>
                <a:effectLst/>
                <a:uLnTx/>
                <a:uFillTx/>
                <a:latin typeface="Algerian" panose="04020705040A02060702" pitchFamily="82" charset="0"/>
                <a:ea typeface="+mj-ea"/>
                <a:cs typeface="+mj-cs"/>
              </a:rPr>
            </a:br>
            <a:br>
              <a:rPr kumimoji="0" lang="en-US" sz="1200" b="1" i="0" u="none" strike="noStrike" kern="1200" cap="all" spc="0" normalizeH="0" baseline="0" noProof="0" dirty="0">
                <a:ln w="3175" cmpd="sng">
                  <a:noFill/>
                </a:ln>
                <a:solidFill>
                  <a:srgbClr val="FFFFFF"/>
                </a:solidFill>
                <a:effectLst/>
                <a:uLnTx/>
                <a:uFillTx/>
                <a:latin typeface="Algerian" panose="04020705040A02060702" pitchFamily="82" charset="0"/>
                <a:ea typeface="+mj-ea"/>
                <a:cs typeface="+mj-cs"/>
              </a:rPr>
            </a:br>
            <a:r>
              <a:rPr kumimoji="0" lang="en-US" sz="1400" b="1"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t>Remove Employee Function</a:t>
            </a:r>
            <a:br>
              <a:rPr kumimoji="0" lang="en-US" sz="1400" b="1"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t>The Remove Employee Function will simply ask for Id of the employee to be removed because Id is </a:t>
            </a:r>
            <a:r>
              <a:rPr kumimoji="0" lang="en-US" sz="1400" b="0" i="0" u="sng"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hlinkClick r:id="rId2">
                  <a:extLst>
                    <a:ext uri="{A12FA001-AC4F-418D-AE19-62706E023703}">
                      <ahyp:hlinkClr xmlns:ahyp="http://schemas.microsoft.com/office/drawing/2018/hyperlinkcolor" val="tx"/>
                    </a:ext>
                  </a:extLst>
                </a:hlinkClick>
              </a:rPr>
              <a:t>Primary key</a:t>
            </a:r>
            <a: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t> in our Employee Details Record as there can be two employees with the same name, but they must have a unique id. The Remove Employee function uses the check employee function to check whether the employee to be removed exists in our record or not if employee details exist then after getting a valid employee id it deletes the record corresponding to that employee id.</a:t>
            </a: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t>Display Employees Function</a:t>
            </a: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t>The Display Employees function is simply a select query of SQL which fetches all the records stored in the employee details table and prints them line by line.</a:t>
            </a: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t>Menu Function</a:t>
            </a: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t> </a:t>
            </a: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t>The Menu function displays the menu to the user and asks the user to enter his choice for performing operations like Add employee, Remove employee, etc.</a:t>
            </a:r>
            <a:br>
              <a:rPr kumimoji="0" lang="en-US" sz="1400" b="0" i="0" u="none" strike="noStrike" kern="1200" cap="all" spc="0" normalizeH="0" baseline="0" noProof="0" dirty="0">
                <a:ln w="3175" cmpd="sng">
                  <a:noFill/>
                </a:ln>
                <a:solidFill>
                  <a:schemeClr val="bg1"/>
                </a:solidFill>
                <a:effectLst/>
                <a:uLnTx/>
                <a:uFillTx/>
                <a:latin typeface="Algerian" panose="04020705040A02060702" pitchFamily="82" charset="0"/>
                <a:ea typeface="+mj-ea"/>
                <a:cs typeface="+mj-cs"/>
              </a:rPr>
            </a:br>
            <a:endParaRPr lang="en-IN" sz="14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76338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11147" y="0"/>
            <a:ext cx="6227100" cy="1134000"/>
          </a:xfrm>
          <a:prstGeom prst="rect">
            <a:avLst/>
          </a:prstGeom>
        </p:spPr>
        <p:txBody>
          <a:bodyPr spcFirstLastPara="1" wrap="square" lIns="91425" tIns="91425" rIns="91425" bIns="91425" anchor="ctr" anchorCtr="0">
            <a:noAutofit/>
          </a:bodyPr>
          <a:lstStyle/>
          <a:p>
            <a:pPr lvl="0"/>
            <a:r>
              <a:rPr lang="en-IN" sz="4200" b="1" dirty="0">
                <a:solidFill>
                  <a:schemeClr val="bg1"/>
                </a:solidFill>
                <a:latin typeface="Algerian" panose="04020705040A02060702" pitchFamily="82" charset="0"/>
              </a:rPr>
              <a:t>F</a:t>
            </a:r>
            <a:r>
              <a:rPr lang="en" sz="4200" b="1" dirty="0">
                <a:solidFill>
                  <a:schemeClr val="bg1"/>
                </a:solidFill>
                <a:latin typeface="Algerian" panose="04020705040A02060702" pitchFamily="82" charset="0"/>
              </a:rPr>
              <a:t>uture scope</a:t>
            </a:r>
            <a:endParaRPr sz="4200" dirty="0"/>
          </a:p>
        </p:txBody>
      </p:sp>
      <p:sp>
        <p:nvSpPr>
          <p:cNvPr id="7" name="TextBox 6">
            <a:extLst>
              <a:ext uri="{FF2B5EF4-FFF2-40B4-BE49-F238E27FC236}">
                <a16:creationId xmlns:a16="http://schemas.microsoft.com/office/drawing/2014/main" id="{1678494E-26D7-D96A-CA86-D8C49B17077C}"/>
              </a:ext>
            </a:extLst>
          </p:cNvPr>
          <p:cNvSpPr txBox="1"/>
          <p:nvPr/>
        </p:nvSpPr>
        <p:spPr>
          <a:xfrm>
            <a:off x="510540" y="1288971"/>
            <a:ext cx="7917180" cy="3416320"/>
          </a:xfrm>
          <a:prstGeom prst="rect">
            <a:avLst/>
          </a:prstGeom>
          <a:noFill/>
        </p:spPr>
        <p:txBody>
          <a:bodyPr wrap="square">
            <a:spAutoFit/>
          </a:bodyPr>
          <a:lstStyle/>
          <a:p>
            <a:r>
              <a:rPr lang="en-US" dirty="0">
                <a:solidFill>
                  <a:schemeClr val="bg1"/>
                </a:solidFill>
                <a:latin typeface="Algerian" panose="04020705040A02060702" pitchFamily="82" charset="0"/>
              </a:rPr>
              <a:t>Complain box can be created to register and store complains.</a:t>
            </a:r>
          </a:p>
          <a:p>
            <a:endParaRPr lang="en-US" dirty="0">
              <a:solidFill>
                <a:schemeClr val="bg1"/>
              </a:solidFill>
              <a:latin typeface="Algerian" panose="04020705040A02060702" pitchFamily="82" charset="0"/>
            </a:endParaRPr>
          </a:p>
          <a:p>
            <a:r>
              <a:rPr lang="en-US" dirty="0">
                <a:solidFill>
                  <a:schemeClr val="bg1"/>
                </a:solidFill>
                <a:latin typeface="Algerian" panose="04020705040A02060702" pitchFamily="82" charset="0"/>
              </a:rPr>
              <a:t>Interactions among various employees of the organization through live</a:t>
            </a:r>
          </a:p>
          <a:p>
            <a:r>
              <a:rPr lang="en-US" dirty="0">
                <a:solidFill>
                  <a:schemeClr val="bg1"/>
                </a:solidFill>
                <a:latin typeface="Algerian" panose="04020705040A02060702" pitchFamily="82" charset="0"/>
              </a:rPr>
              <a:t>chats.</a:t>
            </a:r>
          </a:p>
          <a:p>
            <a:endParaRPr lang="en-US" dirty="0">
              <a:solidFill>
                <a:schemeClr val="bg1"/>
              </a:solidFill>
              <a:latin typeface="Algerian" panose="04020705040A02060702" pitchFamily="82" charset="0"/>
            </a:endParaRPr>
          </a:p>
          <a:p>
            <a:r>
              <a:rPr lang="en-US" dirty="0">
                <a:solidFill>
                  <a:schemeClr val="bg1"/>
                </a:solidFill>
                <a:latin typeface="Algerian" panose="04020705040A02060702" pitchFamily="82" charset="0"/>
              </a:rPr>
              <a:t>Discussing project with clients across various parts of the world.</a:t>
            </a:r>
          </a:p>
          <a:p>
            <a:endParaRPr lang="en-US" dirty="0">
              <a:solidFill>
                <a:schemeClr val="bg1"/>
              </a:solidFill>
              <a:latin typeface="Algerian" panose="04020705040A02060702" pitchFamily="82" charset="0"/>
            </a:endParaRPr>
          </a:p>
          <a:p>
            <a:r>
              <a:rPr lang="en-US" dirty="0">
                <a:solidFill>
                  <a:schemeClr val="bg1"/>
                </a:solidFill>
                <a:latin typeface="Algerian" panose="04020705040A02060702" pitchFamily="82" charset="0"/>
              </a:rPr>
              <a:t>Employee Attendance Management</a:t>
            </a:r>
          </a:p>
          <a:p>
            <a:endParaRPr lang="en-US" dirty="0">
              <a:solidFill>
                <a:schemeClr val="bg1"/>
              </a:solidFill>
              <a:latin typeface="Algerian" panose="04020705040A02060702" pitchFamily="82" charset="0"/>
            </a:endParaRPr>
          </a:p>
          <a:p>
            <a:r>
              <a:rPr lang="en-US" dirty="0">
                <a:solidFill>
                  <a:schemeClr val="bg1"/>
                </a:solidFill>
                <a:latin typeface="Algerian" panose="04020705040A02060702" pitchFamily="82" charset="0"/>
              </a:rPr>
              <a:t>Employee Recruitment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688336" y="1584900"/>
            <a:ext cx="3902964" cy="21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Thank You</a:t>
            </a:r>
            <a:endParaRPr sz="5000" dirty="0"/>
          </a:p>
          <a:p>
            <a:pPr marL="0" lvl="0" indent="0" algn="ctr" rtl="0">
              <a:spcBef>
                <a:spcPts val="0"/>
              </a:spcBef>
              <a:spcAft>
                <a:spcPts val="0"/>
              </a:spcAft>
              <a:buNone/>
            </a:pPr>
            <a:r>
              <a:rPr lang="en" sz="3300" dirty="0">
                <a:solidFill>
                  <a:schemeClr val="accent5"/>
                </a:solidFill>
              </a:rPr>
              <a:t>( BACKBENCHERS)</a:t>
            </a:r>
            <a:endParaRPr sz="3300" dirty="0">
              <a:solidFill>
                <a:schemeClr val="accent5"/>
              </a:solidFil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9</TotalTime>
  <Words>652</Words>
  <Application>Microsoft Office PowerPoint</Application>
  <PresentationFormat>On-screen Show (16:9)</PresentationFormat>
  <Paragraphs>37</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Average</vt:lpstr>
      <vt:lpstr>Baskerville Old Face</vt:lpstr>
      <vt:lpstr>Wingdings 3</vt:lpstr>
      <vt:lpstr>Arial</vt:lpstr>
      <vt:lpstr>Century Gothic</vt:lpstr>
      <vt:lpstr>Slice</vt:lpstr>
      <vt:lpstr>HackZon 2022</vt:lpstr>
      <vt:lpstr>Project objective:  The task is to create a Database-driven Employee Management System in Python that will store the information in the MySQL Database. The script will contain the following operations :  Add Employee Remove Employee Promote Employee Display Employees </vt:lpstr>
      <vt:lpstr>Solution or Idea</vt:lpstr>
      <vt:lpstr>Implementation of Idea into the Project</vt:lpstr>
      <vt:lpstr>Functionality of the Project</vt:lpstr>
      <vt:lpstr>PowerPoint Presentation</vt:lpstr>
      <vt:lpstr>Future scope</vt:lpstr>
      <vt:lpstr>Thank You ( BACKBENCHERS)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HackZon 2022</dc:title>
  <dc:creator>1NH21AI002_Abhishek _Suryavanshi</dc:creator>
  <cp:lastModifiedBy>Abhishek Suryavanshi</cp:lastModifiedBy>
  <cp:revision>4</cp:revision>
  <cp:lastPrinted>2022-11-16T16:30:34Z</cp:lastPrinted>
  <dcterms:modified xsi:type="dcterms:W3CDTF">2022-11-16T16:35:31Z</dcterms:modified>
</cp:coreProperties>
</file>