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0" r:id="rId2"/>
  </p:sldMasterIdLst>
  <p:notesMasterIdLst>
    <p:notesMasterId r:id="rId12"/>
  </p:notesMasterIdLst>
  <p:handoutMasterIdLst>
    <p:handoutMasterId r:id="rId13"/>
  </p:handoutMasterIdLst>
  <p:sldIdLst>
    <p:sldId id="256" r:id="rId3"/>
    <p:sldId id="268" r:id="rId4"/>
    <p:sldId id="270" r:id="rId5"/>
    <p:sldId id="275" r:id="rId6"/>
    <p:sldId id="271" r:id="rId7"/>
    <p:sldId id="272" r:id="rId8"/>
    <p:sldId id="273" r:id="rId9"/>
    <p:sldId id="274"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1"/>
    <p:restoredTop sz="75731"/>
  </p:normalViewPr>
  <p:slideViewPr>
    <p:cSldViewPr snapToGrid="0" snapToObjects="1">
      <p:cViewPr>
        <p:scale>
          <a:sx n="75" d="100"/>
          <a:sy n="75" d="100"/>
        </p:scale>
        <p:origin x="1240" y="144"/>
      </p:cViewPr>
      <p:guideLst/>
    </p:cSldViewPr>
  </p:slideViewPr>
  <p:notesTextViewPr>
    <p:cViewPr>
      <p:scale>
        <a:sx n="1" d="1"/>
        <a:sy n="1" d="1"/>
      </p:scale>
      <p:origin x="0" y="0"/>
    </p:cViewPr>
  </p:notesTextViewPr>
  <p:notesViewPr>
    <p:cSldViewPr snapToGrid="0" snapToObjects="1">
      <p:cViewPr varScale="1">
        <p:scale>
          <a:sx n="96" d="100"/>
          <a:sy n="96" d="100"/>
        </p:scale>
        <p:origin x="2360" y="168"/>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88DA73-A535-DC46-B8C5-F4A02902A521}" type="datetimeFigureOut">
              <a:rPr lang="en-US" smtClean="0"/>
              <a:t>5/25/18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F3A45B-3187-FD47-9D90-B1E431549F51}" type="slidenum">
              <a:rPr lang="en-US" smtClean="0"/>
              <a:t>‹#›</a:t>
            </a:fld>
            <a:endParaRPr lang="en-US"/>
          </a:p>
        </p:txBody>
      </p:sp>
    </p:spTree>
    <p:extLst>
      <p:ext uri="{BB962C8B-B14F-4D97-AF65-F5344CB8AC3E}">
        <p14:creationId xmlns:p14="http://schemas.microsoft.com/office/powerpoint/2010/main" val="1235905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68B97-3BD1-B141-9152-CEDA376B6996}" type="datetimeFigureOut">
              <a:rPr lang="en-US" smtClean="0"/>
              <a:t>5/25/18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CA97A-0638-E840-8C03-5D0B62C621A0}" type="slidenum">
              <a:rPr lang="en-US" smtClean="0"/>
              <a:t>‹#›</a:t>
            </a:fld>
            <a:endParaRPr lang="en-US"/>
          </a:p>
        </p:txBody>
      </p:sp>
    </p:spTree>
    <p:extLst>
      <p:ext uri="{BB962C8B-B14F-4D97-AF65-F5344CB8AC3E}">
        <p14:creationId xmlns:p14="http://schemas.microsoft.com/office/powerpoint/2010/main" val="1054240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1" Type="http://schemas.openxmlformats.org/officeDocument/2006/relationships/hyperlink" Target="https://dataplatform.ibm.com/docs/content/analyze-data/ml-canvas.html" TargetMode="External"/><Relationship Id="rId12" Type="http://schemas.openxmlformats.org/officeDocument/2006/relationships/hyperlink" Target="https://dataplatform.ibm.com/docs/content/analyze-data/ml_dlaas.html" TargetMode="External"/><Relationship Id="rId13" Type="http://schemas.openxmlformats.org/officeDocument/2006/relationships/hyperlink" Target="https://dataplatform.ibm.com/docs/content/analyze-data/visual-recognition-overview.html" TargetMode="External"/><Relationship Id="rId14" Type="http://schemas.openxmlformats.org/officeDocument/2006/relationships/hyperlink" Target="https://dataplatform.ibm.com/docs/content/analyze-data/analytics-dashboard.html" TargetMode="External"/><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dataplatform.ibm.com/docs/content/getting-started/collaborator-permissions.html" TargetMode="External"/><Relationship Id="rId4" Type="http://schemas.openxmlformats.org/officeDocument/2006/relationships/hyperlink" Target="https://dataplatform.ibm.com/docs/content/manage-data/conn_types.html" TargetMode="External"/><Relationship Id="rId5" Type="http://schemas.openxmlformats.org/officeDocument/2006/relationships/hyperlink" Target="https://dataplatform.ibm.com/docs/content/getting-started/overview-ws.html?audience=wdp&amp;context=analytics&amp;linkInPage=true#catalogs" TargetMode="External"/><Relationship Id="rId6" Type="http://schemas.openxmlformats.org/officeDocument/2006/relationships/hyperlink" Target="https://dataplatform.ibm.com/docs/content/streaming-pipelines/overview-streaming-pipelines.html" TargetMode="External"/><Relationship Id="rId7" Type="http://schemas.openxmlformats.org/officeDocument/2006/relationships/hyperlink" Target="https://dataplatform.ibm.com/docs/content/refinery/refining_data.html" TargetMode="External"/><Relationship Id="rId8" Type="http://schemas.openxmlformats.org/officeDocument/2006/relationships/hyperlink" Target="https://dataplatform.ibm.com/docs/content/manage-data/project-tools.html" TargetMode="External"/><Relationship Id="rId9" Type="http://schemas.openxmlformats.org/officeDocument/2006/relationships/hyperlink" Target="https://dataplatform.ibm.com/docs/content/analyze-data/notebooks-parent.html" TargetMode="External"/><Relationship Id="rId10" Type="http://schemas.openxmlformats.org/officeDocument/2006/relationships/hyperlink" Target="https://dataplatform.ibm.com/docs/content/analyze-data/rstudio-overview.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console.bluemix.net/docs/services/cloud-object-storage/about-cos.html#about-ibm-cloud-object-storag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Watson Studio provides you with the environment and tools to solve your business problems by collaboratively working with data. You can choose the tools you need to analyze and visualize data, to cleanse and shape data, to ingest streaming data, or to create, train, and deploy machine learning models.</a:t>
            </a:r>
          </a:p>
          <a:p>
            <a:endParaRPr lang="en-US" dirty="0" smtClean="0"/>
          </a:p>
          <a:p>
            <a:r>
              <a:rPr lang="en-US" dirty="0" smtClean="0"/>
              <a:t>These </a:t>
            </a:r>
            <a:r>
              <a:rPr lang="en-US" dirty="0" smtClean="0"/>
              <a:t>are the most important resources in a project: </a:t>
            </a:r>
          </a:p>
          <a:p>
            <a:r>
              <a:rPr lang="en-US" dirty="0" smtClean="0"/>
              <a:t>Collaborators are the team who works with the data. Three roles provide </a:t>
            </a:r>
            <a:r>
              <a:rPr lang="en-US" dirty="0" smtClean="0">
                <a:hlinkClick r:id="rId3"/>
              </a:rPr>
              <a:t>different permissions</a:t>
            </a:r>
            <a:r>
              <a:rPr lang="en-US" dirty="0" smtClean="0"/>
              <a:t>. </a:t>
            </a:r>
          </a:p>
          <a:p>
            <a:r>
              <a:rPr lang="en-US" dirty="0" smtClean="0"/>
              <a:t>Data assets point to your data. Here's what you can do to prepare your data: </a:t>
            </a:r>
          </a:p>
          <a:p>
            <a:pPr lvl="1"/>
            <a:r>
              <a:rPr lang="en-US" dirty="0" smtClean="0"/>
              <a:t>Access data from connections to your </a:t>
            </a:r>
            <a:r>
              <a:rPr lang="en-US" dirty="0" smtClean="0">
                <a:hlinkClick r:id="rId4"/>
              </a:rPr>
              <a:t>cloud or on-premises data sources</a:t>
            </a:r>
            <a:endParaRPr lang="en-US" dirty="0" smtClean="0"/>
          </a:p>
          <a:p>
            <a:pPr lvl="1"/>
            <a:r>
              <a:rPr lang="en-US" dirty="0" smtClean="0"/>
              <a:t>Access data from your organization's </a:t>
            </a:r>
            <a:r>
              <a:rPr lang="en-US" dirty="0" smtClean="0">
                <a:hlinkClick r:id="rId5"/>
              </a:rPr>
              <a:t>catalogs</a:t>
            </a:r>
            <a:endParaRPr lang="en-US" dirty="0" smtClean="0"/>
          </a:p>
          <a:p>
            <a:pPr lvl="1"/>
            <a:r>
              <a:rPr lang="en-US" dirty="0" smtClean="0"/>
              <a:t>Upload files to the project's object storage</a:t>
            </a:r>
          </a:p>
          <a:p>
            <a:pPr lvl="1"/>
            <a:r>
              <a:rPr lang="en-US" dirty="0" smtClean="0"/>
              <a:t>Ingest and analyze streaming data with the </a:t>
            </a:r>
            <a:r>
              <a:rPr lang="en-US" dirty="0" smtClean="0">
                <a:hlinkClick r:id="rId6"/>
              </a:rPr>
              <a:t>Streams Designer tool</a:t>
            </a:r>
            <a:endParaRPr lang="en-US" dirty="0" smtClean="0"/>
          </a:p>
          <a:p>
            <a:pPr lvl="1"/>
            <a:r>
              <a:rPr lang="en-US" dirty="0" smtClean="0"/>
              <a:t>Cleanse and shape data with the </a:t>
            </a:r>
            <a:r>
              <a:rPr lang="en-US" dirty="0" smtClean="0">
                <a:hlinkClick r:id="rId7"/>
              </a:rPr>
              <a:t>Data Refinery tool</a:t>
            </a:r>
            <a:endParaRPr lang="en-US" dirty="0" smtClean="0"/>
          </a:p>
          <a:p>
            <a:r>
              <a:rPr lang="en-US" dirty="0" smtClean="0"/>
              <a:t>Analytical assets and tools are how you derive insights from data. You customize your project with </a:t>
            </a:r>
            <a:r>
              <a:rPr lang="en-US" dirty="0" smtClean="0">
                <a:hlinkClick r:id="rId8"/>
              </a:rPr>
              <a:t>the tools</a:t>
            </a:r>
            <a:r>
              <a:rPr lang="en-US" dirty="0" smtClean="0"/>
              <a:t> you need. Here's what you can do to analyze your data: </a:t>
            </a:r>
          </a:p>
          <a:p>
            <a:pPr lvl="1"/>
            <a:r>
              <a:rPr lang="en-US" dirty="0" smtClean="0"/>
              <a:t>Analyze data with </a:t>
            </a:r>
            <a:r>
              <a:rPr lang="en-US" dirty="0" smtClean="0">
                <a:hlinkClick r:id="rId9"/>
              </a:rPr>
              <a:t>Jupyter notebooks</a:t>
            </a:r>
            <a:r>
              <a:rPr lang="en-US" dirty="0" smtClean="0"/>
              <a:t> or </a:t>
            </a:r>
            <a:r>
              <a:rPr lang="en-US" dirty="0" smtClean="0">
                <a:hlinkClick r:id="rId10"/>
              </a:rPr>
              <a:t>RStudio</a:t>
            </a:r>
            <a:r>
              <a:rPr lang="en-US" dirty="0" smtClean="0"/>
              <a:t>.</a:t>
            </a:r>
          </a:p>
          <a:p>
            <a:pPr lvl="1"/>
            <a:r>
              <a:rPr lang="en-US" dirty="0" smtClean="0"/>
              <a:t>Build, train, test, and deploy machine learning and deep learning </a:t>
            </a:r>
            <a:r>
              <a:rPr lang="en-US" dirty="0" smtClean="0">
                <a:hlinkClick r:id="rId11"/>
              </a:rPr>
              <a:t>models</a:t>
            </a:r>
            <a:r>
              <a:rPr lang="en-US" dirty="0" smtClean="0"/>
              <a:t>.</a:t>
            </a:r>
          </a:p>
          <a:p>
            <a:pPr lvl="1"/>
            <a:r>
              <a:rPr lang="en-US" dirty="0" smtClean="0"/>
              <a:t>Run </a:t>
            </a:r>
            <a:r>
              <a:rPr lang="en-US" dirty="0" smtClean="0">
                <a:hlinkClick r:id="rId12"/>
              </a:rPr>
              <a:t>deep learning model experiments</a:t>
            </a:r>
            <a:r>
              <a:rPr lang="en-US" dirty="0" smtClean="0"/>
              <a:t> in parallel with neural networks.</a:t>
            </a:r>
          </a:p>
          <a:p>
            <a:pPr lvl="1"/>
            <a:r>
              <a:rPr lang="en-US" dirty="0" smtClean="0">
                <a:hlinkClick r:id="rId13"/>
              </a:rPr>
              <a:t>Classify images</a:t>
            </a:r>
            <a:r>
              <a:rPr lang="en-US" dirty="0" smtClean="0"/>
              <a:t> by training deep learning models to recognize image content.</a:t>
            </a:r>
          </a:p>
          <a:p>
            <a:pPr lvl="1"/>
            <a:r>
              <a:rPr lang="en-US" dirty="0" smtClean="0"/>
              <a:t>Create and share </a:t>
            </a:r>
            <a:r>
              <a:rPr lang="en-US" dirty="0" smtClean="0">
                <a:hlinkClick r:id="rId14"/>
              </a:rPr>
              <a:t>dashboards</a:t>
            </a:r>
            <a:r>
              <a:rPr lang="en-US" dirty="0" smtClean="0"/>
              <a:t> of data visualizations without coding.</a:t>
            </a:r>
          </a:p>
          <a:p>
            <a:endParaRPr lang="en-US" dirty="0"/>
          </a:p>
        </p:txBody>
      </p:sp>
      <p:sp>
        <p:nvSpPr>
          <p:cNvPr id="4" name="Slide Number Placeholder 3"/>
          <p:cNvSpPr>
            <a:spLocks noGrp="1"/>
          </p:cNvSpPr>
          <p:nvPr>
            <p:ph type="sldNum" sz="quarter" idx="10"/>
          </p:nvPr>
        </p:nvSpPr>
        <p:spPr/>
        <p:txBody>
          <a:bodyPr/>
          <a:lstStyle/>
          <a:p>
            <a:fld id="{0A7CA97A-0638-E840-8C03-5D0B62C621A0}" type="slidenum">
              <a:rPr lang="en-US" smtClean="0"/>
              <a:t>2</a:t>
            </a:fld>
            <a:endParaRPr lang="en-US"/>
          </a:p>
        </p:txBody>
      </p:sp>
    </p:spTree>
    <p:extLst>
      <p:ext uri="{BB962C8B-B14F-4D97-AF65-F5344CB8AC3E}">
        <p14:creationId xmlns:p14="http://schemas.microsoft.com/office/powerpoint/2010/main" val="227595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files that you upload or save into a project or catalog are stored in dedicated IBM Cloud Object Storage buckets and are encrypted on disk. See </a:t>
            </a:r>
            <a:r>
              <a:rPr lang="en-US" dirty="0" smtClean="0">
                <a:hlinkClick r:id="rId3"/>
              </a:rPr>
              <a:t>About IBM Cloud Object Storage</a:t>
            </a:r>
            <a:r>
              <a:rPr lang="en-US" dirty="0" smtClean="0"/>
              <a:t>. All network communication is encrypted with TLS/SSL. Connections to on-premises data sources require a secure gateway</a:t>
            </a:r>
            <a:endParaRPr lang="en-US" dirty="0"/>
          </a:p>
        </p:txBody>
      </p:sp>
      <p:sp>
        <p:nvSpPr>
          <p:cNvPr id="4" name="Slide Number Placeholder 3"/>
          <p:cNvSpPr>
            <a:spLocks noGrp="1"/>
          </p:cNvSpPr>
          <p:nvPr>
            <p:ph type="sldNum" sz="quarter" idx="10"/>
          </p:nvPr>
        </p:nvSpPr>
        <p:spPr/>
        <p:txBody>
          <a:bodyPr/>
          <a:lstStyle/>
          <a:p>
            <a:fld id="{0A7CA97A-0638-E840-8C03-5D0B62C621A0}" type="slidenum">
              <a:rPr lang="en-US" smtClean="0"/>
              <a:t>3</a:t>
            </a:fld>
            <a:endParaRPr lang="en-US"/>
          </a:p>
        </p:txBody>
      </p:sp>
    </p:spTree>
    <p:extLst>
      <p:ext uri="{BB962C8B-B14F-4D97-AF65-F5344CB8AC3E}">
        <p14:creationId xmlns:p14="http://schemas.microsoft.com/office/powerpoint/2010/main" val="1029000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Jupyter</a:t>
            </a:r>
            <a:r>
              <a:rPr lang="en-US" dirty="0" smtClean="0"/>
              <a:t> notebooks</a:t>
            </a:r>
          </a:p>
          <a:p>
            <a:r>
              <a:rPr lang="en-US" dirty="0" err="1" smtClean="0"/>
              <a:t>Jupyter</a:t>
            </a:r>
            <a:r>
              <a:rPr lang="en-US" dirty="0" smtClean="0"/>
              <a:t> notebooks give you a lot of flexibility in coding, visualizing, and computing. With notebooks, you run small pieces of code that process your data, and you can immediately view the results of your computation. When you create notebooks in Watson Studio, you can:</a:t>
            </a:r>
          </a:p>
          <a:p>
            <a:r>
              <a:rPr lang="en-US" dirty="0" smtClean="0"/>
              <a:t>Use any of the many pre-installed libraries and packages, including: </a:t>
            </a:r>
          </a:p>
          <a:p>
            <a:pPr lvl="1"/>
            <a:r>
              <a:rPr lang="en-US" dirty="0" smtClean="0"/>
              <a:t>Spark libraries</a:t>
            </a:r>
          </a:p>
          <a:p>
            <a:pPr lvl="1"/>
            <a:r>
              <a:rPr lang="en-US" dirty="0" smtClean="0"/>
              <a:t>Visualization libraries</a:t>
            </a:r>
          </a:p>
          <a:p>
            <a:pPr lvl="1"/>
            <a:r>
              <a:rPr lang="en-US" dirty="0" smtClean="0"/>
              <a:t>SPSS predictive analytics algorithms</a:t>
            </a:r>
          </a:p>
          <a:p>
            <a:pPr lvl="1"/>
            <a:r>
              <a:rPr lang="en-US" dirty="0" smtClean="0"/>
              <a:t>Decision Optimization APIs</a:t>
            </a:r>
          </a:p>
          <a:p>
            <a:r>
              <a:rPr lang="en-US" dirty="0" smtClean="0"/>
              <a:t>Install any other libraries you need.</a:t>
            </a:r>
          </a:p>
          <a:p>
            <a:r>
              <a:rPr lang="en-US" dirty="0" smtClean="0"/>
              <a:t>Choose the runtime environments that best suit your needs or create customized environments.</a:t>
            </a:r>
          </a:p>
          <a:p>
            <a:r>
              <a:rPr lang="en-US" dirty="0" smtClean="0"/>
              <a:t>Code in Python, R, or Scala.</a:t>
            </a:r>
          </a:p>
          <a:p>
            <a:r>
              <a:rPr lang="en-US" dirty="0" smtClean="0"/>
              <a:t>Schedule notebooks to run automatically.</a:t>
            </a:r>
          </a:p>
          <a:p>
            <a:r>
              <a:rPr lang="en-US" dirty="0" smtClean="0"/>
              <a:t>Share or publish your notebooks.</a:t>
            </a:r>
          </a:p>
          <a:p>
            <a:endParaRPr lang="en-US" dirty="0" smtClean="0"/>
          </a:p>
          <a:p>
            <a:endParaRPr lang="en-US" dirty="0" smtClean="0"/>
          </a:p>
          <a:p>
            <a:r>
              <a:rPr lang="en-US" dirty="0" err="1" smtClean="0"/>
              <a:t>RStudio</a:t>
            </a:r>
            <a:r>
              <a:rPr lang="en-US" dirty="0" smtClean="0"/>
              <a:t> is an IDE for analyzing data with the R statistical analysis and machine-learning package within Watson Studio.</a:t>
            </a:r>
          </a:p>
          <a:p>
            <a:endParaRPr lang="en-US" dirty="0" smtClean="0"/>
          </a:p>
          <a:p>
            <a:r>
              <a:rPr lang="en-US" b="1" dirty="0" smtClean="0"/>
              <a:t>Analytic dashboards</a:t>
            </a:r>
          </a:p>
          <a:p>
            <a:r>
              <a:rPr lang="en-US" dirty="0" smtClean="0"/>
              <a:t>With analytic dashboards, you can build sophisticated visualizations of your analytics results without writing code. You create analytic dashboards by combining these types of elements on a canvas:</a:t>
            </a:r>
          </a:p>
          <a:p>
            <a:r>
              <a:rPr lang="en-US" dirty="0" smtClean="0"/>
              <a:t>Data assets in the project.</a:t>
            </a:r>
          </a:p>
          <a:p>
            <a:r>
              <a:rPr lang="en-US" dirty="0" smtClean="0"/>
              <a:t>Graphs to format the display of your data.</a:t>
            </a:r>
          </a:p>
          <a:p>
            <a:r>
              <a:rPr lang="en-US" dirty="0" smtClean="0"/>
              <a:t>Widgets such as text, media, web pages, images, and shapes.</a:t>
            </a:r>
          </a:p>
          <a:p>
            <a:endParaRPr lang="en-US" dirty="0"/>
          </a:p>
        </p:txBody>
      </p:sp>
      <p:sp>
        <p:nvSpPr>
          <p:cNvPr id="4" name="Slide Number Placeholder 3"/>
          <p:cNvSpPr>
            <a:spLocks noGrp="1"/>
          </p:cNvSpPr>
          <p:nvPr>
            <p:ph type="sldNum" sz="quarter" idx="10"/>
          </p:nvPr>
        </p:nvSpPr>
        <p:spPr/>
        <p:txBody>
          <a:bodyPr/>
          <a:lstStyle/>
          <a:p>
            <a:fld id="{0A7CA97A-0638-E840-8C03-5D0B62C621A0}" type="slidenum">
              <a:rPr lang="en-US" smtClean="0"/>
              <a:t>7</a:t>
            </a:fld>
            <a:endParaRPr lang="en-US"/>
          </a:p>
        </p:txBody>
      </p:sp>
    </p:spTree>
    <p:extLst>
      <p:ext uri="{BB962C8B-B14F-4D97-AF65-F5344CB8AC3E}">
        <p14:creationId xmlns:p14="http://schemas.microsoft.com/office/powerpoint/2010/main" val="2073481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Machine learning</a:t>
            </a:r>
          </a:p>
          <a:p>
            <a:r>
              <a:rPr lang="en-US" dirty="0" smtClean="0"/>
              <a:t>Tools for designing, training, and managing models:</a:t>
            </a:r>
          </a:p>
          <a:p>
            <a:r>
              <a:rPr lang="en-US" b="1" dirty="0" smtClean="0"/>
              <a:t>Model builder</a:t>
            </a:r>
            <a:r>
              <a:rPr lang="en-US" dirty="0" smtClean="0"/>
              <a:t> guides you, step by step, through building a model that uses Spark ML algorithms.</a:t>
            </a:r>
          </a:p>
          <a:p>
            <a:r>
              <a:rPr lang="en-US" b="1" dirty="0" smtClean="0"/>
              <a:t>Flow editor</a:t>
            </a:r>
            <a:r>
              <a:rPr lang="en-US" dirty="0" smtClean="0"/>
              <a:t> presents a graphical view of your model while you build it by combining nodes representing objects or actions (including SPSS Modeler nodes, Spark ML algorithm nodes, and neural network nodes.)</a:t>
            </a:r>
          </a:p>
          <a:p>
            <a:r>
              <a:rPr lang="en-US" b="1" dirty="0" smtClean="0"/>
              <a:t>Notebooks</a:t>
            </a:r>
            <a:r>
              <a:rPr lang="en-US" dirty="0" smtClean="0"/>
              <a:t> provide a collaborative environment for working with data, and rapid prototyping and testing of models.</a:t>
            </a:r>
          </a:p>
          <a:p>
            <a:r>
              <a:rPr lang="en-US" b="1" dirty="0" smtClean="0"/>
              <a:t>Machine learning command line interface</a:t>
            </a:r>
            <a:r>
              <a:rPr lang="en-US" dirty="0" smtClean="0"/>
              <a:t> lets you build and work with models in your local environment.</a:t>
            </a:r>
          </a:p>
          <a:p>
            <a:endParaRPr lang="en-US" dirty="0" smtClean="0"/>
          </a:p>
          <a:p>
            <a:endParaRPr lang="en-US" dirty="0" smtClean="0"/>
          </a:p>
          <a:p>
            <a:r>
              <a:rPr lang="en-US" b="1" dirty="0" smtClean="0"/>
              <a:t>Deep learning</a:t>
            </a:r>
          </a:p>
          <a:p>
            <a:r>
              <a:rPr lang="en-US" dirty="0" smtClean="0"/>
              <a:t>Tools for running experiments to train complex neural networks with larger data sets:</a:t>
            </a:r>
          </a:p>
          <a:p>
            <a:r>
              <a:rPr lang="en-US" b="1" dirty="0" smtClean="0"/>
              <a:t>Experiment Builder</a:t>
            </a:r>
            <a:r>
              <a:rPr lang="en-US" dirty="0" smtClean="0"/>
              <a:t> automates running hundreds of batch training runs while tracking and storing results.</a:t>
            </a:r>
          </a:p>
          <a:p>
            <a:r>
              <a:rPr lang="en-US" b="1" dirty="0" err="1" smtClean="0"/>
              <a:t>Hyperparameter</a:t>
            </a:r>
            <a:r>
              <a:rPr lang="en-US" b="1" dirty="0" smtClean="0"/>
              <a:t> optimization</a:t>
            </a:r>
            <a:r>
              <a:rPr lang="en-US" dirty="0" smtClean="0"/>
              <a:t> automates evaluating training performance across a range of </a:t>
            </a:r>
            <a:r>
              <a:rPr lang="en-US" dirty="0" err="1" smtClean="0"/>
              <a:t>hyperparameters</a:t>
            </a:r>
            <a:r>
              <a:rPr lang="en-US" dirty="0" smtClean="0"/>
              <a:t> to identify the best model within a predetermined compute period.</a:t>
            </a:r>
          </a:p>
          <a:p>
            <a:r>
              <a:rPr lang="en-US" b="1" dirty="0" smtClean="0"/>
              <a:t>Distributed deep learning</a:t>
            </a:r>
            <a:r>
              <a:rPr lang="en-US" dirty="0" smtClean="0"/>
              <a:t> speeds up training with the largest data sets by distributing the training runs across multiple servers and using multiple GPUs.</a:t>
            </a:r>
          </a:p>
          <a:p>
            <a:endParaRPr lang="en-US" dirty="0" smtClean="0"/>
          </a:p>
          <a:p>
            <a:endParaRPr lang="en-US" dirty="0" smtClean="0"/>
          </a:p>
          <a:p>
            <a:r>
              <a:rPr lang="en-US" b="1" dirty="0" smtClean="0"/>
              <a:t>Visual recognition</a:t>
            </a:r>
          </a:p>
          <a:p>
            <a:r>
              <a:rPr lang="en-US" dirty="0" smtClean="0"/>
              <a:t>Tools </a:t>
            </a:r>
            <a:r>
              <a:rPr lang="en-US" dirty="0" err="1" smtClean="0"/>
              <a:t>focussed</a:t>
            </a:r>
            <a:r>
              <a:rPr lang="en-US" dirty="0" smtClean="0"/>
              <a:t> specifically on visual recognition:</a:t>
            </a:r>
          </a:p>
          <a:p>
            <a:r>
              <a:rPr lang="en-US" b="1" dirty="0" smtClean="0"/>
              <a:t>Built-in models</a:t>
            </a:r>
            <a:r>
              <a:rPr lang="en-US" dirty="0" smtClean="0"/>
              <a:t> list keywords describing a given image, or analyze faces in images for age range and gender.</a:t>
            </a:r>
          </a:p>
          <a:p>
            <a:r>
              <a:rPr lang="en-US" b="1" dirty="0" smtClean="0"/>
              <a:t>Custom model builder</a:t>
            </a:r>
            <a:r>
              <a:rPr lang="en-US" dirty="0" smtClean="0"/>
              <a:t> makes it quick and easy to train a model to classify images according to classes you define.</a:t>
            </a:r>
          </a:p>
          <a:p>
            <a:r>
              <a:rPr lang="en-US" b="1" dirty="0" smtClean="0"/>
              <a:t>Core ML support</a:t>
            </a:r>
            <a:r>
              <a:rPr lang="en-US" dirty="0" smtClean="0"/>
              <a:t> for using your visual recognition custom models in iOS apps.</a:t>
            </a:r>
          </a:p>
          <a:p>
            <a:endParaRPr lang="en-US" dirty="0"/>
          </a:p>
        </p:txBody>
      </p:sp>
      <p:sp>
        <p:nvSpPr>
          <p:cNvPr id="4" name="Slide Number Placeholder 3"/>
          <p:cNvSpPr>
            <a:spLocks noGrp="1"/>
          </p:cNvSpPr>
          <p:nvPr>
            <p:ph type="sldNum" sz="quarter" idx="10"/>
          </p:nvPr>
        </p:nvSpPr>
        <p:spPr/>
        <p:txBody>
          <a:bodyPr/>
          <a:lstStyle/>
          <a:p>
            <a:fld id="{0A7CA97A-0638-E840-8C03-5D0B62C621A0}" type="slidenum">
              <a:rPr lang="en-US" smtClean="0"/>
              <a:t>8</a:t>
            </a:fld>
            <a:endParaRPr lang="en-US"/>
          </a:p>
        </p:txBody>
      </p:sp>
    </p:spTree>
    <p:extLst>
      <p:ext uri="{BB962C8B-B14F-4D97-AF65-F5344CB8AC3E}">
        <p14:creationId xmlns:p14="http://schemas.microsoft.com/office/powerpoint/2010/main" val="1750307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bg>
      <p:bgPr>
        <a:solidFill>
          <a:srgbClr val="2B2B2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99356" y="2174204"/>
            <a:ext cx="4449426" cy="2167467"/>
          </a:xfrm>
          <a:prstGeom prst="rect">
            <a:avLst/>
          </a:prstGeom>
        </p:spPr>
      </p:pic>
      <p:sp>
        <p:nvSpPr>
          <p:cNvPr id="6" name="Footer Placeholder 5"/>
          <p:cNvSpPr>
            <a:spLocks noGrp="1"/>
          </p:cNvSpPr>
          <p:nvPr>
            <p:ph type="ftr" sz="quarter" idx="10"/>
          </p:nvPr>
        </p:nvSpPr>
        <p:spPr/>
        <p:txBody>
          <a:bodyPr/>
          <a:lstStyle/>
          <a:p>
            <a:r>
              <a:rPr lang="en-US" smtClean="0"/>
              <a:t>DOC ID / Month XX, 2018 / © 2018 IBM Corporation</a:t>
            </a:r>
            <a:endParaRPr lang="en-US" dirty="0"/>
          </a:p>
        </p:txBody>
      </p:sp>
      <p:sp>
        <p:nvSpPr>
          <p:cNvPr id="7" name="Slide Number Placeholder 6"/>
          <p:cNvSpPr>
            <a:spLocks noGrp="1"/>
          </p:cNvSpPr>
          <p:nvPr>
            <p:ph type="sldNum" sz="quarter" idx="11"/>
          </p:nvPr>
        </p:nvSpPr>
        <p:spPr/>
        <p:txBody>
          <a:bodyPr/>
          <a:lstStyle/>
          <a:p>
            <a:fld id="{3FD999D4-B456-9943-89B7-30D56181CE18}" type="slidenum">
              <a:rPr lang="en-US" smtClean="0"/>
              <a:pPr/>
              <a:t>‹#›</a:t>
            </a:fld>
            <a:endParaRPr lang="en-US"/>
          </a:p>
        </p:txBody>
      </p:sp>
      <p:sp>
        <p:nvSpPr>
          <p:cNvPr id="8" name="Title 3"/>
          <p:cNvSpPr txBox="1">
            <a:spLocks/>
          </p:cNvSpPr>
          <p:nvPr userDrawn="1"/>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dirty="0" smtClean="0"/>
              <a:t>Click to edit Master title style</a:t>
            </a:r>
            <a:endParaRPr lang="en-US" sz="1600" baseline="0" dirty="0"/>
          </a:p>
        </p:txBody>
      </p:sp>
    </p:spTree>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DOC ID / Month XX, 2018 / © 2018 IBM Corporation</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blank">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DOC ID / Month XX, 2018 / © 2018 IBM Corporation</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nsight, text, boxes">
    <p:bg>
      <p:bgPr>
        <a:solidFill>
          <a:srgbClr val="2B2B2B"/>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smtClean="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smtClean="0"/>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smtClean="0"/>
              <a:t>Click to edit Master text styles</a:t>
            </a:r>
          </a:p>
        </p:txBody>
      </p:sp>
      <p:sp>
        <p:nvSpPr>
          <p:cNvPr id="2" name="Footer Placeholder 1"/>
          <p:cNvSpPr>
            <a:spLocks noGrp="1"/>
          </p:cNvSpPr>
          <p:nvPr>
            <p:ph type="ftr" sz="quarter" idx="18"/>
          </p:nvPr>
        </p:nvSpPr>
        <p:spPr/>
        <p:txBody>
          <a:bodyPr/>
          <a:lstStyle/>
          <a:p>
            <a:r>
              <a:rPr lang="en-US" smtClean="0"/>
              <a:t>DOC ID / Month XX, 2018 / © 2018 IBM Corporation</a:t>
            </a:r>
            <a:endParaRPr lang="en-US"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smtClean="0"/>
              <a:t>Click to edit Master title style</a:t>
            </a:r>
            <a:endParaRPr lang="en-US" dirty="0"/>
          </a:p>
        </p:txBody>
      </p:sp>
      <p:sp>
        <p:nvSpPr>
          <p:cNvPr id="2" name="Footer Placeholder 1"/>
          <p:cNvSpPr>
            <a:spLocks noGrp="1"/>
          </p:cNvSpPr>
          <p:nvPr>
            <p:ph type="ftr" sz="quarter" idx="11"/>
          </p:nvPr>
        </p:nvSpPr>
        <p:spPr/>
        <p:txBody>
          <a:bodyPr/>
          <a:lstStyle/>
          <a:p>
            <a:r>
              <a:rPr lang="en-US" smtClean="0"/>
              <a:t>DOC ID / Month XX, 2018 / © 2018 IBM Corporation</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
        <p:nvSpPr>
          <p:cNvPr id="8" name="Content Placeholder 7"/>
          <p:cNvSpPr>
            <a:spLocks noGrp="1"/>
          </p:cNvSpPr>
          <p:nvPr>
            <p:ph sz="quarter" idx="12"/>
          </p:nvPr>
        </p:nvSpPr>
        <p:spPr>
          <a:xfrm>
            <a:off x="1032667" y="2020679"/>
            <a:ext cx="1012666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rgbClr val="2B2B2B"/>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smtClean="0"/>
              <a:t>DOC ID / Month XX, 2018 / © 2018 IBM Corporation</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rgbClr val="2B2B2B"/>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smtClean="0"/>
              <a:t>DOC ID / Month XX, 2018 / © 2018 IBM Corporation</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3"/>
          </p:nvPr>
        </p:nvSpPr>
        <p:spPr/>
        <p:txBody>
          <a:bodyPr/>
          <a:lstStyle/>
          <a:p>
            <a:r>
              <a:rPr lang="en-US" smtClean="0"/>
              <a:t>DOC ID / Month XX, 2018 / © 2018 IBM Corporation</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smtClean="0"/>
              <a:t>Click icon to add table</a:t>
            </a:r>
            <a:endParaRPr lang="en-US"/>
          </a:p>
        </p:txBody>
      </p:sp>
      <p:sp>
        <p:nvSpPr>
          <p:cNvPr id="2" name="Footer Placeholder 1"/>
          <p:cNvSpPr>
            <a:spLocks noGrp="1"/>
          </p:cNvSpPr>
          <p:nvPr>
            <p:ph type="ftr" sz="quarter" idx="14"/>
          </p:nvPr>
        </p:nvSpPr>
        <p:spPr/>
        <p:txBody>
          <a:bodyPr/>
          <a:lstStyle/>
          <a:p>
            <a:r>
              <a:rPr lang="en-US" smtClean="0"/>
              <a:t>DOC ID / Month XX, 2018 / © 2018 IBM Corporation</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smtClean="0"/>
              <a:t>DOC ID / Month XX, 2018 / © 2018 IBM Corporation</a:t>
            </a:r>
            <a:endParaRPr lang="en-US" dirty="0"/>
          </a:p>
        </p:txBody>
      </p:sp>
      <p:sp>
        <p:nvSpPr>
          <p:cNvPr id="7" name="Picture Placeholder 5"/>
          <p:cNvSpPr>
            <a:spLocks noGrp="1"/>
          </p:cNvSpPr>
          <p:nvPr>
            <p:ph type="pic" sz="quarter" idx="12"/>
          </p:nvPr>
        </p:nvSpPr>
        <p:spPr>
          <a:xfrm>
            <a:off x="1161950" y="437323"/>
            <a:ext cx="9730040" cy="5473148"/>
          </a:xfrm>
        </p:spPr>
        <p:txBody>
          <a:bodyPr/>
          <a:lstStyle/>
          <a:p>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smtClean="0"/>
              <a:t>Click to edit Master text styles</a:t>
            </a:r>
          </a:p>
        </p:txBody>
      </p:sp>
      <p:sp>
        <p:nvSpPr>
          <p:cNvPr id="4" name="Footer Placeholder 3"/>
          <p:cNvSpPr>
            <a:spLocks noGrp="1"/>
          </p:cNvSpPr>
          <p:nvPr>
            <p:ph type="ftr" sz="quarter" idx="13"/>
          </p:nvPr>
        </p:nvSpPr>
        <p:spPr/>
        <p:txBody>
          <a:bodyPr/>
          <a:lstStyle/>
          <a:p>
            <a:r>
              <a:rPr lang="en-US" smtClean="0"/>
              <a:t>DOC ID / Month XX, 2018 / © 2018 IBM Corporation</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Pr>
        <a:solidFill>
          <a:srgbClr val="2B2B2B"/>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smtClean="0"/>
              <a:t>Click to edit Master title style</a:t>
            </a:r>
            <a:endParaRPr lang="en-US" dirty="0"/>
          </a:p>
        </p:txBody>
      </p:sp>
      <p:sp>
        <p:nvSpPr>
          <p:cNvPr id="2" name="Footer Placeholder 1"/>
          <p:cNvSpPr>
            <a:spLocks noGrp="1"/>
          </p:cNvSpPr>
          <p:nvPr>
            <p:ph type="ftr" sz="quarter" idx="12"/>
          </p:nvPr>
        </p:nvSpPr>
        <p:spPr/>
        <p:txBody>
          <a:bodyPr/>
          <a:lstStyle/>
          <a:p>
            <a:r>
              <a:rPr lang="en-US" smtClean="0"/>
              <a:t>DOC ID / Month XX, 2018 / © 2018 IBM Corporation</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Section divider">
    <p:spTree>
      <p:nvGrpSpPr>
        <p:cNvPr id="1" name=""/>
        <p:cNvGrpSpPr/>
        <p:nvPr/>
      </p:nvGrpSpPr>
      <p:grpSpPr>
        <a:xfrm>
          <a:off x="0" y="0"/>
          <a:ext cx="0" cy="0"/>
          <a:chOff x="0" y="0"/>
          <a:chExt cx="0" cy="0"/>
        </a:xfrm>
      </p:grpSpPr>
      <p:sp>
        <p:nvSpPr>
          <p:cNvPr id="2" name="Title 1"/>
          <p:cNvSpPr>
            <a:spLocks noGrp="1"/>
          </p:cNvSpPr>
          <p:nvPr>
            <p:ph type="ctrTitle"/>
          </p:nvPr>
        </p:nvSpPr>
        <p:spPr>
          <a:xfrm>
            <a:off x="0" y="23214"/>
            <a:ext cx="6260951" cy="2364385"/>
          </a:xfrm>
        </p:spPr>
        <p:txBody>
          <a:bodyPr anchor="b"/>
          <a:lstStyle>
            <a:lvl1pPr marL="228600"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0" y="2495773"/>
            <a:ext cx="6260951" cy="1639663"/>
          </a:xfrm>
        </p:spPr>
        <p:txBody>
          <a:bodyPr/>
          <a:lstStyle>
            <a:lvl1pPr marL="22860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F53CFF89-25B9-F548-8F7C-CBACCD28F3CA}" type="slidenum">
              <a:rPr lang="en-US" smtClean="0"/>
              <a:t>‹#›</a:t>
            </a:fld>
            <a:endParaRPr lang="en-US"/>
          </a:p>
        </p:txBody>
      </p:sp>
      <p:sp>
        <p:nvSpPr>
          <p:cNvPr id="7" name="Footer Placeholder 1"/>
          <p:cNvSpPr>
            <a:spLocks noGrp="1"/>
          </p:cNvSpPr>
          <p:nvPr>
            <p:ph type="ftr" sz="quarter" idx="11"/>
          </p:nvPr>
        </p:nvSpPr>
        <p:spPr>
          <a:xfrm>
            <a:off x="1484693" y="6435307"/>
            <a:ext cx="7439377" cy="182880"/>
          </a:xfrm>
        </p:spPr>
        <p:txBody>
          <a:bodyPr/>
          <a:lstStyle/>
          <a:p>
            <a:r>
              <a:rPr lang="en-US" smtClean="0"/>
              <a:t>DOC ID / Month XX, 2018 / © 2018 IBM Corporation</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99356" y="2174204"/>
            <a:ext cx="4449426" cy="2167467"/>
          </a:xfrm>
          <a:prstGeom prst="rect">
            <a:avLst/>
          </a:prstGeom>
        </p:spPr>
      </p:pic>
    </p:spTree>
    <p:extLst>
      <p:ext uri="{BB962C8B-B14F-4D97-AF65-F5344CB8AC3E}">
        <p14:creationId xmlns:p14="http://schemas.microsoft.com/office/powerpoint/2010/main" val="744506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bm sign-off">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30368" y="2914867"/>
            <a:ext cx="1722792" cy="701463"/>
          </a:xfrm>
          <a:prstGeom prst="rect">
            <a:avLst/>
          </a:prstGeom>
        </p:spPr>
      </p:pic>
      <p:sp>
        <p:nvSpPr>
          <p:cNvPr id="2" name="Footer Placeholder 1"/>
          <p:cNvSpPr>
            <a:spLocks noGrp="1"/>
          </p:cNvSpPr>
          <p:nvPr>
            <p:ph type="ftr" sz="quarter" idx="11"/>
          </p:nvPr>
        </p:nvSpPr>
        <p:spPr/>
        <p:txBody>
          <a:bodyPr/>
          <a:lstStyle/>
          <a:p>
            <a:r>
              <a:rPr lang="en-US" smtClean="0"/>
              <a:t>DOC ID / Month XX, 2018 / © 2018 IBM Corporation</a:t>
            </a:r>
            <a:endParaRPr lang="en-US" dirty="0"/>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8"/>
          <p:cNvSpPr>
            <a:spLocks noGrp="1"/>
          </p:cNvSpPr>
          <p:nvPr>
            <p:ph type="ftr" sz="quarter" idx="3"/>
          </p:nvPr>
        </p:nvSpPr>
        <p:spPr>
          <a:xfrm>
            <a:off x="1428205" y="6435307"/>
            <a:ext cx="7410995"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de-DE" dirty="0" smtClean="0"/>
              <a:t>DOC ID / </a:t>
            </a:r>
            <a:r>
              <a:rPr lang="de-DE" dirty="0" err="1" smtClean="0"/>
              <a:t>Month</a:t>
            </a:r>
            <a:r>
              <a:rPr lang="de-DE" dirty="0" smtClean="0"/>
              <a:t> XX, 2018 / © 2018 IBM Corporation</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ext uri="{BB962C8B-B14F-4D97-AF65-F5344CB8AC3E}">
        <p14:creationId xmlns:p14="http://schemas.microsoft.com/office/powerpoint/2010/main" val="111860109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6" name="Footer Placeholder 5"/>
          <p:cNvSpPr>
            <a:spLocks noGrp="1"/>
          </p:cNvSpPr>
          <p:nvPr>
            <p:ph type="ftr" sz="quarter" idx="10"/>
          </p:nvPr>
        </p:nvSpPr>
        <p:spPr/>
        <p:txBody>
          <a:bodyPr/>
          <a:lstStyle/>
          <a:p>
            <a:r>
              <a:rPr lang="en-US" smtClean="0"/>
              <a:t>DOC ID / Month XX, 2018 / © 2018 IBM Corporation</a:t>
            </a:r>
            <a:endParaRPr lang="en-US" dirty="0"/>
          </a:p>
        </p:txBody>
      </p:sp>
      <p:sp>
        <p:nvSpPr>
          <p:cNvPr id="7" name="Slide Number Placeholder 6"/>
          <p:cNvSpPr>
            <a:spLocks noGrp="1"/>
          </p:cNvSpPr>
          <p:nvPr>
            <p:ph type="sldNum" sz="quarter" idx="11"/>
          </p:nvPr>
        </p:nvSpPr>
        <p:spPr/>
        <p:txBody>
          <a:bodyPr/>
          <a:lstStyle/>
          <a:p>
            <a:fld id="{3FD999D4-B456-9943-89B7-30D56181CE18}" type="slidenum">
              <a:rPr lang="en-US" smtClean="0"/>
              <a:pPr/>
              <a:t>‹#›</a:t>
            </a:fld>
            <a:endParaRPr lang="en-US"/>
          </a:p>
        </p:txBody>
      </p:sp>
      <p:sp>
        <p:nvSpPr>
          <p:cNvPr id="8" name="Title 3"/>
          <p:cNvSpPr txBox="1">
            <a:spLocks/>
          </p:cNvSpPr>
          <p:nvPr userDrawn="1"/>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dirty="0" smtClean="0"/>
              <a:t>Click to edit Master title style</a:t>
            </a:r>
            <a:endParaRPr lang="en-US" sz="1600" baseline="0" dirty="0"/>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700061" y="2041888"/>
            <a:ext cx="4448730" cy="2167128"/>
          </a:xfrm>
          <a:prstGeom prst="rect">
            <a:avLst/>
          </a:prstGeom>
        </p:spPr>
      </p:pic>
    </p:spTree>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smtClean="0"/>
              <a:t>Click to edit Master title style</a:t>
            </a:r>
            <a:endParaRPr lang="en-US" dirty="0"/>
          </a:p>
        </p:txBody>
      </p:sp>
      <p:sp>
        <p:nvSpPr>
          <p:cNvPr id="2" name="Footer Placeholder 1"/>
          <p:cNvSpPr>
            <a:spLocks noGrp="1"/>
          </p:cNvSpPr>
          <p:nvPr>
            <p:ph type="ftr" sz="quarter" idx="12"/>
          </p:nvPr>
        </p:nvSpPr>
        <p:spPr/>
        <p:txBody>
          <a:bodyPr/>
          <a:lstStyle/>
          <a:p>
            <a:r>
              <a:rPr lang="en-US" smtClean="0"/>
              <a:t>DOC ID / Month XX, 2018 / © 2018 IBM Corporation</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smtClean="0"/>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smtClean="0"/>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smtClean="0"/>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smtClean="0"/>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smtClean="0"/>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smtClean="0"/>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smtClean="0"/>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smtClean="0"/>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smtClean="0"/>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smtClean="0"/>
              <a:t>Fifth level</a:t>
            </a:r>
            <a:endParaRPr lang="en-US" dirty="0"/>
          </a:p>
        </p:txBody>
      </p:sp>
      <p:sp>
        <p:nvSpPr>
          <p:cNvPr id="4" name="Footer Placeholder 3"/>
          <p:cNvSpPr>
            <a:spLocks noGrp="1"/>
          </p:cNvSpPr>
          <p:nvPr>
            <p:ph type="ftr" sz="quarter" idx="14"/>
          </p:nvPr>
        </p:nvSpPr>
        <p:spPr/>
        <p:txBody>
          <a:bodyPr/>
          <a:lstStyle/>
          <a:p>
            <a:r>
              <a:rPr lang="en-US" smtClean="0"/>
              <a:t>DOC ID / Month XX, 2018 / © 2018 IBM Corporation</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DOC ID / Month XX, 2018 / © 2018 IBM Corporation</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4"/>
          </p:nvPr>
        </p:nvSpPr>
        <p:spPr/>
        <p:txBody>
          <a:bodyPr/>
          <a:lstStyle/>
          <a:p>
            <a:r>
              <a:rPr lang="en-US" smtClean="0"/>
              <a:t>DOC ID / Month XX, 2018 / © 2018 IBM Corporation</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smtClean="0"/>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8"/>
          <p:cNvSpPr>
            <a:spLocks noGrp="1"/>
          </p:cNvSpPr>
          <p:nvPr>
            <p:ph type="ftr" sz="quarter" idx="14"/>
          </p:nvPr>
        </p:nvSpPr>
        <p:spPr/>
        <p:txBody>
          <a:bodyPr/>
          <a:lstStyle/>
          <a:p>
            <a:r>
              <a:rPr lang="en-US" smtClean="0"/>
              <a:t>DOC ID / Month XX, 2018 / © 2018 IBM Corporation</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smtClean="0"/>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7"/>
          </p:nvPr>
        </p:nvSpPr>
        <p:spPr/>
        <p:txBody>
          <a:bodyPr/>
          <a:lstStyle/>
          <a:p>
            <a:r>
              <a:rPr lang="en-US" smtClean="0"/>
              <a:t>DOC ID / Month XX, 2018 / © 2018 IBM Corporation</a:t>
            </a:r>
            <a:endParaRPr lang="en-US" dirty="0"/>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smtClean="0"/>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smtClean="0"/>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smtClean="0"/>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smtClean="0"/>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smtClean="0"/>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smtClean="0"/>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smtClean="0"/>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smtClean="0"/>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smtClean="0"/>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smtClean="0"/>
              <a:t>Fifth level</a:t>
            </a:r>
            <a:endParaRPr lang="en-US" dirty="0"/>
          </a:p>
        </p:txBody>
      </p:sp>
      <p:sp>
        <p:nvSpPr>
          <p:cNvPr id="4" name="Footer Placeholder 3"/>
          <p:cNvSpPr>
            <a:spLocks noGrp="1"/>
          </p:cNvSpPr>
          <p:nvPr>
            <p:ph type="ftr" sz="quarter" idx="14"/>
          </p:nvPr>
        </p:nvSpPr>
        <p:spPr/>
        <p:txBody>
          <a:bodyPr/>
          <a:lstStyle/>
          <a:p>
            <a:r>
              <a:rPr lang="en-US" smtClean="0"/>
              <a:t>DOC ID / Month XX, 2018 / © 2018 IBM Corporation</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smtClean="0"/>
              <a:t>Drag picture to placeholder or click icon to add</a:t>
            </a:r>
            <a:endParaRPr lang="en-US"/>
          </a:p>
        </p:txBody>
      </p:sp>
      <p:sp>
        <p:nvSpPr>
          <p:cNvPr id="2" name="Title 1"/>
          <p:cNvSpPr>
            <a:spLocks noGrp="1"/>
          </p:cNvSpPr>
          <p:nvPr>
            <p:ph type="title"/>
          </p:nvPr>
        </p:nvSpPr>
        <p:spPr>
          <a:xfrm>
            <a:off x="304800" y="548640"/>
            <a:ext cx="5486400" cy="85344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6"/>
          </p:nvPr>
        </p:nvSpPr>
        <p:spPr/>
        <p:txBody>
          <a:bodyPr/>
          <a:lstStyle/>
          <a:p>
            <a:r>
              <a:rPr lang="en-US" smtClean="0"/>
              <a:t>DOC ID / Month XX, 2018 / © 2018 IBM Corporation</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smtClean="0"/>
              <a:t>Drag picture to placeholder or click icon to add</a:t>
            </a:r>
            <a:endParaRPr lang="en-US"/>
          </a:p>
        </p:txBody>
      </p:sp>
      <p:sp>
        <p:nvSpPr>
          <p:cNvPr id="2" name="Title 1"/>
          <p:cNvSpPr>
            <a:spLocks noGrp="1"/>
          </p:cNvSpPr>
          <p:nvPr>
            <p:ph type="title"/>
          </p:nvPr>
        </p:nvSpPr>
        <p:spPr>
          <a:xfrm>
            <a:off x="304800" y="268225"/>
            <a:ext cx="5486400" cy="5870532"/>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6"/>
          </p:nvPr>
        </p:nvSpPr>
        <p:spPr/>
        <p:txBody>
          <a:bodyPr/>
          <a:lstStyle/>
          <a:p>
            <a:r>
              <a:rPr lang="en-US" smtClean="0"/>
              <a:t>DOC ID / Month XX, 2018 / © 2018 IBM Corporation</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DOC ID / Month XX, 2018 / © 2018 IBM Corporation</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blan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DOC ID / Month XX, 2018 / © 2018 IBM Corporation</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nsight, text, boxes">
    <p:bg>
      <p:bgPr>
        <a:solidFill>
          <a:schemeClr val="bg2"/>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smtClean="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smtClean="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smtClean="0"/>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smtClean="0"/>
              <a:t>Click to edit Master text styles</a:t>
            </a:r>
          </a:p>
        </p:txBody>
      </p:sp>
      <p:sp>
        <p:nvSpPr>
          <p:cNvPr id="2" name="Footer Placeholder 1"/>
          <p:cNvSpPr>
            <a:spLocks noGrp="1"/>
          </p:cNvSpPr>
          <p:nvPr>
            <p:ph type="ftr" sz="quarter" idx="18"/>
          </p:nvPr>
        </p:nvSpPr>
        <p:spPr/>
        <p:txBody>
          <a:bodyPr/>
          <a:lstStyle/>
          <a:p>
            <a:r>
              <a:rPr lang="en-US" smtClean="0"/>
              <a:t>DOC ID / Month XX, 2018 / © 2018 IBM Corporation</a:t>
            </a:r>
            <a:endParaRPr lang="en-US"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smtClean="0"/>
              <a:t>Click to edit Master title style</a:t>
            </a:r>
            <a:endParaRPr lang="en-US" dirty="0"/>
          </a:p>
        </p:txBody>
      </p:sp>
      <p:sp>
        <p:nvSpPr>
          <p:cNvPr id="2" name="Footer Placeholder 1"/>
          <p:cNvSpPr>
            <a:spLocks noGrp="1"/>
          </p:cNvSpPr>
          <p:nvPr>
            <p:ph type="ftr" sz="quarter" idx="11"/>
          </p:nvPr>
        </p:nvSpPr>
        <p:spPr/>
        <p:txBody>
          <a:bodyPr/>
          <a:lstStyle/>
          <a:p>
            <a:r>
              <a:rPr lang="en-US" smtClean="0"/>
              <a:t>DOC ID / Month XX, 2018 / © 2018 IBM Corporation</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
        <p:nvSpPr>
          <p:cNvPr id="8" name="Content Placeholder 7"/>
          <p:cNvSpPr>
            <a:spLocks noGrp="1"/>
          </p:cNvSpPr>
          <p:nvPr>
            <p:ph sz="quarter" idx="12"/>
          </p:nvPr>
        </p:nvSpPr>
        <p:spPr>
          <a:xfrm>
            <a:off x="1032667" y="2020679"/>
            <a:ext cx="10126662"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chemeClr val="bg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a:xfrm>
            <a:off x="3352800" y="6435307"/>
            <a:ext cx="5571270" cy="182880"/>
          </a:xfrm>
        </p:spPr>
        <p:txBody>
          <a:bodyPr/>
          <a:lstStyle/>
          <a:p>
            <a:r>
              <a:rPr lang="en-US" smtClean="0"/>
              <a:t>DOC ID / Month XX, 2018 / © 2018 IBM Corporation</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chemeClr val="bg2"/>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2" name="Footer Placeholder 1"/>
          <p:cNvSpPr>
            <a:spLocks noGrp="1"/>
          </p:cNvSpPr>
          <p:nvPr>
            <p:ph type="ftr" sz="quarter" idx="20"/>
          </p:nvPr>
        </p:nvSpPr>
        <p:spPr/>
        <p:txBody>
          <a:bodyPr/>
          <a:lstStyle/>
          <a:p>
            <a:r>
              <a:rPr lang="en-US" smtClean="0"/>
              <a:t>DOC ID / Month XX, 2018 / © 2018 IBM Corporation</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graph">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3"/>
          </p:nvPr>
        </p:nvSpPr>
        <p:spPr/>
        <p:txBody>
          <a:bodyPr/>
          <a:lstStyle/>
          <a:p>
            <a:r>
              <a:rPr lang="en-US" smtClean="0"/>
              <a:t>DOC ID / Month XX, 2018 / © 2018 IBM Corporation</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able">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smtClean="0"/>
              <a:t>Click icon to add table</a:t>
            </a:r>
            <a:endParaRPr lang="en-US"/>
          </a:p>
        </p:txBody>
      </p:sp>
      <p:sp>
        <p:nvSpPr>
          <p:cNvPr id="2" name="Footer Placeholder 1"/>
          <p:cNvSpPr>
            <a:spLocks noGrp="1"/>
          </p:cNvSpPr>
          <p:nvPr>
            <p:ph type="ftr" sz="quarter" idx="14"/>
          </p:nvPr>
        </p:nvSpPr>
        <p:spPr/>
        <p:txBody>
          <a:bodyPr/>
          <a:lstStyle/>
          <a:p>
            <a:r>
              <a:rPr lang="en-US" smtClean="0"/>
              <a:t>DOC ID / Month XX, 2018 / © 2018 IBM Corporation</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smtClean="0"/>
              <a:t>DOC ID / Month XX, 2018 / © 2018 IBM Corporation</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chemeClr val="bg2"/>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1267968" y="450575"/>
            <a:ext cx="9730040" cy="5473148"/>
          </a:xfrm>
        </p:spPr>
        <p:txBody>
          <a:bodyPr/>
          <a:lstStyle/>
          <a:p>
            <a:endParaRPr lang="en-US"/>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smtClean="0"/>
              <a:t>DOC ID / Month XX, 2018 / © 2018 IBM Corporation</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smtClean="0"/>
              <a:t>Click to edit Master text styles</a:t>
            </a:r>
          </a:p>
        </p:txBody>
      </p:sp>
      <p:sp>
        <p:nvSpPr>
          <p:cNvPr id="4" name="Footer Placeholder 3"/>
          <p:cNvSpPr>
            <a:spLocks noGrp="1"/>
          </p:cNvSpPr>
          <p:nvPr>
            <p:ph type="ftr" sz="quarter" idx="13"/>
          </p:nvPr>
        </p:nvSpPr>
        <p:spPr/>
        <p:txBody>
          <a:bodyPr/>
          <a:lstStyle/>
          <a:p>
            <a:r>
              <a:rPr lang="en-US" smtClean="0"/>
              <a:t>DOC ID / Month XX, 2018 / © 2018 IBM Corporation</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ibm sign-off">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smtClean="0"/>
              <a:t>DOC ID / Month XX, 2018 / © 2018 IBM Corporation</a:t>
            </a:r>
            <a:endParaRPr lang="en-US" dirty="0"/>
          </a:p>
        </p:txBody>
      </p:sp>
      <p:pic>
        <p:nvPicPr>
          <p:cNvPr id="5" name="Picture 4" descr="ibm_gry.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30367" y="2916935"/>
            <a:ext cx="1737360" cy="704388"/>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Section divider">
    <p:spTree>
      <p:nvGrpSpPr>
        <p:cNvPr id="1" name=""/>
        <p:cNvGrpSpPr/>
        <p:nvPr/>
      </p:nvGrpSpPr>
      <p:grpSpPr>
        <a:xfrm>
          <a:off x="0" y="0"/>
          <a:ext cx="0" cy="0"/>
          <a:chOff x="0" y="0"/>
          <a:chExt cx="0" cy="0"/>
        </a:xfrm>
      </p:grpSpPr>
      <p:sp>
        <p:nvSpPr>
          <p:cNvPr id="2" name="Title 1"/>
          <p:cNvSpPr>
            <a:spLocks noGrp="1"/>
          </p:cNvSpPr>
          <p:nvPr>
            <p:ph type="ctrTitle"/>
          </p:nvPr>
        </p:nvSpPr>
        <p:spPr>
          <a:xfrm>
            <a:off x="0" y="23214"/>
            <a:ext cx="6260951" cy="2364385"/>
          </a:xfrm>
        </p:spPr>
        <p:txBody>
          <a:bodyPr anchor="b"/>
          <a:lstStyle>
            <a:lvl1pPr marL="228600"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0" y="2495773"/>
            <a:ext cx="6260951" cy="1639663"/>
          </a:xfrm>
        </p:spPr>
        <p:txBody>
          <a:bodyPr/>
          <a:lstStyle>
            <a:lvl1pPr marL="22860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p>
            <a:fld id="{F53CFF89-25B9-F548-8F7C-CBACCD28F3CA}" type="slidenum">
              <a:rPr lang="en-US" smtClean="0"/>
              <a:t>‹#›</a:t>
            </a:fld>
            <a:endParaRPr lang="en-US"/>
          </a:p>
        </p:txBody>
      </p:sp>
      <p:sp>
        <p:nvSpPr>
          <p:cNvPr id="7" name="Footer Placeholder 1"/>
          <p:cNvSpPr>
            <a:spLocks noGrp="1"/>
          </p:cNvSpPr>
          <p:nvPr>
            <p:ph type="ftr" sz="quarter" idx="11"/>
          </p:nvPr>
        </p:nvSpPr>
        <p:spPr>
          <a:xfrm>
            <a:off x="1484693" y="6435307"/>
            <a:ext cx="7439377" cy="182880"/>
          </a:xfrm>
        </p:spPr>
        <p:txBody>
          <a:bodyPr/>
          <a:lstStyle/>
          <a:p>
            <a:r>
              <a:rPr lang="en-US" smtClean="0"/>
              <a:t>DOC ID / Month XX, 2018 / © 2018 IBM Corporation</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00061" y="2041888"/>
            <a:ext cx="4448730" cy="2167128"/>
          </a:xfrm>
          <a:prstGeom prst="rect">
            <a:avLst/>
          </a:prstGeom>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8"/>
          <p:cNvSpPr>
            <a:spLocks noGrp="1"/>
          </p:cNvSpPr>
          <p:nvPr>
            <p:ph type="ftr" sz="quarter" idx="3"/>
          </p:nvPr>
        </p:nvSpPr>
        <p:spPr>
          <a:xfrm>
            <a:off x="1428205" y="6435307"/>
            <a:ext cx="7410995"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de-DE" dirty="0" smtClean="0"/>
              <a:t>DOC ID / </a:t>
            </a:r>
            <a:r>
              <a:rPr lang="de-DE" dirty="0" err="1" smtClean="0"/>
              <a:t>Month</a:t>
            </a:r>
            <a:r>
              <a:rPr lang="de-DE" dirty="0" smtClean="0"/>
              <a:t> XX, 2018 / © 2018 IBM Corporation</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ext uri="{BB962C8B-B14F-4D97-AF65-F5344CB8AC3E}">
        <p14:creationId xmlns:p14="http://schemas.microsoft.com/office/powerpoint/2010/main" val="19972313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4"/>
          </p:nvPr>
        </p:nvSpPr>
        <p:spPr/>
        <p:txBody>
          <a:bodyPr/>
          <a:lstStyle/>
          <a:p>
            <a:r>
              <a:rPr lang="en-US" smtClean="0"/>
              <a:t>DOC ID / Month XX, 2018 / © 2018 IBM Corporation</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smtClean="0"/>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8"/>
          <p:cNvSpPr>
            <a:spLocks noGrp="1"/>
          </p:cNvSpPr>
          <p:nvPr>
            <p:ph type="ftr" sz="quarter" idx="14"/>
          </p:nvPr>
        </p:nvSpPr>
        <p:spPr/>
        <p:txBody>
          <a:bodyPr/>
          <a:lstStyle/>
          <a:p>
            <a:r>
              <a:rPr lang="en-US" smtClean="0"/>
              <a:t>DOC ID / Month XX, 2018 / © 2018 IBM Corporation</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smtClean="0"/>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7"/>
          </p:nvPr>
        </p:nvSpPr>
        <p:spPr/>
        <p:txBody>
          <a:bodyPr/>
          <a:lstStyle/>
          <a:p>
            <a:r>
              <a:rPr lang="en-US" smtClean="0"/>
              <a:t>DOC ID / Month XX, 2018 / © 2018 IBM Corporation</a:t>
            </a:r>
            <a:endParaRPr lang="en-US" dirty="0"/>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smtClean="0"/>
              <a:t>Drag picture to placeholder or click icon to add</a:t>
            </a:r>
            <a:endParaRPr lang="en-US"/>
          </a:p>
        </p:txBody>
      </p:sp>
      <p:sp>
        <p:nvSpPr>
          <p:cNvPr id="2" name="Title 1"/>
          <p:cNvSpPr>
            <a:spLocks noGrp="1"/>
          </p:cNvSpPr>
          <p:nvPr>
            <p:ph type="title"/>
          </p:nvPr>
        </p:nvSpPr>
        <p:spPr>
          <a:xfrm>
            <a:off x="304800" y="548640"/>
            <a:ext cx="5486400" cy="853440"/>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6"/>
          </p:nvPr>
        </p:nvSpPr>
        <p:spPr/>
        <p:txBody>
          <a:bodyPr/>
          <a:lstStyle/>
          <a:p>
            <a:r>
              <a:rPr lang="en-US" smtClean="0"/>
              <a:t>DOC ID / Month XX, 2018 / © 2018 IBM Corporation</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smtClean="0"/>
              <a:t>Drag picture to placeholder or click icon to add</a:t>
            </a:r>
            <a:endParaRPr lang="en-US"/>
          </a:p>
        </p:txBody>
      </p:sp>
      <p:sp>
        <p:nvSpPr>
          <p:cNvPr id="2" name="Title 1"/>
          <p:cNvSpPr>
            <a:spLocks noGrp="1"/>
          </p:cNvSpPr>
          <p:nvPr>
            <p:ph type="title"/>
          </p:nvPr>
        </p:nvSpPr>
        <p:spPr>
          <a:xfrm>
            <a:off x="304800" y="268225"/>
            <a:ext cx="5486400" cy="5870532"/>
          </a:xfrm>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6"/>
          </p:nvPr>
        </p:nvSpPr>
        <p:spPr/>
        <p:txBody>
          <a:bodyPr/>
          <a:lstStyle/>
          <a:p>
            <a:r>
              <a:rPr lang="en-US" smtClean="0"/>
              <a:t>DOC ID / Month XX, 2018 / © 2018 IBM Corporation</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1.xml"/><Relationship Id="rId20" Type="http://schemas.openxmlformats.org/officeDocument/2006/relationships/slideLayout" Target="../slideLayouts/slideLayout42.xml"/><Relationship Id="rId21" Type="http://schemas.openxmlformats.org/officeDocument/2006/relationships/slideLayout" Target="../slideLayouts/slideLayout43.xml"/><Relationship Id="rId22" Type="http://schemas.openxmlformats.org/officeDocument/2006/relationships/slideLayout" Target="../slideLayouts/slideLayout44.xml"/><Relationship Id="rId23" Type="http://schemas.openxmlformats.org/officeDocument/2006/relationships/theme" Target="../theme/theme2.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slideLayout" Target="../slideLayouts/slideLayout39.xml"/><Relationship Id="rId18" Type="http://schemas.openxmlformats.org/officeDocument/2006/relationships/slideLayout" Target="../slideLayouts/slideLayout40.xml"/><Relationship Id="rId19" Type="http://schemas.openxmlformats.org/officeDocument/2006/relationships/slideLayout" Target="../slideLayouts/slideLayout41.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B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1484693" y="6435307"/>
            <a:ext cx="7439377"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dirty="0" smtClean="0"/>
              <a:t>DOC ID / Month XX, 2018 / © 2018 IBM Corporation</a:t>
            </a:r>
            <a:endParaRPr lang="en-US" dirty="0"/>
          </a:p>
        </p:txBody>
      </p:sp>
    </p:spTree>
    <p:extLst>
      <p:ext uri="{BB962C8B-B14F-4D97-AF65-F5344CB8AC3E}">
        <p14:creationId xmlns:p14="http://schemas.microsoft.com/office/powerpoint/2010/main" val="839514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8" r:id="rId4"/>
    <p:sldLayoutId id="2147483670" r:id="rId5"/>
    <p:sldLayoutId id="2147483672" r:id="rId6"/>
    <p:sldLayoutId id="2147483673" r:id="rId7"/>
    <p:sldLayoutId id="2147483674" r:id="rId8"/>
    <p:sldLayoutId id="2147483678" r:id="rId9"/>
    <p:sldLayoutId id="2147483679" r:id="rId10"/>
    <p:sldLayoutId id="2147483680" r:id="rId11"/>
    <p:sldLayoutId id="2147483681" r:id="rId12"/>
    <p:sldLayoutId id="2147483684" r:id="rId13"/>
    <p:sldLayoutId id="2147483685" r:id="rId14"/>
    <p:sldLayoutId id="2147483699" r:id="rId15"/>
    <p:sldLayoutId id="2147483687" r:id="rId16"/>
    <p:sldLayoutId id="2147483692" r:id="rId17"/>
    <p:sldLayoutId id="2147483694" r:id="rId18"/>
    <p:sldLayoutId id="2147483696" r:id="rId19"/>
    <p:sldLayoutId id="2147483698" r:id="rId20"/>
    <p:sldLayoutId id="2147483697" r:id="rId21"/>
    <p:sldLayoutId id="2147483722" r:id="rId22"/>
  </p:sldLayoutIdLst>
  <p:timing>
    <p:tnLst>
      <p:par>
        <p:cTn id="1" dur="indefinite" restart="never" nodeType="tmRoot"/>
      </p:par>
    </p:tnLst>
  </p:timing>
  <p:hf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rgbClr val="2B2B2B"/>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1484693" y="6435307"/>
            <a:ext cx="7439377" cy="182880"/>
          </a:xfrm>
          <a:prstGeom prst="rect">
            <a:avLst/>
          </a:prstGeom>
        </p:spPr>
        <p:txBody>
          <a:bodyPr vert="horz" lIns="0" tIns="0" rIns="0" bIns="0" rtlCol="0" anchor="ctr"/>
          <a:lstStyle>
            <a:lvl1pPr algn="l">
              <a:defRPr sz="800" baseline="0">
                <a:solidFill>
                  <a:srgbClr val="2B2B2B"/>
                </a:solidFill>
                <a:latin typeface="+mn-lt"/>
                <a:ea typeface="Arial" charset="0"/>
                <a:cs typeface="Arial" charset="0"/>
              </a:defRPr>
            </a:lvl1pPr>
          </a:lstStyle>
          <a:p>
            <a:r>
              <a:rPr lang="en-US" smtClean="0"/>
              <a:t>DOC ID / Month XX, 2018 / © 2018 IBM Corporation</a:t>
            </a:r>
            <a:endParaRPr lang="en-US" dirty="0"/>
          </a:p>
        </p:txBody>
      </p:sp>
    </p:spTree>
    <p:extLst>
      <p:ext uri="{BB962C8B-B14F-4D97-AF65-F5344CB8AC3E}">
        <p14:creationId xmlns:p14="http://schemas.microsoft.com/office/powerpoint/2010/main" val="40791593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3" r:id="rId22"/>
  </p:sldLayoutIdLst>
  <p:timing>
    <p:tnLst>
      <p:par>
        <p:cTn id="1" dur="indefinite" restart="never" nodeType="tmRoot"/>
      </p:par>
    </p:tnLst>
  </p:timing>
  <p:hf hdr="0" dt="0"/>
  <p:txStyles>
    <p:titleStyle>
      <a:lvl1pPr algn="l" defTabSz="609585" rtl="0" eaLnBrk="1" latinLnBrk="0" hangingPunct="1">
        <a:lnSpc>
          <a:spcPct val="90000"/>
        </a:lnSpc>
        <a:spcBef>
          <a:spcPct val="0"/>
        </a:spcBef>
        <a:buNone/>
        <a:defRPr sz="3200" kern="1200">
          <a:solidFill>
            <a:srgbClr val="2B2B2B"/>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rgbClr val="2B2B2B"/>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hyperlink" Target="https://dataplatform.ibm.com/docs/content/getting-started/security.html?audience=wdp&amp;context=analytics#gdpr" TargetMode="External"/><Relationship Id="rId4" Type="http://schemas.openxmlformats.org/officeDocument/2006/relationships/hyperlink" Target="https://dataplatform.ibm.com/docs/content/getting-started/security.html?audience=wdp&amp;context=analytics#content-and-data-protection" TargetMode="External"/><Relationship Id="rId5" Type="http://schemas.openxmlformats.org/officeDocument/2006/relationships/hyperlink" Target="https://dataplatform.ibm.com/docs/content/getting-started/security.html?audience=wdp&amp;context=analytics#logfiles" TargetMode="External"/><Relationship Id="rId6" Type="http://schemas.openxmlformats.org/officeDocument/2006/relationships/hyperlink" Target="https://dataplatform.ibm.com/docs/content/getting-started/security.html?audience=wdp&amp;context=analytics#secure-deletion" TargetMode="External"/><Relationship Id="rId1" Type="http://schemas.openxmlformats.org/officeDocument/2006/relationships/slideLayout" Target="../slideLayouts/slideLayout32.xml"/><Relationship Id="rId2" Type="http://schemas.openxmlformats.org/officeDocument/2006/relationships/hyperlink" Target="https://dataplatform.ibm.com/docs/content/getting-started/security.html?audience=wdp&amp;context=analytics#client-responsibility"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ataplatform.ibm.com/docs/content/manage-data/manage-projects.html?audience=wdp&amp;context=analytics#assets" TargetMode="External"/><Relationship Id="rId4" Type="http://schemas.openxmlformats.org/officeDocument/2006/relationships/hyperlink" Target="https://dataplatform.ibm.com/docs/content/manage-data/manage-projects.html?audience=wdp&amp;context=analytics#enviro" TargetMode="External"/><Relationship Id="rId5" Type="http://schemas.openxmlformats.org/officeDocument/2006/relationships/hyperlink" Target="https://dataplatform.ibm.com/docs/content/manage-data/manage-projects.html?audience=wdp&amp;context=analytics#collaborators" TargetMode="External"/><Relationship Id="rId6" Type="http://schemas.openxmlformats.org/officeDocument/2006/relationships/hyperlink" Target="https://dataplatform.ibm.com/docs/content/manage-data/manage-projects.html?audience=wdp&amp;context=analytics#overview" TargetMode="External"/><Relationship Id="rId7" Type="http://schemas.openxmlformats.org/officeDocument/2006/relationships/hyperlink" Target="https://dataplatform.ibm.com/docs/content/manage-data/manage-projects.html?audience=wdp&amp;context=analytics#settings" TargetMode="External"/><Relationship Id="rId1" Type="http://schemas.openxmlformats.org/officeDocument/2006/relationships/slideLayout" Target="../slideLayouts/slideLayout32.xml"/><Relationship Id="rId2" Type="http://schemas.openxmlformats.org/officeDocument/2006/relationships/hyperlink" Target="https://dataplatform.ibm.com/docs/content/getting-started/overview-ws.html" TargetMode="External"/></Relationships>
</file>

<file path=ppt/slides/_rels/slide6.xml.rels><?xml version="1.0" encoding="UTF-8" standalone="yes"?>
<Relationships xmlns="http://schemas.openxmlformats.org/package/2006/relationships"><Relationship Id="rId11" Type="http://schemas.openxmlformats.org/officeDocument/2006/relationships/hyperlink" Target="https://dataplatform.ibm.com/docs/content/analyze-data/analytics-dashboard.html" TargetMode="External"/><Relationship Id="rId12" Type="http://schemas.openxmlformats.org/officeDocument/2006/relationships/hyperlink" Target="https://dataplatform.ibm.com/docs/content/refinery/data_flows.html" TargetMode="External"/><Relationship Id="rId1" Type="http://schemas.openxmlformats.org/officeDocument/2006/relationships/slideLayout" Target="../slideLayouts/slideLayout32.xml"/><Relationship Id="rId2" Type="http://schemas.openxmlformats.org/officeDocument/2006/relationships/hyperlink" Target="https://dataplatform.ibm.com/docs/content/manage-data/add-data-project.html" TargetMode="External"/><Relationship Id="rId3" Type="http://schemas.openxmlformats.org/officeDocument/2006/relationships/hyperlink" Target="https://dataplatform.ibm.com/docs/content/manage-data/create-conn.html" TargetMode="External"/><Relationship Id="rId4" Type="http://schemas.openxmlformats.org/officeDocument/2006/relationships/hyperlink" Target="https://dataplatform.ibm.com/docs/content/manage-data/add-data-project.html#add-a-data-asset-from-a-connection" TargetMode="External"/><Relationship Id="rId5" Type="http://schemas.openxmlformats.org/officeDocument/2006/relationships/hyperlink" Target="https://dataplatform.ibm.com/docs/content/analyze-data/notebooks-parent.html" TargetMode="External"/><Relationship Id="rId6" Type="http://schemas.openxmlformats.org/officeDocument/2006/relationships/hyperlink" Target="https://dataplatform.ibm.com/docs/content/analyze-data/ml-canvas.html" TargetMode="External"/><Relationship Id="rId7" Type="http://schemas.openxmlformats.org/officeDocument/2006/relationships/hyperlink" Target="https://dataplatform.ibm.com/docs/content/streaming-pipelines/overview-streaming-pipelines.html" TargetMode="External"/><Relationship Id="rId8" Type="http://schemas.openxmlformats.org/officeDocument/2006/relationships/hyperlink" Target="https://dataplatform.ibm.com/docs/content/analyze-data/ml-overview.html" TargetMode="External"/><Relationship Id="rId9" Type="http://schemas.openxmlformats.org/officeDocument/2006/relationships/hyperlink" Target="https://dataplatform.ibm.com/docs/content/analyze-data/ml_dlaas_working_with_experiments.html" TargetMode="External"/><Relationship Id="rId10" Type="http://schemas.openxmlformats.org/officeDocument/2006/relationships/hyperlink" Target="https://dataplatform.ibm.com/docs/content/analyze-data/visual-recognition-overview.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ataplatform.ibm.com/docs/content/analyze-data/data-science.html?audience=wdp&amp;context=analytics#notebooks" TargetMode="External"/><Relationship Id="rId4" Type="http://schemas.openxmlformats.org/officeDocument/2006/relationships/hyperlink" Target="https://dataplatform.ibm.com/docs/content/analyze-data/data-science.html?audience=wdp&amp;context=analytics#rstudio" TargetMode="External"/><Relationship Id="rId5" Type="http://schemas.openxmlformats.org/officeDocument/2006/relationships/hyperlink" Target="https://dataplatform.ibm.com/docs/content/analyze-data/data-science.html?audience=wdp&amp;context=analytics#dashboards" TargetMode="External"/><Relationship Id="rId1" Type="http://schemas.openxmlformats.org/officeDocument/2006/relationships/slideLayout" Target="../slideLayouts/slideLayout3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6260951" cy="2912533"/>
          </a:xfrm>
        </p:spPr>
        <p:txBody>
          <a:bodyPr/>
          <a:lstStyle/>
          <a:p>
            <a:r>
              <a:rPr lang="en-US" sz="4800" dirty="0" smtClean="0"/>
              <a:t>Watson Studio and its capabilities</a:t>
            </a:r>
            <a:endParaRPr lang="en-US" sz="4800" dirty="0"/>
          </a:p>
        </p:txBody>
      </p:sp>
      <p:sp>
        <p:nvSpPr>
          <p:cNvPr id="3" name="Subtitle 2"/>
          <p:cNvSpPr>
            <a:spLocks noGrp="1"/>
          </p:cNvSpPr>
          <p:nvPr>
            <p:ph type="subTitle" idx="1"/>
          </p:nvPr>
        </p:nvSpPr>
        <p:spPr>
          <a:xfrm>
            <a:off x="0" y="3139239"/>
            <a:ext cx="6260951" cy="1639663"/>
          </a:xfrm>
        </p:spPr>
        <p:txBody>
          <a:bodyPr/>
          <a:lstStyle/>
          <a:p>
            <a:pPr>
              <a:spcBef>
                <a:spcPts val="0"/>
              </a:spcBef>
            </a:pPr>
            <a:r>
              <a:rPr lang="en-US" dirty="0" smtClean="0"/>
              <a:t>Raghavendra Deshpande</a:t>
            </a:r>
          </a:p>
          <a:p>
            <a:pPr>
              <a:spcBef>
                <a:spcPts val="0"/>
              </a:spcBef>
            </a:pPr>
            <a:r>
              <a:rPr lang="en-US" dirty="0" smtClean="0"/>
              <a:t>Developer Advocate/</a:t>
            </a:r>
            <a:r>
              <a:rPr lang="en-US" dirty="0" err="1" smtClean="0"/>
              <a:t>ragdeshp@in.ibm.com</a:t>
            </a:r>
            <a:endParaRPr lang="en-US" dirty="0"/>
          </a:p>
        </p:txBody>
      </p:sp>
    </p:spTree>
    <p:extLst>
      <p:ext uri="{BB962C8B-B14F-4D97-AF65-F5344CB8AC3E}">
        <p14:creationId xmlns:p14="http://schemas.microsoft.com/office/powerpoint/2010/main" val="196711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71500" y="1270000"/>
            <a:ext cx="11049000" cy="4305300"/>
          </a:xfrm>
          <a:prstGeom prst="rect">
            <a:avLst/>
          </a:prstGeom>
        </p:spPr>
      </p:pic>
      <p:sp>
        <p:nvSpPr>
          <p:cNvPr id="2" name="Title 1"/>
          <p:cNvSpPr>
            <a:spLocks noGrp="1"/>
          </p:cNvSpPr>
          <p:nvPr>
            <p:ph type="title"/>
          </p:nvPr>
        </p:nvSpPr>
        <p:spPr>
          <a:xfrm>
            <a:off x="304800" y="268225"/>
            <a:ext cx="11582400" cy="5870532"/>
          </a:xfrm>
        </p:spPr>
        <p:txBody>
          <a:bodyPr/>
          <a:lstStyle/>
          <a:p>
            <a:pPr algn="ctr"/>
            <a:r>
              <a:rPr lang="en-US" u="sng" dirty="0"/>
              <a:t>Watson Studio overview</a:t>
            </a:r>
            <a:endParaRPr lang="en-US" u="sng" dirty="0"/>
          </a:p>
        </p:txBody>
      </p:sp>
      <p:sp>
        <p:nvSpPr>
          <p:cNvPr id="3" name="Slide Number Placeholder 2"/>
          <p:cNvSpPr>
            <a:spLocks noGrp="1"/>
          </p:cNvSpPr>
          <p:nvPr>
            <p:ph type="sldNum" sz="quarter" idx="10"/>
          </p:nvPr>
        </p:nvSpPr>
        <p:spPr/>
        <p:txBody>
          <a:bodyPr/>
          <a:lstStyle/>
          <a:p>
            <a:fld id="{3FD999D4-B456-9943-89B7-30D56181CE18}" type="slidenum">
              <a:rPr lang="en-US" smtClean="0"/>
              <a:t>2</a:t>
            </a:fld>
            <a:endParaRPr lang="en-US"/>
          </a:p>
        </p:txBody>
      </p:sp>
    </p:spTree>
    <p:extLst>
      <p:ext uri="{BB962C8B-B14F-4D97-AF65-F5344CB8AC3E}">
        <p14:creationId xmlns:p14="http://schemas.microsoft.com/office/powerpoint/2010/main" val="75103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11430000" cy="5878575"/>
          </a:xfrm>
        </p:spPr>
        <p:txBody>
          <a:bodyPr/>
          <a:lstStyle/>
          <a:p>
            <a:r>
              <a:rPr lang="en-US" sz="3600" u="sng" dirty="0" smtClean="0"/>
              <a:t>Security</a:t>
            </a:r>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Encryption:</a:t>
            </a:r>
            <a:br>
              <a:rPr lang="en-US" sz="2400" dirty="0" smtClean="0"/>
            </a:br>
            <a:r>
              <a:rPr lang="en-US" sz="2400" dirty="0" smtClean="0"/>
              <a:t>All files uploaded are stored in IBM Cloud Object Storage buckets and are encrypted on disk.</a:t>
            </a:r>
            <a:br>
              <a:rPr lang="en-US" sz="2400" dirty="0" smtClean="0"/>
            </a:br>
            <a:r>
              <a:rPr lang="en-US" sz="2400" dirty="0" smtClean="0"/>
              <a:t>All network communication is encrypted with TLS/SSL.</a:t>
            </a:r>
            <a:br>
              <a:rPr lang="en-US" sz="2400" dirty="0" smtClean="0"/>
            </a:br>
            <a:r>
              <a:rPr lang="en-US" sz="2400" dirty="0" smtClean="0"/>
              <a:t>Connections to on-remises data sources require secure gateway</a:t>
            </a:r>
            <a:br>
              <a:rPr lang="en-US" sz="2400" dirty="0" smtClean="0"/>
            </a:br>
            <a:r>
              <a:rPr lang="en-US" sz="2400" dirty="0" smtClean="0"/>
              <a:t/>
            </a:r>
            <a:br>
              <a:rPr lang="en-US" sz="2400" dirty="0" smtClean="0"/>
            </a:br>
            <a:r>
              <a:rPr lang="en-US" sz="2400" dirty="0"/>
              <a:t/>
            </a:r>
            <a:br>
              <a:rPr lang="en-US" sz="2400" dirty="0"/>
            </a:br>
            <a:r>
              <a:rPr lang="en-US" sz="2400" dirty="0"/>
              <a:t/>
            </a:r>
            <a:br>
              <a:rPr lang="en-US" sz="2400" dirty="0"/>
            </a:br>
            <a:r>
              <a:rPr lang="en-US" sz="2400" dirty="0" smtClean="0"/>
              <a:t>Resiliency:</a:t>
            </a:r>
            <a:br>
              <a:rPr lang="en-US" sz="2400" dirty="0" smtClean="0"/>
            </a:br>
            <a:r>
              <a:rPr lang="en-US" sz="2400" dirty="0" smtClean="0"/>
              <a:t>Metadata stored in three-node dedicated </a:t>
            </a:r>
            <a:r>
              <a:rPr lang="en-US" sz="2400" dirty="0" err="1" smtClean="0"/>
              <a:t>Cloudant</a:t>
            </a:r>
            <a:r>
              <a:rPr lang="en-US" sz="2400" dirty="0" smtClean="0"/>
              <a:t> Enterprise cluster spanning multiple geographic </a:t>
            </a:r>
            <a:r>
              <a:rPr lang="en-US" sz="2400" dirty="0"/>
              <a:t>locations</a:t>
            </a:r>
            <a:br>
              <a:rPr lang="en-US" sz="2400" dirty="0"/>
            </a:br>
            <a:r>
              <a:rPr lang="en-US" sz="2400" dirty="0"/>
              <a:t> The files associated with projects and catalogs are protected by the level of resiliency specified by the IBM Cloud Object Storage plan </a:t>
            </a:r>
            <a:r>
              <a:rPr lang="en-US" sz="2400" b="1" dirty="0"/>
              <a:t/>
            </a:r>
            <a:br>
              <a:rPr lang="en-US" sz="2400" b="1" dirty="0"/>
            </a:br>
            <a:r>
              <a:rPr lang="en-US" sz="2400" b="1" dirty="0" smtClean="0"/>
              <a:t/>
            </a:r>
            <a:br>
              <a:rPr lang="en-US" sz="2400" b="1" dirty="0" smtClean="0"/>
            </a:br>
            <a:r>
              <a:rPr lang="en-US" sz="2400" b="1" dirty="0" smtClean="0"/>
              <a:t/>
            </a:r>
            <a:br>
              <a:rPr lang="en-US" sz="2400" b="1" dirty="0" smtClean="0"/>
            </a:br>
            <a:r>
              <a:rPr lang="en-US" sz="2400" b="1" dirty="0"/>
              <a:t/>
            </a:r>
            <a:br>
              <a:rPr lang="en-US" sz="2400" b="1" dirty="0"/>
            </a:br>
            <a:r>
              <a:rPr lang="en-US" sz="2400" b="1" dirty="0"/>
              <a:t/>
            </a:r>
            <a:br>
              <a:rPr lang="en-US" sz="2400" b="1" dirty="0"/>
            </a:br>
            <a:endParaRPr lang="en-US" sz="2400" dirty="0"/>
          </a:p>
        </p:txBody>
      </p:sp>
      <p:sp>
        <p:nvSpPr>
          <p:cNvPr id="3" name="Slide Number Placeholder 2"/>
          <p:cNvSpPr>
            <a:spLocks noGrp="1"/>
          </p:cNvSpPr>
          <p:nvPr>
            <p:ph type="sldNum" sz="quarter" idx="10"/>
          </p:nvPr>
        </p:nvSpPr>
        <p:spPr/>
        <p:txBody>
          <a:bodyPr/>
          <a:lstStyle/>
          <a:p>
            <a:fld id="{3FD999D4-B456-9943-89B7-30D56181CE18}" type="slidenum">
              <a:rPr lang="en-US" smtClean="0"/>
              <a:t>3</a:t>
            </a:fld>
            <a:endParaRPr lang="en-US"/>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324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67" y="564775"/>
            <a:ext cx="11176000" cy="5870532"/>
          </a:xfrm>
        </p:spPr>
        <p:txBody>
          <a:bodyPr/>
          <a:lstStyle/>
          <a:p>
            <a:r>
              <a:rPr lang="en-US" sz="3600" u="sng" dirty="0"/>
              <a:t>Keep your data secure and </a:t>
            </a:r>
            <a:r>
              <a:rPr lang="en-US" sz="3600" u="sng" dirty="0" smtClean="0"/>
              <a:t>compliant</a:t>
            </a:r>
            <a:r>
              <a:rPr lang="en-US" u="sng" dirty="0" smtClean="0"/>
              <a:t/>
            </a:r>
            <a:br>
              <a:rPr lang="en-US" u="sng" dirty="0" smtClean="0"/>
            </a:br>
            <a:r>
              <a:rPr lang="en-US" u="sng" dirty="0"/>
              <a:t/>
            </a:r>
            <a:br>
              <a:rPr lang="en-US" u="sng" dirty="0"/>
            </a:br>
            <a:r>
              <a:rPr lang="en-US" sz="2400" dirty="0"/>
              <a:t>Client data security is paramount. The following information outlines some of the ways that client data is protected when using IBM Watson apps, IBM Watson Studio, and their component services, such as IBM Watson Machine Learning, and what you are expected to do to help in these efforts</a:t>
            </a:r>
            <a:r>
              <a:rPr lang="en-US" sz="2400" dirty="0" smtClean="0"/>
              <a:t>.</a:t>
            </a:r>
            <a:br>
              <a:rPr lang="en-US" sz="2400" dirty="0" smtClean="0"/>
            </a:br>
            <a:r>
              <a:rPr lang="en-US" sz="2400" dirty="0"/>
              <a:t/>
            </a:r>
            <a:br>
              <a:rPr lang="en-US" sz="2400" dirty="0"/>
            </a:br>
            <a:r>
              <a:rPr lang="en-US" sz="2400" dirty="0">
                <a:hlinkClick r:id="rId2"/>
              </a:rPr>
              <a:t>Client responsibility</a:t>
            </a:r>
            <a:r>
              <a:rPr lang="en-US" sz="2400" dirty="0"/>
              <a:t/>
            </a:r>
            <a:br>
              <a:rPr lang="en-US" sz="2400" dirty="0"/>
            </a:br>
            <a:r>
              <a:rPr lang="en-US" sz="2400" dirty="0">
                <a:hlinkClick r:id="rId3"/>
              </a:rPr>
              <a:t>IBM's commitment to GDPR</a:t>
            </a:r>
            <a:r>
              <a:rPr lang="en-US" sz="2400" dirty="0"/>
              <a:t/>
            </a:r>
            <a:br>
              <a:rPr lang="en-US" sz="2400" dirty="0"/>
            </a:br>
            <a:r>
              <a:rPr lang="en-US" sz="2400" dirty="0">
                <a:hlinkClick r:id="rId4"/>
              </a:rPr>
              <a:t>Content and Data Protection</a:t>
            </a:r>
            <a:r>
              <a:rPr lang="en-US" sz="2400" dirty="0"/>
              <a:t/>
            </a:r>
            <a:br>
              <a:rPr lang="en-US" sz="2400" dirty="0"/>
            </a:br>
            <a:r>
              <a:rPr lang="en-US" sz="2400" dirty="0">
                <a:hlinkClick r:id="rId5"/>
              </a:rPr>
              <a:t>GDPR statement that applies to IBM Watson Machine Learning log files</a:t>
            </a:r>
            <a:r>
              <a:rPr lang="en-US" sz="2400" dirty="0"/>
              <a:t/>
            </a:r>
            <a:br>
              <a:rPr lang="en-US" sz="2400" dirty="0"/>
            </a:br>
            <a:r>
              <a:rPr lang="en-US" sz="2400" dirty="0">
                <a:hlinkClick r:id="rId6"/>
              </a:rPr>
              <a:t>Secure deletion from the IBM Watson Machine Learning service</a:t>
            </a:r>
            <a:r>
              <a:rPr lang="en-US" sz="2400" dirty="0"/>
              <a:t/>
            </a:r>
            <a:br>
              <a:rPr lang="en-US" sz="2400" dirty="0"/>
            </a:br>
            <a:endParaRPr lang="en-US" sz="2400" u="sng" dirty="0"/>
          </a:p>
        </p:txBody>
      </p:sp>
      <p:sp>
        <p:nvSpPr>
          <p:cNvPr id="3" name="Slide Number Placeholder 2"/>
          <p:cNvSpPr>
            <a:spLocks noGrp="1"/>
          </p:cNvSpPr>
          <p:nvPr>
            <p:ph type="sldNum" sz="quarter" idx="10"/>
          </p:nvPr>
        </p:nvSpPr>
        <p:spPr/>
        <p:txBody>
          <a:bodyPr/>
          <a:lstStyle/>
          <a:p>
            <a:fld id="{3FD999D4-B456-9943-89B7-30D56181CE18}" type="slidenum">
              <a:rPr lang="en-US" smtClean="0"/>
              <a:t>4</a:t>
            </a:fld>
            <a:endParaRPr lang="en-US"/>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50049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11582400" cy="5870532"/>
          </a:xfrm>
        </p:spPr>
        <p:txBody>
          <a:bodyPr/>
          <a:lstStyle/>
          <a:p>
            <a:r>
              <a:rPr lang="en-US" sz="3600" u="sng" dirty="0" smtClean="0"/>
              <a:t>Organize resources in a project</a:t>
            </a:r>
            <a:r>
              <a:rPr lang="en-US" sz="2400" dirty="0" smtClean="0"/>
              <a:t/>
            </a:r>
            <a:br>
              <a:rPr lang="en-US" sz="2400" dirty="0" smtClean="0"/>
            </a:br>
            <a:r>
              <a:rPr lang="en-US" sz="2400" dirty="0" smtClean="0"/>
              <a:t/>
            </a:r>
            <a:br>
              <a:rPr lang="en-US" sz="2400" dirty="0" smtClean="0"/>
            </a:br>
            <a:r>
              <a:rPr lang="en-US" sz="2400" dirty="0" smtClean="0"/>
              <a:t>If you have the </a:t>
            </a:r>
            <a:r>
              <a:rPr lang="en-US" sz="2400" dirty="0" smtClean="0">
                <a:hlinkClick r:id="rId2"/>
              </a:rPr>
              <a:t>Watson Studio app</a:t>
            </a:r>
            <a:r>
              <a:rPr lang="en-US" sz="2400" dirty="0" smtClean="0"/>
              <a:t>, your project resources can include:</a:t>
            </a:r>
            <a:br>
              <a:rPr lang="en-US" sz="2400" dirty="0" smtClean="0"/>
            </a:br>
            <a:r>
              <a:rPr lang="en-US" sz="2400" dirty="0"/>
              <a:t/>
            </a:r>
            <a:br>
              <a:rPr lang="en-US" sz="2400" dirty="0"/>
            </a:br>
            <a:r>
              <a:rPr lang="en-US" sz="2400" dirty="0" smtClean="0"/>
              <a:t>1. </a:t>
            </a:r>
            <a:r>
              <a:rPr lang="en-US" sz="2400" dirty="0" smtClean="0">
                <a:hlinkClick r:id="rId3"/>
              </a:rPr>
              <a:t>Data </a:t>
            </a:r>
            <a:r>
              <a:rPr lang="en-US" sz="2400" dirty="0" smtClean="0">
                <a:hlinkClick r:id="rId3"/>
              </a:rPr>
              <a:t>asset</a:t>
            </a:r>
            <a:r>
              <a:rPr lang="en-US" sz="2400" dirty="0" smtClean="0"/>
              <a:t> files, connections, and connected data</a:t>
            </a:r>
            <a:br>
              <a:rPr lang="en-US" sz="2400" dirty="0" smtClean="0"/>
            </a:br>
            <a:r>
              <a:rPr lang="en-US" sz="2400" dirty="0" smtClean="0"/>
              <a:t>2. </a:t>
            </a:r>
            <a:r>
              <a:rPr lang="en-US" sz="2400" dirty="0" smtClean="0">
                <a:hlinkClick r:id="rId3"/>
              </a:rPr>
              <a:t>Analytic </a:t>
            </a:r>
            <a:r>
              <a:rPr lang="en-US" sz="2400" dirty="0" smtClean="0">
                <a:hlinkClick r:id="rId3"/>
              </a:rPr>
              <a:t>assets</a:t>
            </a:r>
            <a:r>
              <a:rPr lang="en-US" sz="2400" dirty="0" smtClean="0"/>
              <a:t> that describe how to work with data </a:t>
            </a:r>
            <a:br>
              <a:rPr lang="en-US" sz="2400" dirty="0" smtClean="0"/>
            </a:br>
            <a:r>
              <a:rPr lang="en-US" sz="2400" dirty="0" smtClean="0"/>
              <a:t>3. </a:t>
            </a:r>
            <a:r>
              <a:rPr lang="en-US" sz="2400" dirty="0" smtClean="0">
                <a:hlinkClick r:id="rId4"/>
              </a:rPr>
              <a:t>Runtime </a:t>
            </a:r>
            <a:r>
              <a:rPr lang="en-US" sz="2400" dirty="0" smtClean="0">
                <a:hlinkClick r:id="rId4"/>
              </a:rPr>
              <a:t>environments</a:t>
            </a:r>
            <a:r>
              <a:rPr lang="en-US" sz="2400" dirty="0" smtClean="0"/>
              <a:t/>
            </a:r>
            <a:br>
              <a:rPr lang="en-US" sz="2400" dirty="0" smtClean="0"/>
            </a:br>
            <a:r>
              <a:rPr lang="en-US" sz="2400" dirty="0" smtClean="0"/>
              <a:t>4. Deployments </a:t>
            </a:r>
            <a:r>
              <a:rPr lang="en-US" sz="2400" dirty="0" smtClean="0"/>
              <a:t>of models</a:t>
            </a:r>
            <a:br>
              <a:rPr lang="en-US" sz="2400" dirty="0" smtClean="0"/>
            </a:br>
            <a:r>
              <a:rPr lang="en-US" sz="2400" dirty="0" smtClean="0"/>
              <a:t>5. </a:t>
            </a:r>
            <a:r>
              <a:rPr lang="en-US" sz="2400" dirty="0" smtClean="0">
                <a:hlinkClick r:id="rId5"/>
              </a:rPr>
              <a:t>Collaborators</a:t>
            </a:r>
            <a:r>
              <a:rPr lang="en-US" sz="2400" dirty="0" smtClean="0"/>
              <a:t/>
            </a:r>
            <a:br>
              <a:rPr lang="en-US" sz="2400" dirty="0" smtClean="0"/>
            </a:br>
            <a:r>
              <a:rPr lang="en-US" sz="2400" dirty="0" smtClean="0"/>
              <a:t>6. Bookmarks </a:t>
            </a:r>
            <a:r>
              <a:rPr lang="en-US" sz="2400" dirty="0" smtClean="0"/>
              <a:t>to community resources</a:t>
            </a:r>
            <a:br>
              <a:rPr lang="en-US" sz="2400" dirty="0" smtClean="0"/>
            </a:br>
            <a:r>
              <a:rPr lang="en-US" sz="2400" dirty="0" smtClean="0"/>
              <a:t>7. A </a:t>
            </a:r>
            <a:r>
              <a:rPr lang="en-US" sz="2400" dirty="0" smtClean="0">
                <a:hlinkClick r:id="rId6"/>
              </a:rPr>
              <a:t>readme file</a:t>
            </a:r>
            <a:r>
              <a:rPr lang="en-US" sz="2400" dirty="0" smtClean="0"/>
              <a:t> to document the project</a:t>
            </a:r>
            <a:br>
              <a:rPr lang="en-US" sz="2400" dirty="0" smtClean="0"/>
            </a:br>
            <a:r>
              <a:rPr lang="en-US" sz="2400" dirty="0" smtClean="0"/>
              <a:t>8. Other </a:t>
            </a:r>
            <a:r>
              <a:rPr lang="en-US" sz="2400" dirty="0" smtClean="0"/>
              <a:t>project-wide </a:t>
            </a:r>
            <a:r>
              <a:rPr lang="en-US" sz="2400" dirty="0" smtClean="0">
                <a:hlinkClick r:id="rId7"/>
              </a:rPr>
              <a:t>settings</a:t>
            </a:r>
            <a:r>
              <a:rPr lang="en-US" sz="2400" dirty="0" smtClean="0"/>
              <a:t>: </a:t>
            </a:r>
            <a:br>
              <a:rPr lang="en-US" sz="2400" dirty="0" smtClean="0"/>
            </a:br>
            <a:r>
              <a:rPr lang="en-US" sz="2400" dirty="0" smtClean="0"/>
              <a:t>	Tools</a:t>
            </a:r>
            <a:br>
              <a:rPr lang="en-US" sz="2400" dirty="0" smtClean="0"/>
            </a:br>
            <a:r>
              <a:rPr lang="en-US" sz="2400" dirty="0" smtClean="0"/>
              <a:t>	Access tokens</a:t>
            </a:r>
            <a:br>
              <a:rPr lang="en-US" sz="2400" dirty="0" smtClean="0"/>
            </a:br>
            <a:r>
              <a:rPr lang="en-US" sz="2400" dirty="0" smtClean="0"/>
              <a:t>	A link to a GitHub repository for publishing notebooks</a:t>
            </a:r>
            <a:br>
              <a:rPr lang="en-US" sz="2400" dirty="0" smtClean="0"/>
            </a:br>
            <a:r>
              <a:rPr lang="en-US" sz="2400" dirty="0" smtClean="0"/>
              <a:t>	Associated services, such as Watson Machine Learning</a:t>
            </a:r>
            <a:r>
              <a:rPr lang="en-US" sz="2400" dirty="0"/>
              <a:t/>
            </a:r>
            <a:br>
              <a:rPr lang="en-US" sz="2400" dirty="0"/>
            </a:br>
            <a:endParaRPr lang="en-US" sz="2400" dirty="0"/>
          </a:p>
        </p:txBody>
      </p:sp>
      <p:sp>
        <p:nvSpPr>
          <p:cNvPr id="3" name="Slide Number Placeholder 2"/>
          <p:cNvSpPr>
            <a:spLocks noGrp="1"/>
          </p:cNvSpPr>
          <p:nvPr>
            <p:ph type="sldNum" sz="quarter" idx="10"/>
          </p:nvPr>
        </p:nvSpPr>
        <p:spPr/>
        <p:txBody>
          <a:bodyPr/>
          <a:lstStyle/>
          <a:p>
            <a:fld id="{3FD999D4-B456-9943-89B7-30D56181CE18}" type="slidenum">
              <a:rPr lang="en-US" smtClean="0"/>
              <a:t>5</a:t>
            </a:fld>
            <a:endParaRPr lang="en-US"/>
          </a:p>
        </p:txBody>
      </p:sp>
    </p:spTree>
    <p:extLst>
      <p:ext uri="{BB962C8B-B14F-4D97-AF65-F5344CB8AC3E}">
        <p14:creationId xmlns:p14="http://schemas.microsoft.com/office/powerpoint/2010/main" val="930844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11582400" cy="5870532"/>
          </a:xfrm>
        </p:spPr>
        <p:txBody>
          <a:bodyPr/>
          <a:lstStyle/>
          <a:p>
            <a:r>
              <a:rPr lang="en-US" sz="3600" u="sng" dirty="0" smtClean="0"/>
              <a:t>Types of assets which can be added:</a:t>
            </a:r>
            <a:r>
              <a:rPr lang="en-US" dirty="0" smtClean="0"/>
              <a:t/>
            </a:r>
            <a:br>
              <a:rPr lang="en-US" dirty="0" smtClean="0"/>
            </a:br>
            <a:r>
              <a:rPr lang="en-US" dirty="0" smtClean="0"/>
              <a:t/>
            </a:r>
            <a:br>
              <a:rPr lang="en-US" dirty="0" smtClean="0"/>
            </a:br>
            <a:r>
              <a:rPr lang="en-US" sz="2400" dirty="0" smtClean="0"/>
              <a:t>1.</a:t>
            </a:r>
            <a:r>
              <a:rPr lang="en-US" sz="2400" dirty="0" smtClean="0">
                <a:hlinkClick r:id="rId2"/>
              </a:rPr>
              <a:t>Data </a:t>
            </a:r>
            <a:r>
              <a:rPr lang="en-US" sz="2400" dirty="0">
                <a:hlinkClick r:id="rId2"/>
              </a:rPr>
              <a:t>assets</a:t>
            </a:r>
            <a:r>
              <a:rPr lang="en-US" sz="2400" dirty="0"/>
              <a:t> from local files, catalogs, or the Community </a:t>
            </a:r>
            <a:br>
              <a:rPr lang="en-US" sz="2400" dirty="0"/>
            </a:br>
            <a:r>
              <a:rPr lang="en-US" sz="2400" dirty="0" smtClean="0"/>
              <a:t>2.</a:t>
            </a:r>
            <a:r>
              <a:rPr lang="en-US" sz="2400" dirty="0" smtClean="0">
                <a:hlinkClick r:id="rId3"/>
              </a:rPr>
              <a:t>Connections</a:t>
            </a:r>
            <a:r>
              <a:rPr lang="en-US" sz="2400" dirty="0" smtClean="0"/>
              <a:t> </a:t>
            </a:r>
            <a:r>
              <a:rPr lang="en-US" sz="2400" dirty="0"/>
              <a:t>to cloud, on-premises, and streaming data sources</a:t>
            </a:r>
            <a:br>
              <a:rPr lang="en-US" sz="2400" dirty="0"/>
            </a:br>
            <a:r>
              <a:rPr lang="en-US" sz="2400" dirty="0" smtClean="0"/>
              <a:t>3.</a:t>
            </a:r>
            <a:r>
              <a:rPr lang="en-US" sz="2400" dirty="0" smtClean="0">
                <a:hlinkClick r:id="rId4"/>
              </a:rPr>
              <a:t>Connected </a:t>
            </a:r>
            <a:r>
              <a:rPr lang="en-US" sz="2400" dirty="0">
                <a:hlinkClick r:id="rId4"/>
              </a:rPr>
              <a:t>data</a:t>
            </a:r>
            <a:r>
              <a:rPr lang="en-US" sz="2400" dirty="0"/>
              <a:t> from an existing connection asset</a:t>
            </a:r>
            <a:br>
              <a:rPr lang="en-US" sz="2400" dirty="0"/>
            </a:br>
            <a:r>
              <a:rPr lang="en-US" sz="2400" dirty="0" smtClean="0"/>
              <a:t>4.</a:t>
            </a:r>
            <a:r>
              <a:rPr lang="en-US" sz="2400" dirty="0" smtClean="0">
                <a:hlinkClick r:id="rId5"/>
              </a:rPr>
              <a:t>Jupyter </a:t>
            </a:r>
            <a:r>
              <a:rPr lang="en-US" sz="2400" dirty="0">
                <a:hlinkClick r:id="rId5"/>
              </a:rPr>
              <a:t>Notebooks</a:t>
            </a:r>
            <a:r>
              <a:rPr lang="en-US" sz="2400" dirty="0"/>
              <a:t> to analyze data</a:t>
            </a:r>
            <a:br>
              <a:rPr lang="en-US" sz="2400" dirty="0"/>
            </a:br>
            <a:r>
              <a:rPr lang="en-US" sz="2400" dirty="0" smtClean="0"/>
              <a:t>5.</a:t>
            </a:r>
            <a:r>
              <a:rPr lang="en-US" sz="2400" dirty="0" smtClean="0">
                <a:hlinkClick r:id="rId6"/>
              </a:rPr>
              <a:t>Modeler </a:t>
            </a:r>
            <a:r>
              <a:rPr lang="en-US" sz="2400" dirty="0">
                <a:hlinkClick r:id="rId6"/>
              </a:rPr>
              <a:t>flows</a:t>
            </a:r>
            <a:r>
              <a:rPr lang="en-US" sz="2400" dirty="0"/>
              <a:t> to automate the flow of data through a model</a:t>
            </a:r>
            <a:br>
              <a:rPr lang="en-US" sz="2400" dirty="0"/>
            </a:br>
            <a:r>
              <a:rPr lang="en-US" sz="2400" dirty="0" smtClean="0"/>
              <a:t>6.</a:t>
            </a:r>
            <a:r>
              <a:rPr lang="en-US" sz="2400" dirty="0" smtClean="0">
                <a:hlinkClick r:id="rId7"/>
              </a:rPr>
              <a:t>Streams </a:t>
            </a:r>
            <a:r>
              <a:rPr lang="en-US" sz="2400" dirty="0">
                <a:hlinkClick r:id="rId7"/>
              </a:rPr>
              <a:t>flows</a:t>
            </a:r>
            <a:r>
              <a:rPr lang="en-US" sz="2400" dirty="0"/>
              <a:t> to ingest streaming data</a:t>
            </a:r>
            <a:br>
              <a:rPr lang="en-US" sz="2400" dirty="0"/>
            </a:br>
            <a:r>
              <a:rPr lang="en-US" sz="2400" dirty="0" smtClean="0"/>
              <a:t>7.</a:t>
            </a:r>
            <a:r>
              <a:rPr lang="en-US" sz="2400" dirty="0" smtClean="0">
                <a:hlinkClick r:id="rId8"/>
              </a:rPr>
              <a:t>Models</a:t>
            </a:r>
            <a:r>
              <a:rPr lang="en-US" sz="2400" dirty="0" smtClean="0"/>
              <a:t> </a:t>
            </a:r>
            <a:r>
              <a:rPr lang="en-US" sz="2400" dirty="0"/>
              <a:t>to analyze data</a:t>
            </a:r>
            <a:br>
              <a:rPr lang="en-US" sz="2400" dirty="0"/>
            </a:br>
            <a:r>
              <a:rPr lang="en-US" sz="2400" dirty="0" smtClean="0"/>
              <a:t>8.</a:t>
            </a:r>
            <a:r>
              <a:rPr lang="en-US" sz="2400" dirty="0" smtClean="0">
                <a:hlinkClick r:id="rId9"/>
              </a:rPr>
              <a:t>Experiments</a:t>
            </a:r>
            <a:r>
              <a:rPr lang="en-US" sz="2400" dirty="0" smtClean="0"/>
              <a:t> </a:t>
            </a:r>
            <a:r>
              <a:rPr lang="en-US" sz="2400" dirty="0"/>
              <a:t>to train deep learning models</a:t>
            </a:r>
            <a:br>
              <a:rPr lang="en-US" sz="2400" dirty="0"/>
            </a:br>
            <a:r>
              <a:rPr lang="en-US" sz="2400" dirty="0" smtClean="0"/>
              <a:t>9.</a:t>
            </a:r>
            <a:r>
              <a:rPr lang="en-US" sz="2400" dirty="0" smtClean="0">
                <a:hlinkClick r:id="rId10"/>
              </a:rPr>
              <a:t>Visual </a:t>
            </a:r>
            <a:r>
              <a:rPr lang="en-US" sz="2400" dirty="0">
                <a:hlinkClick r:id="rId10"/>
              </a:rPr>
              <a:t>Recognition models</a:t>
            </a:r>
            <a:r>
              <a:rPr lang="en-US" sz="2400" dirty="0"/>
              <a:t> to categorize images</a:t>
            </a:r>
            <a:br>
              <a:rPr lang="en-US" sz="2400" dirty="0"/>
            </a:br>
            <a:r>
              <a:rPr lang="en-US" sz="2400" dirty="0" smtClean="0"/>
              <a:t>10.</a:t>
            </a:r>
            <a:r>
              <a:rPr lang="en-US" sz="2400" dirty="0" smtClean="0">
                <a:hlinkClick r:id="rId11"/>
              </a:rPr>
              <a:t>Dashboards</a:t>
            </a:r>
            <a:r>
              <a:rPr lang="en-US" sz="2400" dirty="0" smtClean="0"/>
              <a:t> </a:t>
            </a:r>
            <a:r>
              <a:rPr lang="en-US" sz="2400" dirty="0"/>
              <a:t>to visualize data without code</a:t>
            </a:r>
            <a:br>
              <a:rPr lang="en-US" sz="2400" dirty="0"/>
            </a:br>
            <a:r>
              <a:rPr lang="en-US" sz="2400" dirty="0" smtClean="0"/>
              <a:t>11.</a:t>
            </a:r>
            <a:r>
              <a:rPr lang="en-US" sz="2400" dirty="0" smtClean="0">
                <a:hlinkClick r:id="rId12"/>
              </a:rPr>
              <a:t>Data </a:t>
            </a:r>
            <a:r>
              <a:rPr lang="en-US" sz="2400" dirty="0">
                <a:hlinkClick r:id="rId12"/>
              </a:rPr>
              <a:t>flows</a:t>
            </a:r>
            <a:r>
              <a:rPr lang="en-US" sz="2400" dirty="0"/>
              <a:t> to refine data</a:t>
            </a:r>
            <a:r>
              <a:rPr lang="en-US" sz="2200" dirty="0"/>
              <a:t/>
            </a:r>
            <a:br>
              <a:rPr lang="en-US" sz="2200" dirty="0"/>
            </a:br>
            <a:endParaRPr lang="en-US" sz="2200" dirty="0"/>
          </a:p>
        </p:txBody>
      </p:sp>
      <p:sp>
        <p:nvSpPr>
          <p:cNvPr id="3" name="Slide Number Placeholder 2"/>
          <p:cNvSpPr>
            <a:spLocks noGrp="1"/>
          </p:cNvSpPr>
          <p:nvPr>
            <p:ph type="sldNum" sz="quarter" idx="10"/>
          </p:nvPr>
        </p:nvSpPr>
        <p:spPr/>
        <p:txBody>
          <a:bodyPr/>
          <a:lstStyle/>
          <a:p>
            <a:fld id="{3FD999D4-B456-9943-89B7-30D56181CE18}" type="slidenum">
              <a:rPr lang="en-US" smtClean="0"/>
              <a:t>6</a:t>
            </a:fld>
            <a:endParaRPr lang="en-US"/>
          </a:p>
        </p:txBody>
      </p:sp>
    </p:spTree>
    <p:extLst>
      <p:ext uri="{BB962C8B-B14F-4D97-AF65-F5344CB8AC3E}">
        <p14:creationId xmlns:p14="http://schemas.microsoft.com/office/powerpoint/2010/main" val="180647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11582400" cy="5870532"/>
          </a:xfrm>
        </p:spPr>
        <p:txBody>
          <a:bodyPr/>
          <a:lstStyle/>
          <a:p>
            <a:r>
              <a:rPr lang="en-US" sz="3600" u="sng" dirty="0"/>
              <a:t>Data </a:t>
            </a:r>
            <a:r>
              <a:rPr lang="en-US" sz="3600" u="sng" dirty="0" smtClean="0"/>
              <a:t>science</a:t>
            </a:r>
            <a:r>
              <a:rPr lang="en-US" dirty="0" smtClean="0"/>
              <a:t/>
            </a:r>
            <a:br>
              <a:rPr lang="en-US" dirty="0" smtClean="0"/>
            </a:br>
            <a:r>
              <a:rPr lang="en-US" dirty="0"/>
              <a:t/>
            </a:r>
            <a:br>
              <a:rPr lang="en-US" dirty="0"/>
            </a:br>
            <a:r>
              <a:rPr lang="en-US" dirty="0" smtClean="0"/>
              <a:t>If </a:t>
            </a:r>
            <a:r>
              <a:rPr lang="en-US" dirty="0"/>
              <a:t>you want to analyze data by writing code, </a:t>
            </a:r>
            <a:r>
              <a:rPr lang="en-US" dirty="0" smtClean="0"/>
              <a:t/>
            </a:r>
            <a:br>
              <a:rPr lang="en-US" dirty="0" smtClean="0"/>
            </a:br>
            <a:r>
              <a:rPr lang="en-US" dirty="0" smtClean="0"/>
              <a:t>create </a:t>
            </a:r>
            <a:r>
              <a:rPr lang="en-US" dirty="0">
                <a:hlinkClick r:id="rId3"/>
              </a:rPr>
              <a:t>notebooks</a:t>
            </a:r>
            <a:r>
              <a:rPr lang="en-US" dirty="0"/>
              <a:t> or use </a:t>
            </a:r>
            <a:r>
              <a:rPr lang="en-US" dirty="0">
                <a:hlinkClick r:id="rId4"/>
              </a:rPr>
              <a:t>RStudio</a:t>
            </a:r>
            <a:r>
              <a:rPr lang="en-US" dirty="0" smtClean="0"/>
              <a:t>.</a:t>
            </a:r>
            <a:br>
              <a:rPr lang="en-US" dirty="0" smtClean="0"/>
            </a:br>
            <a:r>
              <a:rPr lang="en-US" dirty="0"/>
              <a:t/>
            </a:r>
            <a:br>
              <a:rPr lang="en-US" dirty="0"/>
            </a:br>
            <a:r>
              <a:rPr lang="en-US" dirty="0"/>
              <a:t> </a:t>
            </a:r>
            <a:r>
              <a:rPr lang="en-US" dirty="0" smtClean="0"/>
              <a:t/>
            </a:r>
            <a:br>
              <a:rPr lang="en-US" dirty="0" smtClean="0"/>
            </a:br>
            <a:r>
              <a:rPr lang="en-US" dirty="0" smtClean="0"/>
              <a:t>If </a:t>
            </a:r>
            <a:r>
              <a:rPr lang="en-US" dirty="0"/>
              <a:t>you want to visualize your data without coding, create </a:t>
            </a:r>
            <a:r>
              <a:rPr lang="en-US" dirty="0">
                <a:hlinkClick r:id="rId5"/>
              </a:rPr>
              <a:t>analytic dashboards</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7</a:t>
            </a:fld>
            <a:endParaRPr lang="en-US"/>
          </a:p>
        </p:txBody>
      </p:sp>
    </p:spTree>
    <p:extLst>
      <p:ext uri="{BB962C8B-B14F-4D97-AF65-F5344CB8AC3E}">
        <p14:creationId xmlns:p14="http://schemas.microsoft.com/office/powerpoint/2010/main" val="138599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11582400" cy="5870532"/>
          </a:xfrm>
        </p:spPr>
        <p:txBody>
          <a:bodyPr/>
          <a:lstStyle/>
          <a:p>
            <a:r>
              <a:rPr lang="en-US" sz="3600" u="sng" dirty="0"/>
              <a:t>Machine learning &amp; AI in Watson </a:t>
            </a:r>
            <a:r>
              <a:rPr lang="en-US" sz="3600" u="sng" dirty="0" smtClean="0"/>
              <a:t>Studio</a:t>
            </a:r>
            <a:r>
              <a:rPr lang="en-US" dirty="0" smtClean="0"/>
              <a:t/>
            </a:r>
            <a:br>
              <a:rPr lang="en-US" dirty="0" smtClean="0"/>
            </a:br>
            <a:r>
              <a:rPr lang="en-US" dirty="0"/>
              <a:t/>
            </a:r>
            <a:br>
              <a:rPr lang="en-US" dirty="0"/>
            </a:br>
            <a:r>
              <a:rPr lang="en-US" dirty="0" smtClean="0"/>
              <a:t/>
            </a:r>
            <a:br>
              <a:rPr lang="en-US" dirty="0" smtClean="0"/>
            </a:br>
            <a:r>
              <a:rPr lang="en-US" sz="2400" dirty="0" smtClean="0"/>
              <a:t>IBM </a:t>
            </a:r>
            <a:r>
              <a:rPr lang="en-US" sz="2400" dirty="0"/>
              <a:t>Watson Studio is a collaborative environment with AI tools that you and your team can use to collect and prepare training data, and to design, train, and deploy machine learning models</a:t>
            </a:r>
            <a:r>
              <a:rPr lang="en-US" sz="2400" dirty="0" smtClean="0"/>
              <a:t>.</a:t>
            </a:r>
            <a:br>
              <a:rPr lang="en-US" sz="2400" dirty="0" smtClean="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dirty="0" smtClean="0"/>
              <a:t>You </a:t>
            </a:r>
            <a:r>
              <a:rPr lang="en-US" sz="2400" dirty="0"/>
              <a:t>can think of Watson Studio AI tools in three categories:</a:t>
            </a:r>
            <a:br>
              <a:rPr lang="en-US" sz="2400" dirty="0"/>
            </a:br>
            <a:r>
              <a:rPr lang="en-US" sz="2400" dirty="0" smtClean="0"/>
              <a:t>Machine </a:t>
            </a:r>
            <a:r>
              <a:rPr lang="en-US" sz="2400" dirty="0"/>
              <a:t>learning</a:t>
            </a:r>
            <a:br>
              <a:rPr lang="en-US" sz="2400" dirty="0"/>
            </a:br>
            <a:r>
              <a:rPr lang="en-US" sz="2400" dirty="0"/>
              <a:t>Deep learning</a:t>
            </a:r>
            <a:br>
              <a:rPr lang="en-US" sz="2400" dirty="0"/>
            </a:br>
            <a:r>
              <a:rPr lang="en-US" sz="2400" dirty="0"/>
              <a:t>Visual recognition</a:t>
            </a:r>
            <a:br>
              <a:rPr lang="en-US" sz="2400" dirty="0"/>
            </a:br>
            <a:endParaRPr lang="en-US" sz="2200" dirty="0"/>
          </a:p>
        </p:txBody>
      </p:sp>
      <p:sp>
        <p:nvSpPr>
          <p:cNvPr id="3" name="Slide Number Placeholder 2"/>
          <p:cNvSpPr>
            <a:spLocks noGrp="1"/>
          </p:cNvSpPr>
          <p:nvPr>
            <p:ph type="sldNum" sz="quarter" idx="10"/>
          </p:nvPr>
        </p:nvSpPr>
        <p:spPr/>
        <p:txBody>
          <a:bodyPr/>
          <a:lstStyle/>
          <a:p>
            <a:fld id="{3FD999D4-B456-9943-89B7-30D56181CE18}" type="slidenum">
              <a:rPr lang="en-US" smtClean="0"/>
              <a:t>8</a:t>
            </a:fld>
            <a:endParaRPr lang="en-US"/>
          </a:p>
        </p:txBody>
      </p:sp>
    </p:spTree>
    <p:extLst>
      <p:ext uri="{BB962C8B-B14F-4D97-AF65-F5344CB8AC3E}">
        <p14:creationId xmlns:p14="http://schemas.microsoft.com/office/powerpoint/2010/main" val="2032945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600" dirty="0" smtClean="0"/>
              <a:t/>
            </a:r>
            <a:br>
              <a:rPr lang="en-US" sz="3600" dirty="0" smtClean="0"/>
            </a:br>
            <a:r>
              <a:rPr lang="en-US" sz="3600" dirty="0" smtClean="0"/>
              <a:t>Explore the code pattern</a:t>
            </a:r>
            <a:br>
              <a:rPr lang="en-US" sz="3600" dirty="0" smtClean="0"/>
            </a:br>
            <a:r>
              <a:rPr lang="en-US" sz="3600" dirty="0"/>
              <a:t/>
            </a:r>
            <a:br>
              <a:rPr lang="en-US" sz="3600" dirty="0"/>
            </a:br>
            <a:r>
              <a:rPr lang="en-US" sz="3600" dirty="0" smtClean="0"/>
              <a:t/>
            </a:r>
            <a:br>
              <a:rPr lang="en-US" sz="3600" dirty="0" smtClean="0"/>
            </a:br>
            <a:r>
              <a:rPr lang="en-US" sz="3600" dirty="0" smtClean="0"/>
              <a:t>https</a:t>
            </a:r>
            <a:r>
              <a:rPr lang="en-US" sz="3600" dirty="0"/>
              <a:t>://</a:t>
            </a:r>
            <a:r>
              <a:rPr lang="en-US" sz="3600" dirty="0" err="1"/>
              <a:t>developer.ibm.com</a:t>
            </a:r>
            <a:r>
              <a:rPr lang="en-US" sz="3600" dirty="0"/>
              <a:t>/code/patterns/analyze-san-francisco-traffic-data-with-ibm-pixiedust-and-data-science-experience/</a:t>
            </a:r>
          </a:p>
        </p:txBody>
      </p:sp>
      <p:sp>
        <p:nvSpPr>
          <p:cNvPr id="2" name="Slide Number Placeholder 1"/>
          <p:cNvSpPr>
            <a:spLocks noGrp="1"/>
          </p:cNvSpPr>
          <p:nvPr>
            <p:ph type="sldNum" sz="quarter" idx="10"/>
          </p:nvPr>
        </p:nvSpPr>
        <p:spPr/>
        <p:txBody>
          <a:bodyPr/>
          <a:lstStyle/>
          <a:p>
            <a:fld id="{3FD999D4-B456-9943-89B7-30D56181CE18}" type="slidenum">
              <a:rPr lang="en-US" smtClean="0"/>
              <a:t>9</a:t>
            </a:fld>
            <a:endParaRPr lang="en-US"/>
          </a:p>
        </p:txBody>
      </p:sp>
    </p:spTree>
    <p:extLst>
      <p:ext uri="{BB962C8B-B14F-4D97-AF65-F5344CB8AC3E}">
        <p14:creationId xmlns:p14="http://schemas.microsoft.com/office/powerpoint/2010/main" val="1904078624"/>
      </p:ext>
    </p:extLst>
  </p:cSld>
  <p:clrMapOvr>
    <a:masterClrMapping/>
  </p:clrMapOvr>
</p:sld>
</file>

<file path=ppt/theme/theme1.xml><?xml version="1.0" encoding="utf-8"?>
<a:theme xmlns:a="http://schemas.openxmlformats.org/drawingml/2006/main" name="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B92B7018-2C1E-8A4B-9133-236358E29F6B}"/>
    </a:ext>
  </a:extLst>
</a:theme>
</file>

<file path=ppt/theme/theme2.xml><?xml version="1.0" encoding="utf-8"?>
<a:theme xmlns:a="http://schemas.openxmlformats.org/drawingml/2006/main" name="1_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4787B319-6FC7-704E-A433-2145CDE0AC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1190</TotalTime>
  <Words>779</Words>
  <Application>Microsoft Macintosh PowerPoint</Application>
  <PresentationFormat>Widescreen</PresentationFormat>
  <Paragraphs>81</Paragraphs>
  <Slides>9</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Calibri</vt:lpstr>
      <vt:lpstr>IBM Plex Sans</vt:lpstr>
      <vt:lpstr>Arial</vt:lpstr>
      <vt:lpstr>blk_background_2017</vt:lpstr>
      <vt:lpstr>1_blk_background_2017</vt:lpstr>
      <vt:lpstr>Watson Studio and its capabilities</vt:lpstr>
      <vt:lpstr>Watson Studio overview</vt:lpstr>
      <vt:lpstr>Security   Encryption: All files uploaded are stored in IBM Cloud Object Storage buckets and are encrypted on disk. All network communication is encrypted with TLS/SSL. Connections to on-remises data sources require secure gateway    Resiliency: Metadata stored in three-node dedicated Cloudant Enterprise cluster spanning multiple geographic locations  The files associated with projects and catalogs are protected by the level of resiliency specified by the IBM Cloud Object Storage plan      </vt:lpstr>
      <vt:lpstr>Keep your data secure and compliant  Client data security is paramount. The following information outlines some of the ways that client data is protected when using IBM Watson apps, IBM Watson Studio, and their component services, such as IBM Watson Machine Learning, and what you are expected to do to help in these efforts.  Client responsibility IBM's commitment to GDPR Content and Data Protection GDPR statement that applies to IBM Watson Machine Learning log files Secure deletion from the IBM Watson Machine Learning service </vt:lpstr>
      <vt:lpstr>Organize resources in a project  If you have the Watson Studio app, your project resources can include:  1. Data asset files, connections, and connected data 2. Analytic assets that describe how to work with data  3. Runtime environments 4. Deployments of models 5. Collaborators 6. Bookmarks to community resources 7. A readme file to document the project 8. Other project-wide settings:   Tools  Access tokens  A link to a GitHub repository for publishing notebooks  Associated services, such as Watson Machine Learning </vt:lpstr>
      <vt:lpstr>Types of assets which can be added:  1.Data assets from local files, catalogs, or the Community  2.Connections to cloud, on-premises, and streaming data sources 3.Connected data from an existing connection asset 4.Jupyter Notebooks to analyze data 5.Modeler flows to automate the flow of data through a model 6.Streams flows to ingest streaming data 7.Models to analyze data 8.Experiments to train deep learning models 9.Visual Recognition models to categorize images 10.Dashboards to visualize data without code 11.Data flows to refine data </vt:lpstr>
      <vt:lpstr>Data science  If you want to analyze data by writing code,  create notebooks or use RStudio.    If you want to visualize your data without coding, create analytic dashboards</vt:lpstr>
      <vt:lpstr>Machine learning &amp; AI in Watson Studio   IBM Watson Studio is a collaborative environment with AI tools that you and your team can use to collect and prepare training data, and to design, train, and deploy machine learning models.    You can think of Watson Studio AI tools in three categories: Machine learning Deep learning Visual recognition </vt:lpstr>
      <vt:lpstr> Explore the code pattern   https://developer.ibm.com/code/patterns/analyze-san-francisco-traffic-data-with-ibm-pixiedust-and-data-science-experience/</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Victoria Ovens</dc:creator>
  <cp:lastModifiedBy>Microsoft Office User</cp:lastModifiedBy>
  <cp:revision>60</cp:revision>
  <dcterms:created xsi:type="dcterms:W3CDTF">2018-02-27T17:50:26Z</dcterms:created>
  <dcterms:modified xsi:type="dcterms:W3CDTF">2018-05-25T08:59:35Z</dcterms:modified>
</cp:coreProperties>
</file>