
<file path=[Content_Types].xml><?xml version="1.0" encoding="utf-8"?>
<Types xmlns="http://schemas.openxmlformats.org/package/2006/content-types">
  <Default Extension="jfif" ContentType="image/jpeg"/>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84" r:id="rId3"/>
    <p:sldId id="257" r:id="rId4"/>
    <p:sldId id="259" r:id="rId5"/>
    <p:sldId id="260" r:id="rId6"/>
    <p:sldId id="261" r:id="rId7"/>
    <p:sldId id="262" r:id="rId8"/>
    <p:sldId id="263" r:id="rId9"/>
    <p:sldId id="264" r:id="rId10"/>
    <p:sldId id="265" r:id="rId11"/>
    <p:sldId id="267" r:id="rId12"/>
    <p:sldId id="268" r:id="rId13"/>
    <p:sldId id="269" r:id="rId14"/>
    <p:sldId id="272" r:id="rId15"/>
    <p:sldId id="273" r:id="rId16"/>
    <p:sldId id="274" r:id="rId17"/>
    <p:sldId id="276" r:id="rId18"/>
    <p:sldId id="275" r:id="rId19"/>
    <p:sldId id="282" r:id="rId20"/>
    <p:sldId id="279" r:id="rId21"/>
    <p:sldId id="280" r:id="rId22"/>
    <p:sldId id="281" r:id="rId23"/>
    <p:sldId id="283" r:id="rId24"/>
    <p:sldId id="270"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221D66B-68C4-4049-8967-5B804981DE51}">
          <p14:sldIdLst>
            <p14:sldId id="256"/>
            <p14:sldId id="284"/>
          </p14:sldIdLst>
        </p14:section>
        <p14:section name="Customer situation" id="{A13A4BEC-1EE1-4E64-87C0-33474EB3BBC6}">
          <p14:sldIdLst>
            <p14:sldId id="257"/>
            <p14:sldId id="259"/>
            <p14:sldId id="260"/>
          </p14:sldIdLst>
        </p14:section>
        <p14:section name="Customer needs" id="{54E3AD3D-76C0-46E5-A662-B0523BD9AA1E}">
          <p14:sldIdLst>
            <p14:sldId id="261"/>
            <p14:sldId id="262"/>
          </p14:sldIdLst>
        </p14:section>
        <p14:section name="Customer use cases" id="{D4E86BE6-26AB-404F-9D11-49D3A018657A}">
          <p14:sldIdLst>
            <p14:sldId id="263"/>
            <p14:sldId id="264"/>
            <p14:sldId id="265"/>
          </p14:sldIdLst>
        </p14:section>
        <p14:section name="Customer objections" id="{D2271150-76CC-4E16-B23B-80BD84614F38}">
          <p14:sldIdLst>
            <p14:sldId id="267"/>
            <p14:sldId id="268"/>
          </p14:sldIdLst>
        </p14:section>
        <p14:section name="Preferred solution" id="{356CDAA5-2DFB-4952-83D3-8B2970EB0358}">
          <p14:sldIdLst>
            <p14:sldId id="269"/>
            <p14:sldId id="272"/>
            <p14:sldId id="273"/>
            <p14:sldId id="274"/>
            <p14:sldId id="276"/>
            <p14:sldId id="275"/>
            <p14:sldId id="282"/>
          </p14:sldIdLst>
        </p14:section>
        <p14:section name="Preferred objections handling" id="{F55AF9C0-95C0-4B4F-83EF-150402B8C910}">
          <p14:sldIdLst>
            <p14:sldId id="279"/>
            <p14:sldId id="280"/>
            <p14:sldId id="281"/>
          </p14:sldIdLst>
        </p14:section>
        <p14:section name="Wrap up" id="{EA5E0E96-D493-435E-8A9D-37EE888710AC}">
          <p14:sldIdLst>
            <p14:sldId id="283"/>
          </p14:sldIdLst>
        </p14:section>
        <p14:section name="Assets" id="{054EF066-596D-4143-97EC-D8188813D508}">
          <p14:sldIdLst>
            <p14:sldId id="27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8" autoAdjust="0"/>
    <p:restoredTop sz="89420" autoAdjust="0"/>
  </p:normalViewPr>
  <p:slideViewPr>
    <p:cSldViewPr snapToGrid="0">
      <p:cViewPr varScale="1">
        <p:scale>
          <a:sx n="106" d="100"/>
          <a:sy n="106" d="100"/>
        </p:scale>
        <p:origin x="192"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FDFF0-D222-4AC5-A200-E1D542179958}" type="datetimeFigureOut">
              <a:rPr lang="en-US" smtClean="0"/>
              <a:t>1/28/20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72DD53-9B86-4D74-918E-AC279271BB89}" type="slidenum">
              <a:rPr lang="en-US" smtClean="0"/>
              <a:t>‹#›</a:t>
            </a:fld>
            <a:endParaRPr lang="en-US"/>
          </a:p>
        </p:txBody>
      </p:sp>
    </p:spTree>
    <p:extLst>
      <p:ext uri="{BB962C8B-B14F-4D97-AF65-F5344CB8AC3E}">
        <p14:creationId xmlns:p14="http://schemas.microsoft.com/office/powerpoint/2010/main" val="359407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2DD53-9B86-4D74-918E-AC279271BB89}" type="slidenum">
              <a:rPr lang="en-US" smtClean="0"/>
              <a:t>1</a:t>
            </a:fld>
            <a:endParaRPr lang="en-US"/>
          </a:p>
        </p:txBody>
      </p:sp>
    </p:spTree>
    <p:extLst>
      <p:ext uri="{BB962C8B-B14F-4D97-AF65-F5344CB8AC3E}">
        <p14:creationId xmlns:p14="http://schemas.microsoft.com/office/powerpoint/2010/main" val="2402991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2DD53-9B86-4D74-918E-AC279271BB89}" type="slidenum">
              <a:rPr lang="en-US" smtClean="0"/>
              <a:t>12</a:t>
            </a:fld>
            <a:endParaRPr lang="en-US"/>
          </a:p>
        </p:txBody>
      </p:sp>
    </p:spTree>
    <p:extLst>
      <p:ext uri="{BB962C8B-B14F-4D97-AF65-F5344CB8AC3E}">
        <p14:creationId xmlns:p14="http://schemas.microsoft.com/office/powerpoint/2010/main" val="2731623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Databases</a:t>
            </a:r>
          </a:p>
          <a:p>
            <a:r>
              <a:rPr lang="en-US" dirty="0"/>
              <a:t>---------------</a:t>
            </a:r>
          </a:p>
          <a:p>
            <a:r>
              <a:rPr lang="en-US" dirty="0"/>
              <a:t>Kafka Connect for some databases</a:t>
            </a:r>
          </a:p>
          <a:p>
            <a:r>
              <a:rPr lang="en-US" dirty="0"/>
              <a:t>Cosmos -&gt; Functions -&gt; Event Hubs</a:t>
            </a:r>
          </a:p>
        </p:txBody>
      </p:sp>
      <p:sp>
        <p:nvSpPr>
          <p:cNvPr id="4" name="Slide Number Placeholder 3"/>
          <p:cNvSpPr>
            <a:spLocks noGrp="1"/>
          </p:cNvSpPr>
          <p:nvPr>
            <p:ph type="sldNum" sz="quarter" idx="5"/>
          </p:nvPr>
        </p:nvSpPr>
        <p:spPr/>
        <p:txBody>
          <a:bodyPr/>
          <a:lstStyle/>
          <a:p>
            <a:fld id="{D872DD53-9B86-4D74-918E-AC279271BB89}" type="slidenum">
              <a:rPr lang="en-US" smtClean="0"/>
              <a:t>16</a:t>
            </a:fld>
            <a:endParaRPr lang="en-US"/>
          </a:p>
        </p:txBody>
      </p:sp>
    </p:spTree>
    <p:extLst>
      <p:ext uri="{BB962C8B-B14F-4D97-AF65-F5344CB8AC3E}">
        <p14:creationId xmlns:p14="http://schemas.microsoft.com/office/powerpoint/2010/main" val="1304058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72DD53-9B86-4D74-918E-AC279271BB89}" type="slidenum">
              <a:rPr lang="en-US" smtClean="0"/>
              <a:t>22</a:t>
            </a:fld>
            <a:endParaRPr lang="en-US"/>
          </a:p>
        </p:txBody>
      </p:sp>
    </p:spTree>
    <p:extLst>
      <p:ext uri="{BB962C8B-B14F-4D97-AF65-F5344CB8AC3E}">
        <p14:creationId xmlns:p14="http://schemas.microsoft.com/office/powerpoint/2010/main" val="1411418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OSS integration:</a:t>
            </a:r>
          </a:p>
          <a:p>
            <a:pPr marL="171450" indent="-171450">
              <a:buFont typeface="Arial" panose="020B0604020202020204" pitchFamily="34" charset="0"/>
              <a:buChar char="•"/>
            </a:pPr>
            <a:r>
              <a:rPr lang="en-US" dirty="0"/>
              <a:t>Kafka Connect for </a:t>
            </a:r>
            <a:r>
              <a:rPr lang="en-US" dirty="0" err="1"/>
              <a:t>Debezium</a:t>
            </a:r>
            <a:r>
              <a:rPr lang="en-US" dirty="0"/>
              <a:t> (CDC)</a:t>
            </a:r>
          </a:p>
          <a:p>
            <a:pPr marL="171450" indent="-171450">
              <a:buFont typeface="Arial" panose="020B0604020202020204" pitchFamily="34" charset="0"/>
              <a:buChar char="•"/>
            </a:pPr>
            <a:r>
              <a:rPr lang="en-US" dirty="0" err="1"/>
              <a:t>Flink</a:t>
            </a:r>
            <a:endParaRPr lang="en-US" dirty="0"/>
          </a:p>
          <a:p>
            <a:pPr marL="171450" indent="-171450">
              <a:buFont typeface="Arial" panose="020B0604020202020204" pitchFamily="34" charset="0"/>
              <a:buChar char="•"/>
            </a:pPr>
            <a:r>
              <a:rPr lang="en-US" dirty="0"/>
              <a:t>Apache Spark</a:t>
            </a:r>
          </a:p>
          <a:p>
            <a:pPr marL="171450" indent="-171450">
              <a:buFont typeface="Arial" panose="020B0604020202020204" pitchFamily="34" charset="0"/>
              <a:buChar char="•"/>
            </a:pPr>
            <a:r>
              <a:rPr lang="en-US" dirty="0"/>
              <a:t>Mirror Maker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872DD53-9B86-4D74-918E-AC279271BB89}" type="slidenum">
              <a:rPr lang="en-US" smtClean="0"/>
              <a:t>24</a:t>
            </a:fld>
            <a:endParaRPr lang="en-US"/>
          </a:p>
        </p:txBody>
      </p:sp>
    </p:spTree>
    <p:extLst>
      <p:ext uri="{BB962C8B-B14F-4D97-AF65-F5344CB8AC3E}">
        <p14:creationId xmlns:p14="http://schemas.microsoft.com/office/powerpoint/2010/main" val="2438400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good old friends at Contoso are at it again…</a:t>
            </a:r>
          </a:p>
          <a:p>
            <a:endParaRPr lang="en-US" dirty="0"/>
          </a:p>
          <a:p>
            <a:r>
              <a:rPr lang="en-US" dirty="0"/>
              <a:t>Issues: </a:t>
            </a:r>
          </a:p>
          <a:p>
            <a:pPr marL="171450" indent="-171450">
              <a:buFont typeface="Arial" panose="020B0604020202020204" pitchFamily="34" charset="0"/>
              <a:buChar char="•"/>
            </a:pPr>
            <a:r>
              <a:rPr lang="en-US" dirty="0"/>
              <a:t>Built on cookies </a:t>
            </a:r>
          </a:p>
          <a:p>
            <a:pPr marL="171450" indent="-171450">
              <a:buFont typeface="Arial" panose="020B0604020202020204" pitchFamily="34" charset="0"/>
              <a:buChar char="•"/>
            </a:pPr>
            <a:r>
              <a:rPr lang="en-US" dirty="0"/>
              <a:t>Challenges with private browsing</a:t>
            </a:r>
          </a:p>
          <a:p>
            <a:pPr marL="171450" indent="-171450">
              <a:buFont typeface="Arial" panose="020B0604020202020204" pitchFamily="34" charset="0"/>
              <a:buChar char="•"/>
            </a:pPr>
            <a:r>
              <a:rPr lang="en-US" dirty="0"/>
              <a:t>Processed in daily in batches</a:t>
            </a:r>
          </a:p>
        </p:txBody>
      </p:sp>
      <p:sp>
        <p:nvSpPr>
          <p:cNvPr id="4" name="Slide Number Placeholder 3"/>
          <p:cNvSpPr>
            <a:spLocks noGrp="1"/>
          </p:cNvSpPr>
          <p:nvPr>
            <p:ph type="sldNum" sz="quarter" idx="5"/>
          </p:nvPr>
        </p:nvSpPr>
        <p:spPr/>
        <p:txBody>
          <a:bodyPr/>
          <a:lstStyle/>
          <a:p>
            <a:fld id="{D872DD53-9B86-4D74-918E-AC279271BB89}" type="slidenum">
              <a:rPr lang="en-US" smtClean="0"/>
              <a:t>3</a:t>
            </a:fld>
            <a:endParaRPr lang="en-US"/>
          </a:p>
        </p:txBody>
      </p:sp>
    </p:spTree>
    <p:extLst>
      <p:ext uri="{BB962C8B-B14F-4D97-AF65-F5344CB8AC3E}">
        <p14:creationId xmlns:p14="http://schemas.microsoft.com/office/powerpoint/2010/main" val="984943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processing is necessary for some of their systems but most of them don’t need it. They want to move away from batch processing if they can and only leverage it when it makes sense. </a:t>
            </a:r>
          </a:p>
        </p:txBody>
      </p:sp>
      <p:sp>
        <p:nvSpPr>
          <p:cNvPr id="4" name="Slide Number Placeholder 3"/>
          <p:cNvSpPr>
            <a:spLocks noGrp="1"/>
          </p:cNvSpPr>
          <p:nvPr>
            <p:ph type="sldNum" sz="quarter" idx="5"/>
          </p:nvPr>
        </p:nvSpPr>
        <p:spPr/>
        <p:txBody>
          <a:bodyPr/>
          <a:lstStyle/>
          <a:p>
            <a:fld id="{D872DD53-9B86-4D74-918E-AC279271BB89}" type="slidenum">
              <a:rPr lang="en-US" smtClean="0"/>
              <a:t>4</a:t>
            </a:fld>
            <a:endParaRPr lang="en-US"/>
          </a:p>
        </p:txBody>
      </p:sp>
    </p:spTree>
    <p:extLst>
      <p:ext uri="{BB962C8B-B14F-4D97-AF65-F5344CB8AC3E}">
        <p14:creationId xmlns:p14="http://schemas.microsoft.com/office/powerpoint/2010/main" val="252000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Unified data platform</a:t>
            </a:r>
          </a:p>
          <a:p>
            <a:pPr marL="171450" indent="-171450">
              <a:buFont typeface="Arial" panose="020B0604020202020204" pitchFamily="34" charset="0"/>
              <a:buChar char="•"/>
            </a:pPr>
            <a:r>
              <a:rPr lang="en-US" dirty="0"/>
              <a:t>Move away from the point-to-point architecture</a:t>
            </a:r>
          </a:p>
          <a:p>
            <a:pPr marL="171450" indent="-171450">
              <a:buFont typeface="Arial" panose="020B0604020202020204" pitchFamily="34" charset="0"/>
              <a:buChar char="•"/>
            </a:pPr>
            <a:r>
              <a:rPr lang="en-US" dirty="0"/>
              <a:t>Provide a service/solution that can be used by any department or service within the company</a:t>
            </a:r>
          </a:p>
          <a:p>
            <a:pPr marL="171450" indent="-171450">
              <a:buFont typeface="Arial" panose="020B0604020202020204" pitchFamily="34" charset="0"/>
              <a:buChar char="•"/>
            </a:pPr>
            <a:r>
              <a:rPr lang="en-US" dirty="0"/>
              <a:t>Near-real time processing</a:t>
            </a:r>
          </a:p>
        </p:txBody>
      </p:sp>
      <p:sp>
        <p:nvSpPr>
          <p:cNvPr id="4" name="Slide Number Placeholder 3"/>
          <p:cNvSpPr>
            <a:spLocks noGrp="1"/>
          </p:cNvSpPr>
          <p:nvPr>
            <p:ph type="sldNum" sz="quarter" idx="5"/>
          </p:nvPr>
        </p:nvSpPr>
        <p:spPr/>
        <p:txBody>
          <a:bodyPr/>
          <a:lstStyle/>
          <a:p>
            <a:fld id="{D872DD53-9B86-4D74-918E-AC279271BB89}" type="slidenum">
              <a:rPr lang="en-US" smtClean="0"/>
              <a:t>6</a:t>
            </a:fld>
            <a:endParaRPr lang="en-US"/>
          </a:p>
        </p:txBody>
      </p:sp>
    </p:spTree>
    <p:extLst>
      <p:ext uri="{BB962C8B-B14F-4D97-AF65-F5344CB8AC3E}">
        <p14:creationId xmlns:p14="http://schemas.microsoft.com/office/powerpoint/2010/main" val="3875844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2DD53-9B86-4D74-918E-AC279271BB89}" type="slidenum">
              <a:rPr lang="en-US" smtClean="0"/>
              <a:t>7</a:t>
            </a:fld>
            <a:endParaRPr lang="en-US"/>
          </a:p>
        </p:txBody>
      </p:sp>
    </p:spTree>
    <p:extLst>
      <p:ext uri="{BB962C8B-B14F-4D97-AF65-F5344CB8AC3E}">
        <p14:creationId xmlns:p14="http://schemas.microsoft.com/office/powerpoint/2010/main" val="286346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2DD53-9B86-4D74-918E-AC279271BB89}" type="slidenum">
              <a:rPr lang="en-US" smtClean="0"/>
              <a:t>8</a:t>
            </a:fld>
            <a:endParaRPr lang="en-US"/>
          </a:p>
        </p:txBody>
      </p:sp>
    </p:spTree>
    <p:extLst>
      <p:ext uri="{BB962C8B-B14F-4D97-AF65-F5344CB8AC3E}">
        <p14:creationId xmlns:p14="http://schemas.microsoft.com/office/powerpoint/2010/main" val="3935278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2DD53-9B86-4D74-918E-AC279271BB89}" type="slidenum">
              <a:rPr lang="en-US" smtClean="0"/>
              <a:t>9</a:t>
            </a:fld>
            <a:endParaRPr lang="en-US"/>
          </a:p>
        </p:txBody>
      </p:sp>
    </p:spTree>
    <p:extLst>
      <p:ext uri="{BB962C8B-B14F-4D97-AF65-F5344CB8AC3E}">
        <p14:creationId xmlns:p14="http://schemas.microsoft.com/office/powerpoint/2010/main" val="2378536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2DD53-9B86-4D74-918E-AC279271BB89}" type="slidenum">
              <a:rPr lang="en-US" smtClean="0"/>
              <a:t>10</a:t>
            </a:fld>
            <a:endParaRPr lang="en-US"/>
          </a:p>
        </p:txBody>
      </p:sp>
    </p:spTree>
    <p:extLst>
      <p:ext uri="{BB962C8B-B14F-4D97-AF65-F5344CB8AC3E}">
        <p14:creationId xmlns:p14="http://schemas.microsoft.com/office/powerpoint/2010/main" val="1288261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72DD53-9B86-4D74-918E-AC279271BB89}" type="slidenum">
              <a:rPr lang="en-US" smtClean="0"/>
              <a:t>11</a:t>
            </a:fld>
            <a:endParaRPr lang="en-US"/>
          </a:p>
        </p:txBody>
      </p:sp>
    </p:spTree>
    <p:extLst>
      <p:ext uri="{BB962C8B-B14F-4D97-AF65-F5344CB8AC3E}">
        <p14:creationId xmlns:p14="http://schemas.microsoft.com/office/powerpoint/2010/main" val="25899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76B0-5A7E-4DCD-89A4-7603EE3784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D5880F-F962-40BF-946B-550447A2E7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A9AF2-473F-4FDF-80A1-4DE3C969B87E}"/>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5" name="Footer Placeholder 4">
            <a:extLst>
              <a:ext uri="{FF2B5EF4-FFF2-40B4-BE49-F238E27FC236}">
                <a16:creationId xmlns:a16="http://schemas.microsoft.com/office/drawing/2014/main" id="{DA343A65-10A9-4ED5-9A1E-805017105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DBE27-B010-40B7-9408-E8E2046A08D9}"/>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415584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987D-49A9-4C61-AE2E-AADBE8F012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791EBE-41A0-407D-85FC-6E0EDF18DF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79A9A-63D2-4F59-BC60-8E59E1172800}"/>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5" name="Footer Placeholder 4">
            <a:extLst>
              <a:ext uri="{FF2B5EF4-FFF2-40B4-BE49-F238E27FC236}">
                <a16:creationId xmlns:a16="http://schemas.microsoft.com/office/drawing/2014/main" id="{510303F8-F7CF-4DF7-9314-556C12777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D64B47-7295-47A0-B431-871F5271A520}"/>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183783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2A2C94-7FB5-499A-9301-EB6B361050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F3C0D1-2183-4735-874D-EDB144F8D1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DCD40F-2D72-474A-A300-C6195166EF12}"/>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5" name="Footer Placeholder 4">
            <a:extLst>
              <a:ext uri="{FF2B5EF4-FFF2-40B4-BE49-F238E27FC236}">
                <a16:creationId xmlns:a16="http://schemas.microsoft.com/office/drawing/2014/main" id="{4C32A43F-57F5-474D-8125-8B32BC290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6F636-A75C-4527-8BBF-37B089A9AB72}"/>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2955782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4CD2D-5DD0-4BDC-AB2D-7D7C355A2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52212-B571-472B-95C9-0F2C353E03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FEC9FF-E85D-457B-95A4-F82A4479BA81}"/>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5" name="Footer Placeholder 4">
            <a:extLst>
              <a:ext uri="{FF2B5EF4-FFF2-40B4-BE49-F238E27FC236}">
                <a16:creationId xmlns:a16="http://schemas.microsoft.com/office/drawing/2014/main" id="{7F1AAF1B-9AE4-4A88-8DB2-91F31C17DD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8D2B-3B98-42FC-9FE2-F1E666A629A6}"/>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1384524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7D9A-51B0-4EF7-9050-1155C8480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24FA5C-FA3B-4C1D-AE2C-E7DD00CBA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4C18ED-3AF2-49D2-BB65-BD0E8AEF65B0}"/>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5" name="Footer Placeholder 4">
            <a:extLst>
              <a:ext uri="{FF2B5EF4-FFF2-40B4-BE49-F238E27FC236}">
                <a16:creationId xmlns:a16="http://schemas.microsoft.com/office/drawing/2014/main" id="{AF05245F-99A8-401B-9E2C-6DA00F00EA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0EA84-9CFB-482C-AD70-3456C74A9E62}"/>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331057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E7C5-8C61-453C-BF63-78C67B9135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10C76E-6443-4795-9786-217D35ED9C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6C92C1-AE96-4720-A55B-0EA2604C4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37CE0-EADD-48F0-B96F-BA9765D927A6}"/>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6" name="Footer Placeholder 5">
            <a:extLst>
              <a:ext uri="{FF2B5EF4-FFF2-40B4-BE49-F238E27FC236}">
                <a16:creationId xmlns:a16="http://schemas.microsoft.com/office/drawing/2014/main" id="{4D41F91B-555B-488C-BD98-E8C8F9591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E30E3B-3C28-4ECE-948C-B0B80562CE84}"/>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2530862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7853-F7C6-4269-BEFD-441A75489A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1C3D7-5C1D-4487-B26A-53884360FE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928DD5-7513-448E-82FA-8D54A308A5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6A550F-8BBF-4845-AA24-E3A0592E7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355BBC-73CF-42AC-98AA-B08E3396B5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F9CD0B-366E-4173-91DE-EB9EC8DF67D4}"/>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8" name="Footer Placeholder 7">
            <a:extLst>
              <a:ext uri="{FF2B5EF4-FFF2-40B4-BE49-F238E27FC236}">
                <a16:creationId xmlns:a16="http://schemas.microsoft.com/office/drawing/2014/main" id="{8D56CA02-CD0B-4C42-B34B-DFE362067E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F09285-6EFD-42B2-9298-D303C0C14C11}"/>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1444494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03F5E-E92B-4EAC-85F7-518327BCD8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779D99-974E-4AAB-921D-823E030ACCAE}"/>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4" name="Footer Placeholder 3">
            <a:extLst>
              <a:ext uri="{FF2B5EF4-FFF2-40B4-BE49-F238E27FC236}">
                <a16:creationId xmlns:a16="http://schemas.microsoft.com/office/drawing/2014/main" id="{C05DB3C4-C238-4F69-9B8C-FC7DEEAC1E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3A5E5-6AA7-4C68-B5CC-EE5A78E0E684}"/>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327050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BFE7C5-D5B3-4183-953C-F6A19A11DA10}"/>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3" name="Footer Placeholder 2">
            <a:extLst>
              <a:ext uri="{FF2B5EF4-FFF2-40B4-BE49-F238E27FC236}">
                <a16:creationId xmlns:a16="http://schemas.microsoft.com/office/drawing/2014/main" id="{E4DB4482-E15D-4B5B-9E09-10332CEBDE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40B402-9DFE-40DC-A16A-90C042A31BD3}"/>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3909819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EE42-5C7C-46B2-934B-5F23ED8414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FDD69B-8A81-4467-B1EA-885BA90B19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4A70C-DE8F-4935-AAEC-A23DBF7EA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C79090-BD10-4436-B415-FA71C0DB70CD}"/>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6" name="Footer Placeholder 5">
            <a:extLst>
              <a:ext uri="{FF2B5EF4-FFF2-40B4-BE49-F238E27FC236}">
                <a16:creationId xmlns:a16="http://schemas.microsoft.com/office/drawing/2014/main" id="{2CF07620-8173-4851-BD8C-D8BC81C9E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7D7493-5D97-4062-B6B7-47FA54EDF90C}"/>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31206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D9DB8-4149-401D-B51E-2EF9CD2DD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ED651B-237E-439D-8752-6B524CE59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4BF855-AD76-4C0B-ACF0-9A652EA6AD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4219F-20CB-4769-8BFC-AA319124D890}"/>
              </a:ext>
            </a:extLst>
          </p:cNvPr>
          <p:cNvSpPr>
            <a:spLocks noGrp="1"/>
          </p:cNvSpPr>
          <p:nvPr>
            <p:ph type="dt" sz="half" idx="10"/>
          </p:nvPr>
        </p:nvSpPr>
        <p:spPr/>
        <p:txBody>
          <a:bodyPr/>
          <a:lstStyle/>
          <a:p>
            <a:fld id="{61D5E825-C3C2-411C-8A27-D79F2CBBE5F2}" type="datetimeFigureOut">
              <a:rPr lang="en-US" smtClean="0"/>
              <a:t>1/28/20</a:t>
            </a:fld>
            <a:endParaRPr lang="en-US"/>
          </a:p>
        </p:txBody>
      </p:sp>
      <p:sp>
        <p:nvSpPr>
          <p:cNvPr id="6" name="Footer Placeholder 5">
            <a:extLst>
              <a:ext uri="{FF2B5EF4-FFF2-40B4-BE49-F238E27FC236}">
                <a16:creationId xmlns:a16="http://schemas.microsoft.com/office/drawing/2014/main" id="{33C4D387-A68F-4FA1-BA6C-3AFFDF85E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A0FB8-2BF9-4C44-A6C4-F07CFE0FE8F2}"/>
              </a:ext>
            </a:extLst>
          </p:cNvPr>
          <p:cNvSpPr>
            <a:spLocks noGrp="1"/>
          </p:cNvSpPr>
          <p:nvPr>
            <p:ph type="sldNum" sz="quarter" idx="12"/>
          </p:nvPr>
        </p:nvSpPr>
        <p:spPr/>
        <p:txBody>
          <a:bodyPr/>
          <a:lstStyle/>
          <a:p>
            <a:fld id="{A9F7A3E3-3026-464E-B24C-215B00A49458}" type="slidenum">
              <a:rPr lang="en-US" smtClean="0"/>
              <a:t>‹#›</a:t>
            </a:fld>
            <a:endParaRPr lang="en-US"/>
          </a:p>
        </p:txBody>
      </p:sp>
    </p:spTree>
    <p:extLst>
      <p:ext uri="{BB962C8B-B14F-4D97-AF65-F5344CB8AC3E}">
        <p14:creationId xmlns:p14="http://schemas.microsoft.com/office/powerpoint/2010/main" val="191985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C5EE8-DD1D-4841-9925-B15DD0D71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A5485B-C4E7-414D-A59A-EA092B7C1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5C5DF-40B6-41BB-9DFA-2F9907FA34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D5E825-C3C2-411C-8A27-D79F2CBBE5F2}" type="datetimeFigureOut">
              <a:rPr lang="en-US" smtClean="0"/>
              <a:t>1/28/20</a:t>
            </a:fld>
            <a:endParaRPr lang="en-US"/>
          </a:p>
        </p:txBody>
      </p:sp>
      <p:sp>
        <p:nvSpPr>
          <p:cNvPr id="5" name="Footer Placeholder 4">
            <a:extLst>
              <a:ext uri="{FF2B5EF4-FFF2-40B4-BE49-F238E27FC236}">
                <a16:creationId xmlns:a16="http://schemas.microsoft.com/office/drawing/2014/main" id="{F842430D-C597-42AD-9663-4638164F4F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F7BBFC-D953-404E-8CD6-D6DE4AA619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7A3E3-3026-464E-B24C-215B00A49458}" type="slidenum">
              <a:rPr lang="en-US" smtClean="0"/>
              <a:t>‹#›</a:t>
            </a:fld>
            <a:endParaRPr lang="en-US"/>
          </a:p>
        </p:txBody>
      </p:sp>
    </p:spTree>
    <p:extLst>
      <p:ext uri="{BB962C8B-B14F-4D97-AF65-F5344CB8AC3E}">
        <p14:creationId xmlns:p14="http://schemas.microsoft.com/office/powerpoint/2010/main" val="2602920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ka.ms/event-driven-worksho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3.xml.rels><?xml version="1.0" encoding="UTF-8" standalone="yes"?>
<Relationships xmlns="http://schemas.openxmlformats.org/package/2006/relationships"><Relationship Id="rId2" Type="http://schemas.openxmlformats.org/officeDocument/2006/relationships/hyperlink" Target="https://aka.ms/event-driven-worksho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svg"/><Relationship Id="rId7" Type="http://schemas.openxmlformats.org/officeDocument/2006/relationships/image" Target="../media/image23.jpeg"/><Relationship Id="rId12" Type="http://schemas.openxmlformats.org/officeDocument/2006/relationships/image" Target="../media/image28.png"/><Relationship Id="rId17" Type="http://schemas.openxmlformats.org/officeDocument/2006/relationships/image" Target="../media/image33.jfif"/><Relationship Id="rId2" Type="http://schemas.openxmlformats.org/officeDocument/2006/relationships/notesSlide" Target="../notesSlides/notesSlide11.xml"/><Relationship Id="rId16" Type="http://schemas.openxmlformats.org/officeDocument/2006/relationships/image" Target="../media/image32.sv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7.sv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19" Type="http://schemas.openxmlformats.org/officeDocument/2006/relationships/image" Target="../media/image35.svg"/><Relationship Id="rId4" Type="http://schemas.openxmlformats.org/officeDocument/2006/relationships/image" Target="../media/image20.svg"/><Relationship Id="rId9" Type="http://schemas.openxmlformats.org/officeDocument/2006/relationships/image" Target="../media/image25.svg"/><Relationship Id="rId14" Type="http://schemas.openxmlformats.org/officeDocument/2006/relationships/image" Target="../media/image30.sv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2.svg"/><Relationship Id="rId7" Type="http://schemas.openxmlformats.org/officeDocument/2006/relationships/image" Target="../media/image39.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30.svg"/><Relationship Id="rId10" Type="http://schemas.openxmlformats.org/officeDocument/2006/relationships/image" Target="../media/image42.png"/><Relationship Id="rId4" Type="http://schemas.openxmlformats.org/officeDocument/2006/relationships/image" Target="../media/image29.png"/><Relationship Id="rId9" Type="http://schemas.openxmlformats.org/officeDocument/2006/relationships/image" Target="../media/image41.svg"/></Relationships>
</file>

<file path=ppt/slides/_rels/slide18.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2.jfif"/><Relationship Id="rId4" Type="http://schemas.openxmlformats.org/officeDocument/2006/relationships/image" Target="../media/image44.emf"/></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dbarkol"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madeofstrings.com/" TargetMode="External"/><Relationship Id="rId5" Type="http://schemas.openxmlformats.org/officeDocument/2006/relationships/hyperlink" Target="https://github.com/dbarkol" TargetMode="External"/><Relationship Id="rId4" Type="http://schemas.openxmlformats.org/officeDocument/2006/relationships/hyperlink" Target="mailto:dabarkol@microsoft.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ka.ms/event-driven-worksho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25.svg"/><Relationship Id="rId18" Type="http://schemas.openxmlformats.org/officeDocument/2006/relationships/image" Target="../media/image31.png"/><Relationship Id="rId3" Type="http://schemas.openxmlformats.org/officeDocument/2006/relationships/image" Target="../media/image21.png"/><Relationship Id="rId21" Type="http://schemas.openxmlformats.org/officeDocument/2006/relationships/image" Target="../media/image39.svg"/><Relationship Id="rId7" Type="http://schemas.openxmlformats.org/officeDocument/2006/relationships/image" Target="../media/image28.png"/><Relationship Id="rId12" Type="http://schemas.openxmlformats.org/officeDocument/2006/relationships/image" Target="../media/image24.png"/><Relationship Id="rId17" Type="http://schemas.openxmlformats.org/officeDocument/2006/relationships/image" Target="../media/image51.svg"/><Relationship Id="rId2" Type="http://schemas.openxmlformats.org/officeDocument/2006/relationships/notesSlide" Target="../notesSlides/notesSlide13.xml"/><Relationship Id="rId16" Type="http://schemas.openxmlformats.org/officeDocument/2006/relationships/image" Target="../media/image50.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27.svg"/><Relationship Id="rId11" Type="http://schemas.openxmlformats.org/officeDocument/2006/relationships/image" Target="../media/image30.svg"/><Relationship Id="rId5" Type="http://schemas.openxmlformats.org/officeDocument/2006/relationships/image" Target="../media/image26.png"/><Relationship Id="rId15" Type="http://schemas.openxmlformats.org/officeDocument/2006/relationships/image" Target="../media/image41.svg"/><Relationship Id="rId23" Type="http://schemas.openxmlformats.org/officeDocument/2006/relationships/image" Target="../media/image52.emf"/><Relationship Id="rId10" Type="http://schemas.openxmlformats.org/officeDocument/2006/relationships/image" Target="../media/image29.png"/><Relationship Id="rId19" Type="http://schemas.openxmlformats.org/officeDocument/2006/relationships/image" Target="../media/image32.svg"/><Relationship Id="rId4" Type="http://schemas.openxmlformats.org/officeDocument/2006/relationships/image" Target="../media/image22.svg"/><Relationship Id="rId9" Type="http://schemas.openxmlformats.org/officeDocument/2006/relationships/image" Target="../media/image43.svg"/><Relationship Id="rId14" Type="http://schemas.openxmlformats.org/officeDocument/2006/relationships/image" Target="../media/image40.png"/><Relationship Id="rId22" Type="http://schemas.openxmlformats.org/officeDocument/2006/relationships/image" Target="../media/image23.jpeg"/></Relationships>
</file>

<file path=ppt/slides/_rels/slide25.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10.svg"/><Relationship Id="rId18" Type="http://schemas.openxmlformats.org/officeDocument/2006/relationships/image" Target="../media/image63.png"/><Relationship Id="rId3" Type="http://schemas.openxmlformats.org/officeDocument/2006/relationships/image" Target="../media/image54.svg"/><Relationship Id="rId21" Type="http://schemas.openxmlformats.org/officeDocument/2006/relationships/image" Target="../media/image66.svg"/><Relationship Id="rId7" Type="http://schemas.openxmlformats.org/officeDocument/2006/relationships/image" Target="../media/image14.svg"/><Relationship Id="rId12" Type="http://schemas.openxmlformats.org/officeDocument/2006/relationships/image" Target="../media/image9.png"/><Relationship Id="rId17" Type="http://schemas.openxmlformats.org/officeDocument/2006/relationships/image" Target="../media/image62.svg"/><Relationship Id="rId2" Type="http://schemas.openxmlformats.org/officeDocument/2006/relationships/image" Target="../media/image53.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60.svg"/><Relationship Id="rId5" Type="http://schemas.openxmlformats.org/officeDocument/2006/relationships/image" Target="../media/image56.svg"/><Relationship Id="rId15" Type="http://schemas.openxmlformats.org/officeDocument/2006/relationships/image" Target="../media/image12.svg"/><Relationship Id="rId10" Type="http://schemas.openxmlformats.org/officeDocument/2006/relationships/image" Target="../media/image59.png"/><Relationship Id="rId19" Type="http://schemas.openxmlformats.org/officeDocument/2006/relationships/image" Target="../media/image64.svg"/><Relationship Id="rId4" Type="http://schemas.openxmlformats.org/officeDocument/2006/relationships/image" Target="../media/image55.png"/><Relationship Id="rId9" Type="http://schemas.openxmlformats.org/officeDocument/2006/relationships/image" Target="../media/image58.svg"/><Relationship Id="rId1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AB84-99FF-4828-8319-9C46BA232CB9}"/>
              </a:ext>
            </a:extLst>
          </p:cNvPr>
          <p:cNvSpPr>
            <a:spLocks noGrp="1"/>
          </p:cNvSpPr>
          <p:nvPr>
            <p:ph type="ctrTitle"/>
          </p:nvPr>
        </p:nvSpPr>
        <p:spPr>
          <a:xfrm>
            <a:off x="1524000" y="2328425"/>
            <a:ext cx="9144000" cy="2387600"/>
          </a:xfrm>
        </p:spPr>
        <p:txBody>
          <a:bodyPr anchor="ctr"/>
          <a:lstStyle/>
          <a:p>
            <a:r>
              <a:rPr lang="en-US" dirty="0"/>
              <a:t>Designing an Event-Driven Architecture on Azure</a:t>
            </a:r>
          </a:p>
        </p:txBody>
      </p:sp>
      <p:sp>
        <p:nvSpPr>
          <p:cNvPr id="3" name="TextBox 2">
            <a:extLst>
              <a:ext uri="{FF2B5EF4-FFF2-40B4-BE49-F238E27FC236}">
                <a16:creationId xmlns:a16="http://schemas.microsoft.com/office/drawing/2014/main" id="{CE6682E9-1C12-439A-B8F6-85F9D87299E6}"/>
              </a:ext>
            </a:extLst>
          </p:cNvPr>
          <p:cNvSpPr txBox="1"/>
          <p:nvPr/>
        </p:nvSpPr>
        <p:spPr>
          <a:xfrm>
            <a:off x="90152" y="6432986"/>
            <a:ext cx="11983792" cy="369332"/>
          </a:xfrm>
          <a:prstGeom prst="rect">
            <a:avLst/>
          </a:prstGeom>
          <a:noFill/>
        </p:spPr>
        <p:txBody>
          <a:bodyPr wrap="square" rtlCol="0">
            <a:spAutoFit/>
          </a:bodyPr>
          <a:lstStyle/>
          <a:p>
            <a:pPr algn="ctr"/>
            <a:r>
              <a:rPr lang="en-US" dirty="0">
                <a:hlinkClick r:id="rId3"/>
              </a:rPr>
              <a:t>https://aka.ms/event-driven-workshop</a:t>
            </a:r>
            <a:r>
              <a:rPr lang="en-US" dirty="0"/>
              <a:t> </a:t>
            </a:r>
          </a:p>
        </p:txBody>
      </p:sp>
    </p:spTree>
    <p:extLst>
      <p:ext uri="{BB962C8B-B14F-4D97-AF65-F5344CB8AC3E}">
        <p14:creationId xmlns:p14="http://schemas.microsoft.com/office/powerpoint/2010/main" val="141798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8315916" cy="1325563"/>
          </a:xfrm>
        </p:spPr>
        <p:txBody>
          <a:bodyPr vert="horz" lIns="91440" tIns="45720" rIns="91440" bIns="45720" rtlCol="0" anchor="ctr">
            <a:normAutofit/>
          </a:bodyPr>
          <a:lstStyle/>
          <a:p>
            <a:r>
              <a:rPr lang="en-US" dirty="0"/>
              <a:t>Use case – Partner notifications	</a:t>
            </a:r>
            <a:r>
              <a:rPr lang="en-US" kern="1200" dirty="0">
                <a:solidFill>
                  <a:schemeClr val="tx1"/>
                </a:solidFill>
                <a:latin typeface="+mj-lt"/>
                <a:ea typeface="+mj-ea"/>
                <a:cs typeface="+mj-cs"/>
              </a:rPr>
              <a:t> </a:t>
            </a: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78173"/>
            <a:ext cx="646786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Notify partners of product changes through some form of publish and subscribe (pub/sub) mechanism.</a:t>
            </a:r>
          </a:p>
          <a:p>
            <a:endParaRPr lang="en-US" sz="2400" dirty="0"/>
          </a:p>
          <a:p>
            <a:r>
              <a:rPr lang="en-US" sz="2400" dirty="0"/>
              <a:t>Partners can provide an endpoint (example: </a:t>
            </a:r>
            <a:r>
              <a:rPr lang="en-US" sz="2400" dirty="0" err="1"/>
              <a:t>WebHook</a:t>
            </a:r>
            <a:r>
              <a:rPr lang="en-US" sz="2400" dirty="0"/>
              <a:t>) to receive relevant updates.</a:t>
            </a:r>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ell">
            <a:extLst>
              <a:ext uri="{FF2B5EF4-FFF2-40B4-BE49-F238E27FC236}">
                <a16:creationId xmlns:a16="http://schemas.microsoft.com/office/drawing/2014/main" id="{FC3F2834-D807-4760-B507-FD02FDA853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49735" y="2896862"/>
            <a:ext cx="914400" cy="914400"/>
          </a:xfrm>
          <a:prstGeom prst="rect">
            <a:avLst/>
          </a:prstGeom>
        </p:spPr>
      </p:pic>
    </p:spTree>
    <p:extLst>
      <p:ext uri="{BB962C8B-B14F-4D97-AF65-F5344CB8AC3E}">
        <p14:creationId xmlns:p14="http://schemas.microsoft.com/office/powerpoint/2010/main" val="279378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8315916" cy="1325563"/>
          </a:xfrm>
        </p:spPr>
        <p:txBody>
          <a:bodyPr vert="horz" lIns="91440" tIns="45720" rIns="91440" bIns="45720" rtlCol="0" anchor="ctr">
            <a:normAutofit/>
          </a:bodyPr>
          <a:lstStyle/>
          <a:p>
            <a:r>
              <a:rPr lang="en-US" dirty="0"/>
              <a:t>Customer objections</a:t>
            </a:r>
            <a:endParaRPr lang="en-US" kern="1200" dirty="0">
              <a:solidFill>
                <a:schemeClr val="tx1"/>
              </a:solidFill>
              <a:latin typeface="+mj-lt"/>
              <a:ea typeface="+mj-ea"/>
              <a:cs typeface="+mj-cs"/>
            </a:endParaRP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78173"/>
            <a:ext cx="646786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Can we have a consistent format for all the events and messages?</a:t>
            </a:r>
          </a:p>
          <a:p>
            <a:endParaRPr lang="en-US" sz="2400" dirty="0"/>
          </a:p>
          <a:p>
            <a:r>
              <a:rPr lang="en-US" sz="2400" dirty="0"/>
              <a:t>What about business continuity (disaster recovery)?</a:t>
            </a:r>
          </a:p>
          <a:p>
            <a:endParaRPr lang="en-US" sz="2400" dirty="0"/>
          </a:p>
          <a:p>
            <a:r>
              <a:rPr lang="en-US" sz="2400" dirty="0"/>
              <a:t>Can we replicate the data to another region?</a:t>
            </a:r>
            <a:endParaRPr lang="en-US" sz="1200" dirty="0"/>
          </a:p>
          <a:p>
            <a:endParaRPr lang="en-US" sz="24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Help">
            <a:extLst>
              <a:ext uri="{FF2B5EF4-FFF2-40B4-BE49-F238E27FC236}">
                <a16:creationId xmlns:a16="http://schemas.microsoft.com/office/drawing/2014/main" id="{608FC96A-12A8-4617-B21C-2297F92D1E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8919" y="2939905"/>
            <a:ext cx="914400" cy="914400"/>
          </a:xfrm>
          <a:prstGeom prst="rect">
            <a:avLst/>
          </a:prstGeom>
        </p:spPr>
      </p:pic>
    </p:spTree>
    <p:extLst>
      <p:ext uri="{BB962C8B-B14F-4D97-AF65-F5344CB8AC3E}">
        <p14:creationId xmlns:p14="http://schemas.microsoft.com/office/powerpoint/2010/main" val="3153776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8315916" cy="1325563"/>
          </a:xfrm>
        </p:spPr>
        <p:txBody>
          <a:bodyPr vert="horz" lIns="91440" tIns="45720" rIns="91440" bIns="45720" rtlCol="0" anchor="ctr">
            <a:normAutofit/>
          </a:bodyPr>
          <a:lstStyle/>
          <a:p>
            <a:r>
              <a:rPr lang="en-US" dirty="0"/>
              <a:t>Customer objections</a:t>
            </a:r>
            <a:endParaRPr lang="en-US" kern="1200" dirty="0">
              <a:solidFill>
                <a:schemeClr val="tx1"/>
              </a:solidFill>
              <a:latin typeface="+mj-lt"/>
              <a:ea typeface="+mj-ea"/>
              <a:cs typeface="+mj-cs"/>
            </a:endParaRP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78173"/>
            <a:ext cx="646786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We need a way to continue to support our batch jobs within this new architecture.</a:t>
            </a:r>
          </a:p>
          <a:p>
            <a:endParaRPr lang="en-US" sz="2400" dirty="0"/>
          </a:p>
          <a:p>
            <a:pPr marL="0" indent="0">
              <a:buNone/>
            </a:pPr>
            <a:r>
              <a:rPr lang="en-US" sz="2400" dirty="0"/>
              <a:t>Ideally, we’d like to incorporate it into an event-driven architecture.</a:t>
            </a:r>
          </a:p>
          <a:p>
            <a:pPr marL="0" indent="0">
              <a:buNone/>
            </a:pPr>
            <a:endParaRPr lang="en-US" sz="2400" dirty="0"/>
          </a:p>
          <a:p>
            <a:pPr marL="0" indent="0">
              <a:buNone/>
            </a:pPr>
            <a:r>
              <a:rPr lang="en-US" sz="2400" dirty="0"/>
              <a:t>Is this possible?</a:t>
            </a:r>
            <a:endParaRPr lang="en-US" sz="12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Help">
            <a:extLst>
              <a:ext uri="{FF2B5EF4-FFF2-40B4-BE49-F238E27FC236}">
                <a16:creationId xmlns:a16="http://schemas.microsoft.com/office/drawing/2014/main" id="{608FC96A-12A8-4617-B21C-2297F92D1E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38919" y="2939905"/>
            <a:ext cx="914400" cy="914400"/>
          </a:xfrm>
          <a:prstGeom prst="rect">
            <a:avLst/>
          </a:prstGeom>
        </p:spPr>
      </p:pic>
    </p:spTree>
    <p:extLst>
      <p:ext uri="{BB962C8B-B14F-4D97-AF65-F5344CB8AC3E}">
        <p14:creationId xmlns:p14="http://schemas.microsoft.com/office/powerpoint/2010/main" val="186832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D0EF-BBEB-4103-9B19-5315C9A13913}"/>
              </a:ext>
            </a:extLst>
          </p:cNvPr>
          <p:cNvSpPr>
            <a:spLocks noGrp="1"/>
          </p:cNvSpPr>
          <p:nvPr>
            <p:ph type="title"/>
          </p:nvPr>
        </p:nvSpPr>
        <p:spPr/>
        <p:txBody>
          <a:bodyPr/>
          <a:lstStyle/>
          <a:p>
            <a:r>
              <a:rPr lang="en-US" dirty="0"/>
              <a:t>Design the solution</a:t>
            </a:r>
          </a:p>
        </p:txBody>
      </p:sp>
      <p:sp>
        <p:nvSpPr>
          <p:cNvPr id="3" name="Content Placeholder 2">
            <a:extLst>
              <a:ext uri="{FF2B5EF4-FFF2-40B4-BE49-F238E27FC236}">
                <a16:creationId xmlns:a16="http://schemas.microsoft.com/office/drawing/2014/main" id="{DE2BF9BC-D989-4568-B891-521C52587670}"/>
              </a:ext>
            </a:extLst>
          </p:cNvPr>
          <p:cNvSpPr>
            <a:spLocks noGrp="1"/>
          </p:cNvSpPr>
          <p:nvPr>
            <p:ph idx="1"/>
          </p:nvPr>
        </p:nvSpPr>
        <p:spPr>
          <a:xfrm>
            <a:off x="838200" y="1531089"/>
            <a:ext cx="10515600" cy="1592038"/>
          </a:xfrm>
        </p:spPr>
        <p:txBody>
          <a:bodyPr/>
          <a:lstStyle/>
          <a:p>
            <a:pPr marL="0" indent="0">
              <a:buNone/>
            </a:pPr>
            <a:r>
              <a:rPr lang="en-US" dirty="0"/>
              <a:t>Outcome</a:t>
            </a:r>
            <a:endParaRPr lang="en-US" sz="1000" dirty="0"/>
          </a:p>
          <a:p>
            <a:pPr marL="0" indent="0">
              <a:buNone/>
            </a:pPr>
            <a:r>
              <a:rPr lang="en-US" sz="2400" dirty="0"/>
              <a:t>Design a solution and prepare to present it to the target customer audience in a 15-minute chalk-talk format.</a:t>
            </a: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167EA18D-B2F8-4D9D-A684-1026510E02FB}"/>
              </a:ext>
            </a:extLst>
          </p:cNvPr>
          <p:cNvGraphicFramePr>
            <a:graphicFrameLocks noGrp="1"/>
          </p:cNvGraphicFramePr>
          <p:nvPr>
            <p:extLst>
              <p:ext uri="{D42A27DB-BD31-4B8C-83A1-F6EECF244321}">
                <p14:modId xmlns:p14="http://schemas.microsoft.com/office/powerpoint/2010/main" val="2345862319"/>
              </p:ext>
            </p:extLst>
          </p:nvPr>
        </p:nvGraphicFramePr>
        <p:xfrm>
          <a:off x="937136" y="3269896"/>
          <a:ext cx="10333376" cy="2883942"/>
        </p:xfrm>
        <a:graphic>
          <a:graphicData uri="http://schemas.openxmlformats.org/drawingml/2006/table">
            <a:tbl>
              <a:tblPr firstRow="1" bandRow="1">
                <a:tableStyleId>{69CF1AB2-1976-4502-BF36-3FF5EA218861}</a:tableStyleId>
              </a:tblPr>
              <a:tblGrid>
                <a:gridCol w="2260318">
                  <a:extLst>
                    <a:ext uri="{9D8B030D-6E8A-4147-A177-3AD203B41FA5}">
                      <a16:colId xmlns:a16="http://schemas.microsoft.com/office/drawing/2014/main" val="20000"/>
                    </a:ext>
                  </a:extLst>
                </a:gridCol>
                <a:gridCol w="8073058">
                  <a:extLst>
                    <a:ext uri="{9D8B030D-6E8A-4147-A177-3AD203B41FA5}">
                      <a16:colId xmlns:a16="http://schemas.microsoft.com/office/drawing/2014/main" val="20001"/>
                    </a:ext>
                  </a:extLst>
                </a:gridCol>
              </a:tblGrid>
              <a:tr h="672348">
                <a:tc>
                  <a:txBody>
                    <a:bodyPr/>
                    <a:lstStyle/>
                    <a:p>
                      <a:r>
                        <a:rPr lang="en-US" sz="1600" b="1" i="1" dirty="0">
                          <a:latin typeface="Segoe UI" panose="020B0502040204020203" pitchFamily="34" charset="0"/>
                          <a:cs typeface="Segoe UI" panose="020B0502040204020203" pitchFamily="34" charset="0"/>
                        </a:rPr>
                        <a:t>Business</a:t>
                      </a:r>
                      <a:r>
                        <a:rPr lang="en-US" sz="1600" b="1" i="1" kern="1200" dirty="0">
                          <a:solidFill>
                            <a:schemeClr val="dk1"/>
                          </a:solidFill>
                          <a:latin typeface="Segoe UI" panose="020B0502040204020203" pitchFamily="34" charset="0"/>
                          <a:ea typeface="+mn-ea"/>
                          <a:cs typeface="Segoe UI" panose="020B0502040204020203" pitchFamily="34" charset="0"/>
                        </a:rPr>
                        <a:t> needs</a:t>
                      </a:r>
                    </a:p>
                    <a:p>
                      <a:r>
                        <a:rPr lang="en-US" sz="1600" b="0" i="0" dirty="0">
                          <a:latin typeface="Segoe UI" panose="020B0502040204020203" pitchFamily="34" charset="0"/>
                          <a:cs typeface="Segoe UI" panose="020B0502040204020203" pitchFamily="34" charset="0"/>
                        </a:rPr>
                        <a:t>(15 minutes)</a:t>
                      </a:r>
                      <a:br>
                        <a:rPr lang="en-US" sz="1600" b="0" i="0" dirty="0">
                          <a:latin typeface="Segoe UI" panose="020B0502040204020203" pitchFamily="34" charset="0"/>
                          <a:cs typeface="Segoe UI" panose="020B0502040204020203" pitchFamily="34" charset="0"/>
                        </a:rPr>
                      </a:br>
                      <a:endParaRPr lang="en-US" sz="16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chemeClr val="tx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600" b="0" dirty="0">
                        <a:solidFill>
                          <a:schemeClr val="tx1"/>
                        </a:solidFill>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600" b="1" i="1" dirty="0">
                          <a:latin typeface="Segoe UI" panose="020B0502040204020203" pitchFamily="34" charset="0"/>
                          <a:cs typeface="Segoe UI" panose="020B0502040204020203" pitchFamily="34" charset="0"/>
                        </a:rPr>
                        <a:t>Design</a:t>
                      </a:r>
                    </a:p>
                    <a:p>
                      <a:pPr marL="0" algn="l" defTabSz="932742" rtl="0" eaLnBrk="1" latinLnBrk="0" hangingPunct="1"/>
                      <a:r>
                        <a:rPr lang="en-US" sz="1600" b="0" i="0" kern="1200" dirty="0">
                          <a:solidFill>
                            <a:schemeClr val="dk1"/>
                          </a:solidFill>
                          <a:latin typeface="Segoe UI" panose="020B0502040204020203" pitchFamily="34" charset="0"/>
                          <a:ea typeface="+mn-ea"/>
                          <a:cs typeface="Segoe UI" panose="020B0502040204020203" pitchFamily="34" charset="0"/>
                        </a:rPr>
                        <a:t>(35 minutes)</a:t>
                      </a:r>
                      <a:br>
                        <a:rPr lang="en-US" sz="1600" b="0" i="0" kern="1200" dirty="0">
                          <a:solidFill>
                            <a:schemeClr val="dk1"/>
                          </a:solidFill>
                          <a:latin typeface="Segoe UI" panose="020B0502040204020203" pitchFamily="34" charset="0"/>
                          <a:ea typeface="+mn-ea"/>
                          <a:cs typeface="Segoe UI" panose="020B0502040204020203" pitchFamily="34" charset="0"/>
                        </a:rPr>
                      </a:br>
                      <a:endParaRPr lang="en-US" sz="16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kern="1200" baseline="0" dirty="0">
                          <a:solidFill>
                            <a:schemeClr val="tx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600" dirty="0">
                        <a:solidFill>
                          <a:schemeClr val="tx1"/>
                        </a:solidFill>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6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6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600" dirty="0">
                          <a:solidFill>
                            <a:schemeClr val="tx1"/>
                          </a:solidFill>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600" dirty="0">
                          <a:solidFill>
                            <a:schemeClr val="tx1"/>
                          </a:solidFill>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600" dirty="0">
                          <a:solidFill>
                            <a:schemeClr val="tx1"/>
                          </a:solidFill>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600" dirty="0">
                          <a:solidFill>
                            <a:schemeClr val="tx1"/>
                          </a:solidFill>
                          <a:latin typeface="Segoe UI" panose="020B0502040204020203" pitchFamily="34" charset="0"/>
                          <a:cs typeface="Segoe UI" panose="020B0502040204020203" pitchFamily="34" charset="0"/>
                        </a:rPr>
                        <a:t>Prepare for a 15-minute presentation to the customer.</a:t>
                      </a:r>
                      <a:br>
                        <a:rPr lang="en-US" sz="1600" dirty="0">
                          <a:solidFill>
                            <a:schemeClr val="tx1"/>
                          </a:solidFill>
                          <a:latin typeface="Segoe UI" panose="020B0502040204020203" pitchFamily="34" charset="0"/>
                          <a:cs typeface="Segoe UI" panose="020B0502040204020203" pitchFamily="34" charset="0"/>
                        </a:rPr>
                      </a:br>
                      <a:endParaRPr lang="en-US" sz="1600" dirty="0">
                        <a:solidFill>
                          <a:schemeClr val="tx1"/>
                        </a:solidFill>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7BD8A600-27F6-4D39-9EFF-5D353C9C8825}"/>
              </a:ext>
            </a:extLst>
          </p:cNvPr>
          <p:cNvSpPr txBox="1"/>
          <p:nvPr/>
        </p:nvSpPr>
        <p:spPr>
          <a:xfrm>
            <a:off x="90152" y="6432986"/>
            <a:ext cx="11983792" cy="369332"/>
          </a:xfrm>
          <a:prstGeom prst="rect">
            <a:avLst/>
          </a:prstGeom>
          <a:noFill/>
        </p:spPr>
        <p:txBody>
          <a:bodyPr wrap="square" rtlCol="0">
            <a:spAutoFit/>
          </a:bodyPr>
          <a:lstStyle/>
          <a:p>
            <a:pPr algn="ctr"/>
            <a:r>
              <a:rPr lang="en-US" dirty="0">
                <a:hlinkClick r:id="rId2"/>
              </a:rPr>
              <a:t>https://aka.ms/event-driven-workshop</a:t>
            </a:r>
            <a:r>
              <a:rPr lang="en-US" dirty="0"/>
              <a:t> </a:t>
            </a:r>
          </a:p>
        </p:txBody>
      </p:sp>
    </p:spTree>
    <p:extLst>
      <p:ext uri="{BB962C8B-B14F-4D97-AF65-F5344CB8AC3E}">
        <p14:creationId xmlns:p14="http://schemas.microsoft.com/office/powerpoint/2010/main" val="2923593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FBAD-F11B-48B7-B1A8-A52FB904C4A4}"/>
              </a:ext>
            </a:extLst>
          </p:cNvPr>
          <p:cNvSpPr>
            <a:spLocks noGrp="1"/>
          </p:cNvSpPr>
          <p:nvPr>
            <p:ph type="title"/>
          </p:nvPr>
        </p:nvSpPr>
        <p:spPr/>
        <p:txBody>
          <a:bodyPr/>
          <a:lstStyle/>
          <a:p>
            <a:r>
              <a:rPr lang="en-US" dirty="0"/>
              <a:t>Before: Point-to-point pipelines</a:t>
            </a:r>
          </a:p>
        </p:txBody>
      </p:sp>
      <p:pic>
        <p:nvPicPr>
          <p:cNvPr id="5" name="Graphic 4" descr="Database">
            <a:extLst>
              <a:ext uri="{FF2B5EF4-FFF2-40B4-BE49-F238E27FC236}">
                <a16:creationId xmlns:a16="http://schemas.microsoft.com/office/drawing/2014/main" id="{CBDED591-A979-48C8-A15C-C8549DF95F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876245"/>
            <a:ext cx="914400" cy="914400"/>
          </a:xfrm>
          <a:prstGeom prst="rect">
            <a:avLst/>
          </a:prstGeom>
        </p:spPr>
      </p:pic>
      <p:pic>
        <p:nvPicPr>
          <p:cNvPr id="6" name="Graphic 5" descr="Database">
            <a:extLst>
              <a:ext uri="{FF2B5EF4-FFF2-40B4-BE49-F238E27FC236}">
                <a16:creationId xmlns:a16="http://schemas.microsoft.com/office/drawing/2014/main" id="{92A8D979-D9C7-4C4B-84FE-F4A1517FA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2600" y="1876245"/>
            <a:ext cx="914400" cy="914400"/>
          </a:xfrm>
          <a:prstGeom prst="rect">
            <a:avLst/>
          </a:prstGeom>
        </p:spPr>
      </p:pic>
      <p:pic>
        <p:nvPicPr>
          <p:cNvPr id="7" name="Graphic 6" descr="Database">
            <a:extLst>
              <a:ext uri="{FF2B5EF4-FFF2-40B4-BE49-F238E27FC236}">
                <a16:creationId xmlns:a16="http://schemas.microsoft.com/office/drawing/2014/main" id="{C70B22D0-74E9-4723-AA99-252F9213CF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1876245"/>
            <a:ext cx="914400" cy="914400"/>
          </a:xfrm>
          <a:prstGeom prst="rect">
            <a:avLst/>
          </a:prstGeom>
        </p:spPr>
      </p:pic>
      <p:sp>
        <p:nvSpPr>
          <p:cNvPr id="9" name="Rectangle: Rounded Corners 8">
            <a:extLst>
              <a:ext uri="{FF2B5EF4-FFF2-40B4-BE49-F238E27FC236}">
                <a16:creationId xmlns:a16="http://schemas.microsoft.com/office/drawing/2014/main" id="{0C71C429-7744-4ADA-A070-1F175A4FF0F9}"/>
              </a:ext>
            </a:extLst>
          </p:cNvPr>
          <p:cNvSpPr/>
          <p:nvPr/>
        </p:nvSpPr>
        <p:spPr>
          <a:xfrm>
            <a:off x="3856008" y="2009955"/>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655E631-F5E5-4F97-948A-990B3517C1D8}"/>
              </a:ext>
            </a:extLst>
          </p:cNvPr>
          <p:cNvSpPr txBox="1"/>
          <p:nvPr/>
        </p:nvSpPr>
        <p:spPr>
          <a:xfrm>
            <a:off x="3856009" y="2135840"/>
            <a:ext cx="1483742" cy="369332"/>
          </a:xfrm>
          <a:prstGeom prst="rect">
            <a:avLst/>
          </a:prstGeom>
          <a:noFill/>
        </p:spPr>
        <p:txBody>
          <a:bodyPr wrap="square" rtlCol="0">
            <a:spAutoFit/>
          </a:bodyPr>
          <a:lstStyle/>
          <a:p>
            <a:pPr algn="ctr"/>
            <a:r>
              <a:rPr lang="en-US" dirty="0"/>
              <a:t>Accounting</a:t>
            </a:r>
          </a:p>
        </p:txBody>
      </p:sp>
      <p:sp>
        <p:nvSpPr>
          <p:cNvPr id="12" name="Rectangle: Rounded Corners 11">
            <a:extLst>
              <a:ext uri="{FF2B5EF4-FFF2-40B4-BE49-F238E27FC236}">
                <a16:creationId xmlns:a16="http://schemas.microsoft.com/office/drawing/2014/main" id="{C2A08E32-093C-42ED-9580-A4BC90322AEE}"/>
              </a:ext>
            </a:extLst>
          </p:cNvPr>
          <p:cNvSpPr/>
          <p:nvPr/>
        </p:nvSpPr>
        <p:spPr>
          <a:xfrm>
            <a:off x="5742318" y="2009955"/>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7CEE9F-E6D0-4F21-9BBB-C0EE4E5BC10E}"/>
              </a:ext>
            </a:extLst>
          </p:cNvPr>
          <p:cNvSpPr txBox="1"/>
          <p:nvPr/>
        </p:nvSpPr>
        <p:spPr>
          <a:xfrm>
            <a:off x="5742319" y="2135840"/>
            <a:ext cx="1483742" cy="369332"/>
          </a:xfrm>
          <a:prstGeom prst="rect">
            <a:avLst/>
          </a:prstGeom>
          <a:noFill/>
        </p:spPr>
        <p:txBody>
          <a:bodyPr wrap="square" rtlCol="0">
            <a:spAutoFit/>
          </a:bodyPr>
          <a:lstStyle/>
          <a:p>
            <a:pPr algn="ctr"/>
            <a:r>
              <a:rPr lang="en-US" dirty="0"/>
              <a:t>Search</a:t>
            </a:r>
          </a:p>
        </p:txBody>
      </p:sp>
      <p:sp>
        <p:nvSpPr>
          <p:cNvPr id="14" name="Rectangle: Rounded Corners 13">
            <a:extLst>
              <a:ext uri="{FF2B5EF4-FFF2-40B4-BE49-F238E27FC236}">
                <a16:creationId xmlns:a16="http://schemas.microsoft.com/office/drawing/2014/main" id="{B33882B3-533B-4B9B-B8BF-E69F75F2806D}"/>
              </a:ext>
            </a:extLst>
          </p:cNvPr>
          <p:cNvSpPr/>
          <p:nvPr/>
        </p:nvSpPr>
        <p:spPr>
          <a:xfrm>
            <a:off x="7628628" y="2009955"/>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55296B5-D18F-4A55-8823-1F817A445715}"/>
              </a:ext>
            </a:extLst>
          </p:cNvPr>
          <p:cNvSpPr txBox="1"/>
          <p:nvPr/>
        </p:nvSpPr>
        <p:spPr>
          <a:xfrm>
            <a:off x="7628629" y="2135840"/>
            <a:ext cx="1483742" cy="369332"/>
          </a:xfrm>
          <a:prstGeom prst="rect">
            <a:avLst/>
          </a:prstGeom>
          <a:noFill/>
        </p:spPr>
        <p:txBody>
          <a:bodyPr wrap="square" rtlCol="0">
            <a:spAutoFit/>
          </a:bodyPr>
          <a:lstStyle/>
          <a:p>
            <a:pPr algn="ctr"/>
            <a:r>
              <a:rPr lang="en-US" dirty="0"/>
              <a:t>Feedback</a:t>
            </a:r>
          </a:p>
        </p:txBody>
      </p:sp>
      <p:sp>
        <p:nvSpPr>
          <p:cNvPr id="16" name="Rectangle: Rounded Corners 15">
            <a:extLst>
              <a:ext uri="{FF2B5EF4-FFF2-40B4-BE49-F238E27FC236}">
                <a16:creationId xmlns:a16="http://schemas.microsoft.com/office/drawing/2014/main" id="{43179401-B5CE-47F1-851E-43D49E33FF30}"/>
              </a:ext>
            </a:extLst>
          </p:cNvPr>
          <p:cNvSpPr/>
          <p:nvPr/>
        </p:nvSpPr>
        <p:spPr>
          <a:xfrm>
            <a:off x="1997010" y="4997571"/>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9F461A9-DE84-4E75-AFFB-B373621348D9}"/>
              </a:ext>
            </a:extLst>
          </p:cNvPr>
          <p:cNvSpPr txBox="1"/>
          <p:nvPr/>
        </p:nvSpPr>
        <p:spPr>
          <a:xfrm>
            <a:off x="1997011" y="5123456"/>
            <a:ext cx="1483742" cy="369332"/>
          </a:xfrm>
          <a:prstGeom prst="rect">
            <a:avLst/>
          </a:prstGeom>
          <a:noFill/>
        </p:spPr>
        <p:txBody>
          <a:bodyPr wrap="square" rtlCol="0">
            <a:spAutoFit/>
          </a:bodyPr>
          <a:lstStyle/>
          <a:p>
            <a:pPr algn="ctr"/>
            <a:r>
              <a:rPr lang="en-US" dirty="0"/>
              <a:t>Monitoring</a:t>
            </a:r>
          </a:p>
        </p:txBody>
      </p:sp>
      <p:sp>
        <p:nvSpPr>
          <p:cNvPr id="18" name="Rectangle: Rounded Corners 17">
            <a:extLst>
              <a:ext uri="{FF2B5EF4-FFF2-40B4-BE49-F238E27FC236}">
                <a16:creationId xmlns:a16="http://schemas.microsoft.com/office/drawing/2014/main" id="{A8AB39AB-DB42-4647-BA23-7AFC8193A656}"/>
              </a:ext>
            </a:extLst>
          </p:cNvPr>
          <p:cNvSpPr/>
          <p:nvPr/>
        </p:nvSpPr>
        <p:spPr>
          <a:xfrm>
            <a:off x="3856006" y="4983193"/>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1042DB5-947E-4DE7-B15E-FC97F05A3938}"/>
              </a:ext>
            </a:extLst>
          </p:cNvPr>
          <p:cNvSpPr txBox="1"/>
          <p:nvPr/>
        </p:nvSpPr>
        <p:spPr>
          <a:xfrm>
            <a:off x="3856007" y="5109078"/>
            <a:ext cx="1483742" cy="369332"/>
          </a:xfrm>
          <a:prstGeom prst="rect">
            <a:avLst/>
          </a:prstGeom>
          <a:noFill/>
        </p:spPr>
        <p:txBody>
          <a:bodyPr wrap="square" rtlCol="0">
            <a:spAutoFit/>
          </a:bodyPr>
          <a:lstStyle/>
          <a:p>
            <a:pPr algn="ctr"/>
            <a:r>
              <a:rPr lang="en-US" dirty="0"/>
              <a:t>Customers</a:t>
            </a:r>
          </a:p>
        </p:txBody>
      </p:sp>
      <p:sp>
        <p:nvSpPr>
          <p:cNvPr id="20" name="Rectangle: Rounded Corners 19">
            <a:extLst>
              <a:ext uri="{FF2B5EF4-FFF2-40B4-BE49-F238E27FC236}">
                <a16:creationId xmlns:a16="http://schemas.microsoft.com/office/drawing/2014/main" id="{D44E1DFD-8554-4306-A55D-842542341129}"/>
              </a:ext>
            </a:extLst>
          </p:cNvPr>
          <p:cNvSpPr/>
          <p:nvPr/>
        </p:nvSpPr>
        <p:spPr>
          <a:xfrm>
            <a:off x="5742317" y="4983193"/>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E516927-1FE0-4862-A3C0-D7E35E4119C4}"/>
              </a:ext>
            </a:extLst>
          </p:cNvPr>
          <p:cNvSpPr txBox="1"/>
          <p:nvPr/>
        </p:nvSpPr>
        <p:spPr>
          <a:xfrm>
            <a:off x="7601313" y="5123456"/>
            <a:ext cx="1483742" cy="369332"/>
          </a:xfrm>
          <a:prstGeom prst="rect">
            <a:avLst/>
          </a:prstGeom>
          <a:noFill/>
        </p:spPr>
        <p:txBody>
          <a:bodyPr wrap="square" rtlCol="0">
            <a:spAutoFit/>
          </a:bodyPr>
          <a:lstStyle/>
          <a:p>
            <a:pPr algn="ctr"/>
            <a:r>
              <a:rPr lang="en-US" dirty="0"/>
              <a:t>Security</a:t>
            </a:r>
          </a:p>
        </p:txBody>
      </p:sp>
      <p:sp>
        <p:nvSpPr>
          <p:cNvPr id="22" name="Rectangle: Rounded Corners 21">
            <a:extLst>
              <a:ext uri="{FF2B5EF4-FFF2-40B4-BE49-F238E27FC236}">
                <a16:creationId xmlns:a16="http://schemas.microsoft.com/office/drawing/2014/main" id="{0216F05E-4B94-4748-9EB4-4A3E895591BA}"/>
              </a:ext>
            </a:extLst>
          </p:cNvPr>
          <p:cNvSpPr/>
          <p:nvPr/>
        </p:nvSpPr>
        <p:spPr>
          <a:xfrm>
            <a:off x="7628627" y="4997571"/>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75BAF26-92B8-484C-87E1-0F1D81EDC7AE}"/>
              </a:ext>
            </a:extLst>
          </p:cNvPr>
          <p:cNvSpPr txBox="1"/>
          <p:nvPr/>
        </p:nvSpPr>
        <p:spPr>
          <a:xfrm>
            <a:off x="5715002" y="5109078"/>
            <a:ext cx="1483742" cy="369332"/>
          </a:xfrm>
          <a:prstGeom prst="rect">
            <a:avLst/>
          </a:prstGeom>
          <a:noFill/>
        </p:spPr>
        <p:txBody>
          <a:bodyPr wrap="square" rtlCol="0">
            <a:spAutoFit/>
          </a:bodyPr>
          <a:lstStyle/>
          <a:p>
            <a:pPr algn="ctr"/>
            <a:r>
              <a:rPr lang="en-US" dirty="0"/>
              <a:t>Social</a:t>
            </a:r>
          </a:p>
        </p:txBody>
      </p:sp>
      <p:cxnSp>
        <p:nvCxnSpPr>
          <p:cNvPr id="25" name="Straight Arrow Connector 24">
            <a:extLst>
              <a:ext uri="{FF2B5EF4-FFF2-40B4-BE49-F238E27FC236}">
                <a16:creationId xmlns:a16="http://schemas.microsoft.com/office/drawing/2014/main" id="{76E3C390-E44B-4A41-97CB-29ABFA8C8C60}"/>
              </a:ext>
            </a:extLst>
          </p:cNvPr>
          <p:cNvCxnSpPr>
            <a:cxnSpLocks/>
          </p:cNvCxnSpPr>
          <p:nvPr/>
        </p:nvCxnSpPr>
        <p:spPr>
          <a:xfrm>
            <a:off x="4597877" y="2790645"/>
            <a:ext cx="0" cy="21553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C7446B1-0061-4C1D-A5E0-95AD35C353D3}"/>
              </a:ext>
            </a:extLst>
          </p:cNvPr>
          <p:cNvCxnSpPr>
            <a:cxnSpLocks/>
          </p:cNvCxnSpPr>
          <p:nvPr/>
        </p:nvCxnSpPr>
        <p:spPr>
          <a:xfrm flipH="1">
            <a:off x="2738881" y="2727385"/>
            <a:ext cx="3745307" cy="21120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97BD019-13A6-49D5-9BB3-8D8C432DC85A}"/>
              </a:ext>
            </a:extLst>
          </p:cNvPr>
          <p:cNvCxnSpPr>
            <a:cxnSpLocks/>
          </p:cNvCxnSpPr>
          <p:nvPr/>
        </p:nvCxnSpPr>
        <p:spPr>
          <a:xfrm>
            <a:off x="4669759" y="2790645"/>
            <a:ext cx="1787114" cy="20487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375717A-4A8F-401A-A773-19C7A5EA3459}"/>
              </a:ext>
            </a:extLst>
          </p:cNvPr>
          <p:cNvCxnSpPr>
            <a:cxnSpLocks/>
          </p:cNvCxnSpPr>
          <p:nvPr/>
        </p:nvCxnSpPr>
        <p:spPr>
          <a:xfrm>
            <a:off x="8384873" y="2737373"/>
            <a:ext cx="0" cy="21553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FA48193F-DC10-4098-8E7E-E808288A2A22}"/>
              </a:ext>
            </a:extLst>
          </p:cNvPr>
          <p:cNvCxnSpPr>
            <a:cxnSpLocks/>
          </p:cNvCxnSpPr>
          <p:nvPr/>
        </p:nvCxnSpPr>
        <p:spPr>
          <a:xfrm flipH="1">
            <a:off x="6556069" y="2790645"/>
            <a:ext cx="1699410" cy="20487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F2AABE9-E691-4D00-B1D7-F25B8A88A4D5}"/>
              </a:ext>
            </a:extLst>
          </p:cNvPr>
          <p:cNvCxnSpPr>
            <a:cxnSpLocks/>
          </p:cNvCxnSpPr>
          <p:nvPr/>
        </p:nvCxnSpPr>
        <p:spPr>
          <a:xfrm>
            <a:off x="1403228" y="2790645"/>
            <a:ext cx="1263772" cy="20487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0FB77DEE-1844-4183-8554-34805336BC69}"/>
              </a:ext>
            </a:extLst>
          </p:cNvPr>
          <p:cNvCxnSpPr>
            <a:cxnSpLocks/>
          </p:cNvCxnSpPr>
          <p:nvPr/>
        </p:nvCxnSpPr>
        <p:spPr>
          <a:xfrm>
            <a:off x="3124200" y="2727385"/>
            <a:ext cx="5218984" cy="21120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850D8BE-ACFE-4874-88D9-1D34342C756B}"/>
              </a:ext>
            </a:extLst>
          </p:cNvPr>
          <p:cNvCxnSpPr>
            <a:cxnSpLocks/>
          </p:cNvCxnSpPr>
          <p:nvPr/>
        </p:nvCxnSpPr>
        <p:spPr>
          <a:xfrm>
            <a:off x="2193985" y="2737373"/>
            <a:ext cx="2317630" cy="21553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177437DF-3B63-44A5-BC5D-9AD252588CCA}"/>
              </a:ext>
            </a:extLst>
          </p:cNvPr>
          <p:cNvCxnSpPr>
            <a:cxnSpLocks/>
          </p:cNvCxnSpPr>
          <p:nvPr/>
        </p:nvCxnSpPr>
        <p:spPr>
          <a:xfrm flipH="1">
            <a:off x="2738881" y="2727385"/>
            <a:ext cx="339310" cy="199126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5" name="Rectangle: Rounded Corners 44">
            <a:extLst>
              <a:ext uri="{FF2B5EF4-FFF2-40B4-BE49-F238E27FC236}">
                <a16:creationId xmlns:a16="http://schemas.microsoft.com/office/drawing/2014/main" id="{F683B924-2DA0-4E60-B322-CE9A10868B24}"/>
              </a:ext>
            </a:extLst>
          </p:cNvPr>
          <p:cNvSpPr/>
          <p:nvPr/>
        </p:nvSpPr>
        <p:spPr>
          <a:xfrm>
            <a:off x="894983" y="4983193"/>
            <a:ext cx="914400"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7C94A25-0853-4FC4-AEF0-50D05BDFF73D}"/>
              </a:ext>
            </a:extLst>
          </p:cNvPr>
          <p:cNvSpPr txBox="1"/>
          <p:nvPr/>
        </p:nvSpPr>
        <p:spPr>
          <a:xfrm>
            <a:off x="894983" y="5123456"/>
            <a:ext cx="914400" cy="369332"/>
          </a:xfrm>
          <a:prstGeom prst="rect">
            <a:avLst/>
          </a:prstGeom>
          <a:noFill/>
        </p:spPr>
        <p:txBody>
          <a:bodyPr wrap="square" rtlCol="0">
            <a:spAutoFit/>
          </a:bodyPr>
          <a:lstStyle/>
          <a:p>
            <a:pPr algn="ctr"/>
            <a:r>
              <a:rPr lang="en-US" dirty="0"/>
              <a:t>Logs</a:t>
            </a:r>
          </a:p>
        </p:txBody>
      </p:sp>
      <p:cxnSp>
        <p:nvCxnSpPr>
          <p:cNvPr id="47" name="Straight Arrow Connector 46">
            <a:extLst>
              <a:ext uri="{FF2B5EF4-FFF2-40B4-BE49-F238E27FC236}">
                <a16:creationId xmlns:a16="http://schemas.microsoft.com/office/drawing/2014/main" id="{120FC9F8-064E-4E50-B1A2-51B6B9E799E6}"/>
              </a:ext>
            </a:extLst>
          </p:cNvPr>
          <p:cNvCxnSpPr>
            <a:cxnSpLocks/>
          </p:cNvCxnSpPr>
          <p:nvPr/>
        </p:nvCxnSpPr>
        <p:spPr>
          <a:xfrm>
            <a:off x="1308338" y="2737373"/>
            <a:ext cx="0" cy="21553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3F53699-10D1-4BEC-ACC0-BEBC9DA5710D}"/>
              </a:ext>
            </a:extLst>
          </p:cNvPr>
          <p:cNvCxnSpPr>
            <a:cxnSpLocks/>
          </p:cNvCxnSpPr>
          <p:nvPr/>
        </p:nvCxnSpPr>
        <p:spPr>
          <a:xfrm>
            <a:off x="6556069" y="2727385"/>
            <a:ext cx="0" cy="199126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FDE06F17-E56D-45B4-85A9-B484571DEDA8}"/>
              </a:ext>
            </a:extLst>
          </p:cNvPr>
          <p:cNvCxnSpPr>
            <a:cxnSpLocks/>
          </p:cNvCxnSpPr>
          <p:nvPr/>
        </p:nvCxnSpPr>
        <p:spPr>
          <a:xfrm flipH="1">
            <a:off x="1424791" y="2737373"/>
            <a:ext cx="723186" cy="21020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962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DFBAD-F11B-48B7-B1A8-A52FB904C4A4}"/>
              </a:ext>
            </a:extLst>
          </p:cNvPr>
          <p:cNvSpPr>
            <a:spLocks noGrp="1"/>
          </p:cNvSpPr>
          <p:nvPr>
            <p:ph type="title"/>
          </p:nvPr>
        </p:nvSpPr>
        <p:spPr/>
        <p:txBody>
          <a:bodyPr/>
          <a:lstStyle/>
          <a:p>
            <a:r>
              <a:rPr lang="en-US" dirty="0"/>
              <a:t>After: Reversal of dependencies</a:t>
            </a:r>
          </a:p>
        </p:txBody>
      </p:sp>
      <p:pic>
        <p:nvPicPr>
          <p:cNvPr id="5" name="Graphic 4" descr="Database">
            <a:extLst>
              <a:ext uri="{FF2B5EF4-FFF2-40B4-BE49-F238E27FC236}">
                <a16:creationId xmlns:a16="http://schemas.microsoft.com/office/drawing/2014/main" id="{CBDED591-A979-48C8-A15C-C8549DF95F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1876245"/>
            <a:ext cx="914400" cy="914400"/>
          </a:xfrm>
          <a:prstGeom prst="rect">
            <a:avLst/>
          </a:prstGeom>
        </p:spPr>
      </p:pic>
      <p:pic>
        <p:nvPicPr>
          <p:cNvPr id="6" name="Graphic 5" descr="Database">
            <a:extLst>
              <a:ext uri="{FF2B5EF4-FFF2-40B4-BE49-F238E27FC236}">
                <a16:creationId xmlns:a16="http://schemas.microsoft.com/office/drawing/2014/main" id="{92A8D979-D9C7-4C4B-84FE-F4A1517FAA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52600" y="1876245"/>
            <a:ext cx="914400" cy="914400"/>
          </a:xfrm>
          <a:prstGeom prst="rect">
            <a:avLst/>
          </a:prstGeom>
        </p:spPr>
      </p:pic>
      <p:pic>
        <p:nvPicPr>
          <p:cNvPr id="7" name="Graphic 6" descr="Database">
            <a:extLst>
              <a:ext uri="{FF2B5EF4-FFF2-40B4-BE49-F238E27FC236}">
                <a16:creationId xmlns:a16="http://schemas.microsoft.com/office/drawing/2014/main" id="{C70B22D0-74E9-4723-AA99-252F9213CF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67000" y="1876245"/>
            <a:ext cx="914400" cy="914400"/>
          </a:xfrm>
          <a:prstGeom prst="rect">
            <a:avLst/>
          </a:prstGeom>
        </p:spPr>
      </p:pic>
      <p:sp>
        <p:nvSpPr>
          <p:cNvPr id="9" name="Rectangle: Rounded Corners 8">
            <a:extLst>
              <a:ext uri="{FF2B5EF4-FFF2-40B4-BE49-F238E27FC236}">
                <a16:creationId xmlns:a16="http://schemas.microsoft.com/office/drawing/2014/main" id="{0C71C429-7744-4ADA-A070-1F175A4FF0F9}"/>
              </a:ext>
            </a:extLst>
          </p:cNvPr>
          <p:cNvSpPr/>
          <p:nvPr/>
        </p:nvSpPr>
        <p:spPr>
          <a:xfrm>
            <a:off x="3856008" y="2009955"/>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655E631-F5E5-4F97-948A-990B3517C1D8}"/>
              </a:ext>
            </a:extLst>
          </p:cNvPr>
          <p:cNvSpPr txBox="1"/>
          <p:nvPr/>
        </p:nvSpPr>
        <p:spPr>
          <a:xfrm>
            <a:off x="3856009" y="2135840"/>
            <a:ext cx="1483742" cy="369332"/>
          </a:xfrm>
          <a:prstGeom prst="rect">
            <a:avLst/>
          </a:prstGeom>
          <a:noFill/>
        </p:spPr>
        <p:txBody>
          <a:bodyPr wrap="square" rtlCol="0">
            <a:spAutoFit/>
          </a:bodyPr>
          <a:lstStyle/>
          <a:p>
            <a:pPr algn="ctr"/>
            <a:r>
              <a:rPr lang="en-US" dirty="0"/>
              <a:t>Accounting</a:t>
            </a:r>
          </a:p>
        </p:txBody>
      </p:sp>
      <p:sp>
        <p:nvSpPr>
          <p:cNvPr id="12" name="Rectangle: Rounded Corners 11">
            <a:extLst>
              <a:ext uri="{FF2B5EF4-FFF2-40B4-BE49-F238E27FC236}">
                <a16:creationId xmlns:a16="http://schemas.microsoft.com/office/drawing/2014/main" id="{C2A08E32-093C-42ED-9580-A4BC90322AEE}"/>
              </a:ext>
            </a:extLst>
          </p:cNvPr>
          <p:cNvSpPr/>
          <p:nvPr/>
        </p:nvSpPr>
        <p:spPr>
          <a:xfrm>
            <a:off x="5742318" y="2009955"/>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7CEE9F-E6D0-4F21-9BBB-C0EE4E5BC10E}"/>
              </a:ext>
            </a:extLst>
          </p:cNvPr>
          <p:cNvSpPr txBox="1"/>
          <p:nvPr/>
        </p:nvSpPr>
        <p:spPr>
          <a:xfrm>
            <a:off x="5742319" y="2135840"/>
            <a:ext cx="1483742" cy="369332"/>
          </a:xfrm>
          <a:prstGeom prst="rect">
            <a:avLst/>
          </a:prstGeom>
          <a:noFill/>
        </p:spPr>
        <p:txBody>
          <a:bodyPr wrap="square" rtlCol="0">
            <a:spAutoFit/>
          </a:bodyPr>
          <a:lstStyle/>
          <a:p>
            <a:pPr algn="ctr"/>
            <a:r>
              <a:rPr lang="en-US" dirty="0"/>
              <a:t>Search</a:t>
            </a:r>
          </a:p>
        </p:txBody>
      </p:sp>
      <p:sp>
        <p:nvSpPr>
          <p:cNvPr id="14" name="Rectangle: Rounded Corners 13">
            <a:extLst>
              <a:ext uri="{FF2B5EF4-FFF2-40B4-BE49-F238E27FC236}">
                <a16:creationId xmlns:a16="http://schemas.microsoft.com/office/drawing/2014/main" id="{B33882B3-533B-4B9B-B8BF-E69F75F2806D}"/>
              </a:ext>
            </a:extLst>
          </p:cNvPr>
          <p:cNvSpPr/>
          <p:nvPr/>
        </p:nvSpPr>
        <p:spPr>
          <a:xfrm>
            <a:off x="7628628" y="2009955"/>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55296B5-D18F-4A55-8823-1F817A445715}"/>
              </a:ext>
            </a:extLst>
          </p:cNvPr>
          <p:cNvSpPr txBox="1"/>
          <p:nvPr/>
        </p:nvSpPr>
        <p:spPr>
          <a:xfrm>
            <a:off x="7628629" y="2135840"/>
            <a:ext cx="1483742" cy="369332"/>
          </a:xfrm>
          <a:prstGeom prst="rect">
            <a:avLst/>
          </a:prstGeom>
          <a:noFill/>
        </p:spPr>
        <p:txBody>
          <a:bodyPr wrap="square" rtlCol="0">
            <a:spAutoFit/>
          </a:bodyPr>
          <a:lstStyle/>
          <a:p>
            <a:pPr algn="ctr"/>
            <a:r>
              <a:rPr lang="en-US" dirty="0"/>
              <a:t>Feedback</a:t>
            </a:r>
          </a:p>
        </p:txBody>
      </p:sp>
      <p:sp>
        <p:nvSpPr>
          <p:cNvPr id="16" name="Rectangle: Rounded Corners 15">
            <a:extLst>
              <a:ext uri="{FF2B5EF4-FFF2-40B4-BE49-F238E27FC236}">
                <a16:creationId xmlns:a16="http://schemas.microsoft.com/office/drawing/2014/main" id="{43179401-B5CE-47F1-851E-43D49E33FF30}"/>
              </a:ext>
            </a:extLst>
          </p:cNvPr>
          <p:cNvSpPr/>
          <p:nvPr/>
        </p:nvSpPr>
        <p:spPr>
          <a:xfrm>
            <a:off x="1997010" y="5704943"/>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9F461A9-DE84-4E75-AFFB-B373621348D9}"/>
              </a:ext>
            </a:extLst>
          </p:cNvPr>
          <p:cNvSpPr txBox="1"/>
          <p:nvPr/>
        </p:nvSpPr>
        <p:spPr>
          <a:xfrm>
            <a:off x="1997011" y="5830828"/>
            <a:ext cx="1483742" cy="369332"/>
          </a:xfrm>
          <a:prstGeom prst="rect">
            <a:avLst/>
          </a:prstGeom>
          <a:noFill/>
        </p:spPr>
        <p:txBody>
          <a:bodyPr wrap="square" rtlCol="0">
            <a:spAutoFit/>
          </a:bodyPr>
          <a:lstStyle/>
          <a:p>
            <a:pPr algn="ctr"/>
            <a:r>
              <a:rPr lang="en-US" dirty="0"/>
              <a:t>Monitoring</a:t>
            </a:r>
          </a:p>
        </p:txBody>
      </p:sp>
      <p:sp>
        <p:nvSpPr>
          <p:cNvPr id="18" name="Rectangle: Rounded Corners 17">
            <a:extLst>
              <a:ext uri="{FF2B5EF4-FFF2-40B4-BE49-F238E27FC236}">
                <a16:creationId xmlns:a16="http://schemas.microsoft.com/office/drawing/2014/main" id="{A8AB39AB-DB42-4647-BA23-7AFC8193A656}"/>
              </a:ext>
            </a:extLst>
          </p:cNvPr>
          <p:cNvSpPr/>
          <p:nvPr/>
        </p:nvSpPr>
        <p:spPr>
          <a:xfrm>
            <a:off x="3856006" y="5690565"/>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1042DB5-947E-4DE7-B15E-FC97F05A3938}"/>
              </a:ext>
            </a:extLst>
          </p:cNvPr>
          <p:cNvSpPr txBox="1"/>
          <p:nvPr/>
        </p:nvSpPr>
        <p:spPr>
          <a:xfrm>
            <a:off x="3856007" y="5816450"/>
            <a:ext cx="1483742" cy="369332"/>
          </a:xfrm>
          <a:prstGeom prst="rect">
            <a:avLst/>
          </a:prstGeom>
          <a:noFill/>
        </p:spPr>
        <p:txBody>
          <a:bodyPr wrap="square" rtlCol="0">
            <a:spAutoFit/>
          </a:bodyPr>
          <a:lstStyle/>
          <a:p>
            <a:pPr algn="ctr"/>
            <a:r>
              <a:rPr lang="en-US" dirty="0"/>
              <a:t>Customers</a:t>
            </a:r>
          </a:p>
        </p:txBody>
      </p:sp>
      <p:sp>
        <p:nvSpPr>
          <p:cNvPr id="20" name="Rectangle: Rounded Corners 19">
            <a:extLst>
              <a:ext uri="{FF2B5EF4-FFF2-40B4-BE49-F238E27FC236}">
                <a16:creationId xmlns:a16="http://schemas.microsoft.com/office/drawing/2014/main" id="{D44E1DFD-8554-4306-A55D-842542341129}"/>
              </a:ext>
            </a:extLst>
          </p:cNvPr>
          <p:cNvSpPr/>
          <p:nvPr/>
        </p:nvSpPr>
        <p:spPr>
          <a:xfrm>
            <a:off x="5742317" y="5690565"/>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E516927-1FE0-4862-A3C0-D7E35E4119C4}"/>
              </a:ext>
            </a:extLst>
          </p:cNvPr>
          <p:cNvSpPr txBox="1"/>
          <p:nvPr/>
        </p:nvSpPr>
        <p:spPr>
          <a:xfrm>
            <a:off x="7601313" y="5830828"/>
            <a:ext cx="1483742" cy="369332"/>
          </a:xfrm>
          <a:prstGeom prst="rect">
            <a:avLst/>
          </a:prstGeom>
          <a:noFill/>
        </p:spPr>
        <p:txBody>
          <a:bodyPr wrap="square" rtlCol="0">
            <a:spAutoFit/>
          </a:bodyPr>
          <a:lstStyle/>
          <a:p>
            <a:pPr algn="ctr"/>
            <a:r>
              <a:rPr lang="en-US" dirty="0"/>
              <a:t>Security</a:t>
            </a:r>
          </a:p>
        </p:txBody>
      </p:sp>
      <p:sp>
        <p:nvSpPr>
          <p:cNvPr id="22" name="Rectangle: Rounded Corners 21">
            <a:extLst>
              <a:ext uri="{FF2B5EF4-FFF2-40B4-BE49-F238E27FC236}">
                <a16:creationId xmlns:a16="http://schemas.microsoft.com/office/drawing/2014/main" id="{0216F05E-4B94-4748-9EB4-4A3E895591BA}"/>
              </a:ext>
            </a:extLst>
          </p:cNvPr>
          <p:cNvSpPr/>
          <p:nvPr/>
        </p:nvSpPr>
        <p:spPr>
          <a:xfrm>
            <a:off x="7628627" y="5704943"/>
            <a:ext cx="148374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75BAF26-92B8-484C-87E1-0F1D81EDC7AE}"/>
              </a:ext>
            </a:extLst>
          </p:cNvPr>
          <p:cNvSpPr txBox="1"/>
          <p:nvPr/>
        </p:nvSpPr>
        <p:spPr>
          <a:xfrm>
            <a:off x="5715002" y="5816450"/>
            <a:ext cx="1483742" cy="369332"/>
          </a:xfrm>
          <a:prstGeom prst="rect">
            <a:avLst/>
          </a:prstGeom>
          <a:noFill/>
        </p:spPr>
        <p:txBody>
          <a:bodyPr wrap="square" rtlCol="0">
            <a:spAutoFit/>
          </a:bodyPr>
          <a:lstStyle/>
          <a:p>
            <a:pPr algn="ctr"/>
            <a:r>
              <a:rPr lang="en-US" dirty="0"/>
              <a:t>Social</a:t>
            </a:r>
          </a:p>
        </p:txBody>
      </p:sp>
      <p:cxnSp>
        <p:nvCxnSpPr>
          <p:cNvPr id="25" name="Straight Arrow Connector 24">
            <a:extLst>
              <a:ext uri="{FF2B5EF4-FFF2-40B4-BE49-F238E27FC236}">
                <a16:creationId xmlns:a16="http://schemas.microsoft.com/office/drawing/2014/main" id="{76E3C390-E44B-4A41-97CB-29ABFA8C8C60}"/>
              </a:ext>
            </a:extLst>
          </p:cNvPr>
          <p:cNvCxnSpPr>
            <a:cxnSpLocks/>
            <a:endCxn id="34" idx="0"/>
          </p:cNvCxnSpPr>
          <p:nvPr/>
        </p:nvCxnSpPr>
        <p:spPr>
          <a:xfrm>
            <a:off x="1293960" y="2772601"/>
            <a:ext cx="3799939" cy="107765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97BD019-13A6-49D5-9BB3-8D8C432DC85A}"/>
              </a:ext>
            </a:extLst>
          </p:cNvPr>
          <p:cNvCxnSpPr>
            <a:cxnSpLocks/>
            <a:stCxn id="9" idx="2"/>
            <a:endCxn id="34" idx="0"/>
          </p:cNvCxnSpPr>
          <p:nvPr/>
        </p:nvCxnSpPr>
        <p:spPr>
          <a:xfrm>
            <a:off x="4597880" y="2631057"/>
            <a:ext cx="496019" cy="12192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5" name="Rectangle: Rounded Corners 44">
            <a:extLst>
              <a:ext uri="{FF2B5EF4-FFF2-40B4-BE49-F238E27FC236}">
                <a16:creationId xmlns:a16="http://schemas.microsoft.com/office/drawing/2014/main" id="{F683B924-2DA0-4E60-B322-CE9A10868B24}"/>
              </a:ext>
            </a:extLst>
          </p:cNvPr>
          <p:cNvSpPr/>
          <p:nvPr/>
        </p:nvSpPr>
        <p:spPr>
          <a:xfrm>
            <a:off x="894983" y="5690565"/>
            <a:ext cx="914400"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87C94A25-0853-4FC4-AEF0-50D05BDFF73D}"/>
              </a:ext>
            </a:extLst>
          </p:cNvPr>
          <p:cNvSpPr txBox="1"/>
          <p:nvPr/>
        </p:nvSpPr>
        <p:spPr>
          <a:xfrm>
            <a:off x="894983" y="5830828"/>
            <a:ext cx="914400" cy="369332"/>
          </a:xfrm>
          <a:prstGeom prst="rect">
            <a:avLst/>
          </a:prstGeom>
          <a:noFill/>
        </p:spPr>
        <p:txBody>
          <a:bodyPr wrap="square" rtlCol="0">
            <a:spAutoFit/>
          </a:bodyPr>
          <a:lstStyle/>
          <a:p>
            <a:pPr algn="ctr"/>
            <a:r>
              <a:rPr lang="en-US" dirty="0"/>
              <a:t>Logs</a:t>
            </a:r>
          </a:p>
        </p:txBody>
      </p:sp>
      <p:sp>
        <p:nvSpPr>
          <p:cNvPr id="34" name="Rectangle: Rounded Corners 33">
            <a:extLst>
              <a:ext uri="{FF2B5EF4-FFF2-40B4-BE49-F238E27FC236}">
                <a16:creationId xmlns:a16="http://schemas.microsoft.com/office/drawing/2014/main" id="{AC58866E-A49C-4B2F-8A65-1497D7A655D8}"/>
              </a:ext>
            </a:extLst>
          </p:cNvPr>
          <p:cNvSpPr/>
          <p:nvPr/>
        </p:nvSpPr>
        <p:spPr>
          <a:xfrm>
            <a:off x="1656272" y="3850260"/>
            <a:ext cx="6875253" cy="621102"/>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AB05C52B-C79C-42A6-91E6-243E6B55F41C}"/>
              </a:ext>
            </a:extLst>
          </p:cNvPr>
          <p:cNvSpPr txBox="1"/>
          <p:nvPr/>
        </p:nvSpPr>
        <p:spPr>
          <a:xfrm>
            <a:off x="1656272" y="3991173"/>
            <a:ext cx="6875253" cy="369332"/>
          </a:xfrm>
          <a:prstGeom prst="rect">
            <a:avLst/>
          </a:prstGeom>
          <a:noFill/>
        </p:spPr>
        <p:txBody>
          <a:bodyPr wrap="square" rtlCol="0">
            <a:spAutoFit/>
          </a:bodyPr>
          <a:lstStyle/>
          <a:p>
            <a:pPr algn="ctr"/>
            <a:r>
              <a:rPr lang="en-US" dirty="0"/>
              <a:t>Unified pipeline</a:t>
            </a:r>
          </a:p>
        </p:txBody>
      </p:sp>
      <p:cxnSp>
        <p:nvCxnSpPr>
          <p:cNvPr id="38" name="Straight Arrow Connector 37">
            <a:extLst>
              <a:ext uri="{FF2B5EF4-FFF2-40B4-BE49-F238E27FC236}">
                <a16:creationId xmlns:a16="http://schemas.microsoft.com/office/drawing/2014/main" id="{F3503EC2-1C9E-4D79-AA21-356E03B91F37}"/>
              </a:ext>
            </a:extLst>
          </p:cNvPr>
          <p:cNvCxnSpPr>
            <a:cxnSpLocks/>
            <a:endCxn id="34" idx="0"/>
          </p:cNvCxnSpPr>
          <p:nvPr/>
        </p:nvCxnSpPr>
        <p:spPr>
          <a:xfrm>
            <a:off x="2208360" y="2762216"/>
            <a:ext cx="2885539" cy="108804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B4EB1795-41C5-446E-858D-A5158EBE3671}"/>
              </a:ext>
            </a:extLst>
          </p:cNvPr>
          <p:cNvCxnSpPr>
            <a:cxnSpLocks/>
            <a:endCxn id="34" idx="0"/>
          </p:cNvCxnSpPr>
          <p:nvPr/>
        </p:nvCxnSpPr>
        <p:spPr>
          <a:xfrm>
            <a:off x="3168049" y="2731322"/>
            <a:ext cx="1925850" cy="11189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6EDBD11-5D09-4B73-9345-62A45EE7947B}"/>
              </a:ext>
            </a:extLst>
          </p:cNvPr>
          <p:cNvCxnSpPr>
            <a:cxnSpLocks/>
            <a:stCxn id="45" idx="0"/>
            <a:endCxn id="34" idx="2"/>
          </p:cNvCxnSpPr>
          <p:nvPr/>
        </p:nvCxnSpPr>
        <p:spPr>
          <a:xfrm flipV="1">
            <a:off x="1352183" y="4471362"/>
            <a:ext cx="3741716" cy="12192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7CA24DD0-9793-478B-A28A-3243448DA7A8}"/>
              </a:ext>
            </a:extLst>
          </p:cNvPr>
          <p:cNvCxnSpPr>
            <a:cxnSpLocks/>
            <a:endCxn id="34" idx="0"/>
          </p:cNvCxnSpPr>
          <p:nvPr/>
        </p:nvCxnSpPr>
        <p:spPr>
          <a:xfrm flipH="1">
            <a:off x="5093899" y="2631057"/>
            <a:ext cx="1323808" cy="12192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CC2EC9E8-757B-4A87-9692-3B5BAC643CAB}"/>
              </a:ext>
            </a:extLst>
          </p:cNvPr>
          <p:cNvCxnSpPr>
            <a:cxnSpLocks/>
            <a:stCxn id="22" idx="0"/>
            <a:endCxn id="34" idx="2"/>
          </p:cNvCxnSpPr>
          <p:nvPr/>
        </p:nvCxnSpPr>
        <p:spPr>
          <a:xfrm flipH="1" flipV="1">
            <a:off x="5093899" y="4471362"/>
            <a:ext cx="3276600" cy="12335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7CD836C-0081-4218-96F7-CB39ECA9E01A}"/>
              </a:ext>
            </a:extLst>
          </p:cNvPr>
          <p:cNvCxnSpPr>
            <a:cxnSpLocks/>
            <a:stCxn id="34" idx="2"/>
            <a:endCxn id="18" idx="0"/>
          </p:cNvCxnSpPr>
          <p:nvPr/>
        </p:nvCxnSpPr>
        <p:spPr>
          <a:xfrm flipH="1">
            <a:off x="4597878" y="4471362"/>
            <a:ext cx="496021" cy="12192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522776E4-0867-4AFC-9A4D-31BB35BCFB91}"/>
              </a:ext>
            </a:extLst>
          </p:cNvPr>
          <p:cNvCxnSpPr>
            <a:cxnSpLocks/>
            <a:stCxn id="14" idx="2"/>
            <a:endCxn id="34" idx="0"/>
          </p:cNvCxnSpPr>
          <p:nvPr/>
        </p:nvCxnSpPr>
        <p:spPr>
          <a:xfrm flipH="1">
            <a:off x="5093899" y="2631057"/>
            <a:ext cx="3276601" cy="12192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96921D0-121D-4CCB-AB2E-2E4CA1CB64A5}"/>
              </a:ext>
            </a:extLst>
          </p:cNvPr>
          <p:cNvCxnSpPr>
            <a:cxnSpLocks/>
            <a:stCxn id="34" idx="2"/>
            <a:endCxn id="20" idx="0"/>
          </p:cNvCxnSpPr>
          <p:nvPr/>
        </p:nvCxnSpPr>
        <p:spPr>
          <a:xfrm>
            <a:off x="5093899" y="4471362"/>
            <a:ext cx="1390290" cy="12192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5E93EC5A-F5CA-4E05-9919-439503FE71B4}"/>
              </a:ext>
            </a:extLst>
          </p:cNvPr>
          <p:cNvCxnSpPr>
            <a:cxnSpLocks/>
            <a:stCxn id="34" idx="2"/>
            <a:endCxn id="16" idx="0"/>
          </p:cNvCxnSpPr>
          <p:nvPr/>
        </p:nvCxnSpPr>
        <p:spPr>
          <a:xfrm flipH="1">
            <a:off x="2738882" y="4471362"/>
            <a:ext cx="2355017" cy="12335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63449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Graphic 25" descr="Database">
            <a:extLst>
              <a:ext uri="{FF2B5EF4-FFF2-40B4-BE49-F238E27FC236}">
                <a16:creationId xmlns:a16="http://schemas.microsoft.com/office/drawing/2014/main" id="{4E16F559-E0A6-44AC-81AE-E97A48B484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7664" y="4166638"/>
            <a:ext cx="697602" cy="697602"/>
          </a:xfrm>
          <a:prstGeom prst="rect">
            <a:avLst/>
          </a:prstGeom>
        </p:spPr>
      </p:pic>
      <p:sp>
        <p:nvSpPr>
          <p:cNvPr id="2" name="Title 1">
            <a:extLst>
              <a:ext uri="{FF2B5EF4-FFF2-40B4-BE49-F238E27FC236}">
                <a16:creationId xmlns:a16="http://schemas.microsoft.com/office/drawing/2014/main" id="{C9C7AF63-B667-476F-9FF9-ED0A38687297}"/>
              </a:ext>
            </a:extLst>
          </p:cNvPr>
          <p:cNvSpPr>
            <a:spLocks noGrp="1"/>
          </p:cNvSpPr>
          <p:nvPr>
            <p:ph type="title"/>
          </p:nvPr>
        </p:nvSpPr>
        <p:spPr>
          <a:xfrm>
            <a:off x="474060" y="-10115"/>
            <a:ext cx="10515600" cy="661418"/>
          </a:xfrm>
        </p:spPr>
        <p:txBody>
          <a:bodyPr>
            <a:normAutofit fontScale="90000"/>
          </a:bodyPr>
          <a:lstStyle/>
          <a:p>
            <a:r>
              <a:rPr lang="en-US" dirty="0"/>
              <a:t>Preferred solution</a:t>
            </a:r>
          </a:p>
        </p:txBody>
      </p:sp>
      <p:pic>
        <p:nvPicPr>
          <p:cNvPr id="8" name="Graphic 7">
            <a:extLst>
              <a:ext uri="{FF2B5EF4-FFF2-40B4-BE49-F238E27FC236}">
                <a16:creationId xmlns:a16="http://schemas.microsoft.com/office/drawing/2014/main" id="{B1F96EB2-69E4-47AD-90A4-C1DED475C2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26999" y="3139987"/>
            <a:ext cx="580412" cy="580412"/>
          </a:xfrm>
          <a:prstGeom prst="rect">
            <a:avLst/>
          </a:prstGeom>
        </p:spPr>
      </p:pic>
      <p:pic>
        <p:nvPicPr>
          <p:cNvPr id="9" name="Picture 4" descr="Related image">
            <a:extLst>
              <a:ext uri="{FF2B5EF4-FFF2-40B4-BE49-F238E27FC236}">
                <a16:creationId xmlns:a16="http://schemas.microsoft.com/office/drawing/2014/main" id="{13600BC9-8CAA-435D-AD12-D3E24CB8416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3847" y="3068772"/>
            <a:ext cx="744958" cy="74495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025F978-E068-410B-BEE9-D116A32E8615}"/>
              </a:ext>
            </a:extLst>
          </p:cNvPr>
          <p:cNvSpPr txBox="1"/>
          <p:nvPr/>
        </p:nvSpPr>
        <p:spPr>
          <a:xfrm>
            <a:off x="4749748" y="3792637"/>
            <a:ext cx="2803583" cy="338554"/>
          </a:xfrm>
          <a:prstGeom prst="rect">
            <a:avLst/>
          </a:prstGeom>
          <a:noFill/>
        </p:spPr>
        <p:txBody>
          <a:bodyPr wrap="square" rtlCol="0">
            <a:spAutoFit/>
          </a:bodyPr>
          <a:lstStyle/>
          <a:p>
            <a:pPr algn="ctr"/>
            <a:r>
              <a:rPr lang="en-US" sz="1600" dirty="0"/>
              <a:t>Event Hubs (Kafka enabled)</a:t>
            </a:r>
          </a:p>
        </p:txBody>
      </p:sp>
      <p:pic>
        <p:nvPicPr>
          <p:cNvPr id="11" name="Graphic 10">
            <a:extLst>
              <a:ext uri="{FF2B5EF4-FFF2-40B4-BE49-F238E27FC236}">
                <a16:creationId xmlns:a16="http://schemas.microsoft.com/office/drawing/2014/main" id="{95014397-955F-41AF-A302-496ECAEB3D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53848" y="2287861"/>
            <a:ext cx="661418" cy="661418"/>
          </a:xfrm>
          <a:prstGeom prst="rect">
            <a:avLst/>
          </a:prstGeom>
        </p:spPr>
      </p:pic>
      <p:sp>
        <p:nvSpPr>
          <p:cNvPr id="13" name="TextBox 12">
            <a:extLst>
              <a:ext uri="{FF2B5EF4-FFF2-40B4-BE49-F238E27FC236}">
                <a16:creationId xmlns:a16="http://schemas.microsoft.com/office/drawing/2014/main" id="{3EF03381-5086-448D-9187-C00E54A0BB21}"/>
              </a:ext>
            </a:extLst>
          </p:cNvPr>
          <p:cNvSpPr txBox="1"/>
          <p:nvPr/>
        </p:nvSpPr>
        <p:spPr>
          <a:xfrm>
            <a:off x="599510" y="1709737"/>
            <a:ext cx="1715771" cy="369332"/>
          </a:xfrm>
          <a:prstGeom prst="rect">
            <a:avLst/>
          </a:prstGeom>
          <a:noFill/>
        </p:spPr>
        <p:txBody>
          <a:bodyPr wrap="square" rtlCol="0">
            <a:spAutoFit/>
          </a:bodyPr>
          <a:lstStyle/>
          <a:p>
            <a:pPr algn="ctr"/>
            <a:r>
              <a:rPr lang="en-US" b="1" dirty="0"/>
              <a:t>Databases</a:t>
            </a:r>
          </a:p>
        </p:txBody>
      </p:sp>
      <p:sp>
        <p:nvSpPr>
          <p:cNvPr id="14" name="Rectangle 13">
            <a:extLst>
              <a:ext uri="{FF2B5EF4-FFF2-40B4-BE49-F238E27FC236}">
                <a16:creationId xmlns:a16="http://schemas.microsoft.com/office/drawing/2014/main" id="{8B3CCA5C-1FFB-4976-B002-E608E9EFA212}"/>
              </a:ext>
            </a:extLst>
          </p:cNvPr>
          <p:cNvSpPr/>
          <p:nvPr/>
        </p:nvSpPr>
        <p:spPr>
          <a:xfrm>
            <a:off x="599510" y="2043376"/>
            <a:ext cx="1733910" cy="3001576"/>
          </a:xfrm>
          <a:prstGeom prst="rect">
            <a:avLst/>
          </a:prstGeom>
          <a:no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6D1EC9-AA78-4D97-BBAF-28C063C32957}"/>
              </a:ext>
            </a:extLst>
          </p:cNvPr>
          <p:cNvSpPr/>
          <p:nvPr/>
        </p:nvSpPr>
        <p:spPr>
          <a:xfrm>
            <a:off x="2472149" y="5044951"/>
            <a:ext cx="7405096" cy="1185916"/>
          </a:xfrm>
          <a:prstGeom prst="rect">
            <a:avLst/>
          </a:prstGeom>
          <a:no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51F721-7BEB-4E0F-BA60-006A8EACCA98}"/>
              </a:ext>
            </a:extLst>
          </p:cNvPr>
          <p:cNvSpPr/>
          <p:nvPr/>
        </p:nvSpPr>
        <p:spPr>
          <a:xfrm>
            <a:off x="10015972" y="2043375"/>
            <a:ext cx="1733910" cy="2994327"/>
          </a:xfrm>
          <a:prstGeom prst="rect">
            <a:avLst/>
          </a:prstGeom>
          <a:no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447FBC76-5DBD-4003-B170-CBAA21B629F8}"/>
              </a:ext>
            </a:extLst>
          </p:cNvPr>
          <p:cNvSpPr txBox="1"/>
          <p:nvPr/>
        </p:nvSpPr>
        <p:spPr>
          <a:xfrm>
            <a:off x="10035558" y="1432738"/>
            <a:ext cx="1733911" cy="646331"/>
          </a:xfrm>
          <a:prstGeom prst="rect">
            <a:avLst/>
          </a:prstGeom>
          <a:noFill/>
        </p:spPr>
        <p:txBody>
          <a:bodyPr wrap="square" rtlCol="0">
            <a:spAutoFit/>
          </a:bodyPr>
          <a:lstStyle/>
          <a:p>
            <a:pPr algn="ctr"/>
            <a:r>
              <a:rPr lang="en-US" b="1" dirty="0"/>
              <a:t>Stream processors</a:t>
            </a:r>
          </a:p>
        </p:txBody>
      </p:sp>
      <p:pic>
        <p:nvPicPr>
          <p:cNvPr id="20" name="Graphic 19">
            <a:extLst>
              <a:ext uri="{FF2B5EF4-FFF2-40B4-BE49-F238E27FC236}">
                <a16:creationId xmlns:a16="http://schemas.microsoft.com/office/drawing/2014/main" id="{97A0298D-96F1-45A2-8D7D-D15C2DE22C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08332" y="2252730"/>
            <a:ext cx="665324" cy="665324"/>
          </a:xfrm>
          <a:prstGeom prst="rect">
            <a:avLst/>
          </a:prstGeom>
        </p:spPr>
      </p:pic>
      <p:pic>
        <p:nvPicPr>
          <p:cNvPr id="21" name="Picture 2" descr="Related image">
            <a:extLst>
              <a:ext uri="{FF2B5EF4-FFF2-40B4-BE49-F238E27FC236}">
                <a16:creationId xmlns:a16="http://schemas.microsoft.com/office/drawing/2014/main" id="{22106B00-9A15-4D2A-8DFB-25EC5A18B2A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97590" y="3127409"/>
            <a:ext cx="1244104" cy="622052"/>
          </a:xfrm>
          <a:prstGeom prst="rect">
            <a:avLst/>
          </a:prstGeom>
          <a:noFill/>
          <a:extLst>
            <a:ext uri="{909E8E84-426E-40DD-AFC4-6F175D3DCCD1}">
              <a14:hiddenFill xmlns:a14="http://schemas.microsoft.com/office/drawing/2010/main">
                <a:solidFill>
                  <a:srgbClr val="FFFFFF"/>
                </a:solidFill>
              </a14:hiddenFill>
            </a:ext>
          </a:extLst>
        </p:spPr>
      </p:pic>
      <p:pic>
        <p:nvPicPr>
          <p:cNvPr id="22" name="Graphic 21">
            <a:extLst>
              <a:ext uri="{FF2B5EF4-FFF2-40B4-BE49-F238E27FC236}">
                <a16:creationId xmlns:a16="http://schemas.microsoft.com/office/drawing/2014/main" id="{6AD153DD-3638-43D8-A8D1-1E473222FDA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682803" y="5258468"/>
            <a:ext cx="586925" cy="586925"/>
          </a:xfrm>
          <a:prstGeom prst="rect">
            <a:avLst/>
          </a:prstGeom>
        </p:spPr>
      </p:pic>
      <p:pic>
        <p:nvPicPr>
          <p:cNvPr id="23" name="Graphic 22">
            <a:extLst>
              <a:ext uri="{FF2B5EF4-FFF2-40B4-BE49-F238E27FC236}">
                <a16:creationId xmlns:a16="http://schemas.microsoft.com/office/drawing/2014/main" id="{F504392C-35BC-4081-B4A7-43045B5780C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879126" y="5223522"/>
            <a:ext cx="621871" cy="621871"/>
          </a:xfrm>
          <a:prstGeom prst="rect">
            <a:avLst/>
          </a:prstGeom>
        </p:spPr>
      </p:pic>
      <p:pic>
        <p:nvPicPr>
          <p:cNvPr id="29" name="Picture 28" descr="A picture containing drawing&#10;&#10;Description automatically generated">
            <a:extLst>
              <a:ext uri="{FF2B5EF4-FFF2-40B4-BE49-F238E27FC236}">
                <a16:creationId xmlns:a16="http://schemas.microsoft.com/office/drawing/2014/main" id="{4384BB32-EBEC-4026-B749-8E3FC533EDEA}"/>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561534" y="4221454"/>
            <a:ext cx="642786" cy="642786"/>
          </a:xfrm>
          <a:prstGeom prst="rect">
            <a:avLst/>
          </a:prstGeom>
        </p:spPr>
      </p:pic>
      <p:cxnSp>
        <p:nvCxnSpPr>
          <p:cNvPr id="31" name="Straight Arrow Connector 30">
            <a:extLst>
              <a:ext uri="{FF2B5EF4-FFF2-40B4-BE49-F238E27FC236}">
                <a16:creationId xmlns:a16="http://schemas.microsoft.com/office/drawing/2014/main" id="{6655B873-07D2-4417-8713-2C6C328C89B5}"/>
              </a:ext>
            </a:extLst>
          </p:cNvPr>
          <p:cNvCxnSpPr>
            <a:cxnSpLocks/>
            <a:endCxn id="27" idx="1"/>
          </p:cNvCxnSpPr>
          <p:nvPr/>
        </p:nvCxnSpPr>
        <p:spPr>
          <a:xfrm>
            <a:off x="2333420" y="2573610"/>
            <a:ext cx="2475652" cy="100801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CBDB8B20-6EDF-4AD6-884C-815107DFA75A}"/>
              </a:ext>
            </a:extLst>
          </p:cNvPr>
          <p:cNvCxnSpPr>
            <a:cxnSpLocks/>
            <a:stCxn id="27" idx="3"/>
          </p:cNvCxnSpPr>
          <p:nvPr/>
        </p:nvCxnSpPr>
        <p:spPr>
          <a:xfrm>
            <a:off x="7553331" y="3581627"/>
            <a:ext cx="2456136" cy="6778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833CF93-FE70-4FEA-A696-86451D23EFE7}"/>
              </a:ext>
            </a:extLst>
          </p:cNvPr>
          <p:cNvCxnSpPr>
            <a:cxnSpLocks/>
            <a:endCxn id="27" idx="1"/>
          </p:cNvCxnSpPr>
          <p:nvPr/>
        </p:nvCxnSpPr>
        <p:spPr>
          <a:xfrm flipV="1">
            <a:off x="2333420" y="3581627"/>
            <a:ext cx="2475652" cy="104030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488A71FD-F43A-468E-8EC0-2C849E525058}"/>
              </a:ext>
            </a:extLst>
          </p:cNvPr>
          <p:cNvSpPr/>
          <p:nvPr/>
        </p:nvSpPr>
        <p:spPr>
          <a:xfrm>
            <a:off x="4809072" y="2886126"/>
            <a:ext cx="2744259" cy="1391002"/>
          </a:xfrm>
          <a:prstGeom prst="rect">
            <a:avLst/>
          </a:prstGeom>
          <a:no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416076E-12D3-4E1E-AE5E-B3661D4F3122}"/>
              </a:ext>
            </a:extLst>
          </p:cNvPr>
          <p:cNvCxnSpPr>
            <a:cxnSpLocks/>
            <a:stCxn id="27" idx="3"/>
          </p:cNvCxnSpPr>
          <p:nvPr/>
        </p:nvCxnSpPr>
        <p:spPr>
          <a:xfrm flipV="1">
            <a:off x="7553331" y="2633619"/>
            <a:ext cx="2443054" cy="94800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F004B5F2-E6B1-4D4C-B131-BC91DE3B9A44}"/>
              </a:ext>
            </a:extLst>
          </p:cNvPr>
          <p:cNvCxnSpPr>
            <a:cxnSpLocks/>
            <a:stCxn id="27" idx="3"/>
          </p:cNvCxnSpPr>
          <p:nvPr/>
        </p:nvCxnSpPr>
        <p:spPr>
          <a:xfrm>
            <a:off x="7553331" y="3581627"/>
            <a:ext cx="2443054" cy="100801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37B762C7-15E1-4FAC-9995-BBA0A9227683}"/>
              </a:ext>
            </a:extLst>
          </p:cNvPr>
          <p:cNvCxnSpPr>
            <a:cxnSpLocks/>
            <a:endCxn id="27" idx="1"/>
          </p:cNvCxnSpPr>
          <p:nvPr/>
        </p:nvCxnSpPr>
        <p:spPr>
          <a:xfrm flipV="1">
            <a:off x="2333420" y="3581627"/>
            <a:ext cx="2475652" cy="324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9" name="Plus Sign 48">
            <a:extLst>
              <a:ext uri="{FF2B5EF4-FFF2-40B4-BE49-F238E27FC236}">
                <a16:creationId xmlns:a16="http://schemas.microsoft.com/office/drawing/2014/main" id="{CAE09A53-4ABA-46EB-81E7-7AC5AF5B13D2}"/>
              </a:ext>
            </a:extLst>
          </p:cNvPr>
          <p:cNvSpPr/>
          <p:nvPr/>
        </p:nvSpPr>
        <p:spPr>
          <a:xfrm>
            <a:off x="6076775" y="3288535"/>
            <a:ext cx="283335" cy="292337"/>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Database">
            <a:extLst>
              <a:ext uri="{FF2B5EF4-FFF2-40B4-BE49-F238E27FC236}">
                <a16:creationId xmlns:a16="http://schemas.microsoft.com/office/drawing/2014/main" id="{B8EFC63C-1A8A-4C25-BCD0-ED718F91DC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9572" y="3276771"/>
            <a:ext cx="697602" cy="697602"/>
          </a:xfrm>
          <a:prstGeom prst="rect">
            <a:avLst/>
          </a:prstGeom>
        </p:spPr>
      </p:pic>
      <p:sp>
        <p:nvSpPr>
          <p:cNvPr id="52" name="Freeform 34">
            <a:extLst>
              <a:ext uri="{FF2B5EF4-FFF2-40B4-BE49-F238E27FC236}">
                <a16:creationId xmlns:a16="http://schemas.microsoft.com/office/drawing/2014/main" id="{4AA144E9-A63C-41E2-837F-AC188EEE59A1}"/>
              </a:ext>
            </a:extLst>
          </p:cNvPr>
          <p:cNvSpPr>
            <a:spLocks noChangeAspect="1" noEditPoints="1"/>
          </p:cNvSpPr>
          <p:nvPr/>
        </p:nvSpPr>
        <p:spPr bwMode="auto">
          <a:xfrm>
            <a:off x="4075449" y="5276889"/>
            <a:ext cx="621871" cy="568504"/>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5">
              <a:lumMod val="50000"/>
            </a:schemeClr>
          </a:solidFill>
          <a:ln>
            <a:noFill/>
          </a:ln>
        </p:spPr>
        <p:txBody>
          <a:bodyPr vert="horz" wrap="square" lIns="63015" tIns="31508" rIns="63015" bIns="31508" numCol="1" anchor="t" anchorCtr="0" compatLnSpc="1">
            <a:prstTxWarp prst="textNoShape">
              <a:avLst/>
            </a:prstTxWarp>
          </a:bodyPr>
          <a:lstStyle/>
          <a:p>
            <a:pPr defTabSz="857055">
              <a:defRPr/>
            </a:pPr>
            <a:endParaRPr lang="en-US" sz="1239" kern="0">
              <a:solidFill>
                <a:srgbClr val="404040"/>
              </a:solidFill>
              <a:latin typeface="Segoe UI"/>
            </a:endParaRPr>
          </a:p>
        </p:txBody>
      </p:sp>
      <p:sp>
        <p:nvSpPr>
          <p:cNvPr id="55" name="TextBox 54">
            <a:extLst>
              <a:ext uri="{FF2B5EF4-FFF2-40B4-BE49-F238E27FC236}">
                <a16:creationId xmlns:a16="http://schemas.microsoft.com/office/drawing/2014/main" id="{3D48B412-975E-4BA4-944E-334D1C088BA3}"/>
              </a:ext>
            </a:extLst>
          </p:cNvPr>
          <p:cNvSpPr txBox="1"/>
          <p:nvPr/>
        </p:nvSpPr>
        <p:spPr>
          <a:xfrm>
            <a:off x="7395980" y="5788577"/>
            <a:ext cx="1160570" cy="338554"/>
          </a:xfrm>
          <a:prstGeom prst="rect">
            <a:avLst/>
          </a:prstGeom>
          <a:noFill/>
        </p:spPr>
        <p:txBody>
          <a:bodyPr wrap="square" rtlCol="0">
            <a:spAutoFit/>
          </a:bodyPr>
          <a:lstStyle/>
          <a:p>
            <a:pPr algn="ctr"/>
            <a:r>
              <a:rPr lang="en-US" sz="1600" dirty="0"/>
              <a:t>Functions</a:t>
            </a:r>
          </a:p>
        </p:txBody>
      </p:sp>
      <p:sp>
        <p:nvSpPr>
          <p:cNvPr id="61" name="Rectangle 60">
            <a:extLst>
              <a:ext uri="{FF2B5EF4-FFF2-40B4-BE49-F238E27FC236}">
                <a16:creationId xmlns:a16="http://schemas.microsoft.com/office/drawing/2014/main" id="{FF3F9326-7FF9-45BD-BB79-611365013ECB}"/>
              </a:ext>
            </a:extLst>
          </p:cNvPr>
          <p:cNvSpPr/>
          <p:nvPr/>
        </p:nvSpPr>
        <p:spPr>
          <a:xfrm>
            <a:off x="2471623" y="1041761"/>
            <a:ext cx="7405096" cy="986703"/>
          </a:xfrm>
          <a:prstGeom prst="rect">
            <a:avLst/>
          </a:prstGeom>
          <a:noFill/>
          <a:ln w="31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34EF1D0F-7CD7-4D37-B5E0-2CB88C91B928}"/>
              </a:ext>
            </a:extLst>
          </p:cNvPr>
          <p:cNvSpPr txBox="1"/>
          <p:nvPr/>
        </p:nvSpPr>
        <p:spPr>
          <a:xfrm>
            <a:off x="5487871" y="5802271"/>
            <a:ext cx="1373650" cy="338554"/>
          </a:xfrm>
          <a:prstGeom prst="rect">
            <a:avLst/>
          </a:prstGeom>
          <a:noFill/>
        </p:spPr>
        <p:txBody>
          <a:bodyPr wrap="square" rtlCol="0">
            <a:spAutoFit/>
          </a:bodyPr>
          <a:lstStyle/>
          <a:p>
            <a:pPr algn="ctr"/>
            <a:r>
              <a:rPr lang="en-US" sz="1600" dirty="0"/>
              <a:t>Logic Apps</a:t>
            </a:r>
          </a:p>
        </p:txBody>
      </p:sp>
      <p:sp>
        <p:nvSpPr>
          <p:cNvPr id="64" name="TextBox 63">
            <a:extLst>
              <a:ext uri="{FF2B5EF4-FFF2-40B4-BE49-F238E27FC236}">
                <a16:creationId xmlns:a16="http://schemas.microsoft.com/office/drawing/2014/main" id="{79E12178-AD1D-47F6-8FBC-F7F25769AC91}"/>
              </a:ext>
            </a:extLst>
          </p:cNvPr>
          <p:cNvSpPr txBox="1"/>
          <p:nvPr/>
        </p:nvSpPr>
        <p:spPr>
          <a:xfrm>
            <a:off x="3666730" y="5823107"/>
            <a:ext cx="1373650" cy="338554"/>
          </a:xfrm>
          <a:prstGeom prst="rect">
            <a:avLst/>
          </a:prstGeom>
          <a:noFill/>
        </p:spPr>
        <p:txBody>
          <a:bodyPr wrap="square" rtlCol="0">
            <a:spAutoFit/>
          </a:bodyPr>
          <a:lstStyle/>
          <a:p>
            <a:pPr algn="ctr"/>
            <a:r>
              <a:rPr lang="en-US" sz="1600" dirty="0"/>
              <a:t>Applications</a:t>
            </a:r>
          </a:p>
        </p:txBody>
      </p:sp>
      <p:cxnSp>
        <p:nvCxnSpPr>
          <p:cNvPr id="67" name="Straight Arrow Connector 66">
            <a:extLst>
              <a:ext uri="{FF2B5EF4-FFF2-40B4-BE49-F238E27FC236}">
                <a16:creationId xmlns:a16="http://schemas.microsoft.com/office/drawing/2014/main" id="{C646FB38-4BA1-42C7-8F95-99F8EC50E625}"/>
              </a:ext>
            </a:extLst>
          </p:cNvPr>
          <p:cNvCxnSpPr>
            <a:cxnSpLocks/>
            <a:endCxn id="27" idx="2"/>
          </p:cNvCxnSpPr>
          <p:nvPr/>
        </p:nvCxnSpPr>
        <p:spPr>
          <a:xfrm flipV="1">
            <a:off x="4345424" y="4277128"/>
            <a:ext cx="1835778" cy="76782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F42DFC0D-E1FC-4B3E-9E5F-4BA525583438}"/>
              </a:ext>
            </a:extLst>
          </p:cNvPr>
          <p:cNvCxnSpPr>
            <a:cxnSpLocks/>
            <a:stCxn id="17" idx="0"/>
            <a:endCxn id="27" idx="2"/>
          </p:cNvCxnSpPr>
          <p:nvPr/>
        </p:nvCxnSpPr>
        <p:spPr>
          <a:xfrm flipV="1">
            <a:off x="6174697" y="4277128"/>
            <a:ext cx="6505" cy="76782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67F8A0FE-8951-4C9A-8E75-00EC8617EDC5}"/>
              </a:ext>
            </a:extLst>
          </p:cNvPr>
          <p:cNvCxnSpPr>
            <a:cxnSpLocks/>
            <a:stCxn id="27" idx="0"/>
            <a:endCxn id="61" idx="2"/>
          </p:cNvCxnSpPr>
          <p:nvPr/>
        </p:nvCxnSpPr>
        <p:spPr>
          <a:xfrm flipH="1" flipV="1">
            <a:off x="6174171" y="2028464"/>
            <a:ext cx="7031" cy="85766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8CE78791-E1B4-448C-9931-665720DAA74D}"/>
              </a:ext>
            </a:extLst>
          </p:cNvPr>
          <p:cNvCxnSpPr>
            <a:cxnSpLocks/>
            <a:endCxn id="27" idx="2"/>
          </p:cNvCxnSpPr>
          <p:nvPr/>
        </p:nvCxnSpPr>
        <p:spPr>
          <a:xfrm flipH="1" flipV="1">
            <a:off x="6181202" y="4277128"/>
            <a:ext cx="1704797" cy="7605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3" name="Freeform 34">
            <a:extLst>
              <a:ext uri="{FF2B5EF4-FFF2-40B4-BE49-F238E27FC236}">
                <a16:creationId xmlns:a16="http://schemas.microsoft.com/office/drawing/2014/main" id="{A9DD4EEA-1ACE-45A9-8305-44EBAED1F28E}"/>
              </a:ext>
            </a:extLst>
          </p:cNvPr>
          <p:cNvSpPr>
            <a:spLocks noChangeAspect="1" noEditPoints="1"/>
          </p:cNvSpPr>
          <p:nvPr/>
        </p:nvSpPr>
        <p:spPr bwMode="auto">
          <a:xfrm>
            <a:off x="4066008" y="1158604"/>
            <a:ext cx="621871" cy="568504"/>
          </a:xfrm>
          <a:custGeom>
            <a:avLst/>
            <a:gdLst>
              <a:gd name="T0" fmla="*/ 190 w 902"/>
              <a:gd name="T1" fmla="*/ 259 h 888"/>
              <a:gd name="T2" fmla="*/ 190 w 902"/>
              <a:gd name="T3" fmla="*/ 476 h 888"/>
              <a:gd name="T4" fmla="*/ 0 w 902"/>
              <a:gd name="T5" fmla="*/ 366 h 888"/>
              <a:gd name="T6" fmla="*/ 0 w 902"/>
              <a:gd name="T7" fmla="*/ 150 h 888"/>
              <a:gd name="T8" fmla="*/ 190 w 902"/>
              <a:gd name="T9" fmla="*/ 259 h 888"/>
              <a:gd name="T10" fmla="*/ 238 w 902"/>
              <a:gd name="T11" fmla="*/ 259 h 888"/>
              <a:gd name="T12" fmla="*/ 238 w 902"/>
              <a:gd name="T13" fmla="*/ 476 h 888"/>
              <a:gd name="T14" fmla="*/ 428 w 902"/>
              <a:gd name="T15" fmla="*/ 366 h 888"/>
              <a:gd name="T16" fmla="*/ 428 w 902"/>
              <a:gd name="T17" fmla="*/ 150 h 888"/>
              <a:gd name="T18" fmla="*/ 238 w 902"/>
              <a:gd name="T19" fmla="*/ 259 h 888"/>
              <a:gd name="T20" fmla="*/ 405 w 902"/>
              <a:gd name="T21" fmla="*/ 107 h 888"/>
              <a:gd name="T22" fmla="*/ 214 w 902"/>
              <a:gd name="T23" fmla="*/ 0 h 888"/>
              <a:gd name="T24" fmla="*/ 24 w 902"/>
              <a:gd name="T25" fmla="*/ 107 h 888"/>
              <a:gd name="T26" fmla="*/ 214 w 902"/>
              <a:gd name="T27" fmla="*/ 216 h 888"/>
              <a:gd name="T28" fmla="*/ 405 w 902"/>
              <a:gd name="T29" fmla="*/ 107 h 888"/>
              <a:gd name="T30" fmla="*/ 476 w 902"/>
              <a:gd name="T31" fmla="*/ 150 h 888"/>
              <a:gd name="T32" fmla="*/ 474 w 902"/>
              <a:gd name="T33" fmla="*/ 366 h 888"/>
              <a:gd name="T34" fmla="*/ 664 w 902"/>
              <a:gd name="T35" fmla="*/ 476 h 888"/>
              <a:gd name="T36" fmla="*/ 667 w 902"/>
              <a:gd name="T37" fmla="*/ 259 h 888"/>
              <a:gd name="T38" fmla="*/ 476 w 902"/>
              <a:gd name="T39" fmla="*/ 150 h 888"/>
              <a:gd name="T40" fmla="*/ 712 w 902"/>
              <a:gd name="T41" fmla="*/ 259 h 888"/>
              <a:gd name="T42" fmla="*/ 712 w 902"/>
              <a:gd name="T43" fmla="*/ 476 h 888"/>
              <a:gd name="T44" fmla="*/ 902 w 902"/>
              <a:gd name="T45" fmla="*/ 366 h 888"/>
              <a:gd name="T46" fmla="*/ 902 w 902"/>
              <a:gd name="T47" fmla="*/ 150 h 888"/>
              <a:gd name="T48" fmla="*/ 712 w 902"/>
              <a:gd name="T49" fmla="*/ 259 h 888"/>
              <a:gd name="T50" fmla="*/ 879 w 902"/>
              <a:gd name="T51" fmla="*/ 107 h 888"/>
              <a:gd name="T52" fmla="*/ 688 w 902"/>
              <a:gd name="T53" fmla="*/ 0 h 888"/>
              <a:gd name="T54" fmla="*/ 500 w 902"/>
              <a:gd name="T55" fmla="*/ 107 h 888"/>
              <a:gd name="T56" fmla="*/ 690 w 902"/>
              <a:gd name="T57" fmla="*/ 216 h 888"/>
              <a:gd name="T58" fmla="*/ 879 w 902"/>
              <a:gd name="T59" fmla="*/ 107 h 888"/>
              <a:gd name="T60" fmla="*/ 238 w 902"/>
              <a:gd name="T61" fmla="*/ 559 h 888"/>
              <a:gd name="T62" fmla="*/ 238 w 902"/>
              <a:gd name="T63" fmla="*/ 778 h 888"/>
              <a:gd name="T64" fmla="*/ 428 w 902"/>
              <a:gd name="T65" fmla="*/ 888 h 888"/>
              <a:gd name="T66" fmla="*/ 428 w 902"/>
              <a:gd name="T67" fmla="*/ 669 h 888"/>
              <a:gd name="T68" fmla="*/ 238 w 902"/>
              <a:gd name="T69" fmla="*/ 559 h 888"/>
              <a:gd name="T70" fmla="*/ 476 w 902"/>
              <a:gd name="T71" fmla="*/ 669 h 888"/>
              <a:gd name="T72" fmla="*/ 476 w 902"/>
              <a:gd name="T73" fmla="*/ 888 h 888"/>
              <a:gd name="T74" fmla="*/ 664 w 902"/>
              <a:gd name="T75" fmla="*/ 778 h 888"/>
              <a:gd name="T76" fmla="*/ 667 w 902"/>
              <a:gd name="T77" fmla="*/ 559 h 888"/>
              <a:gd name="T78" fmla="*/ 476 w 902"/>
              <a:gd name="T79" fmla="*/ 669 h 888"/>
              <a:gd name="T80" fmla="*/ 643 w 902"/>
              <a:gd name="T81" fmla="*/ 519 h 888"/>
              <a:gd name="T82" fmla="*/ 452 w 902"/>
              <a:gd name="T83" fmla="*/ 409 h 888"/>
              <a:gd name="T84" fmla="*/ 262 w 902"/>
              <a:gd name="T85" fmla="*/ 519 h 888"/>
              <a:gd name="T86" fmla="*/ 452 w 902"/>
              <a:gd name="T87" fmla="*/ 628 h 888"/>
              <a:gd name="T88" fmla="*/ 643 w 902"/>
              <a:gd name="T89" fmla="*/ 519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2" h="888">
                <a:moveTo>
                  <a:pt x="190" y="259"/>
                </a:moveTo>
                <a:lnTo>
                  <a:pt x="190" y="476"/>
                </a:lnTo>
                <a:lnTo>
                  <a:pt x="0" y="366"/>
                </a:lnTo>
                <a:lnTo>
                  <a:pt x="0" y="150"/>
                </a:lnTo>
                <a:lnTo>
                  <a:pt x="190" y="259"/>
                </a:lnTo>
                <a:close/>
                <a:moveTo>
                  <a:pt x="238" y="259"/>
                </a:moveTo>
                <a:lnTo>
                  <a:pt x="238" y="476"/>
                </a:lnTo>
                <a:lnTo>
                  <a:pt x="428" y="366"/>
                </a:lnTo>
                <a:lnTo>
                  <a:pt x="428" y="150"/>
                </a:lnTo>
                <a:lnTo>
                  <a:pt x="238" y="259"/>
                </a:lnTo>
                <a:close/>
                <a:moveTo>
                  <a:pt x="405" y="107"/>
                </a:moveTo>
                <a:lnTo>
                  <a:pt x="214" y="0"/>
                </a:lnTo>
                <a:lnTo>
                  <a:pt x="24" y="107"/>
                </a:lnTo>
                <a:lnTo>
                  <a:pt x="214" y="216"/>
                </a:lnTo>
                <a:lnTo>
                  <a:pt x="405" y="107"/>
                </a:lnTo>
                <a:close/>
                <a:moveTo>
                  <a:pt x="476" y="150"/>
                </a:moveTo>
                <a:lnTo>
                  <a:pt x="474" y="366"/>
                </a:lnTo>
                <a:lnTo>
                  <a:pt x="664" y="476"/>
                </a:lnTo>
                <a:lnTo>
                  <a:pt x="667" y="259"/>
                </a:lnTo>
                <a:lnTo>
                  <a:pt x="476" y="150"/>
                </a:lnTo>
                <a:close/>
                <a:moveTo>
                  <a:pt x="712" y="259"/>
                </a:moveTo>
                <a:lnTo>
                  <a:pt x="712" y="476"/>
                </a:lnTo>
                <a:lnTo>
                  <a:pt x="902" y="366"/>
                </a:lnTo>
                <a:lnTo>
                  <a:pt x="902" y="150"/>
                </a:lnTo>
                <a:lnTo>
                  <a:pt x="712" y="259"/>
                </a:lnTo>
                <a:close/>
                <a:moveTo>
                  <a:pt x="879" y="107"/>
                </a:moveTo>
                <a:lnTo>
                  <a:pt x="688" y="0"/>
                </a:lnTo>
                <a:lnTo>
                  <a:pt x="500" y="107"/>
                </a:lnTo>
                <a:lnTo>
                  <a:pt x="690" y="216"/>
                </a:lnTo>
                <a:lnTo>
                  <a:pt x="879" y="107"/>
                </a:lnTo>
                <a:close/>
                <a:moveTo>
                  <a:pt x="238" y="559"/>
                </a:moveTo>
                <a:lnTo>
                  <a:pt x="238" y="778"/>
                </a:lnTo>
                <a:lnTo>
                  <a:pt x="428" y="888"/>
                </a:lnTo>
                <a:lnTo>
                  <a:pt x="428" y="669"/>
                </a:lnTo>
                <a:lnTo>
                  <a:pt x="238" y="559"/>
                </a:lnTo>
                <a:close/>
                <a:moveTo>
                  <a:pt x="476" y="669"/>
                </a:moveTo>
                <a:lnTo>
                  <a:pt x="476" y="888"/>
                </a:lnTo>
                <a:lnTo>
                  <a:pt x="664" y="778"/>
                </a:lnTo>
                <a:lnTo>
                  <a:pt x="667" y="559"/>
                </a:lnTo>
                <a:lnTo>
                  <a:pt x="476" y="669"/>
                </a:lnTo>
                <a:close/>
                <a:moveTo>
                  <a:pt x="643" y="519"/>
                </a:moveTo>
                <a:lnTo>
                  <a:pt x="452" y="409"/>
                </a:lnTo>
                <a:lnTo>
                  <a:pt x="262" y="519"/>
                </a:lnTo>
                <a:lnTo>
                  <a:pt x="452" y="628"/>
                </a:lnTo>
                <a:lnTo>
                  <a:pt x="643" y="519"/>
                </a:lnTo>
                <a:close/>
              </a:path>
            </a:pathLst>
          </a:custGeom>
          <a:solidFill>
            <a:schemeClr val="accent5">
              <a:lumMod val="50000"/>
            </a:schemeClr>
          </a:solidFill>
          <a:ln>
            <a:noFill/>
          </a:ln>
        </p:spPr>
        <p:txBody>
          <a:bodyPr vert="horz" wrap="square" lIns="63015" tIns="31508" rIns="63015" bIns="31508" numCol="1" anchor="t" anchorCtr="0" compatLnSpc="1">
            <a:prstTxWarp prst="textNoShape">
              <a:avLst/>
            </a:prstTxWarp>
          </a:bodyPr>
          <a:lstStyle/>
          <a:p>
            <a:pPr defTabSz="857055">
              <a:defRPr/>
            </a:pPr>
            <a:endParaRPr lang="en-US" sz="1239" kern="0">
              <a:solidFill>
                <a:srgbClr val="404040"/>
              </a:solidFill>
              <a:latin typeface="Segoe UI"/>
            </a:endParaRPr>
          </a:p>
        </p:txBody>
      </p:sp>
      <p:sp>
        <p:nvSpPr>
          <p:cNvPr id="104" name="TextBox 103">
            <a:extLst>
              <a:ext uri="{FF2B5EF4-FFF2-40B4-BE49-F238E27FC236}">
                <a16:creationId xmlns:a16="http://schemas.microsoft.com/office/drawing/2014/main" id="{2A01FAB5-AE14-482E-A926-00579C8606C2}"/>
              </a:ext>
            </a:extLst>
          </p:cNvPr>
          <p:cNvSpPr txBox="1"/>
          <p:nvPr/>
        </p:nvSpPr>
        <p:spPr>
          <a:xfrm>
            <a:off x="7024451" y="1656270"/>
            <a:ext cx="1978141" cy="338554"/>
          </a:xfrm>
          <a:prstGeom prst="rect">
            <a:avLst/>
          </a:prstGeom>
          <a:noFill/>
        </p:spPr>
        <p:txBody>
          <a:bodyPr wrap="square" rtlCol="0">
            <a:spAutoFit/>
          </a:bodyPr>
          <a:lstStyle/>
          <a:p>
            <a:pPr algn="ctr"/>
            <a:r>
              <a:rPr lang="en-US" sz="1600" dirty="0"/>
              <a:t>Legacy applications</a:t>
            </a:r>
          </a:p>
        </p:txBody>
      </p:sp>
      <p:sp>
        <p:nvSpPr>
          <p:cNvPr id="105" name="TextBox 104">
            <a:extLst>
              <a:ext uri="{FF2B5EF4-FFF2-40B4-BE49-F238E27FC236}">
                <a16:creationId xmlns:a16="http://schemas.microsoft.com/office/drawing/2014/main" id="{85732D56-C34B-41D8-8FBE-040A24527D7F}"/>
              </a:ext>
            </a:extLst>
          </p:cNvPr>
          <p:cNvSpPr txBox="1"/>
          <p:nvPr/>
        </p:nvSpPr>
        <p:spPr>
          <a:xfrm>
            <a:off x="5478430" y="1683986"/>
            <a:ext cx="1373650" cy="338554"/>
          </a:xfrm>
          <a:prstGeom prst="rect">
            <a:avLst/>
          </a:prstGeom>
          <a:noFill/>
        </p:spPr>
        <p:txBody>
          <a:bodyPr wrap="square" rtlCol="0">
            <a:spAutoFit/>
          </a:bodyPr>
          <a:lstStyle/>
          <a:p>
            <a:pPr algn="ctr"/>
            <a:r>
              <a:rPr lang="en-US" sz="1600" dirty="0"/>
              <a:t>Devices</a:t>
            </a:r>
          </a:p>
        </p:txBody>
      </p:sp>
      <p:sp>
        <p:nvSpPr>
          <p:cNvPr id="106" name="TextBox 105">
            <a:extLst>
              <a:ext uri="{FF2B5EF4-FFF2-40B4-BE49-F238E27FC236}">
                <a16:creationId xmlns:a16="http://schemas.microsoft.com/office/drawing/2014/main" id="{B8030A0C-2F7F-4BEF-82EB-ABF8757255B1}"/>
              </a:ext>
            </a:extLst>
          </p:cNvPr>
          <p:cNvSpPr txBox="1"/>
          <p:nvPr/>
        </p:nvSpPr>
        <p:spPr>
          <a:xfrm>
            <a:off x="3657289" y="1704822"/>
            <a:ext cx="1373650" cy="338554"/>
          </a:xfrm>
          <a:prstGeom prst="rect">
            <a:avLst/>
          </a:prstGeom>
          <a:noFill/>
        </p:spPr>
        <p:txBody>
          <a:bodyPr wrap="square" rtlCol="0">
            <a:spAutoFit/>
          </a:bodyPr>
          <a:lstStyle/>
          <a:p>
            <a:pPr algn="ctr"/>
            <a:r>
              <a:rPr lang="en-US" sz="1600" dirty="0"/>
              <a:t>Applications</a:t>
            </a:r>
          </a:p>
        </p:txBody>
      </p:sp>
      <p:sp>
        <p:nvSpPr>
          <p:cNvPr id="116" name="TextBox 115">
            <a:extLst>
              <a:ext uri="{FF2B5EF4-FFF2-40B4-BE49-F238E27FC236}">
                <a16:creationId xmlns:a16="http://schemas.microsoft.com/office/drawing/2014/main" id="{9B79BB79-4E45-4699-91D3-F3B817F14CD9}"/>
              </a:ext>
            </a:extLst>
          </p:cNvPr>
          <p:cNvSpPr txBox="1"/>
          <p:nvPr/>
        </p:nvSpPr>
        <p:spPr>
          <a:xfrm>
            <a:off x="2471624" y="672428"/>
            <a:ext cx="7405096" cy="369332"/>
          </a:xfrm>
          <a:prstGeom prst="rect">
            <a:avLst/>
          </a:prstGeom>
          <a:noFill/>
        </p:spPr>
        <p:txBody>
          <a:bodyPr wrap="square" rtlCol="0">
            <a:spAutoFit/>
          </a:bodyPr>
          <a:lstStyle/>
          <a:p>
            <a:pPr algn="ctr"/>
            <a:r>
              <a:rPr lang="en-US" b="1" dirty="0"/>
              <a:t>Producers</a:t>
            </a:r>
          </a:p>
        </p:txBody>
      </p:sp>
      <p:sp>
        <p:nvSpPr>
          <p:cNvPr id="117" name="TextBox 116">
            <a:extLst>
              <a:ext uri="{FF2B5EF4-FFF2-40B4-BE49-F238E27FC236}">
                <a16:creationId xmlns:a16="http://schemas.microsoft.com/office/drawing/2014/main" id="{848D2E8E-E850-4486-90E2-517F746B45E9}"/>
              </a:ext>
            </a:extLst>
          </p:cNvPr>
          <p:cNvSpPr txBox="1"/>
          <p:nvPr/>
        </p:nvSpPr>
        <p:spPr>
          <a:xfrm>
            <a:off x="2471623" y="6235442"/>
            <a:ext cx="7405096" cy="369332"/>
          </a:xfrm>
          <a:prstGeom prst="rect">
            <a:avLst/>
          </a:prstGeom>
          <a:noFill/>
        </p:spPr>
        <p:txBody>
          <a:bodyPr wrap="square" rtlCol="0">
            <a:spAutoFit/>
          </a:bodyPr>
          <a:lstStyle/>
          <a:p>
            <a:pPr algn="ctr"/>
            <a:r>
              <a:rPr lang="en-US" b="1" dirty="0"/>
              <a:t>Consumers</a:t>
            </a:r>
          </a:p>
        </p:txBody>
      </p:sp>
      <p:pic>
        <p:nvPicPr>
          <p:cNvPr id="124" name="Graphic 123" descr="Smart Phone">
            <a:extLst>
              <a:ext uri="{FF2B5EF4-FFF2-40B4-BE49-F238E27FC236}">
                <a16:creationId xmlns:a16="http://schemas.microsoft.com/office/drawing/2014/main" id="{F01CA986-CFF7-4893-B3C8-BA98009FCE7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907217" y="1174180"/>
            <a:ext cx="516075" cy="516075"/>
          </a:xfrm>
          <a:prstGeom prst="rect">
            <a:avLst/>
          </a:prstGeom>
        </p:spPr>
      </p:pic>
      <p:pic>
        <p:nvPicPr>
          <p:cNvPr id="125" name="Graphic 124" descr="Browser window">
            <a:extLst>
              <a:ext uri="{FF2B5EF4-FFF2-40B4-BE49-F238E27FC236}">
                <a16:creationId xmlns:a16="http://schemas.microsoft.com/office/drawing/2014/main" id="{321A7984-7E38-4EA4-B009-E7500BE1FE9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597661" y="1106610"/>
            <a:ext cx="654088" cy="654088"/>
          </a:xfrm>
          <a:prstGeom prst="rect">
            <a:avLst/>
          </a:prstGeom>
        </p:spPr>
      </p:pic>
      <p:cxnSp>
        <p:nvCxnSpPr>
          <p:cNvPr id="126" name="Straight Arrow Connector 125">
            <a:extLst>
              <a:ext uri="{FF2B5EF4-FFF2-40B4-BE49-F238E27FC236}">
                <a16:creationId xmlns:a16="http://schemas.microsoft.com/office/drawing/2014/main" id="{955E07BC-E172-467A-BF9F-10862EFE0C56}"/>
              </a:ext>
            </a:extLst>
          </p:cNvPr>
          <p:cNvCxnSpPr>
            <a:cxnSpLocks/>
            <a:stCxn id="106" idx="2"/>
            <a:endCxn id="27" idx="0"/>
          </p:cNvCxnSpPr>
          <p:nvPr/>
        </p:nvCxnSpPr>
        <p:spPr>
          <a:xfrm>
            <a:off x="4344114" y="2043376"/>
            <a:ext cx="1837088" cy="84275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29" name="Straight Arrow Connector 128">
            <a:extLst>
              <a:ext uri="{FF2B5EF4-FFF2-40B4-BE49-F238E27FC236}">
                <a16:creationId xmlns:a16="http://schemas.microsoft.com/office/drawing/2014/main" id="{F98B00B3-0755-4F63-8256-670DF1E7B7E3}"/>
              </a:ext>
            </a:extLst>
          </p:cNvPr>
          <p:cNvCxnSpPr>
            <a:cxnSpLocks/>
            <a:stCxn id="27" idx="0"/>
          </p:cNvCxnSpPr>
          <p:nvPr/>
        </p:nvCxnSpPr>
        <p:spPr>
          <a:xfrm flipV="1">
            <a:off x="6181202" y="2029789"/>
            <a:ext cx="1761216" cy="85633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9982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P spid="17" grpId="0" animBg="1"/>
      <p:bldP spid="18" grpId="0" animBg="1"/>
      <p:bldP spid="19" grpId="0"/>
      <p:bldP spid="27" grpId="0" animBg="1"/>
      <p:bldP spid="49" grpId="0" animBg="1"/>
      <p:bldP spid="52" grpId="0" animBg="1"/>
      <p:bldP spid="55" grpId="0"/>
      <p:bldP spid="61" grpId="0" animBg="1"/>
      <p:bldP spid="63" grpId="0"/>
      <p:bldP spid="64" grpId="0"/>
      <p:bldP spid="103" grpId="0" animBg="1"/>
      <p:bldP spid="104" grpId="0"/>
      <p:bldP spid="105" grpId="0"/>
      <p:bldP spid="106" grpId="0"/>
      <p:bldP spid="116" grpId="0"/>
      <p:bldP spid="1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F085-33D6-4C74-BC19-C0F90956D9BD}"/>
              </a:ext>
            </a:extLst>
          </p:cNvPr>
          <p:cNvSpPr>
            <a:spLocks noGrp="1"/>
          </p:cNvSpPr>
          <p:nvPr>
            <p:ph type="title"/>
          </p:nvPr>
        </p:nvSpPr>
        <p:spPr/>
        <p:txBody>
          <a:bodyPr/>
          <a:lstStyle/>
          <a:p>
            <a:r>
              <a:rPr lang="en-US" dirty="0"/>
              <a:t>Preferred solution: Batch processing</a:t>
            </a:r>
          </a:p>
        </p:txBody>
      </p:sp>
      <p:pic>
        <p:nvPicPr>
          <p:cNvPr id="4" name="Graphic 3">
            <a:extLst>
              <a:ext uri="{FF2B5EF4-FFF2-40B4-BE49-F238E27FC236}">
                <a16:creationId xmlns:a16="http://schemas.microsoft.com/office/drawing/2014/main" id="{DC832911-04F5-4C74-A0B6-446146BB08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157" y="3079858"/>
            <a:ext cx="705883" cy="705883"/>
          </a:xfrm>
          <a:prstGeom prst="rect">
            <a:avLst/>
          </a:prstGeom>
        </p:spPr>
      </p:pic>
      <p:pic>
        <p:nvPicPr>
          <p:cNvPr id="5" name="Graphic 4">
            <a:extLst>
              <a:ext uri="{FF2B5EF4-FFF2-40B4-BE49-F238E27FC236}">
                <a16:creationId xmlns:a16="http://schemas.microsoft.com/office/drawing/2014/main" id="{03B9858B-D8DE-46BE-8DE1-20C495CAD2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55911" y="3800443"/>
            <a:ext cx="676331" cy="676331"/>
          </a:xfrm>
          <a:prstGeom prst="rect">
            <a:avLst/>
          </a:prstGeom>
        </p:spPr>
      </p:pic>
      <p:pic>
        <p:nvPicPr>
          <p:cNvPr id="6" name="Graphic 5">
            <a:extLst>
              <a:ext uri="{FF2B5EF4-FFF2-40B4-BE49-F238E27FC236}">
                <a16:creationId xmlns:a16="http://schemas.microsoft.com/office/drawing/2014/main" id="{90D293D3-0713-4075-8115-D4145D64EE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63069" y="3040724"/>
            <a:ext cx="784150" cy="784150"/>
          </a:xfrm>
          <a:prstGeom prst="rect">
            <a:avLst/>
          </a:prstGeom>
        </p:spPr>
      </p:pic>
      <p:pic>
        <p:nvPicPr>
          <p:cNvPr id="7" name="Graphic 6">
            <a:extLst>
              <a:ext uri="{FF2B5EF4-FFF2-40B4-BE49-F238E27FC236}">
                <a16:creationId xmlns:a16="http://schemas.microsoft.com/office/drawing/2014/main" id="{991CDA76-4F6D-49A5-B1C2-393BEE9FC4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62151" y="3099032"/>
            <a:ext cx="740422" cy="740422"/>
          </a:xfrm>
          <a:prstGeom prst="rect">
            <a:avLst/>
          </a:prstGeom>
        </p:spPr>
      </p:pic>
      <p:pic>
        <p:nvPicPr>
          <p:cNvPr id="8" name="Graphic 7">
            <a:extLst>
              <a:ext uri="{FF2B5EF4-FFF2-40B4-BE49-F238E27FC236}">
                <a16:creationId xmlns:a16="http://schemas.microsoft.com/office/drawing/2014/main" id="{615EDE92-CE15-477D-A115-21A0C74C47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55911" y="2269049"/>
            <a:ext cx="644064" cy="644064"/>
          </a:xfrm>
          <a:prstGeom prst="rect">
            <a:avLst/>
          </a:prstGeom>
        </p:spPr>
      </p:pic>
      <p:cxnSp>
        <p:nvCxnSpPr>
          <p:cNvPr id="10" name="Straight Arrow Connector 9">
            <a:extLst>
              <a:ext uri="{FF2B5EF4-FFF2-40B4-BE49-F238E27FC236}">
                <a16:creationId xmlns:a16="http://schemas.microsoft.com/office/drawing/2014/main" id="{2A67FA1F-6953-46DD-8EA2-4D1B9ECB0A12}"/>
              </a:ext>
            </a:extLst>
          </p:cNvPr>
          <p:cNvCxnSpPr>
            <a:cxnSpLocks/>
          </p:cNvCxnSpPr>
          <p:nvPr/>
        </p:nvCxnSpPr>
        <p:spPr>
          <a:xfrm>
            <a:off x="1944709" y="3432799"/>
            <a:ext cx="12556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5A315A6A-6C71-4CC7-BEBD-CE165F061084}"/>
              </a:ext>
            </a:extLst>
          </p:cNvPr>
          <p:cNvSpPr txBox="1"/>
          <p:nvPr/>
        </p:nvSpPr>
        <p:spPr>
          <a:xfrm>
            <a:off x="742273" y="3785741"/>
            <a:ext cx="1373650" cy="338554"/>
          </a:xfrm>
          <a:prstGeom prst="rect">
            <a:avLst/>
          </a:prstGeom>
          <a:noFill/>
        </p:spPr>
        <p:txBody>
          <a:bodyPr wrap="square" rtlCol="0">
            <a:spAutoFit/>
          </a:bodyPr>
          <a:lstStyle/>
          <a:p>
            <a:pPr algn="ctr"/>
            <a:r>
              <a:rPr lang="en-US" sz="1600" dirty="0"/>
              <a:t>Event Hubs</a:t>
            </a:r>
          </a:p>
        </p:txBody>
      </p:sp>
      <p:sp>
        <p:nvSpPr>
          <p:cNvPr id="14" name="TextBox 13">
            <a:extLst>
              <a:ext uri="{FF2B5EF4-FFF2-40B4-BE49-F238E27FC236}">
                <a16:creationId xmlns:a16="http://schemas.microsoft.com/office/drawing/2014/main" id="{752C8BFF-BE29-4D84-92CD-44B84EF2D7B6}"/>
              </a:ext>
            </a:extLst>
          </p:cNvPr>
          <p:cNvSpPr txBox="1"/>
          <p:nvPr/>
        </p:nvSpPr>
        <p:spPr>
          <a:xfrm>
            <a:off x="3068319" y="3785741"/>
            <a:ext cx="1373650" cy="338554"/>
          </a:xfrm>
          <a:prstGeom prst="rect">
            <a:avLst/>
          </a:prstGeom>
          <a:noFill/>
        </p:spPr>
        <p:txBody>
          <a:bodyPr wrap="square" rtlCol="0">
            <a:spAutoFit/>
          </a:bodyPr>
          <a:lstStyle/>
          <a:p>
            <a:pPr algn="ctr"/>
            <a:r>
              <a:rPr lang="en-US" sz="1600" dirty="0"/>
              <a:t>Storage</a:t>
            </a:r>
          </a:p>
        </p:txBody>
      </p:sp>
      <p:sp>
        <p:nvSpPr>
          <p:cNvPr id="15" name="Dodecagon 14">
            <a:extLst>
              <a:ext uri="{FF2B5EF4-FFF2-40B4-BE49-F238E27FC236}">
                <a16:creationId xmlns:a16="http://schemas.microsoft.com/office/drawing/2014/main" id="{806338F9-AC13-452F-9415-17041EF855A4}"/>
              </a:ext>
            </a:extLst>
          </p:cNvPr>
          <p:cNvSpPr/>
          <p:nvPr/>
        </p:nvSpPr>
        <p:spPr>
          <a:xfrm>
            <a:off x="2378889" y="3108773"/>
            <a:ext cx="196885" cy="205459"/>
          </a:xfrm>
          <a:prstGeom prst="do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a:t>
            </a:r>
          </a:p>
        </p:txBody>
      </p:sp>
      <p:sp>
        <p:nvSpPr>
          <p:cNvPr id="16" name="TextBox 15">
            <a:extLst>
              <a:ext uri="{FF2B5EF4-FFF2-40B4-BE49-F238E27FC236}">
                <a16:creationId xmlns:a16="http://schemas.microsoft.com/office/drawing/2014/main" id="{5578D28E-6DF9-423F-AE58-54E0CDA11B89}"/>
              </a:ext>
            </a:extLst>
          </p:cNvPr>
          <p:cNvSpPr txBox="1"/>
          <p:nvPr/>
        </p:nvSpPr>
        <p:spPr>
          <a:xfrm>
            <a:off x="882971" y="5264195"/>
            <a:ext cx="2317429" cy="369332"/>
          </a:xfrm>
          <a:prstGeom prst="rect">
            <a:avLst/>
          </a:prstGeom>
          <a:noFill/>
        </p:spPr>
        <p:txBody>
          <a:bodyPr wrap="none" rtlCol="0">
            <a:spAutoFit/>
          </a:bodyPr>
          <a:lstStyle/>
          <a:p>
            <a:r>
              <a:rPr lang="en-US" dirty="0"/>
              <a:t>(1) Event Hubs capture</a:t>
            </a:r>
          </a:p>
        </p:txBody>
      </p:sp>
      <p:cxnSp>
        <p:nvCxnSpPr>
          <p:cNvPr id="17" name="Straight Arrow Connector 16">
            <a:extLst>
              <a:ext uri="{FF2B5EF4-FFF2-40B4-BE49-F238E27FC236}">
                <a16:creationId xmlns:a16="http://schemas.microsoft.com/office/drawing/2014/main" id="{8750B683-2320-41C2-828C-010611BAFCFC}"/>
              </a:ext>
            </a:extLst>
          </p:cNvPr>
          <p:cNvCxnSpPr>
            <a:cxnSpLocks/>
          </p:cNvCxnSpPr>
          <p:nvPr/>
        </p:nvCxnSpPr>
        <p:spPr>
          <a:xfrm>
            <a:off x="4196365" y="3454663"/>
            <a:ext cx="12556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Dodecagon 17">
            <a:extLst>
              <a:ext uri="{FF2B5EF4-FFF2-40B4-BE49-F238E27FC236}">
                <a16:creationId xmlns:a16="http://schemas.microsoft.com/office/drawing/2014/main" id="{A4EECACB-DC0F-40F2-91A1-3EECECFE6B88}"/>
              </a:ext>
            </a:extLst>
          </p:cNvPr>
          <p:cNvSpPr/>
          <p:nvPr/>
        </p:nvSpPr>
        <p:spPr>
          <a:xfrm>
            <a:off x="4706733" y="3117009"/>
            <a:ext cx="196885" cy="205459"/>
          </a:xfrm>
          <a:prstGeom prst="do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sp>
        <p:nvSpPr>
          <p:cNvPr id="19" name="TextBox 18">
            <a:extLst>
              <a:ext uri="{FF2B5EF4-FFF2-40B4-BE49-F238E27FC236}">
                <a16:creationId xmlns:a16="http://schemas.microsoft.com/office/drawing/2014/main" id="{CDCD1BBD-3955-44DF-9037-F26DBE5AB7EF}"/>
              </a:ext>
            </a:extLst>
          </p:cNvPr>
          <p:cNvSpPr txBox="1"/>
          <p:nvPr/>
        </p:nvSpPr>
        <p:spPr>
          <a:xfrm>
            <a:off x="882971" y="5685715"/>
            <a:ext cx="1787669" cy="369332"/>
          </a:xfrm>
          <a:prstGeom prst="rect">
            <a:avLst/>
          </a:prstGeom>
          <a:noFill/>
        </p:spPr>
        <p:txBody>
          <a:bodyPr wrap="none" rtlCol="0">
            <a:spAutoFit/>
          </a:bodyPr>
          <a:lstStyle/>
          <a:p>
            <a:r>
              <a:rPr lang="en-US" dirty="0"/>
              <a:t>(2) Storage event</a:t>
            </a:r>
          </a:p>
        </p:txBody>
      </p:sp>
      <p:sp>
        <p:nvSpPr>
          <p:cNvPr id="20" name="TextBox 19">
            <a:extLst>
              <a:ext uri="{FF2B5EF4-FFF2-40B4-BE49-F238E27FC236}">
                <a16:creationId xmlns:a16="http://schemas.microsoft.com/office/drawing/2014/main" id="{5BCA1207-4859-4F62-B20F-E919EFEF9471}"/>
              </a:ext>
            </a:extLst>
          </p:cNvPr>
          <p:cNvSpPr txBox="1"/>
          <p:nvPr/>
        </p:nvSpPr>
        <p:spPr>
          <a:xfrm>
            <a:off x="5245537" y="3797082"/>
            <a:ext cx="1373650" cy="338554"/>
          </a:xfrm>
          <a:prstGeom prst="rect">
            <a:avLst/>
          </a:prstGeom>
          <a:noFill/>
        </p:spPr>
        <p:txBody>
          <a:bodyPr wrap="square" rtlCol="0">
            <a:spAutoFit/>
          </a:bodyPr>
          <a:lstStyle/>
          <a:p>
            <a:pPr algn="ctr"/>
            <a:r>
              <a:rPr lang="en-US" sz="1600" dirty="0"/>
              <a:t>Event Grid</a:t>
            </a:r>
          </a:p>
        </p:txBody>
      </p:sp>
      <p:cxnSp>
        <p:nvCxnSpPr>
          <p:cNvPr id="22" name="Straight Connector 21">
            <a:extLst>
              <a:ext uri="{FF2B5EF4-FFF2-40B4-BE49-F238E27FC236}">
                <a16:creationId xmlns:a16="http://schemas.microsoft.com/office/drawing/2014/main" id="{44CFB918-6939-4EBC-9F72-AD0AC617382A}"/>
              </a:ext>
            </a:extLst>
          </p:cNvPr>
          <p:cNvCxnSpPr/>
          <p:nvPr/>
        </p:nvCxnSpPr>
        <p:spPr>
          <a:xfrm>
            <a:off x="6497392" y="3454663"/>
            <a:ext cx="1004552"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753C59D-9B26-4348-AA5D-DEDC05817CE0}"/>
              </a:ext>
            </a:extLst>
          </p:cNvPr>
          <p:cNvCxnSpPr>
            <a:cxnSpLocks/>
          </p:cNvCxnSpPr>
          <p:nvPr/>
        </p:nvCxnSpPr>
        <p:spPr>
          <a:xfrm>
            <a:off x="7506239" y="2601518"/>
            <a:ext cx="0" cy="1534118"/>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81D91768-7FD5-49D8-BDC8-99D61E1AA9D4}"/>
              </a:ext>
            </a:extLst>
          </p:cNvPr>
          <p:cNvCxnSpPr>
            <a:cxnSpLocks/>
          </p:cNvCxnSpPr>
          <p:nvPr/>
        </p:nvCxnSpPr>
        <p:spPr>
          <a:xfrm>
            <a:off x="7501944" y="2601518"/>
            <a:ext cx="12556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7DBF045E-8620-4AC9-8318-CF666B0DCBD2}"/>
              </a:ext>
            </a:extLst>
          </p:cNvPr>
          <p:cNvSpPr txBox="1"/>
          <p:nvPr/>
        </p:nvSpPr>
        <p:spPr>
          <a:xfrm>
            <a:off x="8535431" y="2929755"/>
            <a:ext cx="1885023" cy="338554"/>
          </a:xfrm>
          <a:prstGeom prst="rect">
            <a:avLst/>
          </a:prstGeom>
          <a:noFill/>
        </p:spPr>
        <p:txBody>
          <a:bodyPr wrap="square" rtlCol="0">
            <a:spAutoFit/>
          </a:bodyPr>
          <a:lstStyle/>
          <a:p>
            <a:pPr algn="ctr"/>
            <a:r>
              <a:rPr lang="en-US" sz="1600" dirty="0"/>
              <a:t>Container instance</a:t>
            </a:r>
          </a:p>
        </p:txBody>
      </p:sp>
      <p:cxnSp>
        <p:nvCxnSpPr>
          <p:cNvPr id="29" name="Straight Arrow Connector 28">
            <a:extLst>
              <a:ext uri="{FF2B5EF4-FFF2-40B4-BE49-F238E27FC236}">
                <a16:creationId xmlns:a16="http://schemas.microsoft.com/office/drawing/2014/main" id="{B217E3F2-DE5B-4F07-A0A9-0E0EED9FE4E1}"/>
              </a:ext>
            </a:extLst>
          </p:cNvPr>
          <p:cNvCxnSpPr>
            <a:cxnSpLocks/>
          </p:cNvCxnSpPr>
          <p:nvPr/>
        </p:nvCxnSpPr>
        <p:spPr>
          <a:xfrm>
            <a:off x="7501943" y="4135636"/>
            <a:ext cx="12556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378173B7-879F-4735-841A-F0B17312010B}"/>
              </a:ext>
            </a:extLst>
          </p:cNvPr>
          <p:cNvSpPr txBox="1"/>
          <p:nvPr/>
        </p:nvSpPr>
        <p:spPr>
          <a:xfrm>
            <a:off x="8551564" y="4424939"/>
            <a:ext cx="1885023" cy="338554"/>
          </a:xfrm>
          <a:prstGeom prst="rect">
            <a:avLst/>
          </a:prstGeom>
          <a:noFill/>
        </p:spPr>
        <p:txBody>
          <a:bodyPr wrap="square" rtlCol="0">
            <a:spAutoFit/>
          </a:bodyPr>
          <a:lstStyle/>
          <a:p>
            <a:pPr algn="ctr"/>
            <a:r>
              <a:rPr lang="en-US" sz="1600" dirty="0"/>
              <a:t>Azure Function</a:t>
            </a:r>
          </a:p>
        </p:txBody>
      </p:sp>
      <p:sp>
        <p:nvSpPr>
          <p:cNvPr id="31" name="Dodecagon 30">
            <a:extLst>
              <a:ext uri="{FF2B5EF4-FFF2-40B4-BE49-F238E27FC236}">
                <a16:creationId xmlns:a16="http://schemas.microsoft.com/office/drawing/2014/main" id="{AEA8B5BC-3895-4754-85CF-43A374C26EE9}"/>
              </a:ext>
            </a:extLst>
          </p:cNvPr>
          <p:cNvSpPr/>
          <p:nvPr/>
        </p:nvSpPr>
        <p:spPr>
          <a:xfrm>
            <a:off x="6930523" y="3117008"/>
            <a:ext cx="196885" cy="205459"/>
          </a:xfrm>
          <a:prstGeom prst="dodecagon">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p>
        </p:txBody>
      </p:sp>
      <p:sp>
        <p:nvSpPr>
          <p:cNvPr id="32" name="TextBox 31">
            <a:extLst>
              <a:ext uri="{FF2B5EF4-FFF2-40B4-BE49-F238E27FC236}">
                <a16:creationId xmlns:a16="http://schemas.microsoft.com/office/drawing/2014/main" id="{2DA5CAB3-6D91-4468-A79E-A49EDD37599F}"/>
              </a:ext>
            </a:extLst>
          </p:cNvPr>
          <p:cNvSpPr txBox="1"/>
          <p:nvPr/>
        </p:nvSpPr>
        <p:spPr>
          <a:xfrm>
            <a:off x="882971" y="6100126"/>
            <a:ext cx="1879745" cy="369332"/>
          </a:xfrm>
          <a:prstGeom prst="rect">
            <a:avLst/>
          </a:prstGeom>
          <a:noFill/>
        </p:spPr>
        <p:txBody>
          <a:bodyPr wrap="none" rtlCol="0">
            <a:spAutoFit/>
          </a:bodyPr>
          <a:lstStyle/>
          <a:p>
            <a:r>
              <a:rPr lang="en-US" dirty="0"/>
              <a:t>(3) Event handlers</a:t>
            </a:r>
          </a:p>
        </p:txBody>
      </p:sp>
      <p:sp>
        <p:nvSpPr>
          <p:cNvPr id="33" name="TextBox 32">
            <a:extLst>
              <a:ext uri="{FF2B5EF4-FFF2-40B4-BE49-F238E27FC236}">
                <a16:creationId xmlns:a16="http://schemas.microsoft.com/office/drawing/2014/main" id="{734F6A1A-504F-4099-9C2D-3524E4C15075}"/>
              </a:ext>
            </a:extLst>
          </p:cNvPr>
          <p:cNvSpPr txBox="1"/>
          <p:nvPr/>
        </p:nvSpPr>
        <p:spPr>
          <a:xfrm>
            <a:off x="886278" y="1563996"/>
            <a:ext cx="2147511" cy="400110"/>
          </a:xfrm>
          <a:prstGeom prst="rect">
            <a:avLst/>
          </a:prstGeom>
          <a:noFill/>
        </p:spPr>
        <p:txBody>
          <a:bodyPr wrap="none" rtlCol="0">
            <a:spAutoFit/>
          </a:bodyPr>
          <a:lstStyle/>
          <a:p>
            <a:r>
              <a:rPr lang="en-US" b="1" dirty="0"/>
              <a:t>Event Hubs </a:t>
            </a:r>
            <a:r>
              <a:rPr lang="en-US" sz="2000" b="1" dirty="0"/>
              <a:t>Capture</a:t>
            </a:r>
          </a:p>
        </p:txBody>
      </p:sp>
    </p:spTree>
    <p:extLst>
      <p:ext uri="{BB962C8B-B14F-4D97-AF65-F5344CB8AC3E}">
        <p14:creationId xmlns:p14="http://schemas.microsoft.com/office/powerpoint/2010/main" val="3610638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F085-33D6-4C74-BC19-C0F90956D9BD}"/>
              </a:ext>
            </a:extLst>
          </p:cNvPr>
          <p:cNvSpPr>
            <a:spLocks noGrp="1"/>
          </p:cNvSpPr>
          <p:nvPr>
            <p:ph type="title"/>
          </p:nvPr>
        </p:nvSpPr>
        <p:spPr/>
        <p:txBody>
          <a:bodyPr/>
          <a:lstStyle/>
          <a:p>
            <a:r>
              <a:rPr lang="en-US" dirty="0"/>
              <a:t>Preferred solution: Partner notifications</a:t>
            </a:r>
          </a:p>
        </p:txBody>
      </p:sp>
      <p:pic>
        <p:nvPicPr>
          <p:cNvPr id="4" name="Graphic 3">
            <a:extLst>
              <a:ext uri="{FF2B5EF4-FFF2-40B4-BE49-F238E27FC236}">
                <a16:creationId xmlns:a16="http://schemas.microsoft.com/office/drawing/2014/main" id="{742B791D-57F6-4F4B-B912-41E637862F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0675" y="2769442"/>
            <a:ext cx="659558" cy="659558"/>
          </a:xfrm>
          <a:prstGeom prst="rect">
            <a:avLst/>
          </a:prstGeom>
        </p:spPr>
      </p:pic>
      <p:pic>
        <p:nvPicPr>
          <p:cNvPr id="5" name="Picture 4">
            <a:extLst>
              <a:ext uri="{FF2B5EF4-FFF2-40B4-BE49-F238E27FC236}">
                <a16:creationId xmlns:a16="http://schemas.microsoft.com/office/drawing/2014/main" id="{2A183A2A-7FAC-482D-B2D0-46C55E69014E}"/>
              </a:ext>
            </a:extLst>
          </p:cNvPr>
          <p:cNvPicPr>
            <a:picLocks noChangeAspect="1"/>
          </p:cNvPicPr>
          <p:nvPr/>
        </p:nvPicPr>
        <p:blipFill>
          <a:blip r:embed="rId4"/>
          <a:stretch>
            <a:fillRect/>
          </a:stretch>
        </p:blipFill>
        <p:spPr>
          <a:xfrm>
            <a:off x="6614786" y="3653784"/>
            <a:ext cx="565150" cy="565150"/>
          </a:xfrm>
          <a:prstGeom prst="rect">
            <a:avLst/>
          </a:prstGeom>
        </p:spPr>
      </p:pic>
      <p:sp>
        <p:nvSpPr>
          <p:cNvPr id="6" name="TextBox 5">
            <a:extLst>
              <a:ext uri="{FF2B5EF4-FFF2-40B4-BE49-F238E27FC236}">
                <a16:creationId xmlns:a16="http://schemas.microsoft.com/office/drawing/2014/main" id="{2171B539-442E-431E-B832-4E433C26A421}"/>
              </a:ext>
            </a:extLst>
          </p:cNvPr>
          <p:cNvSpPr txBox="1"/>
          <p:nvPr/>
        </p:nvSpPr>
        <p:spPr>
          <a:xfrm>
            <a:off x="886278" y="1563996"/>
            <a:ext cx="1776961" cy="369332"/>
          </a:xfrm>
          <a:prstGeom prst="rect">
            <a:avLst/>
          </a:prstGeom>
          <a:noFill/>
        </p:spPr>
        <p:txBody>
          <a:bodyPr wrap="none" rtlCol="0">
            <a:spAutoFit/>
          </a:bodyPr>
          <a:lstStyle/>
          <a:p>
            <a:r>
              <a:rPr lang="en-US" b="1" dirty="0"/>
              <a:t>Azure Event Grid</a:t>
            </a:r>
            <a:endParaRPr lang="en-US" sz="2000" b="1" dirty="0"/>
          </a:p>
        </p:txBody>
      </p:sp>
      <p:pic>
        <p:nvPicPr>
          <p:cNvPr id="7" name="Picture 6" descr="A picture containing drawing&#10;&#10;Description automatically generated">
            <a:extLst>
              <a:ext uri="{FF2B5EF4-FFF2-40B4-BE49-F238E27FC236}">
                <a16:creationId xmlns:a16="http://schemas.microsoft.com/office/drawing/2014/main" id="{FB5427F5-0A83-4DB6-B1A5-79B8BC091F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135168" y="2745863"/>
            <a:ext cx="688222" cy="691163"/>
          </a:xfrm>
          <a:prstGeom prst="rect">
            <a:avLst/>
          </a:prstGeom>
        </p:spPr>
      </p:pic>
      <p:cxnSp>
        <p:nvCxnSpPr>
          <p:cNvPr id="8" name="Straight Arrow Connector 7">
            <a:extLst>
              <a:ext uri="{FF2B5EF4-FFF2-40B4-BE49-F238E27FC236}">
                <a16:creationId xmlns:a16="http://schemas.microsoft.com/office/drawing/2014/main" id="{FF7A60C6-B104-477E-9ADE-E715BAEFCFD2}"/>
              </a:ext>
            </a:extLst>
          </p:cNvPr>
          <p:cNvCxnSpPr>
            <a:cxnSpLocks/>
          </p:cNvCxnSpPr>
          <p:nvPr/>
        </p:nvCxnSpPr>
        <p:spPr>
          <a:xfrm>
            <a:off x="1964187" y="3102749"/>
            <a:ext cx="12556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9A83841-EBFF-4894-9C42-F96C4BC27A0F}"/>
              </a:ext>
            </a:extLst>
          </p:cNvPr>
          <p:cNvSpPr txBox="1"/>
          <p:nvPr/>
        </p:nvSpPr>
        <p:spPr>
          <a:xfrm>
            <a:off x="838200" y="3460805"/>
            <a:ext cx="1373650" cy="338554"/>
          </a:xfrm>
          <a:prstGeom prst="rect">
            <a:avLst/>
          </a:prstGeom>
          <a:noFill/>
        </p:spPr>
        <p:txBody>
          <a:bodyPr wrap="square" rtlCol="0">
            <a:spAutoFit/>
          </a:bodyPr>
          <a:lstStyle/>
          <a:p>
            <a:pPr algn="ctr"/>
            <a:r>
              <a:rPr lang="en-US" sz="1600" dirty="0"/>
              <a:t>Contoso</a:t>
            </a:r>
          </a:p>
        </p:txBody>
      </p:sp>
      <p:sp>
        <p:nvSpPr>
          <p:cNvPr id="10" name="TextBox 9">
            <a:extLst>
              <a:ext uri="{FF2B5EF4-FFF2-40B4-BE49-F238E27FC236}">
                <a16:creationId xmlns:a16="http://schemas.microsoft.com/office/drawing/2014/main" id="{6C84032D-2167-4017-B792-3BC900EAB8B3}"/>
              </a:ext>
            </a:extLst>
          </p:cNvPr>
          <p:cNvSpPr txBox="1"/>
          <p:nvPr/>
        </p:nvSpPr>
        <p:spPr>
          <a:xfrm>
            <a:off x="3003629" y="3460805"/>
            <a:ext cx="1373650" cy="338554"/>
          </a:xfrm>
          <a:prstGeom prst="rect">
            <a:avLst/>
          </a:prstGeom>
          <a:noFill/>
        </p:spPr>
        <p:txBody>
          <a:bodyPr wrap="square" rtlCol="0">
            <a:spAutoFit/>
          </a:bodyPr>
          <a:lstStyle/>
          <a:p>
            <a:pPr algn="ctr"/>
            <a:r>
              <a:rPr lang="en-US" sz="1600" dirty="0"/>
              <a:t>Event Grid</a:t>
            </a:r>
          </a:p>
        </p:txBody>
      </p:sp>
      <p:cxnSp>
        <p:nvCxnSpPr>
          <p:cNvPr id="11" name="Straight Connector 10">
            <a:extLst>
              <a:ext uri="{FF2B5EF4-FFF2-40B4-BE49-F238E27FC236}">
                <a16:creationId xmlns:a16="http://schemas.microsoft.com/office/drawing/2014/main" id="{2EB0959A-550B-41EC-8D61-E2245175A52C}"/>
              </a:ext>
            </a:extLst>
          </p:cNvPr>
          <p:cNvCxnSpPr/>
          <p:nvPr/>
        </p:nvCxnSpPr>
        <p:spPr>
          <a:xfrm>
            <a:off x="4203276" y="3110496"/>
            <a:ext cx="1004552"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95D6DC9-DD9F-45DE-A796-9FE134824166}"/>
              </a:ext>
            </a:extLst>
          </p:cNvPr>
          <p:cNvCxnSpPr>
            <a:cxnSpLocks/>
          </p:cNvCxnSpPr>
          <p:nvPr/>
        </p:nvCxnSpPr>
        <p:spPr>
          <a:xfrm>
            <a:off x="5212123" y="2257351"/>
            <a:ext cx="0" cy="1665371"/>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59F4459-0BDF-47EB-A13A-641DDB7A4365}"/>
              </a:ext>
            </a:extLst>
          </p:cNvPr>
          <p:cNvCxnSpPr>
            <a:cxnSpLocks/>
          </p:cNvCxnSpPr>
          <p:nvPr/>
        </p:nvCxnSpPr>
        <p:spPr>
          <a:xfrm>
            <a:off x="5207828" y="2257351"/>
            <a:ext cx="12556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E975E79-16B1-4F2F-B901-6D41D45B0174}"/>
              </a:ext>
            </a:extLst>
          </p:cNvPr>
          <p:cNvCxnSpPr>
            <a:cxnSpLocks/>
          </p:cNvCxnSpPr>
          <p:nvPr/>
        </p:nvCxnSpPr>
        <p:spPr>
          <a:xfrm>
            <a:off x="5207827" y="3922722"/>
            <a:ext cx="12556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53759B58-9931-4783-8562-5DBDD4693147}"/>
              </a:ext>
            </a:extLst>
          </p:cNvPr>
          <p:cNvPicPr>
            <a:picLocks noChangeAspect="1"/>
          </p:cNvPicPr>
          <p:nvPr/>
        </p:nvPicPr>
        <p:blipFill>
          <a:blip r:embed="rId4"/>
          <a:stretch>
            <a:fillRect/>
          </a:stretch>
        </p:blipFill>
        <p:spPr>
          <a:xfrm>
            <a:off x="6599700" y="1963954"/>
            <a:ext cx="565150" cy="565150"/>
          </a:xfrm>
          <a:prstGeom prst="rect">
            <a:avLst/>
          </a:prstGeom>
        </p:spPr>
      </p:pic>
      <p:cxnSp>
        <p:nvCxnSpPr>
          <p:cNvPr id="17" name="Straight Arrow Connector 16">
            <a:extLst>
              <a:ext uri="{FF2B5EF4-FFF2-40B4-BE49-F238E27FC236}">
                <a16:creationId xmlns:a16="http://schemas.microsoft.com/office/drawing/2014/main" id="{48692DC9-B0E6-4796-8F80-2018FC20AF26}"/>
              </a:ext>
            </a:extLst>
          </p:cNvPr>
          <p:cNvCxnSpPr>
            <a:cxnSpLocks/>
          </p:cNvCxnSpPr>
          <p:nvPr/>
        </p:nvCxnSpPr>
        <p:spPr>
          <a:xfrm>
            <a:off x="5207827" y="3110000"/>
            <a:ext cx="12556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E3121C4C-EBB1-4E7A-8B48-F170EFA2C447}"/>
              </a:ext>
            </a:extLst>
          </p:cNvPr>
          <p:cNvPicPr>
            <a:picLocks noChangeAspect="1"/>
          </p:cNvPicPr>
          <p:nvPr/>
        </p:nvPicPr>
        <p:blipFill>
          <a:blip r:embed="rId4"/>
          <a:stretch>
            <a:fillRect/>
          </a:stretch>
        </p:blipFill>
        <p:spPr>
          <a:xfrm>
            <a:off x="6614786" y="2808869"/>
            <a:ext cx="565150" cy="565150"/>
          </a:xfrm>
          <a:prstGeom prst="rect">
            <a:avLst/>
          </a:prstGeom>
        </p:spPr>
      </p:pic>
      <p:sp>
        <p:nvSpPr>
          <p:cNvPr id="19" name="TextBox 18">
            <a:extLst>
              <a:ext uri="{FF2B5EF4-FFF2-40B4-BE49-F238E27FC236}">
                <a16:creationId xmlns:a16="http://schemas.microsoft.com/office/drawing/2014/main" id="{C9B0C70D-EF9E-4A4B-8494-9652F25612A7}"/>
              </a:ext>
            </a:extLst>
          </p:cNvPr>
          <p:cNvSpPr txBox="1"/>
          <p:nvPr/>
        </p:nvSpPr>
        <p:spPr>
          <a:xfrm>
            <a:off x="7076796" y="3767082"/>
            <a:ext cx="1373650" cy="338554"/>
          </a:xfrm>
          <a:prstGeom prst="rect">
            <a:avLst/>
          </a:prstGeom>
          <a:noFill/>
        </p:spPr>
        <p:txBody>
          <a:bodyPr wrap="square" rtlCol="0">
            <a:spAutoFit/>
          </a:bodyPr>
          <a:lstStyle/>
          <a:p>
            <a:pPr algn="ctr"/>
            <a:r>
              <a:rPr lang="en-US" sz="1600" dirty="0"/>
              <a:t>Customer C</a:t>
            </a:r>
          </a:p>
        </p:txBody>
      </p:sp>
      <p:sp>
        <p:nvSpPr>
          <p:cNvPr id="20" name="TextBox 19">
            <a:extLst>
              <a:ext uri="{FF2B5EF4-FFF2-40B4-BE49-F238E27FC236}">
                <a16:creationId xmlns:a16="http://schemas.microsoft.com/office/drawing/2014/main" id="{7AB77309-6BFC-4F8E-A063-34B9FC609A25}"/>
              </a:ext>
            </a:extLst>
          </p:cNvPr>
          <p:cNvSpPr txBox="1"/>
          <p:nvPr/>
        </p:nvSpPr>
        <p:spPr>
          <a:xfrm>
            <a:off x="7076796" y="2093797"/>
            <a:ext cx="1373650" cy="338554"/>
          </a:xfrm>
          <a:prstGeom prst="rect">
            <a:avLst/>
          </a:prstGeom>
          <a:noFill/>
        </p:spPr>
        <p:txBody>
          <a:bodyPr wrap="square" rtlCol="0">
            <a:spAutoFit/>
          </a:bodyPr>
          <a:lstStyle/>
          <a:p>
            <a:pPr algn="ctr"/>
            <a:r>
              <a:rPr lang="en-US" sz="1600" dirty="0"/>
              <a:t>Customer A</a:t>
            </a:r>
          </a:p>
        </p:txBody>
      </p:sp>
      <p:sp>
        <p:nvSpPr>
          <p:cNvPr id="21" name="TextBox 20">
            <a:extLst>
              <a:ext uri="{FF2B5EF4-FFF2-40B4-BE49-F238E27FC236}">
                <a16:creationId xmlns:a16="http://schemas.microsoft.com/office/drawing/2014/main" id="{7EBD0F48-DDB3-442D-84F0-7C47A2BE88FA}"/>
              </a:ext>
            </a:extLst>
          </p:cNvPr>
          <p:cNvSpPr txBox="1"/>
          <p:nvPr/>
        </p:nvSpPr>
        <p:spPr>
          <a:xfrm>
            <a:off x="7079187" y="2940723"/>
            <a:ext cx="1373650" cy="338554"/>
          </a:xfrm>
          <a:prstGeom prst="rect">
            <a:avLst/>
          </a:prstGeom>
          <a:noFill/>
        </p:spPr>
        <p:txBody>
          <a:bodyPr wrap="square" rtlCol="0">
            <a:spAutoFit/>
          </a:bodyPr>
          <a:lstStyle/>
          <a:p>
            <a:pPr algn="ctr"/>
            <a:r>
              <a:rPr lang="en-US" sz="1600" dirty="0"/>
              <a:t>Customer B</a:t>
            </a:r>
          </a:p>
        </p:txBody>
      </p:sp>
      <p:sp>
        <p:nvSpPr>
          <p:cNvPr id="24" name="TextBox 23">
            <a:extLst>
              <a:ext uri="{FF2B5EF4-FFF2-40B4-BE49-F238E27FC236}">
                <a16:creationId xmlns:a16="http://schemas.microsoft.com/office/drawing/2014/main" id="{AC335EF6-4369-414A-9ABE-ADE15C190BB4}"/>
              </a:ext>
            </a:extLst>
          </p:cNvPr>
          <p:cNvSpPr txBox="1"/>
          <p:nvPr/>
        </p:nvSpPr>
        <p:spPr>
          <a:xfrm>
            <a:off x="886278" y="4849087"/>
            <a:ext cx="10064876" cy="1200329"/>
          </a:xfrm>
          <a:prstGeom prst="rect">
            <a:avLst/>
          </a:prstGeom>
          <a:noFill/>
        </p:spPr>
        <p:txBody>
          <a:bodyPr wrap="square" rtlCol="0">
            <a:spAutoFit/>
          </a:bodyPr>
          <a:lstStyle/>
          <a:p>
            <a:r>
              <a:rPr lang="en-US" dirty="0"/>
              <a:t>Contoso will publish events to an Event Grid topic. </a:t>
            </a:r>
          </a:p>
          <a:p>
            <a:endParaRPr lang="en-US" dirty="0"/>
          </a:p>
          <a:p>
            <a:r>
              <a:rPr lang="en-US" dirty="0"/>
              <a:t>Customers can subscribe to events and apply filters that are relevant to them. This could include event types, product categories and so on.</a:t>
            </a:r>
          </a:p>
        </p:txBody>
      </p:sp>
    </p:spTree>
    <p:extLst>
      <p:ext uri="{BB962C8B-B14F-4D97-AF65-F5344CB8AC3E}">
        <p14:creationId xmlns:p14="http://schemas.microsoft.com/office/powerpoint/2010/main" val="135507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F085-33D6-4C74-BC19-C0F90956D9BD}"/>
              </a:ext>
            </a:extLst>
          </p:cNvPr>
          <p:cNvSpPr>
            <a:spLocks noGrp="1"/>
          </p:cNvSpPr>
          <p:nvPr>
            <p:ph type="title"/>
          </p:nvPr>
        </p:nvSpPr>
        <p:spPr/>
        <p:txBody>
          <a:bodyPr/>
          <a:lstStyle/>
          <a:p>
            <a:r>
              <a:rPr lang="en-US" dirty="0"/>
              <a:t>Preferred solution: Partner notifications</a:t>
            </a:r>
          </a:p>
        </p:txBody>
      </p:sp>
      <p:sp>
        <p:nvSpPr>
          <p:cNvPr id="6" name="TextBox 5">
            <a:extLst>
              <a:ext uri="{FF2B5EF4-FFF2-40B4-BE49-F238E27FC236}">
                <a16:creationId xmlns:a16="http://schemas.microsoft.com/office/drawing/2014/main" id="{2171B539-442E-431E-B832-4E433C26A421}"/>
              </a:ext>
            </a:extLst>
          </p:cNvPr>
          <p:cNvSpPr txBox="1"/>
          <p:nvPr/>
        </p:nvSpPr>
        <p:spPr>
          <a:xfrm>
            <a:off x="886278" y="1563996"/>
            <a:ext cx="2646877" cy="369332"/>
          </a:xfrm>
          <a:prstGeom prst="rect">
            <a:avLst/>
          </a:prstGeom>
          <a:noFill/>
        </p:spPr>
        <p:txBody>
          <a:bodyPr wrap="square" rtlCol="0">
            <a:spAutoFit/>
          </a:bodyPr>
          <a:lstStyle/>
          <a:p>
            <a:r>
              <a:rPr lang="en-US" b="1" dirty="0"/>
              <a:t>Azure Event Grid Domains</a:t>
            </a:r>
            <a:endParaRPr lang="en-US" sz="2000" b="1" dirty="0"/>
          </a:p>
        </p:txBody>
      </p:sp>
      <p:pic>
        <p:nvPicPr>
          <p:cNvPr id="3074" name="Picture 2" descr="Contoso Construction Example">
            <a:extLst>
              <a:ext uri="{FF2B5EF4-FFF2-40B4-BE49-F238E27FC236}">
                <a16:creationId xmlns:a16="http://schemas.microsoft.com/office/drawing/2014/main" id="{1C7A55D7-CE1F-4F98-A0A7-8DC520EB35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0222" y="2036493"/>
            <a:ext cx="6656231" cy="4315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18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AFEEF0-E61F-7D49-845F-AC04F222C8D5}"/>
              </a:ext>
            </a:extLst>
          </p:cNvPr>
          <p:cNvSpPr>
            <a:spLocks noGrp="1"/>
          </p:cNvSpPr>
          <p:nvPr>
            <p:ph type="title"/>
          </p:nvPr>
        </p:nvSpPr>
        <p:spPr>
          <a:xfrm>
            <a:off x="269240" y="289511"/>
            <a:ext cx="11655840" cy="899665"/>
          </a:xfrm>
        </p:spPr>
        <p:txBody>
          <a:bodyPr/>
          <a:lstStyle/>
          <a:p>
            <a:r>
              <a:rPr lang="en-US" dirty="0"/>
              <a:t>About Me</a:t>
            </a:r>
          </a:p>
        </p:txBody>
      </p:sp>
      <p:pic>
        <p:nvPicPr>
          <p:cNvPr id="7" name="Picture 6" descr="https://avatars2.githubusercontent.com/u/910938?s=460&amp;v=4">
            <a:extLst>
              <a:ext uri="{FF2B5EF4-FFF2-40B4-BE49-F238E27FC236}">
                <a16:creationId xmlns:a16="http://schemas.microsoft.com/office/drawing/2014/main" id="{408B3878-3F4B-5D47-9D39-12085F0627F5}"/>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442016" y="1117880"/>
            <a:ext cx="1370058" cy="137005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FAF6C2D-F252-C14A-B63C-52F0F0EFDCCD}"/>
              </a:ext>
            </a:extLst>
          </p:cNvPr>
          <p:cNvSpPr txBox="1"/>
          <p:nvPr/>
        </p:nvSpPr>
        <p:spPr>
          <a:xfrm>
            <a:off x="269240" y="3368345"/>
            <a:ext cx="10734261" cy="3813352"/>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mj-lt"/>
              </a:rPr>
              <a:t>{</a:t>
            </a:r>
          </a:p>
          <a:p>
            <a:pPr>
              <a:lnSpc>
                <a:spcPct val="90000"/>
              </a:lnSpc>
              <a:spcAft>
                <a:spcPts val="600"/>
              </a:spcAft>
            </a:pPr>
            <a:r>
              <a:rPr lang="en-US" sz="2000" dirty="0">
                <a:gradFill>
                  <a:gsLst>
                    <a:gs pos="2917">
                      <a:schemeClr val="tx1"/>
                    </a:gs>
                    <a:gs pos="30000">
                      <a:schemeClr val="tx1"/>
                    </a:gs>
                  </a:gsLst>
                  <a:lin ang="5400000" scaled="0"/>
                </a:gradFill>
                <a:latin typeface="+mj-lt"/>
              </a:rPr>
              <a:t>  “name”:      “David Barkol”,</a:t>
            </a:r>
          </a:p>
          <a:p>
            <a:pPr>
              <a:lnSpc>
                <a:spcPct val="90000"/>
              </a:lnSpc>
              <a:spcAft>
                <a:spcPts val="600"/>
              </a:spcAft>
            </a:pPr>
            <a:r>
              <a:rPr lang="en-US" sz="2000" dirty="0">
                <a:gradFill>
                  <a:gsLst>
                    <a:gs pos="2917">
                      <a:schemeClr val="tx1"/>
                    </a:gs>
                    <a:gs pos="30000">
                      <a:schemeClr val="tx1"/>
                    </a:gs>
                  </a:gsLst>
                  <a:lin ang="5400000" scaled="0"/>
                </a:gradFill>
                <a:latin typeface="+mj-lt"/>
              </a:rPr>
              <a:t>  “title”:         “Azure Architect at Microsoft – Global Black Belt (GBB) Cloud Native team”,</a:t>
            </a:r>
          </a:p>
          <a:p>
            <a:pPr>
              <a:lnSpc>
                <a:spcPct val="90000"/>
              </a:lnSpc>
              <a:spcAft>
                <a:spcPts val="600"/>
              </a:spcAft>
            </a:pPr>
            <a:r>
              <a:rPr lang="en-US" sz="2000" dirty="0">
                <a:gradFill>
                  <a:gsLst>
                    <a:gs pos="2917">
                      <a:schemeClr val="tx1"/>
                    </a:gs>
                    <a:gs pos="30000">
                      <a:schemeClr val="tx1"/>
                    </a:gs>
                  </a:gsLst>
                  <a:lin ang="5400000" scaled="0"/>
                </a:gradFill>
                <a:latin typeface="+mj-lt"/>
              </a:rPr>
              <a:t>  “location”:  “Southern California”,</a:t>
            </a:r>
          </a:p>
          <a:p>
            <a:pPr>
              <a:lnSpc>
                <a:spcPct val="90000"/>
              </a:lnSpc>
              <a:spcAft>
                <a:spcPts val="600"/>
              </a:spcAft>
            </a:pPr>
            <a:r>
              <a:rPr lang="en-US" sz="2000" dirty="0">
                <a:gradFill>
                  <a:gsLst>
                    <a:gs pos="2917">
                      <a:schemeClr val="tx1"/>
                    </a:gs>
                    <a:gs pos="30000">
                      <a:schemeClr val="tx1"/>
                    </a:gs>
                  </a:gsLst>
                  <a:lin ang="5400000" scaled="0"/>
                </a:gradFill>
                <a:latin typeface="+mj-lt"/>
              </a:rPr>
              <a:t>  “twitter”:    “</a:t>
            </a:r>
            <a:r>
              <a:rPr lang="en-US" sz="2000" dirty="0">
                <a:gradFill>
                  <a:gsLst>
                    <a:gs pos="2917">
                      <a:schemeClr val="tx1"/>
                    </a:gs>
                    <a:gs pos="30000">
                      <a:schemeClr val="tx1"/>
                    </a:gs>
                  </a:gsLst>
                  <a:lin ang="5400000" scaled="0"/>
                </a:gradFill>
                <a:latin typeface="+mj-lt"/>
                <a:hlinkClick r:id="rId3"/>
              </a:rPr>
              <a:t>@</a:t>
            </a:r>
            <a:r>
              <a:rPr lang="en-US" sz="2000" dirty="0" err="1">
                <a:gradFill>
                  <a:gsLst>
                    <a:gs pos="2917">
                      <a:schemeClr val="tx1"/>
                    </a:gs>
                    <a:gs pos="30000">
                      <a:schemeClr val="tx1"/>
                    </a:gs>
                  </a:gsLst>
                  <a:lin ang="5400000" scaled="0"/>
                </a:gradFill>
                <a:latin typeface="+mj-lt"/>
                <a:hlinkClick r:id="rId3"/>
              </a:rPr>
              <a:t>dbarkol</a:t>
            </a:r>
            <a:r>
              <a:rPr lang="en-US" sz="2000" dirty="0">
                <a:gradFill>
                  <a:gsLst>
                    <a:gs pos="2917">
                      <a:schemeClr val="tx1"/>
                    </a:gs>
                    <a:gs pos="30000">
                      <a:schemeClr val="tx1"/>
                    </a:gs>
                  </a:gsLst>
                  <a:lin ang="5400000" scaled="0"/>
                </a:gradFill>
                <a:latin typeface="+mj-lt"/>
              </a:rPr>
              <a:t>”,</a:t>
            </a:r>
          </a:p>
          <a:p>
            <a:pPr>
              <a:lnSpc>
                <a:spcPct val="90000"/>
              </a:lnSpc>
              <a:spcAft>
                <a:spcPts val="600"/>
              </a:spcAft>
            </a:pPr>
            <a:r>
              <a:rPr lang="en-US" sz="2000" dirty="0">
                <a:gradFill>
                  <a:gsLst>
                    <a:gs pos="2917">
                      <a:schemeClr val="tx1"/>
                    </a:gs>
                    <a:gs pos="30000">
                      <a:schemeClr val="tx1"/>
                    </a:gs>
                  </a:gsLst>
                  <a:lin ang="5400000" scaled="0"/>
                </a:gradFill>
                <a:latin typeface="+mj-lt"/>
              </a:rPr>
              <a:t>  “email”:       “</a:t>
            </a:r>
            <a:r>
              <a:rPr lang="en-US" sz="2000" dirty="0">
                <a:gradFill>
                  <a:gsLst>
                    <a:gs pos="2917">
                      <a:schemeClr val="tx1"/>
                    </a:gs>
                    <a:gs pos="30000">
                      <a:schemeClr val="tx1"/>
                    </a:gs>
                  </a:gsLst>
                  <a:lin ang="5400000" scaled="0"/>
                </a:gradFill>
                <a:latin typeface="+mj-lt"/>
                <a:hlinkClick r:id="rId4"/>
              </a:rPr>
              <a:t>dabarkol@microsoft.com</a:t>
            </a:r>
            <a:r>
              <a:rPr lang="en-US" sz="2000" dirty="0">
                <a:gradFill>
                  <a:gsLst>
                    <a:gs pos="2917">
                      <a:schemeClr val="tx1"/>
                    </a:gs>
                    <a:gs pos="30000">
                      <a:schemeClr val="tx1"/>
                    </a:gs>
                  </a:gsLst>
                  <a:lin ang="5400000" scaled="0"/>
                </a:gradFill>
                <a:latin typeface="+mj-lt"/>
              </a:rPr>
              <a:t>”,</a:t>
            </a:r>
          </a:p>
          <a:p>
            <a:pPr>
              <a:lnSpc>
                <a:spcPct val="90000"/>
              </a:lnSpc>
              <a:spcAft>
                <a:spcPts val="600"/>
              </a:spcAft>
            </a:pPr>
            <a:r>
              <a:rPr lang="en-US" sz="2000" dirty="0">
                <a:gradFill>
                  <a:gsLst>
                    <a:gs pos="2917">
                      <a:schemeClr val="tx1"/>
                    </a:gs>
                    <a:gs pos="30000">
                      <a:schemeClr val="tx1"/>
                    </a:gs>
                  </a:gsLst>
                  <a:lin ang="5400000" scaled="0"/>
                </a:gradFill>
                <a:latin typeface="+mj-lt"/>
              </a:rPr>
              <a:t>  “</a:t>
            </a:r>
            <a:r>
              <a:rPr lang="en-US" sz="2000" dirty="0" err="1">
                <a:gradFill>
                  <a:gsLst>
                    <a:gs pos="2917">
                      <a:schemeClr val="tx1"/>
                    </a:gs>
                    <a:gs pos="30000">
                      <a:schemeClr val="tx1"/>
                    </a:gs>
                  </a:gsLst>
                  <a:lin ang="5400000" scaled="0"/>
                </a:gradFill>
                <a:latin typeface="+mj-lt"/>
              </a:rPr>
              <a:t>github</a:t>
            </a:r>
            <a:r>
              <a:rPr lang="en-US" sz="2000" dirty="0">
                <a:gradFill>
                  <a:gsLst>
                    <a:gs pos="2917">
                      <a:schemeClr val="tx1"/>
                    </a:gs>
                    <a:gs pos="30000">
                      <a:schemeClr val="tx1"/>
                    </a:gs>
                  </a:gsLst>
                  <a:lin ang="5400000" scaled="0"/>
                </a:gradFill>
                <a:latin typeface="+mj-lt"/>
              </a:rPr>
              <a:t>”:     “</a:t>
            </a:r>
            <a:r>
              <a:rPr lang="en-US" sz="2000" dirty="0">
                <a:gradFill>
                  <a:gsLst>
                    <a:gs pos="2917">
                      <a:schemeClr val="tx1"/>
                    </a:gs>
                    <a:gs pos="30000">
                      <a:schemeClr val="tx1"/>
                    </a:gs>
                  </a:gsLst>
                  <a:lin ang="5400000" scaled="0"/>
                </a:gradFill>
                <a:latin typeface="+mj-lt"/>
                <a:hlinkClick r:id="rId5"/>
              </a:rPr>
              <a:t>https://github.com/dbarkol</a:t>
            </a:r>
            <a:r>
              <a:rPr lang="en-US" sz="2000" dirty="0">
                <a:gradFill>
                  <a:gsLst>
                    <a:gs pos="2917">
                      <a:schemeClr val="tx1"/>
                    </a:gs>
                    <a:gs pos="30000">
                      <a:schemeClr val="tx1"/>
                    </a:gs>
                  </a:gsLst>
                  <a:lin ang="5400000" scaled="0"/>
                </a:gradFill>
                <a:latin typeface="+mj-lt"/>
              </a:rPr>
              <a:t>,</a:t>
            </a:r>
          </a:p>
          <a:p>
            <a:pPr>
              <a:lnSpc>
                <a:spcPct val="90000"/>
              </a:lnSpc>
              <a:spcAft>
                <a:spcPts val="600"/>
              </a:spcAft>
            </a:pPr>
            <a:r>
              <a:rPr lang="en-US" sz="2000" dirty="0">
                <a:gradFill>
                  <a:gsLst>
                    <a:gs pos="2917">
                      <a:schemeClr val="tx1"/>
                    </a:gs>
                    <a:gs pos="30000">
                      <a:schemeClr val="tx1"/>
                    </a:gs>
                  </a:gsLst>
                  <a:lin ang="5400000" scaled="0"/>
                </a:gradFill>
                <a:latin typeface="+mj-lt"/>
              </a:rPr>
              <a:t>  “blog”:        “</a:t>
            </a:r>
            <a:r>
              <a:rPr lang="en-US" sz="2000" dirty="0">
                <a:gradFill>
                  <a:gsLst>
                    <a:gs pos="2917">
                      <a:schemeClr val="tx1"/>
                    </a:gs>
                    <a:gs pos="30000">
                      <a:schemeClr val="tx1"/>
                    </a:gs>
                  </a:gsLst>
                  <a:lin ang="5400000" scaled="0"/>
                </a:gradFill>
                <a:latin typeface="+mj-lt"/>
                <a:hlinkClick r:id="rId6"/>
              </a:rPr>
              <a:t>https://madeofstrings.com</a:t>
            </a:r>
            <a:r>
              <a:rPr lang="en-US" sz="2000" dirty="0">
                <a:gradFill>
                  <a:gsLst>
                    <a:gs pos="2917">
                      <a:schemeClr val="tx1"/>
                    </a:gs>
                    <a:gs pos="30000">
                      <a:schemeClr val="tx1"/>
                    </a:gs>
                  </a:gsLst>
                  <a:lin ang="5400000" scaled="0"/>
                </a:gradFill>
                <a:latin typeface="+mj-lt"/>
              </a:rPr>
              <a:t>” </a:t>
            </a:r>
          </a:p>
          <a:p>
            <a:pPr>
              <a:lnSpc>
                <a:spcPct val="90000"/>
              </a:lnSpc>
              <a:spcAft>
                <a:spcPts val="600"/>
              </a:spcAft>
            </a:pPr>
            <a:r>
              <a:rPr lang="en-US" sz="2000" dirty="0">
                <a:gradFill>
                  <a:gsLst>
                    <a:gs pos="2917">
                      <a:schemeClr val="tx1"/>
                    </a:gs>
                    <a:gs pos="30000">
                      <a:schemeClr val="tx1"/>
                    </a:gs>
                  </a:gsLst>
                  <a:lin ang="5400000" scaled="0"/>
                </a:gradFill>
                <a:latin typeface="+mj-lt"/>
              </a:rPr>
              <a:t>}</a:t>
            </a:r>
          </a:p>
          <a:p>
            <a:pPr>
              <a:lnSpc>
                <a:spcPct val="90000"/>
              </a:lnSpc>
              <a:spcAft>
                <a:spcPts val="600"/>
              </a:spcAft>
            </a:pP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51932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F085-33D6-4C74-BC19-C0F90956D9BD}"/>
              </a:ext>
            </a:extLst>
          </p:cNvPr>
          <p:cNvSpPr>
            <a:spLocks noGrp="1"/>
          </p:cNvSpPr>
          <p:nvPr>
            <p:ph type="title"/>
          </p:nvPr>
        </p:nvSpPr>
        <p:spPr/>
        <p:txBody>
          <a:bodyPr/>
          <a:lstStyle/>
          <a:p>
            <a:r>
              <a:rPr lang="en-US" dirty="0"/>
              <a:t>Customer objections: Data format</a:t>
            </a:r>
          </a:p>
        </p:txBody>
      </p:sp>
      <p:pic>
        <p:nvPicPr>
          <p:cNvPr id="1026" name="Picture 2" descr="Image result for cloudevents">
            <a:extLst>
              <a:ext uri="{FF2B5EF4-FFF2-40B4-BE49-F238E27FC236}">
                <a16:creationId xmlns:a16="http://schemas.microsoft.com/office/drawing/2014/main" id="{B14BCBD5-3372-45DA-B746-332396708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732" y="3429000"/>
            <a:ext cx="3099390" cy="20455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D0AB097-6AFC-4315-AAB5-63D4A0A29E62}"/>
              </a:ext>
            </a:extLst>
          </p:cNvPr>
          <p:cNvPicPr>
            <a:picLocks noChangeAspect="1"/>
          </p:cNvPicPr>
          <p:nvPr/>
        </p:nvPicPr>
        <p:blipFill>
          <a:blip r:embed="rId3"/>
          <a:stretch>
            <a:fillRect/>
          </a:stretch>
        </p:blipFill>
        <p:spPr>
          <a:xfrm>
            <a:off x="5930613" y="2885772"/>
            <a:ext cx="5935756" cy="3345776"/>
          </a:xfrm>
          <a:prstGeom prst="rect">
            <a:avLst/>
          </a:prstGeom>
        </p:spPr>
      </p:pic>
      <p:sp>
        <p:nvSpPr>
          <p:cNvPr id="7" name="Rectangle 6">
            <a:extLst>
              <a:ext uri="{FF2B5EF4-FFF2-40B4-BE49-F238E27FC236}">
                <a16:creationId xmlns:a16="http://schemas.microsoft.com/office/drawing/2014/main" id="{8D17C844-7946-4BAD-804F-A9B7B3CC3173}"/>
              </a:ext>
            </a:extLst>
          </p:cNvPr>
          <p:cNvSpPr/>
          <p:nvPr/>
        </p:nvSpPr>
        <p:spPr>
          <a:xfrm>
            <a:off x="897228" y="1690688"/>
            <a:ext cx="6096000" cy="646331"/>
          </a:xfrm>
          <a:prstGeom prst="rect">
            <a:avLst/>
          </a:prstGeom>
        </p:spPr>
        <p:txBody>
          <a:bodyPr>
            <a:spAutoFit/>
          </a:bodyPr>
          <a:lstStyle/>
          <a:p>
            <a:r>
              <a:rPr lang="en-US" dirty="0"/>
              <a:t>Can we have a consistent format for all the events and messages?</a:t>
            </a:r>
          </a:p>
        </p:txBody>
      </p:sp>
    </p:spTree>
    <p:extLst>
      <p:ext uri="{BB962C8B-B14F-4D97-AF65-F5344CB8AC3E}">
        <p14:creationId xmlns:p14="http://schemas.microsoft.com/office/powerpoint/2010/main" val="147438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F085-33D6-4C74-BC19-C0F90956D9BD}"/>
              </a:ext>
            </a:extLst>
          </p:cNvPr>
          <p:cNvSpPr>
            <a:spLocks noGrp="1"/>
          </p:cNvSpPr>
          <p:nvPr>
            <p:ph type="title"/>
          </p:nvPr>
        </p:nvSpPr>
        <p:spPr/>
        <p:txBody>
          <a:bodyPr/>
          <a:lstStyle/>
          <a:p>
            <a:r>
              <a:rPr lang="en-US" dirty="0"/>
              <a:t>Customer objections: Disaster recovery</a:t>
            </a:r>
          </a:p>
        </p:txBody>
      </p:sp>
      <p:sp>
        <p:nvSpPr>
          <p:cNvPr id="6" name="Content Placeholder 2">
            <a:extLst>
              <a:ext uri="{FF2B5EF4-FFF2-40B4-BE49-F238E27FC236}">
                <a16:creationId xmlns:a16="http://schemas.microsoft.com/office/drawing/2014/main" id="{1CBA8113-984F-409D-842A-9B63F0E9EF24}"/>
              </a:ext>
            </a:extLst>
          </p:cNvPr>
          <p:cNvSpPr txBox="1">
            <a:spLocks/>
          </p:cNvSpPr>
          <p:nvPr/>
        </p:nvSpPr>
        <p:spPr>
          <a:xfrm>
            <a:off x="903513" y="1993633"/>
            <a:ext cx="8115424" cy="269096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What about business continuity (disaster recovery)?</a:t>
            </a:r>
          </a:p>
          <a:p>
            <a:pPr marL="0" indent="0">
              <a:buNone/>
            </a:pPr>
            <a:endParaRPr lang="en-US" sz="2400" dirty="0"/>
          </a:p>
          <a:p>
            <a:pPr marL="0" indent="0">
              <a:buNone/>
            </a:pPr>
            <a:r>
              <a:rPr lang="en-US" sz="2400" dirty="0"/>
              <a:t>Event Hubs </a:t>
            </a:r>
            <a:r>
              <a:rPr lang="en-US" sz="2400" dirty="0" err="1"/>
              <a:t>GeoDR</a:t>
            </a:r>
            <a:r>
              <a:rPr lang="en-US" sz="2400" dirty="0"/>
              <a:t> will provide Contoso with a secondary/failover region. </a:t>
            </a:r>
          </a:p>
          <a:p>
            <a:pPr lvl="1"/>
            <a:endParaRPr lang="en-US" sz="2000" dirty="0"/>
          </a:p>
          <a:p>
            <a:pPr marL="457200" lvl="1" indent="0">
              <a:buNone/>
            </a:pPr>
            <a:endParaRPr lang="en-US" sz="2000" dirty="0"/>
          </a:p>
          <a:p>
            <a:pPr marL="457200" lvl="1" indent="0">
              <a:buNone/>
            </a:pPr>
            <a:endParaRPr lang="en-US" sz="2000" dirty="0"/>
          </a:p>
          <a:p>
            <a:endParaRPr lang="en-US" sz="1200" dirty="0"/>
          </a:p>
          <a:p>
            <a:endParaRPr lang="en-US" sz="2400" dirty="0"/>
          </a:p>
        </p:txBody>
      </p:sp>
      <p:pic>
        <p:nvPicPr>
          <p:cNvPr id="2050" name="Picture 2" descr="1">
            <a:extLst>
              <a:ext uri="{FF2B5EF4-FFF2-40B4-BE49-F238E27FC236}">
                <a16:creationId xmlns:a16="http://schemas.microsoft.com/office/drawing/2014/main" id="{6DE16137-2D81-4CF3-8D2E-109274981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682" y="4610483"/>
            <a:ext cx="742950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332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1F085-33D6-4C74-BC19-C0F90956D9BD}"/>
              </a:ext>
            </a:extLst>
          </p:cNvPr>
          <p:cNvSpPr>
            <a:spLocks noGrp="1"/>
          </p:cNvSpPr>
          <p:nvPr>
            <p:ph type="title"/>
          </p:nvPr>
        </p:nvSpPr>
        <p:spPr/>
        <p:txBody>
          <a:bodyPr/>
          <a:lstStyle/>
          <a:p>
            <a:r>
              <a:rPr lang="en-US" dirty="0"/>
              <a:t>Customer objections: Data replication</a:t>
            </a:r>
          </a:p>
        </p:txBody>
      </p:sp>
      <p:sp>
        <p:nvSpPr>
          <p:cNvPr id="6" name="Content Placeholder 2">
            <a:extLst>
              <a:ext uri="{FF2B5EF4-FFF2-40B4-BE49-F238E27FC236}">
                <a16:creationId xmlns:a16="http://schemas.microsoft.com/office/drawing/2014/main" id="{1CBA8113-984F-409D-842A-9B63F0E9EF24}"/>
              </a:ext>
            </a:extLst>
          </p:cNvPr>
          <p:cNvSpPr txBox="1">
            <a:spLocks/>
          </p:cNvSpPr>
          <p:nvPr/>
        </p:nvSpPr>
        <p:spPr>
          <a:xfrm>
            <a:off x="926566" y="1863764"/>
            <a:ext cx="9569824" cy="668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Can we replicate the data to another region?</a:t>
            </a:r>
          </a:p>
          <a:p>
            <a:pPr marL="0" indent="0">
              <a:buNone/>
            </a:pPr>
            <a:endParaRPr lang="en-US" sz="2000" dirty="0"/>
          </a:p>
          <a:p>
            <a:pPr marL="0" indent="0">
              <a:buNone/>
            </a:pPr>
            <a:endParaRPr lang="en-US" sz="2000" dirty="0"/>
          </a:p>
          <a:p>
            <a:pPr marL="457200" lvl="1" indent="0">
              <a:buNone/>
            </a:pPr>
            <a:endParaRPr lang="en-US" sz="2000" dirty="0"/>
          </a:p>
          <a:p>
            <a:endParaRPr lang="en-US" sz="1200" dirty="0"/>
          </a:p>
          <a:p>
            <a:endParaRPr lang="en-US" sz="2400" dirty="0"/>
          </a:p>
        </p:txBody>
      </p:sp>
      <p:pic>
        <p:nvPicPr>
          <p:cNvPr id="2052" name="Picture 4" descr="Kafka MirrorMaker with Event Hubs">
            <a:extLst>
              <a:ext uri="{FF2B5EF4-FFF2-40B4-BE49-F238E27FC236}">
                <a16:creationId xmlns:a16="http://schemas.microsoft.com/office/drawing/2014/main" id="{7EADD862-997C-410D-A457-0675C67884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50" y="3131429"/>
            <a:ext cx="5994347" cy="311627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2D35EE4-53D6-4492-BF38-73A182C97DF9}"/>
              </a:ext>
            </a:extLst>
          </p:cNvPr>
          <p:cNvSpPr txBox="1">
            <a:spLocks/>
          </p:cNvSpPr>
          <p:nvPr/>
        </p:nvSpPr>
        <p:spPr>
          <a:xfrm>
            <a:off x="926566" y="2716984"/>
            <a:ext cx="9569824" cy="6684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Apache Mirror Maker will handle the replication</a:t>
            </a:r>
          </a:p>
          <a:p>
            <a:pPr marL="0" indent="0">
              <a:buNone/>
            </a:pPr>
            <a:endParaRPr lang="en-US" sz="2000" dirty="0"/>
          </a:p>
          <a:p>
            <a:pPr marL="0" indent="0">
              <a:buNone/>
            </a:pPr>
            <a:endParaRPr lang="en-US" sz="2000" dirty="0"/>
          </a:p>
          <a:p>
            <a:pPr marL="457200" lvl="1" indent="0">
              <a:buNone/>
            </a:pPr>
            <a:endParaRPr lang="en-US" sz="2000" dirty="0"/>
          </a:p>
          <a:p>
            <a:endParaRPr lang="en-US" sz="1200" dirty="0"/>
          </a:p>
          <a:p>
            <a:endParaRPr lang="en-US" sz="2400" dirty="0"/>
          </a:p>
        </p:txBody>
      </p:sp>
    </p:spTree>
    <p:extLst>
      <p:ext uri="{BB962C8B-B14F-4D97-AF65-F5344CB8AC3E}">
        <p14:creationId xmlns:p14="http://schemas.microsoft.com/office/powerpoint/2010/main" val="753798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F42A4-0535-4FF4-B96B-CA977B5DCC36}"/>
              </a:ext>
            </a:extLst>
          </p:cNvPr>
          <p:cNvSpPr>
            <a:spLocks noGrp="1"/>
          </p:cNvSpPr>
          <p:nvPr>
            <p:ph type="title"/>
          </p:nvPr>
        </p:nvSpPr>
        <p:spPr/>
        <p:txBody>
          <a:bodyPr/>
          <a:lstStyle/>
          <a:p>
            <a:r>
              <a:rPr lang="en-US" dirty="0"/>
              <a:t>Thank you!</a:t>
            </a:r>
          </a:p>
        </p:txBody>
      </p:sp>
      <p:sp>
        <p:nvSpPr>
          <p:cNvPr id="4" name="TextBox 3">
            <a:extLst>
              <a:ext uri="{FF2B5EF4-FFF2-40B4-BE49-F238E27FC236}">
                <a16:creationId xmlns:a16="http://schemas.microsoft.com/office/drawing/2014/main" id="{ECD45B2F-231D-4795-A506-159383DB6E0E}"/>
              </a:ext>
            </a:extLst>
          </p:cNvPr>
          <p:cNvSpPr txBox="1"/>
          <p:nvPr/>
        </p:nvSpPr>
        <p:spPr>
          <a:xfrm>
            <a:off x="909034" y="2820463"/>
            <a:ext cx="4075090" cy="369332"/>
          </a:xfrm>
          <a:prstGeom prst="rect">
            <a:avLst/>
          </a:prstGeom>
          <a:noFill/>
        </p:spPr>
        <p:txBody>
          <a:bodyPr wrap="square" rtlCol="0">
            <a:spAutoFit/>
          </a:bodyPr>
          <a:lstStyle/>
          <a:p>
            <a:r>
              <a:rPr lang="en-US" dirty="0">
                <a:hlinkClick r:id="rId2"/>
              </a:rPr>
              <a:t>https://aka.ms/event-driven-workshop</a:t>
            </a:r>
            <a:r>
              <a:rPr lang="en-US" dirty="0"/>
              <a:t> </a:t>
            </a:r>
          </a:p>
        </p:txBody>
      </p:sp>
    </p:spTree>
    <p:extLst>
      <p:ext uri="{BB962C8B-B14F-4D97-AF65-F5344CB8AC3E}">
        <p14:creationId xmlns:p14="http://schemas.microsoft.com/office/powerpoint/2010/main" val="164409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EB1A6AB-CA50-4C45-9B27-4E807B1513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8635" y="2526641"/>
            <a:ext cx="902359" cy="902359"/>
          </a:xfrm>
          <a:prstGeom prst="rect">
            <a:avLst/>
          </a:prstGeom>
        </p:spPr>
      </p:pic>
      <p:pic>
        <p:nvPicPr>
          <p:cNvPr id="7" name="Graphic 6">
            <a:extLst>
              <a:ext uri="{FF2B5EF4-FFF2-40B4-BE49-F238E27FC236}">
                <a16:creationId xmlns:a16="http://schemas.microsoft.com/office/drawing/2014/main" id="{EB2B24A0-781D-4142-891D-BF474A6EAA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31431" y="1272105"/>
            <a:ext cx="920254" cy="920254"/>
          </a:xfrm>
          <a:prstGeom prst="rect">
            <a:avLst/>
          </a:prstGeom>
        </p:spPr>
      </p:pic>
      <p:pic>
        <p:nvPicPr>
          <p:cNvPr id="2050" name="Picture 2" descr="Related image">
            <a:extLst>
              <a:ext uri="{FF2B5EF4-FFF2-40B4-BE49-F238E27FC236}">
                <a16:creationId xmlns:a16="http://schemas.microsoft.com/office/drawing/2014/main" id="{4B3BE6FF-3DD2-45A9-BD47-9D50E07FFC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80454" y="203469"/>
            <a:ext cx="1622004" cy="811002"/>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a:extLst>
              <a:ext uri="{FF2B5EF4-FFF2-40B4-BE49-F238E27FC236}">
                <a16:creationId xmlns:a16="http://schemas.microsoft.com/office/drawing/2014/main" id="{47D0C7CE-98E0-4DFC-B1C6-BCD57BA2EE0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31431" y="2537830"/>
            <a:ext cx="862415" cy="862415"/>
          </a:xfrm>
          <a:prstGeom prst="rect">
            <a:avLst/>
          </a:prstGeom>
        </p:spPr>
      </p:pic>
      <p:pic>
        <p:nvPicPr>
          <p:cNvPr id="11" name="Graphic 10">
            <a:extLst>
              <a:ext uri="{FF2B5EF4-FFF2-40B4-BE49-F238E27FC236}">
                <a16:creationId xmlns:a16="http://schemas.microsoft.com/office/drawing/2014/main" id="{17A0A882-8D78-4320-A2AA-51214F5CFE3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40379" y="3949203"/>
            <a:ext cx="902358" cy="902358"/>
          </a:xfrm>
          <a:prstGeom prst="rect">
            <a:avLst/>
          </a:prstGeom>
        </p:spPr>
      </p:pic>
      <p:pic>
        <p:nvPicPr>
          <p:cNvPr id="13" name="Graphic 12">
            <a:extLst>
              <a:ext uri="{FF2B5EF4-FFF2-40B4-BE49-F238E27FC236}">
                <a16:creationId xmlns:a16="http://schemas.microsoft.com/office/drawing/2014/main" id="{B7C76792-C34F-4414-8935-9E791E26858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7433" y="1023825"/>
            <a:ext cx="766017" cy="766017"/>
          </a:xfrm>
          <a:prstGeom prst="rect">
            <a:avLst/>
          </a:prstGeom>
        </p:spPr>
      </p:pic>
      <p:pic>
        <p:nvPicPr>
          <p:cNvPr id="15" name="Graphic 14">
            <a:extLst>
              <a:ext uri="{FF2B5EF4-FFF2-40B4-BE49-F238E27FC236}">
                <a16:creationId xmlns:a16="http://schemas.microsoft.com/office/drawing/2014/main" id="{B9B4C1DA-4E51-429C-A26B-3226B6001D5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18738" y="4715220"/>
            <a:ext cx="985436" cy="985436"/>
          </a:xfrm>
          <a:prstGeom prst="rect">
            <a:avLst/>
          </a:prstGeom>
        </p:spPr>
      </p:pic>
      <p:pic>
        <p:nvPicPr>
          <p:cNvPr id="17" name="Graphic 16">
            <a:extLst>
              <a:ext uri="{FF2B5EF4-FFF2-40B4-BE49-F238E27FC236}">
                <a16:creationId xmlns:a16="http://schemas.microsoft.com/office/drawing/2014/main" id="{1C506A08-3CA8-4D0D-80F3-CAB67721270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52869" y="1014471"/>
            <a:ext cx="766017" cy="766017"/>
          </a:xfrm>
          <a:prstGeom prst="rect">
            <a:avLst/>
          </a:prstGeom>
        </p:spPr>
      </p:pic>
      <p:sp>
        <p:nvSpPr>
          <p:cNvPr id="18" name="TextBox 17">
            <a:extLst>
              <a:ext uri="{FF2B5EF4-FFF2-40B4-BE49-F238E27FC236}">
                <a16:creationId xmlns:a16="http://schemas.microsoft.com/office/drawing/2014/main" id="{9398340D-264B-4187-8547-1C51BCBEF5CA}"/>
              </a:ext>
            </a:extLst>
          </p:cNvPr>
          <p:cNvSpPr txBox="1"/>
          <p:nvPr/>
        </p:nvSpPr>
        <p:spPr>
          <a:xfrm>
            <a:off x="252869" y="378137"/>
            <a:ext cx="1601464" cy="461665"/>
          </a:xfrm>
          <a:prstGeom prst="rect">
            <a:avLst/>
          </a:prstGeom>
          <a:noFill/>
        </p:spPr>
        <p:txBody>
          <a:bodyPr wrap="none" rtlCol="0">
            <a:spAutoFit/>
          </a:bodyPr>
          <a:lstStyle/>
          <a:p>
            <a:r>
              <a:rPr lang="en-US" sz="2400" dirty="0"/>
              <a:t>Connectors</a:t>
            </a:r>
          </a:p>
        </p:txBody>
      </p:sp>
      <p:pic>
        <p:nvPicPr>
          <p:cNvPr id="20" name="Graphic 19">
            <a:extLst>
              <a:ext uri="{FF2B5EF4-FFF2-40B4-BE49-F238E27FC236}">
                <a16:creationId xmlns:a16="http://schemas.microsoft.com/office/drawing/2014/main" id="{48CB9338-B81A-4DBD-8C1F-67E9C3E7421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839076" y="3184105"/>
            <a:ext cx="862415" cy="862415"/>
          </a:xfrm>
          <a:prstGeom prst="rect">
            <a:avLst/>
          </a:prstGeom>
        </p:spPr>
      </p:pic>
      <p:pic>
        <p:nvPicPr>
          <p:cNvPr id="22" name="Graphic 21">
            <a:extLst>
              <a:ext uri="{FF2B5EF4-FFF2-40B4-BE49-F238E27FC236}">
                <a16:creationId xmlns:a16="http://schemas.microsoft.com/office/drawing/2014/main" id="{C9E85587-4908-407D-93DE-4A37C39C2CD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104452" y="1652990"/>
            <a:ext cx="862415" cy="862415"/>
          </a:xfrm>
          <a:prstGeom prst="rect">
            <a:avLst/>
          </a:prstGeom>
        </p:spPr>
      </p:pic>
      <p:pic>
        <p:nvPicPr>
          <p:cNvPr id="2052" name="Picture 4" descr="Related image">
            <a:extLst>
              <a:ext uri="{FF2B5EF4-FFF2-40B4-BE49-F238E27FC236}">
                <a16:creationId xmlns:a16="http://schemas.microsoft.com/office/drawing/2014/main" id="{4066A14A-6355-490C-9E93-53D2B83C2F8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79687" y="1192863"/>
            <a:ext cx="920254" cy="92025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AF760FF-D12F-485E-B5DE-CB12D7132DEC}"/>
              </a:ext>
            </a:extLst>
          </p:cNvPr>
          <p:cNvPicPr>
            <a:picLocks noChangeAspect="1"/>
          </p:cNvPicPr>
          <p:nvPr/>
        </p:nvPicPr>
        <p:blipFill>
          <a:blip r:embed="rId23"/>
          <a:stretch>
            <a:fillRect/>
          </a:stretch>
        </p:blipFill>
        <p:spPr>
          <a:xfrm>
            <a:off x="4110329" y="4794175"/>
            <a:ext cx="292100" cy="342900"/>
          </a:xfrm>
          <a:prstGeom prst="rect">
            <a:avLst/>
          </a:prstGeom>
        </p:spPr>
      </p:pic>
    </p:spTree>
    <p:extLst>
      <p:ext uri="{BB962C8B-B14F-4D97-AF65-F5344CB8AC3E}">
        <p14:creationId xmlns:p14="http://schemas.microsoft.com/office/powerpoint/2010/main" val="1784260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Graphic 3" descr="Megaphone">
            <a:extLst>
              <a:ext uri="{FF2B5EF4-FFF2-40B4-BE49-F238E27FC236}">
                <a16:creationId xmlns:a16="http://schemas.microsoft.com/office/drawing/2014/main" id="{DC6CB658-4CCE-4524-A082-59EE8B8C54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3795" y="3226507"/>
            <a:ext cx="914400" cy="914400"/>
          </a:xfrm>
          <a:prstGeom prst="rect">
            <a:avLst/>
          </a:prstGeom>
        </p:spPr>
      </p:pic>
      <p:pic>
        <p:nvPicPr>
          <p:cNvPr id="5" name="Graphic 4" descr="Network">
            <a:extLst>
              <a:ext uri="{FF2B5EF4-FFF2-40B4-BE49-F238E27FC236}">
                <a16:creationId xmlns:a16="http://schemas.microsoft.com/office/drawing/2014/main" id="{4D2A6211-CEF3-4400-BA11-65EB331CD97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5443" y="2405992"/>
            <a:ext cx="914400" cy="914400"/>
          </a:xfrm>
          <a:prstGeom prst="rect">
            <a:avLst/>
          </a:prstGeom>
        </p:spPr>
      </p:pic>
      <p:pic>
        <p:nvPicPr>
          <p:cNvPr id="6" name="Graphic 5" descr="Bell">
            <a:extLst>
              <a:ext uri="{FF2B5EF4-FFF2-40B4-BE49-F238E27FC236}">
                <a16:creationId xmlns:a16="http://schemas.microsoft.com/office/drawing/2014/main" id="{993E7830-4353-4A5E-A922-EF457542EB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58245" y="3724693"/>
            <a:ext cx="914400" cy="914400"/>
          </a:xfrm>
          <a:prstGeom prst="rect">
            <a:avLst/>
          </a:prstGeom>
        </p:spPr>
      </p:pic>
      <p:pic>
        <p:nvPicPr>
          <p:cNvPr id="7" name="Graphic 6" descr="Syncing cloud">
            <a:extLst>
              <a:ext uri="{FF2B5EF4-FFF2-40B4-BE49-F238E27FC236}">
                <a16:creationId xmlns:a16="http://schemas.microsoft.com/office/drawing/2014/main" id="{FA2D8AE4-7D86-4215-AF17-B69157B26C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41874" y="2277411"/>
            <a:ext cx="914400" cy="914400"/>
          </a:xfrm>
          <a:prstGeom prst="rect">
            <a:avLst/>
          </a:prstGeom>
        </p:spPr>
      </p:pic>
      <p:pic>
        <p:nvPicPr>
          <p:cNvPr id="8" name="Graphic 7" descr="Arrow circle">
            <a:extLst>
              <a:ext uri="{FF2B5EF4-FFF2-40B4-BE49-F238E27FC236}">
                <a16:creationId xmlns:a16="http://schemas.microsoft.com/office/drawing/2014/main" id="{78FE162E-9E26-45D0-BB30-D17D88E4AD8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102695" y="3494450"/>
            <a:ext cx="914400" cy="914400"/>
          </a:xfrm>
          <a:prstGeom prst="rect">
            <a:avLst/>
          </a:prstGeom>
        </p:spPr>
      </p:pic>
      <p:pic>
        <p:nvPicPr>
          <p:cNvPr id="9" name="Graphic 8" descr="Upward trend">
            <a:extLst>
              <a:ext uri="{FF2B5EF4-FFF2-40B4-BE49-F238E27FC236}">
                <a16:creationId xmlns:a16="http://schemas.microsoft.com/office/drawing/2014/main" id="{973C1CA2-23F3-45D0-A5C1-F10FD0A8052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528286" y="2923363"/>
            <a:ext cx="914400" cy="914400"/>
          </a:xfrm>
          <a:prstGeom prst="rect">
            <a:avLst/>
          </a:prstGeom>
        </p:spPr>
      </p:pic>
      <p:pic>
        <p:nvPicPr>
          <p:cNvPr id="10" name="Graphic 9" descr="Lightning bolt">
            <a:extLst>
              <a:ext uri="{FF2B5EF4-FFF2-40B4-BE49-F238E27FC236}">
                <a16:creationId xmlns:a16="http://schemas.microsoft.com/office/drawing/2014/main" id="{2FE96404-91D7-456B-8DFE-87F41D61036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819842" y="5337984"/>
            <a:ext cx="914400" cy="914400"/>
          </a:xfrm>
          <a:prstGeom prst="rect">
            <a:avLst/>
          </a:prstGeom>
        </p:spPr>
      </p:pic>
      <p:pic>
        <p:nvPicPr>
          <p:cNvPr id="11" name="Graphic 10" descr="Browser window">
            <a:extLst>
              <a:ext uri="{FF2B5EF4-FFF2-40B4-BE49-F238E27FC236}">
                <a16:creationId xmlns:a16="http://schemas.microsoft.com/office/drawing/2014/main" id="{23448282-1610-4BCE-AF26-BD82264C390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93377" y="1363011"/>
            <a:ext cx="914400" cy="914400"/>
          </a:xfrm>
          <a:prstGeom prst="rect">
            <a:avLst/>
          </a:prstGeom>
        </p:spPr>
      </p:pic>
      <p:pic>
        <p:nvPicPr>
          <p:cNvPr id="12" name="Graphic 11" descr="Smart Phone">
            <a:extLst>
              <a:ext uri="{FF2B5EF4-FFF2-40B4-BE49-F238E27FC236}">
                <a16:creationId xmlns:a16="http://schemas.microsoft.com/office/drawing/2014/main" id="{38F13817-4C3A-4624-B40C-EB50AC61D771}"/>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183164" y="1049941"/>
            <a:ext cx="914400" cy="914400"/>
          </a:xfrm>
          <a:prstGeom prst="rect">
            <a:avLst/>
          </a:prstGeom>
        </p:spPr>
      </p:pic>
      <p:pic>
        <p:nvPicPr>
          <p:cNvPr id="13" name="Graphic 12" descr="Laptop">
            <a:extLst>
              <a:ext uri="{FF2B5EF4-FFF2-40B4-BE49-F238E27FC236}">
                <a16:creationId xmlns:a16="http://schemas.microsoft.com/office/drawing/2014/main" id="{69B0830B-3E41-4FB1-983B-51297B3B35D6}"/>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77513" y="2971800"/>
            <a:ext cx="914400" cy="914400"/>
          </a:xfrm>
          <a:prstGeom prst="rect">
            <a:avLst/>
          </a:prstGeom>
        </p:spPr>
      </p:pic>
    </p:spTree>
    <p:extLst>
      <p:ext uri="{BB962C8B-B14F-4D97-AF65-F5344CB8AC3E}">
        <p14:creationId xmlns:p14="http://schemas.microsoft.com/office/powerpoint/2010/main" val="17573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kern="1200" dirty="0">
                <a:solidFill>
                  <a:schemeClr val="tx1"/>
                </a:solidFill>
                <a:latin typeface="+mj-lt"/>
                <a:ea typeface="+mj-ea"/>
                <a:cs typeface="+mj-cs"/>
              </a:rPr>
              <a:t>Customer situation</a:t>
            </a: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78173"/>
            <a:ext cx="6467867"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Contoso provides an eCommerce web site for their customers. It averages about 10 million clicks a day</a:t>
            </a:r>
          </a:p>
          <a:p>
            <a:endParaRPr lang="en-US" sz="2200" dirty="0"/>
          </a:p>
          <a:p>
            <a:r>
              <a:rPr lang="en-US" sz="2200" dirty="0"/>
              <a:t>They have a ‘recently viewed’ feature on the site that is critical to their business and revenue</a:t>
            </a:r>
          </a:p>
          <a:p>
            <a:endParaRPr lang="en-US" sz="2200" dirty="0"/>
          </a:p>
          <a:p>
            <a:r>
              <a:rPr lang="en-US" sz="2200" dirty="0"/>
              <a:t>The ‘recently viewed’ functionality takes a long time to process and has many issues</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drawing&#10;&#10;Description automatically generated">
            <a:extLst>
              <a:ext uri="{FF2B5EF4-FFF2-40B4-BE49-F238E27FC236}">
                <a16:creationId xmlns:a16="http://schemas.microsoft.com/office/drawing/2014/main" id="{F2FC77AF-58D3-49C4-94B7-96CB6B6C5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9308576" y="2749196"/>
            <a:ext cx="1353820" cy="1359606"/>
          </a:xfrm>
          <a:prstGeom prst="rect">
            <a:avLst/>
          </a:prstGeom>
        </p:spPr>
      </p:pic>
    </p:spTree>
    <p:extLst>
      <p:ext uri="{BB962C8B-B14F-4D97-AF65-F5344CB8AC3E}">
        <p14:creationId xmlns:p14="http://schemas.microsoft.com/office/powerpoint/2010/main" val="416263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kern="1200" dirty="0">
                <a:solidFill>
                  <a:schemeClr val="tx1"/>
                </a:solidFill>
                <a:latin typeface="+mj-lt"/>
                <a:ea typeface="+mj-ea"/>
                <a:cs typeface="+mj-cs"/>
              </a:rPr>
              <a:t>Customer situation</a:t>
            </a: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78173"/>
            <a:ext cx="7093171" cy="345061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Most of their systems rely on batch processing</a:t>
            </a:r>
          </a:p>
          <a:p>
            <a:endParaRPr lang="en-US" sz="2200" dirty="0"/>
          </a:p>
          <a:p>
            <a:r>
              <a:rPr lang="en-US" sz="2200" dirty="0"/>
              <a:t>They are concerned about the amount of time it takes to react to changes and apply updates to their business</a:t>
            </a:r>
          </a:p>
          <a:p>
            <a:endParaRPr lang="en-US" sz="2200" dirty="0"/>
          </a:p>
          <a:p>
            <a:r>
              <a:rPr lang="en-US" sz="2200" dirty="0"/>
              <a:t>Contoso is confident that most of their processing can be done in near-real time</a:t>
            </a:r>
          </a:p>
        </p:txBody>
      </p:sp>
      <p:sp>
        <p:nvSpPr>
          <p:cNvPr id="11" name="Rectangle 1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Content Placeholder 4" descr="Shopping cart">
            <a:extLst>
              <a:ext uri="{FF2B5EF4-FFF2-40B4-BE49-F238E27FC236}">
                <a16:creationId xmlns:a16="http://schemas.microsoft.com/office/drawing/2014/main" id="{4E806B3A-8719-46D9-B61C-41FC23FEF901}"/>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13987" y="2857500"/>
            <a:ext cx="1142998" cy="1142998"/>
          </a:xfrm>
          <a:prstGeom prst="rect">
            <a:avLst/>
          </a:prstGeom>
        </p:spPr>
      </p:pic>
    </p:spTree>
    <p:extLst>
      <p:ext uri="{BB962C8B-B14F-4D97-AF65-F5344CB8AC3E}">
        <p14:creationId xmlns:p14="http://schemas.microsoft.com/office/powerpoint/2010/main" val="96318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kern="1200" dirty="0">
                <a:solidFill>
                  <a:schemeClr val="tx1"/>
                </a:solidFill>
                <a:latin typeface="+mj-lt"/>
                <a:ea typeface="+mj-ea"/>
                <a:cs typeface="+mj-cs"/>
              </a:rPr>
              <a:t>Customer situation</a:t>
            </a: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78173"/>
            <a:ext cx="6467867" cy="3450613"/>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Today, a point-to-point architecture is heavily used throughout Contoso</a:t>
            </a:r>
          </a:p>
          <a:p>
            <a:pPr marL="0" indent="0">
              <a:buNone/>
            </a:pPr>
            <a:endParaRPr lang="en-US" sz="2400" dirty="0"/>
          </a:p>
          <a:p>
            <a:r>
              <a:rPr lang="en-US" sz="2400" dirty="0"/>
              <a:t>Directors want to explore the notion of an event-driven architecture and see if there are long-term performance and costs benefits</a:t>
            </a:r>
          </a:p>
          <a:p>
            <a:endParaRPr lang="en-US" sz="2400" dirty="0"/>
          </a:p>
          <a:p>
            <a:r>
              <a:rPr lang="en-US" sz="2400" dirty="0"/>
              <a:t>They would like to add new features to the website (recommendations, trends, etc.)</a:t>
            </a:r>
          </a:p>
          <a:p>
            <a:endParaRPr lang="en-US" sz="24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Connections">
            <a:extLst>
              <a:ext uri="{FF2B5EF4-FFF2-40B4-BE49-F238E27FC236}">
                <a16:creationId xmlns:a16="http://schemas.microsoft.com/office/drawing/2014/main" id="{378F9B01-3AB8-4AFA-97B4-8532D95C49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5927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kern="1200" dirty="0">
                <a:solidFill>
                  <a:schemeClr val="tx1"/>
                </a:solidFill>
                <a:latin typeface="+mj-lt"/>
                <a:ea typeface="+mj-ea"/>
                <a:cs typeface="+mj-cs"/>
              </a:rPr>
              <a:t>Customer needs</a:t>
            </a: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15167"/>
            <a:ext cx="6467867" cy="35136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Unified integration pipeline</a:t>
            </a:r>
          </a:p>
          <a:p>
            <a:endParaRPr lang="en-US" sz="2400" dirty="0"/>
          </a:p>
          <a:p>
            <a:r>
              <a:rPr lang="en-US" sz="2400" dirty="0"/>
              <a:t>Near-real time processing</a:t>
            </a:r>
          </a:p>
          <a:p>
            <a:pPr lvl="1"/>
            <a:r>
              <a:rPr lang="en-US" sz="2000" dirty="0"/>
              <a:t>Product changes (example: change data capture)</a:t>
            </a:r>
          </a:p>
          <a:p>
            <a:pPr lvl="1"/>
            <a:r>
              <a:rPr lang="en-US" sz="2000" dirty="0"/>
              <a:t>Analytics (anomaly detection, trends, etc.)</a:t>
            </a:r>
          </a:p>
          <a:p>
            <a:pPr lvl="1"/>
            <a:endParaRPr lang="en-US" sz="2000" dirty="0"/>
          </a:p>
          <a:p>
            <a:r>
              <a:rPr lang="en-US" sz="2400" dirty="0"/>
              <a:t>Provide support for batch processing where necessary</a:t>
            </a:r>
          </a:p>
          <a:p>
            <a:endParaRPr lang="en-US" sz="24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cument">
            <a:extLst>
              <a:ext uri="{FF2B5EF4-FFF2-40B4-BE49-F238E27FC236}">
                <a16:creationId xmlns:a16="http://schemas.microsoft.com/office/drawing/2014/main" id="{5416B5D4-9B60-4DC0-AC60-AF859B7595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8286" y="2971799"/>
            <a:ext cx="914400" cy="914400"/>
          </a:xfrm>
          <a:prstGeom prst="rect">
            <a:avLst/>
          </a:prstGeom>
        </p:spPr>
      </p:pic>
    </p:spTree>
    <p:extLst>
      <p:ext uri="{BB962C8B-B14F-4D97-AF65-F5344CB8AC3E}">
        <p14:creationId xmlns:p14="http://schemas.microsoft.com/office/powerpoint/2010/main" val="62866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kern="1200">
                <a:solidFill>
                  <a:schemeClr val="tx1"/>
                </a:solidFill>
                <a:latin typeface="+mj-lt"/>
                <a:ea typeface="+mj-ea"/>
                <a:cs typeface="+mj-cs"/>
              </a:rPr>
              <a:t>Customer needs</a:t>
            </a:r>
            <a:endParaRPr lang="en-US" kern="1200" dirty="0">
              <a:solidFill>
                <a:schemeClr val="tx1"/>
              </a:solidFill>
              <a:latin typeface="+mj-lt"/>
              <a:ea typeface="+mj-ea"/>
              <a:cs typeface="+mj-cs"/>
            </a:endParaRP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78173"/>
            <a:ext cx="6467867" cy="345061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Scalable solution that can handle unexpected demand</a:t>
            </a:r>
          </a:p>
          <a:p>
            <a:endParaRPr lang="en-US" sz="2400" dirty="0"/>
          </a:p>
          <a:p>
            <a:r>
              <a:rPr lang="en-US" sz="2400" dirty="0"/>
              <a:t>Strong preference towards managed services and serverless technologies</a:t>
            </a:r>
          </a:p>
          <a:p>
            <a:endParaRPr lang="en-US" sz="2400" dirty="0"/>
          </a:p>
          <a:p>
            <a:r>
              <a:rPr lang="en-US" sz="2400" dirty="0"/>
              <a:t>Support different types of producers and consumers. </a:t>
            </a:r>
          </a:p>
          <a:p>
            <a:endParaRPr lang="en-US" sz="2400" dirty="0"/>
          </a:p>
          <a:p>
            <a:r>
              <a:rPr lang="en-US" sz="2400" dirty="0"/>
              <a:t>Embrace OSS tools and ecosystem</a:t>
            </a:r>
          </a:p>
          <a:p>
            <a:endParaRPr lang="en-US" sz="24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ocument">
            <a:extLst>
              <a:ext uri="{FF2B5EF4-FFF2-40B4-BE49-F238E27FC236}">
                <a16:creationId xmlns:a16="http://schemas.microsoft.com/office/drawing/2014/main" id="{E9322FBF-8B60-433F-90A9-8F2A408C9D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8286" y="2971799"/>
            <a:ext cx="914400" cy="914400"/>
          </a:xfrm>
          <a:prstGeom prst="rect">
            <a:avLst/>
          </a:prstGeom>
        </p:spPr>
      </p:pic>
    </p:spTree>
    <p:extLst>
      <p:ext uri="{BB962C8B-B14F-4D97-AF65-F5344CB8AC3E}">
        <p14:creationId xmlns:p14="http://schemas.microsoft.com/office/powerpoint/2010/main" val="172655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7474172" cy="1325563"/>
          </a:xfrm>
        </p:spPr>
        <p:txBody>
          <a:bodyPr vert="horz" lIns="91440" tIns="45720" rIns="91440" bIns="45720" rtlCol="0" anchor="ctr">
            <a:normAutofit/>
          </a:bodyPr>
          <a:lstStyle/>
          <a:p>
            <a:r>
              <a:rPr lang="en-US" dirty="0"/>
              <a:t>Use case – Analytics</a:t>
            </a:r>
            <a:endParaRPr lang="en-US" kern="1200" dirty="0">
              <a:solidFill>
                <a:schemeClr val="tx1"/>
              </a:solidFill>
              <a:latin typeface="+mj-lt"/>
              <a:ea typeface="+mj-ea"/>
              <a:cs typeface="+mj-cs"/>
            </a:endParaRP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78173"/>
            <a:ext cx="7474171"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Contoso would like to support near-real time analytics so that they could:</a:t>
            </a:r>
          </a:p>
          <a:p>
            <a:pPr marL="0" indent="0">
              <a:buNone/>
            </a:pPr>
            <a:endParaRPr lang="en-US" sz="2400" dirty="0"/>
          </a:p>
          <a:p>
            <a:r>
              <a:rPr lang="en-US" sz="2400" dirty="0"/>
              <a:t>Identify trends </a:t>
            </a:r>
          </a:p>
          <a:p>
            <a:r>
              <a:rPr lang="en-US" sz="2400" dirty="0"/>
              <a:t>Catch anomalies</a:t>
            </a:r>
          </a:p>
          <a:p>
            <a:r>
              <a:rPr lang="en-US" sz="2400" dirty="0"/>
              <a:t>Enhance recommendations</a:t>
            </a:r>
          </a:p>
          <a:p>
            <a:pPr marL="0" indent="0">
              <a:buNone/>
            </a:pPr>
            <a:endParaRPr lang="en-US" sz="2400" dirty="0"/>
          </a:p>
          <a:p>
            <a:endParaRPr lang="en-US" sz="2400" dirty="0"/>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Upward trend">
            <a:extLst>
              <a:ext uri="{FF2B5EF4-FFF2-40B4-BE49-F238E27FC236}">
                <a16:creationId xmlns:a16="http://schemas.microsoft.com/office/drawing/2014/main" id="{DFF95975-25C2-480A-9260-0D9D90971D0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8286" y="2923363"/>
            <a:ext cx="914400" cy="914400"/>
          </a:xfrm>
          <a:prstGeom prst="rect">
            <a:avLst/>
          </a:prstGeom>
        </p:spPr>
      </p:pic>
    </p:spTree>
    <p:extLst>
      <p:ext uri="{BB962C8B-B14F-4D97-AF65-F5344CB8AC3E}">
        <p14:creationId xmlns:p14="http://schemas.microsoft.com/office/powerpoint/2010/main" val="1434072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4906-CC45-4C61-830B-93996C334342}"/>
              </a:ext>
            </a:extLst>
          </p:cNvPr>
          <p:cNvSpPr>
            <a:spLocks noGrp="1"/>
          </p:cNvSpPr>
          <p:nvPr>
            <p:ph type="title"/>
          </p:nvPr>
        </p:nvSpPr>
        <p:spPr>
          <a:xfrm>
            <a:off x="1136428" y="627564"/>
            <a:ext cx="8315916" cy="1325563"/>
          </a:xfrm>
        </p:spPr>
        <p:txBody>
          <a:bodyPr vert="horz" lIns="91440" tIns="45720" rIns="91440" bIns="45720" rtlCol="0" anchor="ctr">
            <a:normAutofit/>
          </a:bodyPr>
          <a:lstStyle/>
          <a:p>
            <a:r>
              <a:rPr lang="en-US" dirty="0"/>
              <a:t>Use case – Real time updates	</a:t>
            </a:r>
            <a:r>
              <a:rPr lang="en-US" kern="1200" dirty="0">
                <a:solidFill>
                  <a:schemeClr val="tx1"/>
                </a:solidFill>
                <a:latin typeface="+mj-lt"/>
                <a:ea typeface="+mj-ea"/>
                <a:cs typeface="+mj-cs"/>
              </a:rPr>
              <a:t> </a:t>
            </a:r>
          </a:p>
        </p:txBody>
      </p:sp>
      <p:sp>
        <p:nvSpPr>
          <p:cNvPr id="6" name="Content Placeholder 2">
            <a:extLst>
              <a:ext uri="{FF2B5EF4-FFF2-40B4-BE49-F238E27FC236}">
                <a16:creationId xmlns:a16="http://schemas.microsoft.com/office/drawing/2014/main" id="{D43E7CD2-83D0-4CE3-AAEE-00D3C6B24C0E}"/>
              </a:ext>
            </a:extLst>
          </p:cNvPr>
          <p:cNvSpPr txBox="1">
            <a:spLocks/>
          </p:cNvSpPr>
          <p:nvPr/>
        </p:nvSpPr>
        <p:spPr>
          <a:xfrm>
            <a:off x="1136429" y="2278173"/>
            <a:ext cx="6467867"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Products updates</a:t>
            </a:r>
          </a:p>
          <a:p>
            <a:pPr lvl="1"/>
            <a:r>
              <a:rPr lang="en-US" sz="2000" dirty="0"/>
              <a:t>Currently stored in Cosmos DB</a:t>
            </a:r>
          </a:p>
          <a:p>
            <a:pPr lvl="1"/>
            <a:r>
              <a:rPr lang="en-US" sz="2000" dirty="0"/>
              <a:t>Would like to reflect changes immediately on website</a:t>
            </a:r>
          </a:p>
          <a:p>
            <a:pPr marL="457200" lvl="1" indent="0">
              <a:buNone/>
            </a:pPr>
            <a:endParaRPr lang="en-US" sz="2000" dirty="0"/>
          </a:p>
          <a:p>
            <a:r>
              <a:rPr lang="en-US" sz="2400" dirty="0"/>
              <a:t>Customer and product feedback</a:t>
            </a:r>
          </a:p>
          <a:p>
            <a:pPr lvl="1"/>
            <a:r>
              <a:rPr lang="en-US" sz="2000" dirty="0"/>
              <a:t>Share updates from 3</a:t>
            </a:r>
            <a:r>
              <a:rPr lang="en-US" sz="2000" baseline="30000" dirty="0"/>
              <a:t>rd</a:t>
            </a:r>
            <a:r>
              <a:rPr lang="en-US" sz="2000" dirty="0"/>
              <a:t> party sources</a:t>
            </a:r>
          </a:p>
        </p:txBody>
      </p:sp>
      <p:sp>
        <p:nvSpPr>
          <p:cNvPr id="18" name="Rectangle 17">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Lightning bolt">
            <a:extLst>
              <a:ext uri="{FF2B5EF4-FFF2-40B4-BE49-F238E27FC236}">
                <a16:creationId xmlns:a16="http://schemas.microsoft.com/office/drawing/2014/main" id="{A2A483F4-5D39-4BBD-8AEB-67013F73AA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8286" y="3016814"/>
            <a:ext cx="914400" cy="914400"/>
          </a:xfrm>
          <a:prstGeom prst="rect">
            <a:avLst/>
          </a:prstGeom>
        </p:spPr>
      </p:pic>
    </p:spTree>
    <p:extLst>
      <p:ext uri="{BB962C8B-B14F-4D97-AF65-F5344CB8AC3E}">
        <p14:creationId xmlns:p14="http://schemas.microsoft.com/office/powerpoint/2010/main" val="82089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940</Words>
  <Application>Microsoft Macintosh PowerPoint</Application>
  <PresentationFormat>Widescreen</PresentationFormat>
  <Paragraphs>201</Paragraphs>
  <Slides>25</Slides>
  <Notes>13</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Segoe UI</vt:lpstr>
      <vt:lpstr>Office Theme</vt:lpstr>
      <vt:lpstr>Designing an Event-Driven Architecture on Azure</vt:lpstr>
      <vt:lpstr>About Me</vt:lpstr>
      <vt:lpstr>Customer situation</vt:lpstr>
      <vt:lpstr>Customer situation</vt:lpstr>
      <vt:lpstr>Customer situation</vt:lpstr>
      <vt:lpstr>Customer needs</vt:lpstr>
      <vt:lpstr>Customer needs</vt:lpstr>
      <vt:lpstr>Use case – Analytics</vt:lpstr>
      <vt:lpstr>Use case – Real time updates  </vt:lpstr>
      <vt:lpstr>Use case – Partner notifications  </vt:lpstr>
      <vt:lpstr>Customer objections</vt:lpstr>
      <vt:lpstr>Customer objections</vt:lpstr>
      <vt:lpstr>Design the solution</vt:lpstr>
      <vt:lpstr>Before: Point-to-point pipelines</vt:lpstr>
      <vt:lpstr>After: Reversal of dependencies</vt:lpstr>
      <vt:lpstr>Preferred solution</vt:lpstr>
      <vt:lpstr>Preferred solution: Batch processing</vt:lpstr>
      <vt:lpstr>Preferred solution: Partner notifications</vt:lpstr>
      <vt:lpstr>Preferred solution: Partner notifications</vt:lpstr>
      <vt:lpstr>Customer objections: Data format</vt:lpstr>
      <vt:lpstr>Customer objections: Disaster recovery</vt:lpstr>
      <vt:lpstr>Customer objections: Data replication</vt:lpstr>
      <vt:lpstr>Thank you!</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an Event-Driven Architecture on Azure</dc:title>
  <dc:creator>David Barkol</dc:creator>
  <cp:lastModifiedBy>David Barkol</cp:lastModifiedBy>
  <cp:revision>115</cp:revision>
  <dcterms:created xsi:type="dcterms:W3CDTF">2020-01-24T06:45:11Z</dcterms:created>
  <dcterms:modified xsi:type="dcterms:W3CDTF">2020-01-28T20:50:01Z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dabarkol@microsoft.com</vt:lpwstr>
  </property>
  <property fmtid="{D5CDD505-2E9C-101B-9397-08002B2CF9AE}" pid="5" name="MSIP_Label_f42aa342-8706-4288-bd11-ebb85995028c_SetDate">
    <vt:lpwstr>2020-01-24T06:48:09.2822052Z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c24bc6b5-e469-432e-9f8f-a39bc8af8b19</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