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5"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150" autoAdjust="0"/>
    <p:restoredTop sz="94660"/>
  </p:normalViewPr>
  <p:slideViewPr>
    <p:cSldViewPr snapToGrid="0">
      <p:cViewPr>
        <p:scale>
          <a:sx n="75" d="100"/>
          <a:sy n="75" d="100"/>
        </p:scale>
        <p:origin x="1214" y="4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1F92F7-7E07-47D4-962F-F723469E28D2}" type="datetimeFigureOut">
              <a:rPr lang="en-IN" smtClean="0"/>
              <a:t>15-03-2022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D91BA8A2-1B2F-4280-9B1F-7BDE57C51D99}"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374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1F92F7-7E07-47D4-962F-F723469E28D2}" type="datetimeFigureOut">
              <a:rPr lang="en-IN" smtClean="0"/>
              <a:t>15-03-2022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1BA8A2-1B2F-4280-9B1F-7BDE57C51D99}"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2285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1F92F7-7E07-47D4-962F-F723469E28D2}" type="datetimeFigureOut">
              <a:rPr lang="en-IN" smtClean="0"/>
              <a:t>15-03-2022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1BA8A2-1B2F-4280-9B1F-7BDE57C51D99}"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7488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1F92F7-7E07-47D4-962F-F723469E28D2}" type="datetimeFigureOut">
              <a:rPr lang="en-IN" smtClean="0"/>
              <a:t>15-03-2022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1BA8A2-1B2F-4280-9B1F-7BDE57C51D99}"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3755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1F92F7-7E07-47D4-962F-F723469E28D2}" type="datetimeFigureOut">
              <a:rPr lang="en-IN" smtClean="0"/>
              <a:t>15-03-2022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1BA8A2-1B2F-4280-9B1F-7BDE57C51D99}"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5181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1F92F7-7E07-47D4-962F-F723469E28D2}" type="datetimeFigureOut">
              <a:rPr lang="en-IN" smtClean="0"/>
              <a:t>15-03-2022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1BA8A2-1B2F-4280-9B1F-7BDE57C51D99}"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2431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1F92F7-7E07-47D4-962F-F723469E28D2}" type="datetimeFigureOut">
              <a:rPr lang="en-IN" smtClean="0"/>
              <a:t>15-03-2022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1BA8A2-1B2F-4280-9B1F-7BDE57C51D99}"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1168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1F92F7-7E07-47D4-962F-F723469E28D2}" type="datetimeFigureOut">
              <a:rPr lang="en-IN" smtClean="0"/>
              <a:t>15-03-2022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1BA8A2-1B2F-4280-9B1F-7BDE57C51D99}"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0026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1F92F7-7E07-47D4-962F-F723469E28D2}" type="datetimeFigureOut">
              <a:rPr lang="en-IN" smtClean="0"/>
              <a:t>15-03-2022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91BA8A2-1B2F-4280-9B1F-7BDE57C51D99}" type="slidenum">
              <a:rPr lang="en-IN" smtClean="0"/>
              <a:t>‹#›</a:t>
            </a:fld>
            <a:endParaRPr lang="en-IN"/>
          </a:p>
        </p:txBody>
      </p:sp>
    </p:spTree>
    <p:extLst>
      <p:ext uri="{BB962C8B-B14F-4D97-AF65-F5344CB8AC3E}">
        <p14:creationId xmlns:p14="http://schemas.microsoft.com/office/powerpoint/2010/main" val="1545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1F92F7-7E07-47D4-962F-F723469E28D2}" type="datetimeFigureOut">
              <a:rPr lang="en-IN" smtClean="0"/>
              <a:t>15-03-2022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1BA8A2-1B2F-4280-9B1F-7BDE57C51D99}"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7384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B1F92F7-7E07-47D4-962F-F723469E28D2}" type="datetimeFigureOut">
              <a:rPr lang="en-IN" smtClean="0"/>
              <a:t>15-03-2022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91BA8A2-1B2F-4280-9B1F-7BDE57C51D99}"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4502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B1F92F7-7E07-47D4-962F-F723469E28D2}" type="datetimeFigureOut">
              <a:rPr lang="en-IN" smtClean="0"/>
              <a:t>15-03-2022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91BA8A2-1B2F-4280-9B1F-7BDE57C51D99}"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2903588"/>
      </p:ext>
    </p:extLst>
  </p:cSld>
  <p:clrMap bg1="lt1" tx1="dk1" bg2="lt2" tx2="dk2" accent1="accent1" accent2="accent2" accent3="accent3" accent4="accent4" accent5="accent5" accent6="accent6" hlink="hlink" folHlink="folHlink"/>
  <p:sldLayoutIdLst>
    <p:sldLayoutId id="2147484066" r:id="rId1"/>
    <p:sldLayoutId id="2147484067" r:id="rId2"/>
    <p:sldLayoutId id="2147484068" r:id="rId3"/>
    <p:sldLayoutId id="2147484069" r:id="rId4"/>
    <p:sldLayoutId id="2147484070" r:id="rId5"/>
    <p:sldLayoutId id="2147484071" r:id="rId6"/>
    <p:sldLayoutId id="2147484072" r:id="rId7"/>
    <p:sldLayoutId id="2147484073" r:id="rId8"/>
    <p:sldLayoutId id="2147484074" r:id="rId9"/>
    <p:sldLayoutId id="2147484075" r:id="rId10"/>
    <p:sldLayoutId id="214748407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10DBD-7790-471A-BD82-3AC0B893CCE6}"/>
              </a:ext>
            </a:extLst>
          </p:cNvPr>
          <p:cNvSpPr>
            <a:spLocks noGrp="1"/>
          </p:cNvSpPr>
          <p:nvPr>
            <p:ph type="ctrTitle"/>
          </p:nvPr>
        </p:nvSpPr>
        <p:spPr>
          <a:xfrm>
            <a:off x="2042984" y="82378"/>
            <a:ext cx="7183611" cy="1277082"/>
          </a:xfrm>
        </p:spPr>
        <p:txBody>
          <a:bodyPr>
            <a:normAutofit/>
          </a:bodyPr>
          <a:lstStyle/>
          <a:p>
            <a:pPr algn="l"/>
            <a:r>
              <a:rPr lang="en-IN" sz="4400" b="1" dirty="0">
                <a:solidFill>
                  <a:srgbClr val="FF0000"/>
                </a:solidFill>
              </a:rPr>
              <a:t>   </a:t>
            </a:r>
            <a:r>
              <a:rPr lang="en-IN" sz="3600" b="1" dirty="0">
                <a:solidFill>
                  <a:srgbClr val="FF0000"/>
                </a:solidFill>
              </a:rPr>
              <a:t>EMOTIONS  ANALYSER </a:t>
            </a:r>
            <a:endParaRPr lang="en-IN" sz="8800" b="1" dirty="0">
              <a:solidFill>
                <a:srgbClr val="FF0000"/>
              </a:solidFill>
            </a:endParaRPr>
          </a:p>
        </p:txBody>
      </p:sp>
      <p:sp>
        <p:nvSpPr>
          <p:cNvPr id="3" name="Subtitle 2">
            <a:extLst>
              <a:ext uri="{FF2B5EF4-FFF2-40B4-BE49-F238E27FC236}">
                <a16:creationId xmlns:a16="http://schemas.microsoft.com/office/drawing/2014/main" id="{D57CACFA-B26E-4133-9332-0AC2BF9DC4D8}"/>
              </a:ext>
            </a:extLst>
          </p:cNvPr>
          <p:cNvSpPr>
            <a:spLocks noGrp="1"/>
          </p:cNvSpPr>
          <p:nvPr>
            <p:ph type="subTitle" idx="1"/>
          </p:nvPr>
        </p:nvSpPr>
        <p:spPr>
          <a:xfrm>
            <a:off x="1705232" y="1949116"/>
            <a:ext cx="8254314" cy="3308684"/>
          </a:xfrm>
        </p:spPr>
        <p:txBody>
          <a:bodyPr>
            <a:normAutofit/>
          </a:bodyPr>
          <a:lstStyle/>
          <a:p>
            <a:pPr algn="l"/>
            <a:endParaRPr lang="en-US" b="0" i="0" dirty="0">
              <a:solidFill>
                <a:srgbClr val="24292E"/>
              </a:solidFill>
              <a:effectLst/>
              <a:latin typeface="-apple-system"/>
            </a:endParaRPr>
          </a:p>
          <a:p>
            <a:pPr marL="1257300" lvl="2" indent="-342900" algn="l">
              <a:buFont typeface="Arial" panose="020B0604020202020204" pitchFamily="34" charset="0"/>
              <a:buChar char="•"/>
            </a:pPr>
            <a:r>
              <a:rPr lang="en-US" sz="2000" b="0" i="0" dirty="0">
                <a:solidFill>
                  <a:srgbClr val="24292E"/>
                </a:solidFill>
                <a:effectLst/>
                <a:latin typeface="-apple-system"/>
              </a:rPr>
              <a:t>A facial emotion detection concept/website using React JS &amp; the face-api.js.</a:t>
            </a:r>
          </a:p>
          <a:p>
            <a:pPr lvl="2" algn="l"/>
            <a:endParaRPr lang="en-US" sz="2000" b="0" i="0" dirty="0">
              <a:solidFill>
                <a:srgbClr val="24292E"/>
              </a:solidFill>
              <a:effectLst/>
              <a:latin typeface="-apple-system"/>
            </a:endParaRPr>
          </a:p>
          <a:p>
            <a:pPr lvl="2" algn="l">
              <a:buFont typeface="Arial" panose="020B0604020202020204" pitchFamily="34" charset="0"/>
              <a:buChar char="•"/>
            </a:pPr>
            <a:r>
              <a:rPr lang="en-US" sz="2000" b="0" i="0" dirty="0">
                <a:solidFill>
                  <a:srgbClr val="24292E"/>
                </a:solidFill>
                <a:effectLst/>
                <a:latin typeface="-apple-system"/>
              </a:rPr>
              <a:t>    It consists of a photo capture mode with a gallery, and a real-time face-detection mode .</a:t>
            </a:r>
          </a:p>
          <a:p>
            <a:br>
              <a:rPr lang="en-US" dirty="0"/>
            </a:br>
            <a:r>
              <a:rPr lang="en-US" dirty="0"/>
              <a:t> </a:t>
            </a:r>
            <a:endParaRPr lang="en-IN" dirty="0"/>
          </a:p>
        </p:txBody>
      </p:sp>
    </p:spTree>
    <p:extLst>
      <p:ext uri="{BB962C8B-B14F-4D97-AF65-F5344CB8AC3E}">
        <p14:creationId xmlns:p14="http://schemas.microsoft.com/office/powerpoint/2010/main" val="1260874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12251-6DD2-4635-B226-C84A32CB767B}"/>
              </a:ext>
            </a:extLst>
          </p:cNvPr>
          <p:cNvSpPr>
            <a:spLocks noGrp="1"/>
          </p:cNvSpPr>
          <p:nvPr>
            <p:ph type="ctrTitle"/>
          </p:nvPr>
        </p:nvSpPr>
        <p:spPr>
          <a:xfrm>
            <a:off x="688978" y="1380068"/>
            <a:ext cx="10814045" cy="2846492"/>
          </a:xfrm>
        </p:spPr>
        <p:txBody>
          <a:bodyPr>
            <a:normAutofit fontScale="90000"/>
          </a:bodyPr>
          <a:lstStyle/>
          <a:p>
            <a:pPr marL="890588">
              <a:tabLst>
                <a:tab pos="5740400" algn="l"/>
              </a:tabLst>
            </a:pPr>
            <a:br>
              <a:rPr lang="en-IN" sz="4400" b="1" u="sng" dirty="0">
                <a:solidFill>
                  <a:schemeClr val="bg2">
                    <a:lumMod val="50000"/>
                  </a:schemeClr>
                </a:solidFill>
              </a:rPr>
            </a:br>
            <a:r>
              <a:rPr lang="en-IN" sz="3600" b="1" u="sng" dirty="0">
                <a:solidFill>
                  <a:schemeClr val="bg2">
                    <a:lumMod val="50000"/>
                  </a:schemeClr>
                </a:solidFill>
              </a:rPr>
              <a:t>TECH  STACK USED:  </a:t>
            </a:r>
            <a:br>
              <a:rPr lang="en-IN" sz="3600" b="1" u="sng" dirty="0">
                <a:solidFill>
                  <a:schemeClr val="bg2">
                    <a:lumMod val="50000"/>
                  </a:schemeClr>
                </a:solidFill>
              </a:rPr>
            </a:br>
            <a:br>
              <a:rPr lang="en-IN" sz="3600" b="1" u="sng" cap="none" dirty="0">
                <a:solidFill>
                  <a:schemeClr val="bg2">
                    <a:lumMod val="50000"/>
                  </a:schemeClr>
                </a:solidFill>
              </a:rPr>
            </a:br>
            <a:r>
              <a:rPr lang="en-IN" sz="2700" b="1" cap="none" dirty="0">
                <a:solidFill>
                  <a:srgbClr val="7030A0"/>
                </a:solidFill>
              </a:rPr>
              <a:t>(1) Frontend -&gt; ReactJS</a:t>
            </a:r>
            <a:br>
              <a:rPr lang="en-IN" sz="2700" b="1" cap="none" dirty="0">
                <a:solidFill>
                  <a:srgbClr val="7030A0"/>
                </a:solidFill>
              </a:rPr>
            </a:br>
            <a:r>
              <a:rPr lang="en-IN" sz="2700" b="1" cap="none" dirty="0">
                <a:solidFill>
                  <a:srgbClr val="7030A0"/>
                </a:solidFill>
              </a:rPr>
              <a:t>(2) </a:t>
            </a:r>
            <a:r>
              <a:rPr lang="en-IN" sz="2700" b="1" cap="none" dirty="0" err="1">
                <a:solidFill>
                  <a:srgbClr val="7030A0"/>
                </a:solidFill>
              </a:rPr>
              <a:t>Tensorflow</a:t>
            </a:r>
            <a:r>
              <a:rPr lang="en-IN" sz="2700" b="1" cap="none" dirty="0">
                <a:solidFill>
                  <a:srgbClr val="7030A0"/>
                </a:solidFill>
              </a:rPr>
              <a:t> used for ML part.</a:t>
            </a:r>
            <a:br>
              <a:rPr lang="en-IN" sz="2700" b="1" cap="none" dirty="0">
                <a:solidFill>
                  <a:srgbClr val="7030A0"/>
                </a:solidFill>
              </a:rPr>
            </a:br>
            <a:r>
              <a:rPr lang="en-IN" sz="2700" b="1" cap="none" dirty="0">
                <a:solidFill>
                  <a:srgbClr val="7030A0"/>
                </a:solidFill>
              </a:rPr>
              <a:t>(3) API used -&gt; Face-API</a:t>
            </a:r>
            <a:br>
              <a:rPr lang="en-IN" sz="2700" b="1" cap="none" dirty="0">
                <a:solidFill>
                  <a:srgbClr val="7030A0"/>
                </a:solidFill>
              </a:rPr>
            </a:br>
            <a:r>
              <a:rPr lang="en-IN" sz="2700" b="1" cap="none" dirty="0">
                <a:solidFill>
                  <a:srgbClr val="7030A0"/>
                </a:solidFill>
              </a:rPr>
              <a:t>(4) Written in </a:t>
            </a:r>
            <a:r>
              <a:rPr lang="en-IN" sz="2700" b="1" cap="none" dirty="0" err="1">
                <a:solidFill>
                  <a:srgbClr val="7030A0"/>
                </a:solidFill>
              </a:rPr>
              <a:t>Javascript</a:t>
            </a:r>
            <a:r>
              <a:rPr lang="en-IN" sz="2700" b="1" cap="none" dirty="0">
                <a:solidFill>
                  <a:srgbClr val="7030A0"/>
                </a:solidFill>
              </a:rPr>
              <a:t> </a:t>
            </a:r>
            <a:endParaRPr lang="en-IN" sz="4000" b="1" dirty="0">
              <a:solidFill>
                <a:srgbClr val="7030A0"/>
              </a:solidFill>
            </a:endParaRPr>
          </a:p>
        </p:txBody>
      </p:sp>
      <p:sp>
        <p:nvSpPr>
          <p:cNvPr id="3" name="Subtitle 2">
            <a:extLst>
              <a:ext uri="{FF2B5EF4-FFF2-40B4-BE49-F238E27FC236}">
                <a16:creationId xmlns:a16="http://schemas.microsoft.com/office/drawing/2014/main" id="{126F8949-8B8B-4A89-9FC9-28956EAFF820}"/>
              </a:ext>
            </a:extLst>
          </p:cNvPr>
          <p:cNvSpPr>
            <a:spLocks noGrp="1"/>
          </p:cNvSpPr>
          <p:nvPr>
            <p:ph type="subTitle" idx="1"/>
          </p:nvPr>
        </p:nvSpPr>
        <p:spPr>
          <a:xfrm flipV="1">
            <a:off x="3423920" y="5384799"/>
            <a:ext cx="8079103" cy="426720"/>
          </a:xfrm>
        </p:spPr>
        <p:txBody>
          <a:bodyPr>
            <a:normAutofit fontScale="85000" lnSpcReduction="10000"/>
          </a:bodyPr>
          <a:lstStyle/>
          <a:p>
            <a:r>
              <a:rPr lang="en-IN" dirty="0"/>
              <a:t>.</a:t>
            </a:r>
          </a:p>
        </p:txBody>
      </p:sp>
    </p:spTree>
    <p:extLst>
      <p:ext uri="{BB962C8B-B14F-4D97-AF65-F5344CB8AC3E}">
        <p14:creationId xmlns:p14="http://schemas.microsoft.com/office/powerpoint/2010/main" val="1722018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04F70-CF48-4B90-9040-D6589520D40C}"/>
              </a:ext>
            </a:extLst>
          </p:cNvPr>
          <p:cNvSpPr>
            <a:spLocks noGrp="1"/>
          </p:cNvSpPr>
          <p:nvPr>
            <p:ph type="ctrTitle"/>
          </p:nvPr>
        </p:nvSpPr>
        <p:spPr>
          <a:xfrm>
            <a:off x="0" y="0"/>
            <a:ext cx="12192000" cy="4692724"/>
          </a:xfrm>
        </p:spPr>
        <p:txBody>
          <a:bodyPr>
            <a:noAutofit/>
          </a:bodyPr>
          <a:lstStyle/>
          <a:p>
            <a:r>
              <a:rPr lang="en-US" sz="3200" dirty="0">
                <a:latin typeface="-apple-system"/>
                <a:cs typeface="Times New Roman" panose="02020603050405020304" pitchFamily="18" charset="0"/>
              </a:rPr>
              <a:t>I</a:t>
            </a:r>
            <a:r>
              <a:rPr lang="en-US" sz="3200" cap="none" dirty="0">
                <a:latin typeface="-apple-system"/>
                <a:cs typeface="Times New Roman" panose="02020603050405020304" pitchFamily="18" charset="0"/>
              </a:rPr>
              <a:t>n</a:t>
            </a:r>
            <a:r>
              <a:rPr lang="en-US" sz="3200" dirty="0">
                <a:latin typeface="-apple-system"/>
                <a:cs typeface="Times New Roman" panose="02020603050405020304" pitchFamily="18" charset="0"/>
              </a:rPr>
              <a:t>  </a:t>
            </a:r>
            <a:r>
              <a:rPr lang="en-US" sz="3200" cap="none" dirty="0">
                <a:latin typeface="-apple-system"/>
                <a:cs typeface="Times New Roman" panose="02020603050405020304" pitchFamily="18" charset="0"/>
              </a:rPr>
              <a:t>This Project </a:t>
            </a:r>
            <a:r>
              <a:rPr lang="en-US" sz="3200" dirty="0">
                <a:latin typeface="-apple-system"/>
                <a:cs typeface="Times New Roman" panose="02020603050405020304" pitchFamily="18" charset="0"/>
              </a:rPr>
              <a:t>I </a:t>
            </a:r>
            <a:r>
              <a:rPr lang="en-US" sz="3200" cap="none" dirty="0">
                <a:latin typeface="-apple-system"/>
                <a:cs typeface="Times New Roman" panose="02020603050405020304" pitchFamily="18" charset="0"/>
              </a:rPr>
              <a:t>have</a:t>
            </a:r>
            <a:r>
              <a:rPr lang="en-US" sz="3200" dirty="0">
                <a:latin typeface="-apple-system"/>
                <a:cs typeface="Times New Roman" panose="02020603050405020304" pitchFamily="18" charset="0"/>
              </a:rPr>
              <a:t> u</a:t>
            </a:r>
            <a:r>
              <a:rPr lang="en-US" sz="3200" cap="none" dirty="0">
                <a:latin typeface="-apple-system"/>
                <a:cs typeface="Times New Roman" panose="02020603050405020304" pitchFamily="18" charset="0"/>
              </a:rPr>
              <a:t>sed</a:t>
            </a:r>
            <a:r>
              <a:rPr lang="en-US" sz="3200" dirty="0">
                <a:latin typeface="-apple-system"/>
                <a:cs typeface="Times New Roman" panose="02020603050405020304" pitchFamily="18" charset="0"/>
              </a:rPr>
              <a:t> r</a:t>
            </a:r>
            <a:r>
              <a:rPr lang="en-US" sz="3200" cap="none" dirty="0">
                <a:latin typeface="-apple-system"/>
                <a:cs typeface="Times New Roman" panose="02020603050405020304" pitchFamily="18" charset="0"/>
              </a:rPr>
              <a:t>eal</a:t>
            </a:r>
            <a:r>
              <a:rPr lang="en-US" sz="3200" dirty="0">
                <a:latin typeface="-apple-system"/>
                <a:cs typeface="Times New Roman" panose="02020603050405020304" pitchFamily="18" charset="0"/>
              </a:rPr>
              <a:t> t</a:t>
            </a:r>
            <a:r>
              <a:rPr lang="en-US" sz="3200" cap="none" dirty="0">
                <a:latin typeface="-apple-system"/>
                <a:cs typeface="Times New Roman" panose="02020603050405020304" pitchFamily="18" charset="0"/>
              </a:rPr>
              <a:t>ime</a:t>
            </a:r>
            <a:r>
              <a:rPr lang="en-US" sz="3200" dirty="0">
                <a:latin typeface="-apple-system"/>
                <a:cs typeface="Times New Roman" panose="02020603050405020304" pitchFamily="18" charset="0"/>
              </a:rPr>
              <a:t> f</a:t>
            </a:r>
            <a:r>
              <a:rPr lang="en-US" sz="3200" cap="none" dirty="0">
                <a:latin typeface="-apple-system"/>
                <a:cs typeface="Times New Roman" panose="02020603050405020304" pitchFamily="18" charset="0"/>
              </a:rPr>
              <a:t>ace</a:t>
            </a:r>
            <a:r>
              <a:rPr lang="en-US" sz="3200" dirty="0">
                <a:latin typeface="-apple-system"/>
                <a:cs typeface="Times New Roman" panose="02020603050405020304" pitchFamily="18" charset="0"/>
              </a:rPr>
              <a:t> d</a:t>
            </a:r>
            <a:r>
              <a:rPr lang="en-US" sz="3200" cap="none" dirty="0">
                <a:latin typeface="-apple-system"/>
                <a:cs typeface="Times New Roman" panose="02020603050405020304" pitchFamily="18" charset="0"/>
              </a:rPr>
              <a:t>etection</a:t>
            </a:r>
            <a:r>
              <a:rPr lang="en-US" sz="3200" dirty="0">
                <a:latin typeface="-apple-system"/>
                <a:cs typeface="Times New Roman" panose="02020603050405020304" pitchFamily="18" charset="0"/>
              </a:rPr>
              <a:t> t</a:t>
            </a:r>
            <a:r>
              <a:rPr lang="en-US" sz="3200" cap="none" dirty="0">
                <a:latin typeface="-apple-system"/>
                <a:cs typeface="Times New Roman" panose="02020603050405020304" pitchFamily="18" charset="0"/>
              </a:rPr>
              <a:t>hrough</a:t>
            </a:r>
            <a:r>
              <a:rPr lang="en-US" sz="3200" dirty="0">
                <a:latin typeface="-apple-system"/>
                <a:cs typeface="Times New Roman" panose="02020603050405020304" pitchFamily="18" charset="0"/>
              </a:rPr>
              <a:t> </a:t>
            </a:r>
            <a:r>
              <a:rPr lang="en-US" sz="3200" cap="none" dirty="0">
                <a:latin typeface="-apple-system"/>
                <a:cs typeface="Times New Roman" panose="02020603050405020304" pitchFamily="18" charset="0"/>
              </a:rPr>
              <a:t>a</a:t>
            </a:r>
            <a:r>
              <a:rPr lang="en-US" sz="3200" dirty="0">
                <a:latin typeface="-apple-system"/>
                <a:cs typeface="Times New Roman" panose="02020603050405020304" pitchFamily="18" charset="0"/>
              </a:rPr>
              <a:t> webcam u</a:t>
            </a:r>
            <a:r>
              <a:rPr lang="en-US" sz="3200" cap="none" dirty="0">
                <a:latin typeface="-apple-system"/>
                <a:cs typeface="Times New Roman" panose="02020603050405020304" pitchFamily="18" charset="0"/>
              </a:rPr>
              <a:t>sing</a:t>
            </a:r>
            <a:r>
              <a:rPr lang="en-US" sz="3200" dirty="0">
                <a:latin typeface="-apple-system"/>
                <a:cs typeface="Times New Roman" panose="02020603050405020304" pitchFamily="18" charset="0"/>
              </a:rPr>
              <a:t> AI. </a:t>
            </a:r>
            <a:br>
              <a:rPr lang="en-US" sz="3200" dirty="0">
                <a:latin typeface="-apple-system"/>
                <a:cs typeface="Times New Roman" panose="02020603050405020304" pitchFamily="18" charset="0"/>
              </a:rPr>
            </a:br>
            <a:br>
              <a:rPr lang="en-US" sz="3200" dirty="0">
                <a:latin typeface="-apple-system"/>
                <a:cs typeface="Times New Roman" panose="02020603050405020304" pitchFamily="18" charset="0"/>
              </a:rPr>
            </a:br>
            <a:r>
              <a:rPr lang="en-US" sz="3200" cap="none" dirty="0">
                <a:latin typeface="-apple-system"/>
                <a:cs typeface="Times New Roman" panose="02020603050405020304" pitchFamily="18" charset="0"/>
              </a:rPr>
              <a:t>This AI is so quick that I was able to display in real time the various faces and expressions of every person in the video without much performance overhead. </a:t>
            </a:r>
            <a:br>
              <a:rPr lang="en-US" sz="3200" cap="none" dirty="0">
                <a:latin typeface="-apple-system"/>
                <a:cs typeface="Times New Roman" panose="02020603050405020304" pitchFamily="18" charset="0"/>
              </a:rPr>
            </a:br>
            <a:br>
              <a:rPr lang="en-US" sz="3200" cap="none" dirty="0">
                <a:latin typeface="-apple-system"/>
                <a:cs typeface="Times New Roman" panose="02020603050405020304" pitchFamily="18" charset="0"/>
              </a:rPr>
            </a:br>
            <a:r>
              <a:rPr lang="en-US" sz="3200" cap="none" dirty="0">
                <a:latin typeface="-apple-system"/>
                <a:cs typeface="Times New Roman" panose="02020603050405020304" pitchFamily="18" charset="0"/>
              </a:rPr>
              <a:t>I have used the face </a:t>
            </a:r>
            <a:r>
              <a:rPr lang="en-US" sz="3200" cap="none" dirty="0" err="1">
                <a:latin typeface="-apple-system"/>
                <a:cs typeface="Times New Roman" panose="02020603050405020304" pitchFamily="18" charset="0"/>
              </a:rPr>
              <a:t>api</a:t>
            </a:r>
            <a:r>
              <a:rPr lang="en-US" sz="3200" cap="none" dirty="0">
                <a:latin typeface="-apple-system"/>
                <a:cs typeface="Times New Roman" panose="02020603050405020304" pitchFamily="18" charset="0"/>
              </a:rPr>
              <a:t> </a:t>
            </a:r>
            <a:r>
              <a:rPr lang="en-US" sz="3200" cap="none" dirty="0" err="1">
                <a:latin typeface="-apple-system"/>
                <a:cs typeface="Times New Roman" panose="02020603050405020304" pitchFamily="18" charset="0"/>
              </a:rPr>
              <a:t>js</a:t>
            </a:r>
            <a:r>
              <a:rPr lang="en-US" sz="3200" cap="none" dirty="0">
                <a:latin typeface="-apple-system"/>
                <a:cs typeface="Times New Roman" panose="02020603050405020304" pitchFamily="18" charset="0"/>
              </a:rPr>
              <a:t> library built on TensorFlow to setup the face detection here.</a:t>
            </a:r>
            <a:endParaRPr lang="en-IN" sz="3600" dirty="0">
              <a:latin typeface="-apple-system"/>
              <a:cs typeface="Times New Roman" panose="02020603050405020304" pitchFamily="18" charset="0"/>
            </a:endParaRPr>
          </a:p>
        </p:txBody>
      </p:sp>
      <p:sp>
        <p:nvSpPr>
          <p:cNvPr id="3" name="Subtitle 2">
            <a:extLst>
              <a:ext uri="{FF2B5EF4-FFF2-40B4-BE49-F238E27FC236}">
                <a16:creationId xmlns:a16="http://schemas.microsoft.com/office/drawing/2014/main" id="{E130ADAD-54A9-44E1-B321-26A0C3AF65EC}"/>
              </a:ext>
            </a:extLst>
          </p:cNvPr>
          <p:cNvSpPr>
            <a:spLocks noGrp="1"/>
          </p:cNvSpPr>
          <p:nvPr>
            <p:ph type="subTitle" idx="1"/>
          </p:nvPr>
        </p:nvSpPr>
        <p:spPr>
          <a:xfrm flipV="1">
            <a:off x="1100050" y="6250328"/>
            <a:ext cx="10914471" cy="45719"/>
          </a:xfrm>
        </p:spPr>
        <p:txBody>
          <a:bodyPr>
            <a:normAutofit fontScale="25000" lnSpcReduction="20000"/>
          </a:bodyPr>
          <a:lstStyle/>
          <a:p>
            <a:endParaRPr lang="en-IN" dirty="0"/>
          </a:p>
        </p:txBody>
      </p:sp>
    </p:spTree>
    <p:extLst>
      <p:ext uri="{BB962C8B-B14F-4D97-AF65-F5344CB8AC3E}">
        <p14:creationId xmlns:p14="http://schemas.microsoft.com/office/powerpoint/2010/main" val="3485963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B29C4-16A6-472D-BDB6-8B249214FA4B}"/>
              </a:ext>
            </a:extLst>
          </p:cNvPr>
          <p:cNvSpPr>
            <a:spLocks noGrp="1"/>
          </p:cNvSpPr>
          <p:nvPr>
            <p:ph type="title"/>
          </p:nvPr>
        </p:nvSpPr>
        <p:spPr>
          <a:xfrm>
            <a:off x="933419" y="621639"/>
            <a:ext cx="9603275" cy="1049235"/>
          </a:xfrm>
        </p:spPr>
        <p:txBody>
          <a:bodyPr>
            <a:normAutofit fontScale="90000"/>
          </a:bodyPr>
          <a:lstStyle/>
          <a:p>
            <a:pPr>
              <a:lnSpc>
                <a:spcPct val="107000"/>
              </a:lnSpc>
              <a:spcAft>
                <a:spcPts val="800"/>
              </a:spcAft>
            </a:pPr>
            <a:r>
              <a:rPr lang="en-US" sz="2200" u="sng" cap="none" dirty="0">
                <a:latin typeface="-apple-system"/>
                <a:ea typeface="Calibri" panose="020F0502020204030204" pitchFamily="34" charset="0"/>
                <a:cs typeface="Times New Roman" panose="02020603050405020304" pitchFamily="18" charset="0"/>
              </a:rPr>
              <a:t>I</a:t>
            </a:r>
            <a:r>
              <a:rPr lang="en-US" sz="2200" u="sng" cap="none" dirty="0">
                <a:effectLst/>
                <a:latin typeface="-apple-system"/>
                <a:ea typeface="Calibri" panose="020F0502020204030204" pitchFamily="34" charset="0"/>
                <a:cs typeface="Times New Roman" panose="02020603050405020304" pitchFamily="18" charset="0"/>
              </a:rPr>
              <a:t>t works as follows:</a:t>
            </a:r>
            <a:br>
              <a:rPr lang="en-IN" sz="2200" u="sng" cap="none" dirty="0">
                <a:effectLst/>
                <a:latin typeface="-apple-system"/>
                <a:ea typeface="Calibri" panose="020F0502020204030204" pitchFamily="34" charset="0"/>
                <a:cs typeface="Times New Roman" panose="02020603050405020304" pitchFamily="18" charset="0"/>
              </a:rPr>
            </a:br>
            <a:r>
              <a:rPr lang="en-US" sz="2000" cap="none" dirty="0">
                <a:effectLst/>
                <a:latin typeface="-apple-system"/>
                <a:ea typeface="Calibri" panose="020F0502020204030204" pitchFamily="34" charset="0"/>
                <a:cs typeface="Times New Roman" panose="02020603050405020304" pitchFamily="18" charset="0"/>
              </a:rPr>
              <a:t>When </a:t>
            </a:r>
            <a:r>
              <a:rPr lang="en-US" sz="2000" cap="none" dirty="0">
                <a:latin typeface="-apple-system"/>
                <a:ea typeface="Calibri" panose="020F0502020204030204" pitchFamily="34" charset="0"/>
                <a:cs typeface="Times New Roman" panose="02020603050405020304" pitchFamily="18" charset="0"/>
              </a:rPr>
              <a:t>I</a:t>
            </a:r>
            <a:r>
              <a:rPr lang="en-US" sz="2000" cap="none" dirty="0">
                <a:effectLst/>
                <a:latin typeface="-apple-system"/>
                <a:ea typeface="Calibri" panose="020F0502020204030204" pitchFamily="34" charset="0"/>
                <a:cs typeface="Times New Roman" panose="02020603050405020304" pitchFamily="18" charset="0"/>
              </a:rPr>
              <a:t>  open my live server of my face-app ,live preview of my laptop’s webcam opens up in my local host browser.</a:t>
            </a:r>
            <a:br>
              <a:rPr lang="en-US" sz="2000" cap="none" dirty="0">
                <a:effectLst/>
                <a:latin typeface="-apple-system"/>
                <a:ea typeface="Calibri" panose="020F0502020204030204" pitchFamily="34" charset="0"/>
                <a:cs typeface="Times New Roman" panose="02020603050405020304" pitchFamily="18" charset="0"/>
              </a:rPr>
            </a:br>
            <a:br>
              <a:rPr lang="en-IN" sz="2000" cap="none" dirty="0">
                <a:effectLst/>
                <a:latin typeface="-apple-system"/>
                <a:ea typeface="Calibri" panose="020F0502020204030204" pitchFamily="34" charset="0"/>
                <a:cs typeface="Times New Roman" panose="02020603050405020304" pitchFamily="18" charset="0"/>
              </a:rPr>
            </a:br>
            <a:r>
              <a:rPr lang="en-US" sz="2000" cap="none" dirty="0">
                <a:latin typeface="-apple-system"/>
                <a:ea typeface="Calibri" panose="020F0502020204030204" pitchFamily="34" charset="0"/>
                <a:cs typeface="Times New Roman" panose="02020603050405020304" pitchFamily="18" charset="0"/>
              </a:rPr>
              <a:t>N</a:t>
            </a:r>
            <a:r>
              <a:rPr lang="en-US" sz="2000" cap="none" dirty="0">
                <a:effectLst/>
                <a:latin typeface="-apple-system"/>
                <a:ea typeface="Calibri" panose="020F0502020204030204" pitchFamily="34" charset="0"/>
                <a:cs typeface="Times New Roman" panose="02020603050405020304" pitchFamily="18" charset="0"/>
              </a:rPr>
              <a:t>ow  </a:t>
            </a:r>
            <a:r>
              <a:rPr lang="en-US" sz="2000" cap="none" dirty="0">
                <a:latin typeface="-apple-system"/>
                <a:ea typeface="Calibri" panose="020F0502020204030204" pitchFamily="34" charset="0"/>
                <a:cs typeface="Times New Roman" panose="02020603050405020304" pitchFamily="18" charset="0"/>
              </a:rPr>
              <a:t>I</a:t>
            </a:r>
            <a:r>
              <a:rPr lang="en-US" sz="2000" cap="none" dirty="0">
                <a:effectLst/>
                <a:latin typeface="-apple-system"/>
                <a:ea typeface="Calibri" panose="020F0502020204030204" pitchFamily="34" charset="0"/>
                <a:cs typeface="Times New Roman" panose="02020603050405020304" pitchFamily="18" charset="0"/>
              </a:rPr>
              <a:t> have used various models from my face-</a:t>
            </a:r>
            <a:r>
              <a:rPr lang="en-US" sz="2000" cap="none" dirty="0" err="1">
                <a:effectLst/>
                <a:latin typeface="-apple-system"/>
                <a:ea typeface="Calibri" panose="020F0502020204030204" pitchFamily="34" charset="0"/>
                <a:cs typeface="Times New Roman" panose="02020603050405020304" pitchFamily="18" charset="0"/>
              </a:rPr>
              <a:t>api</a:t>
            </a:r>
            <a:r>
              <a:rPr lang="en-US" sz="2000" cap="none" dirty="0">
                <a:effectLst/>
                <a:latin typeface="-apple-system"/>
                <a:ea typeface="Calibri" panose="020F0502020204030204" pitchFamily="34" charset="0"/>
                <a:cs typeface="Times New Roman" panose="02020603050405020304" pitchFamily="18" charset="0"/>
              </a:rPr>
              <a:t>, some of them are:</a:t>
            </a:r>
            <a:br>
              <a:rPr lang="en-IN" sz="2000" cap="none" dirty="0">
                <a:effectLst/>
                <a:latin typeface="-apple-system"/>
                <a:ea typeface="Calibri" panose="020F0502020204030204" pitchFamily="34" charset="0"/>
                <a:cs typeface="Times New Roman" panose="02020603050405020304" pitchFamily="18" charset="0"/>
              </a:rPr>
            </a:br>
            <a:r>
              <a:rPr lang="en-US" sz="2000" cap="none" dirty="0">
                <a:effectLst/>
                <a:latin typeface="-apple-system"/>
                <a:ea typeface="Calibri" panose="020F0502020204030204" pitchFamily="34" charset="0"/>
                <a:cs typeface="Times New Roman" panose="02020603050405020304" pitchFamily="18" charset="0"/>
              </a:rPr>
              <a:t>(1)</a:t>
            </a:r>
            <a:r>
              <a:rPr lang="en-US" sz="2000" cap="none" dirty="0" err="1">
                <a:effectLst/>
                <a:latin typeface="-apple-system"/>
                <a:ea typeface="Calibri" panose="020F0502020204030204" pitchFamily="34" charset="0"/>
                <a:cs typeface="Times New Roman" panose="02020603050405020304" pitchFamily="18" charset="0"/>
              </a:rPr>
              <a:t>tinyfacedetector</a:t>
            </a:r>
            <a:r>
              <a:rPr lang="en-US" sz="2000" cap="none" dirty="0">
                <a:effectLst/>
                <a:latin typeface="-apple-system"/>
                <a:ea typeface="Calibri" panose="020F0502020204030204" pitchFamily="34" charset="0"/>
                <a:cs typeface="Times New Roman" panose="02020603050405020304" pitchFamily="18" charset="0"/>
              </a:rPr>
              <a:t> - which is just like normal face detector but it is going to be smaller and quicker so it will run in real time in the browser as opposed to being very slow.</a:t>
            </a:r>
            <a:br>
              <a:rPr lang="en-IN" sz="2000" cap="none" dirty="0">
                <a:effectLst/>
                <a:latin typeface="-apple-system"/>
                <a:ea typeface="Calibri" panose="020F0502020204030204" pitchFamily="34" charset="0"/>
                <a:cs typeface="Times New Roman" panose="02020603050405020304" pitchFamily="18" charset="0"/>
              </a:rPr>
            </a:br>
            <a:r>
              <a:rPr lang="en-US" sz="2000" cap="none" dirty="0">
                <a:effectLst/>
                <a:latin typeface="-apple-system"/>
                <a:ea typeface="Calibri" panose="020F0502020204030204" pitchFamily="34" charset="0"/>
                <a:cs typeface="Times New Roman" panose="02020603050405020304" pitchFamily="18" charset="0"/>
              </a:rPr>
              <a:t>(2)facelandmark68net - it is used to register different parts of my face my </a:t>
            </a:r>
            <a:r>
              <a:rPr lang="en-US" sz="2000" cap="none" dirty="0" err="1">
                <a:effectLst/>
                <a:latin typeface="-apple-system"/>
                <a:ea typeface="Calibri" panose="020F0502020204030204" pitchFamily="34" charset="0"/>
                <a:cs typeface="Times New Roman" panose="02020603050405020304" pitchFamily="18" charset="0"/>
              </a:rPr>
              <a:t>mouth,my</a:t>
            </a:r>
            <a:r>
              <a:rPr lang="en-US" sz="2000" cap="none" dirty="0">
                <a:effectLst/>
                <a:latin typeface="-apple-system"/>
                <a:ea typeface="Calibri" panose="020F0502020204030204" pitchFamily="34" charset="0"/>
                <a:cs typeface="Times New Roman" panose="02020603050405020304" pitchFamily="18" charset="0"/>
              </a:rPr>
              <a:t> eyes, my nose etc.</a:t>
            </a:r>
            <a:br>
              <a:rPr lang="en-IN" sz="2000" cap="none" dirty="0">
                <a:effectLst/>
                <a:latin typeface="-apple-system"/>
                <a:ea typeface="Calibri" panose="020F0502020204030204" pitchFamily="34" charset="0"/>
                <a:cs typeface="Times New Roman" panose="02020603050405020304" pitchFamily="18" charset="0"/>
              </a:rPr>
            </a:br>
            <a:r>
              <a:rPr lang="en-US" sz="2000" cap="none" dirty="0">
                <a:effectLst/>
                <a:latin typeface="-apple-system"/>
                <a:ea typeface="Calibri" panose="020F0502020204030204" pitchFamily="34" charset="0"/>
                <a:cs typeface="Times New Roman" panose="02020603050405020304" pitchFamily="18" charset="0"/>
              </a:rPr>
              <a:t>(3)</a:t>
            </a:r>
            <a:r>
              <a:rPr lang="en-US" sz="2000" cap="none" dirty="0" err="1">
                <a:effectLst/>
                <a:latin typeface="-apple-system"/>
                <a:ea typeface="Calibri" panose="020F0502020204030204" pitchFamily="34" charset="0"/>
                <a:cs typeface="Times New Roman" panose="02020603050405020304" pitchFamily="18" charset="0"/>
              </a:rPr>
              <a:t>facerecognitionnet</a:t>
            </a:r>
            <a:r>
              <a:rPr lang="en-US" sz="2000" cap="none" dirty="0">
                <a:effectLst/>
                <a:latin typeface="-apple-system"/>
                <a:ea typeface="Calibri" panose="020F0502020204030204" pitchFamily="34" charset="0"/>
                <a:cs typeface="Times New Roman" panose="02020603050405020304" pitchFamily="18" charset="0"/>
              </a:rPr>
              <a:t> - it is going to allow the </a:t>
            </a:r>
            <a:r>
              <a:rPr lang="en-US" sz="2000" cap="none" dirty="0" err="1">
                <a:effectLst/>
                <a:latin typeface="-apple-system"/>
                <a:ea typeface="Calibri" panose="020F0502020204030204" pitchFamily="34" charset="0"/>
                <a:cs typeface="Times New Roman" panose="02020603050405020304" pitchFamily="18" charset="0"/>
              </a:rPr>
              <a:t>api</a:t>
            </a:r>
            <a:r>
              <a:rPr lang="en-US" sz="2000" cap="none" dirty="0">
                <a:effectLst/>
                <a:latin typeface="-apple-system"/>
                <a:ea typeface="Calibri" panose="020F0502020204030204" pitchFamily="34" charset="0"/>
                <a:cs typeface="Times New Roman" panose="02020603050405020304" pitchFamily="18" charset="0"/>
              </a:rPr>
              <a:t> to recognize where my face is in the box around it </a:t>
            </a:r>
            <a:br>
              <a:rPr lang="en-IN" sz="2000" cap="none" dirty="0">
                <a:effectLst/>
                <a:latin typeface="-apple-system"/>
                <a:ea typeface="Calibri" panose="020F0502020204030204" pitchFamily="34" charset="0"/>
                <a:cs typeface="Times New Roman" panose="02020603050405020304" pitchFamily="18" charset="0"/>
              </a:rPr>
            </a:br>
            <a:r>
              <a:rPr lang="en-US" sz="2000" cap="none" dirty="0">
                <a:effectLst/>
                <a:latin typeface="-apple-system"/>
                <a:ea typeface="Calibri" panose="020F0502020204030204" pitchFamily="34" charset="0"/>
                <a:cs typeface="Times New Roman" panose="02020603050405020304" pitchFamily="18" charset="0"/>
              </a:rPr>
              <a:t>(4)</a:t>
            </a:r>
            <a:r>
              <a:rPr lang="en-US" sz="2000" cap="none" dirty="0" err="1">
                <a:effectLst/>
                <a:latin typeface="-apple-system"/>
                <a:ea typeface="Calibri" panose="020F0502020204030204" pitchFamily="34" charset="0"/>
                <a:cs typeface="Times New Roman" panose="02020603050405020304" pitchFamily="18" charset="0"/>
              </a:rPr>
              <a:t>faceexpressionnet</a:t>
            </a:r>
            <a:r>
              <a:rPr lang="en-US" sz="2000" cap="none" dirty="0">
                <a:latin typeface="-apple-system"/>
                <a:ea typeface="Calibri" panose="020F0502020204030204" pitchFamily="34" charset="0"/>
                <a:cs typeface="Times New Roman" panose="02020603050405020304" pitchFamily="18" charset="0"/>
              </a:rPr>
              <a:t> - </a:t>
            </a:r>
            <a:r>
              <a:rPr lang="en-US" sz="2000" cap="none" dirty="0">
                <a:effectLst/>
                <a:latin typeface="-apple-system"/>
                <a:ea typeface="Calibri" panose="020F0502020204030204" pitchFamily="34" charset="0"/>
                <a:cs typeface="Times New Roman" panose="02020603050405020304" pitchFamily="18" charset="0"/>
              </a:rPr>
              <a:t>it is going to allow us to recognize when we are </a:t>
            </a:r>
            <a:r>
              <a:rPr lang="en-US" sz="2000" cap="none" dirty="0" err="1">
                <a:effectLst/>
                <a:latin typeface="-apple-system"/>
                <a:ea typeface="Calibri" panose="020F0502020204030204" pitchFamily="34" charset="0"/>
                <a:cs typeface="Times New Roman" panose="02020603050405020304" pitchFamily="18" charset="0"/>
              </a:rPr>
              <a:t>smiling,frowning,happy</a:t>
            </a:r>
            <a:r>
              <a:rPr lang="en-US" sz="2000" cap="none" dirty="0">
                <a:effectLst/>
                <a:latin typeface="-apple-system"/>
                <a:ea typeface="Calibri" panose="020F0502020204030204" pitchFamily="34" charset="0"/>
                <a:cs typeface="Times New Roman" panose="02020603050405020304" pitchFamily="18" charset="0"/>
              </a:rPr>
              <a:t> and sad.</a:t>
            </a:r>
            <a:br>
              <a:rPr lang="en-IN" sz="2000" cap="none" dirty="0">
                <a:effectLst/>
                <a:latin typeface="-apple-system"/>
                <a:ea typeface="Calibri" panose="020F0502020204030204" pitchFamily="34" charset="0"/>
                <a:cs typeface="Times New Roman" panose="02020603050405020304" pitchFamily="18" charset="0"/>
              </a:rPr>
            </a:br>
            <a:r>
              <a:rPr lang="en-US" sz="2000" cap="none" dirty="0">
                <a:latin typeface="-apple-system"/>
                <a:ea typeface="Calibri" panose="020F0502020204030204" pitchFamily="34" charset="0"/>
                <a:cs typeface="Times New Roman" panose="02020603050405020304" pitchFamily="18" charset="0"/>
              </a:rPr>
              <a:t>L</a:t>
            </a:r>
            <a:r>
              <a:rPr lang="en-US" sz="2000" cap="none" dirty="0">
                <a:effectLst/>
                <a:latin typeface="-apple-system"/>
                <a:ea typeface="Calibri" panose="020F0502020204030204" pitchFamily="34" charset="0"/>
                <a:cs typeface="Times New Roman" panose="02020603050405020304" pitchFamily="18" charset="0"/>
              </a:rPr>
              <a:t>oading these models does takes a little bit of time but is fairly quick.</a:t>
            </a:r>
            <a:br>
              <a:rPr lang="en-IN" sz="1800" dirty="0">
                <a:effectLst/>
                <a:latin typeface="-apple-system"/>
                <a:ea typeface="Calibri" panose="020F0502020204030204" pitchFamily="34" charset="0"/>
                <a:cs typeface="Times New Roman" panose="02020603050405020304" pitchFamily="18" charset="0"/>
              </a:rPr>
            </a:br>
            <a:endParaRPr lang="en-IN" cap="none" dirty="0">
              <a:latin typeface="-apple-system"/>
            </a:endParaRPr>
          </a:p>
        </p:txBody>
      </p:sp>
    </p:spTree>
    <p:extLst>
      <p:ext uri="{BB962C8B-B14F-4D97-AF65-F5344CB8AC3E}">
        <p14:creationId xmlns:p14="http://schemas.microsoft.com/office/powerpoint/2010/main" val="1942330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0C836-69EB-4CAC-9581-748B235C518A}"/>
              </a:ext>
            </a:extLst>
          </p:cNvPr>
          <p:cNvSpPr>
            <a:spLocks noGrp="1"/>
          </p:cNvSpPr>
          <p:nvPr>
            <p:ph type="ctrTitle"/>
          </p:nvPr>
        </p:nvSpPr>
        <p:spPr>
          <a:xfrm>
            <a:off x="0" y="172720"/>
            <a:ext cx="12070079" cy="3495040"/>
          </a:xfrm>
        </p:spPr>
        <p:txBody>
          <a:bodyPr>
            <a:normAutofit/>
          </a:bodyPr>
          <a:lstStyle/>
          <a:p>
            <a:r>
              <a:rPr lang="en-IN" sz="100" dirty="0"/>
              <a:t>.</a:t>
            </a:r>
          </a:p>
        </p:txBody>
      </p:sp>
      <p:sp>
        <p:nvSpPr>
          <p:cNvPr id="3" name="Subtitle 2">
            <a:extLst>
              <a:ext uri="{FF2B5EF4-FFF2-40B4-BE49-F238E27FC236}">
                <a16:creationId xmlns:a16="http://schemas.microsoft.com/office/drawing/2014/main" id="{FB15B516-2FF5-49D1-A74F-111C908CF95C}"/>
              </a:ext>
            </a:extLst>
          </p:cNvPr>
          <p:cNvSpPr>
            <a:spLocks noGrp="1"/>
          </p:cNvSpPr>
          <p:nvPr>
            <p:ph type="subTitle" idx="1"/>
          </p:nvPr>
        </p:nvSpPr>
        <p:spPr>
          <a:xfrm>
            <a:off x="3901140" y="5220025"/>
            <a:ext cx="8637072" cy="977621"/>
          </a:xfrm>
        </p:spPr>
        <p:txBody>
          <a:bodyPr/>
          <a:lstStyle/>
          <a:p>
            <a:r>
              <a:rPr lang="en-IN" sz="1800" dirty="0"/>
              <a:t>Phase 1:  Webcam  opens  up</a:t>
            </a:r>
            <a:endParaRPr lang="en-IN" dirty="0"/>
          </a:p>
        </p:txBody>
      </p:sp>
      <p:pic>
        <p:nvPicPr>
          <p:cNvPr id="7" name="Picture 6">
            <a:extLst>
              <a:ext uri="{FF2B5EF4-FFF2-40B4-BE49-F238E27FC236}">
                <a16:creationId xmlns:a16="http://schemas.microsoft.com/office/drawing/2014/main" id="{B9CCB78B-AC34-4769-91A0-649EFE615D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679" y="436880"/>
            <a:ext cx="10840720" cy="4551680"/>
          </a:xfrm>
          <a:prstGeom prst="rect">
            <a:avLst/>
          </a:prstGeom>
        </p:spPr>
      </p:pic>
    </p:spTree>
    <p:extLst>
      <p:ext uri="{BB962C8B-B14F-4D97-AF65-F5344CB8AC3E}">
        <p14:creationId xmlns:p14="http://schemas.microsoft.com/office/powerpoint/2010/main" val="3493621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8EE60-E776-47FB-86A1-5D8349DDA997}"/>
              </a:ext>
            </a:extLst>
          </p:cNvPr>
          <p:cNvSpPr>
            <a:spLocks noGrp="1"/>
          </p:cNvSpPr>
          <p:nvPr>
            <p:ph type="ctrTitle"/>
          </p:nvPr>
        </p:nvSpPr>
        <p:spPr>
          <a:xfrm>
            <a:off x="396240" y="386080"/>
            <a:ext cx="11541759" cy="2957649"/>
          </a:xfrm>
        </p:spPr>
        <p:txBody>
          <a:bodyPr>
            <a:normAutofit/>
          </a:bodyPr>
          <a:lstStyle/>
          <a:p>
            <a:r>
              <a:rPr lang="en-IN" sz="100" dirty="0"/>
              <a:t>.</a:t>
            </a:r>
          </a:p>
        </p:txBody>
      </p:sp>
      <p:sp>
        <p:nvSpPr>
          <p:cNvPr id="3" name="Subtitle 2">
            <a:extLst>
              <a:ext uri="{FF2B5EF4-FFF2-40B4-BE49-F238E27FC236}">
                <a16:creationId xmlns:a16="http://schemas.microsoft.com/office/drawing/2014/main" id="{FEE6593B-FB2B-4BF5-8B63-837F49B20809}"/>
              </a:ext>
            </a:extLst>
          </p:cNvPr>
          <p:cNvSpPr>
            <a:spLocks noGrp="1"/>
          </p:cNvSpPr>
          <p:nvPr>
            <p:ph type="subTitle" idx="1"/>
          </p:nvPr>
        </p:nvSpPr>
        <p:spPr>
          <a:xfrm>
            <a:off x="1696183" y="4709764"/>
            <a:ext cx="8637072" cy="977621"/>
          </a:xfrm>
        </p:spPr>
        <p:txBody>
          <a:bodyPr>
            <a:normAutofit/>
          </a:bodyPr>
          <a:lstStyle/>
          <a:p>
            <a:r>
              <a:rPr lang="en-IN" cap="none" dirty="0"/>
              <a:t>Phase  2 :</a:t>
            </a:r>
            <a:r>
              <a:rPr lang="en-IN" dirty="0"/>
              <a:t>  </a:t>
            </a:r>
            <a:r>
              <a:rPr lang="en-IN" cap="none" dirty="0"/>
              <a:t>A rectangular canvas gets displayed which encloses my face and it also displays probability factor(0.99) of my current facial reaction/emotion which is happy here.</a:t>
            </a:r>
            <a:endParaRPr lang="en-IN" dirty="0"/>
          </a:p>
        </p:txBody>
      </p:sp>
      <p:pic>
        <p:nvPicPr>
          <p:cNvPr id="5" name="Picture 4">
            <a:extLst>
              <a:ext uri="{FF2B5EF4-FFF2-40B4-BE49-F238E27FC236}">
                <a16:creationId xmlns:a16="http://schemas.microsoft.com/office/drawing/2014/main" id="{59EC3BCE-B3F8-4207-8834-C062A50D76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012" y="495361"/>
            <a:ext cx="10474188" cy="4137599"/>
          </a:xfrm>
          <a:prstGeom prst="rect">
            <a:avLst/>
          </a:prstGeom>
        </p:spPr>
      </p:pic>
    </p:spTree>
    <p:extLst>
      <p:ext uri="{BB962C8B-B14F-4D97-AF65-F5344CB8AC3E}">
        <p14:creationId xmlns:p14="http://schemas.microsoft.com/office/powerpoint/2010/main" val="1879790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2AF36-2354-4B29-88B6-400900F2408C}"/>
              </a:ext>
            </a:extLst>
          </p:cNvPr>
          <p:cNvSpPr>
            <a:spLocks noGrp="1"/>
          </p:cNvSpPr>
          <p:nvPr>
            <p:ph type="ctrTitle"/>
          </p:nvPr>
        </p:nvSpPr>
        <p:spPr>
          <a:xfrm>
            <a:off x="416559" y="294640"/>
            <a:ext cx="11338562" cy="4572000"/>
          </a:xfrm>
        </p:spPr>
        <p:txBody>
          <a:bodyPr>
            <a:normAutofit/>
          </a:bodyPr>
          <a:lstStyle/>
          <a:p>
            <a:r>
              <a:rPr lang="en-IN" sz="100" dirty="0"/>
              <a:t>.</a:t>
            </a:r>
          </a:p>
        </p:txBody>
      </p:sp>
      <p:sp>
        <p:nvSpPr>
          <p:cNvPr id="3" name="Subtitle 2">
            <a:extLst>
              <a:ext uri="{FF2B5EF4-FFF2-40B4-BE49-F238E27FC236}">
                <a16:creationId xmlns:a16="http://schemas.microsoft.com/office/drawing/2014/main" id="{1126F0E0-C4DC-4276-9AFB-3B2B05542521}"/>
              </a:ext>
            </a:extLst>
          </p:cNvPr>
          <p:cNvSpPr>
            <a:spLocks noGrp="1"/>
          </p:cNvSpPr>
          <p:nvPr>
            <p:ph type="subTitle" idx="1"/>
          </p:nvPr>
        </p:nvSpPr>
        <p:spPr>
          <a:xfrm>
            <a:off x="1777464" y="5107923"/>
            <a:ext cx="8637072" cy="977621"/>
          </a:xfrm>
        </p:spPr>
        <p:txBody>
          <a:bodyPr>
            <a:normAutofit fontScale="92500" lnSpcReduction="20000"/>
          </a:bodyPr>
          <a:lstStyle/>
          <a:p>
            <a:r>
              <a:rPr lang="en-IN" cap="none" dirty="0"/>
              <a:t>Phase 3 : Finally with the help of Face-API.JS , my emotion analyser / detector detects my current facial emotion  of being happy(which is also being shown as a smiling emoji character) ,  as well as it also predicts my age(approximate) and gender as male(correctly).</a:t>
            </a:r>
          </a:p>
        </p:txBody>
      </p:sp>
      <p:pic>
        <p:nvPicPr>
          <p:cNvPr id="5" name="Picture 4">
            <a:extLst>
              <a:ext uri="{FF2B5EF4-FFF2-40B4-BE49-F238E27FC236}">
                <a16:creationId xmlns:a16="http://schemas.microsoft.com/office/drawing/2014/main" id="{5AA528EA-2A25-4106-9F1F-2C6C2A564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534" y="535923"/>
            <a:ext cx="10932932" cy="4432317"/>
          </a:xfrm>
          <a:prstGeom prst="rect">
            <a:avLst/>
          </a:prstGeom>
        </p:spPr>
      </p:pic>
    </p:spTree>
    <p:extLst>
      <p:ext uri="{BB962C8B-B14F-4D97-AF65-F5344CB8AC3E}">
        <p14:creationId xmlns:p14="http://schemas.microsoft.com/office/powerpoint/2010/main" val="3525691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BF74-59CF-4DD3-9057-DF1404E65F5A}"/>
              </a:ext>
            </a:extLst>
          </p:cNvPr>
          <p:cNvSpPr>
            <a:spLocks noGrp="1"/>
          </p:cNvSpPr>
          <p:nvPr>
            <p:ph type="ctrTitle"/>
          </p:nvPr>
        </p:nvSpPr>
        <p:spPr>
          <a:xfrm>
            <a:off x="690880" y="619761"/>
            <a:ext cx="10759439" cy="2651760"/>
          </a:xfrm>
        </p:spPr>
        <p:txBody>
          <a:bodyPr>
            <a:normAutofit/>
          </a:bodyPr>
          <a:lstStyle/>
          <a:p>
            <a:r>
              <a:rPr lang="en-IN" sz="100" dirty="0"/>
              <a:t>.</a:t>
            </a:r>
          </a:p>
        </p:txBody>
      </p:sp>
      <p:sp>
        <p:nvSpPr>
          <p:cNvPr id="3" name="Subtitle 2">
            <a:extLst>
              <a:ext uri="{FF2B5EF4-FFF2-40B4-BE49-F238E27FC236}">
                <a16:creationId xmlns:a16="http://schemas.microsoft.com/office/drawing/2014/main" id="{4E58B351-BD02-492E-9921-618EF00FDCA8}"/>
              </a:ext>
            </a:extLst>
          </p:cNvPr>
          <p:cNvSpPr>
            <a:spLocks noGrp="1"/>
          </p:cNvSpPr>
          <p:nvPr>
            <p:ph type="subTitle" idx="1"/>
          </p:nvPr>
        </p:nvSpPr>
        <p:spPr>
          <a:xfrm>
            <a:off x="1889460" y="5100320"/>
            <a:ext cx="8637072" cy="977621"/>
          </a:xfrm>
        </p:spPr>
        <p:txBody>
          <a:bodyPr>
            <a:normAutofit fontScale="85000" lnSpcReduction="10000"/>
          </a:bodyPr>
          <a:lstStyle/>
          <a:p>
            <a:r>
              <a:rPr lang="en-IN" cap="none" dirty="0"/>
              <a:t>Phase 4 : In another situation ,when I show a neutral/emotionless kind of face ,my emotion analyser / detector detects it as being neutral(which is also being shown as a neutral emoji character) .Again here my age shown here is approximate(not correct but close to my real age of 22 years).</a:t>
            </a:r>
          </a:p>
          <a:p>
            <a:endParaRPr lang="en-IN" dirty="0"/>
          </a:p>
        </p:txBody>
      </p:sp>
      <p:pic>
        <p:nvPicPr>
          <p:cNvPr id="5" name="Picture 4">
            <a:extLst>
              <a:ext uri="{FF2B5EF4-FFF2-40B4-BE49-F238E27FC236}">
                <a16:creationId xmlns:a16="http://schemas.microsoft.com/office/drawing/2014/main" id="{3E4C41B4-18FA-4A3F-A677-71A572E047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599" y="138794"/>
            <a:ext cx="11176000" cy="4961526"/>
          </a:xfrm>
          <a:prstGeom prst="rect">
            <a:avLst/>
          </a:prstGeom>
        </p:spPr>
      </p:pic>
    </p:spTree>
    <p:extLst>
      <p:ext uri="{BB962C8B-B14F-4D97-AF65-F5344CB8AC3E}">
        <p14:creationId xmlns:p14="http://schemas.microsoft.com/office/powerpoint/2010/main" val="73013023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578</TotalTime>
  <Words>485</Words>
  <Application>Microsoft Office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-apple-system</vt:lpstr>
      <vt:lpstr>Arial</vt:lpstr>
      <vt:lpstr>Gill Sans MT</vt:lpstr>
      <vt:lpstr>Gallery</vt:lpstr>
      <vt:lpstr>   EMOTIONS  ANALYSER </vt:lpstr>
      <vt:lpstr> TECH  STACK USED:    (1) Frontend -&gt; ReactJS (2) Tensorflow used for ML part. (3) API used -&gt; Face-API (4) Written in Javascript </vt:lpstr>
      <vt:lpstr>In  This Project I have used real time face detection through a webcam using AI.   This AI is so quick that I was able to display in real time the various faces and expressions of every person in the video without much performance overhead.   I have used the face api js library built on TensorFlow to setup the face detection here.</vt:lpstr>
      <vt:lpstr>It works as follows: When I  open my live server of my face-app ,live preview of my laptop’s webcam opens up in my local host browser.  Now  I have used various models from my face-api, some of them are: (1)tinyfacedetector - which is just like normal face detector but it is going to be smaller and quicker so it will run in real time in the browser as opposed to being very slow. (2)facelandmark68net - it is used to register different parts of my face my mouth,my eyes, my nose etc. (3)facerecognitionnet - it is going to allow the api to recognize where my face is in the box around it  (4)faceexpressionnet - it is going to allow us to recognize when we are smiling,frowning,happy and sad. Loading these models does takes a little bit of time but is fairly quick. </vt:lpstr>
      <vt:lpstr>.</vt:lpstr>
      <vt:lpstr>.</vt:lpstr>
      <vt:lpstr>.</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EMOTIONS – DETECTOR</dc:title>
  <dc:creator>ABHISHEK THAKUR</dc:creator>
  <cp:lastModifiedBy>ABHISHEK THAKUR</cp:lastModifiedBy>
  <cp:revision>3</cp:revision>
  <dcterms:created xsi:type="dcterms:W3CDTF">2022-03-15T08:52:39Z</dcterms:created>
  <dcterms:modified xsi:type="dcterms:W3CDTF">2022-03-15T18:30:43Z</dcterms:modified>
</cp:coreProperties>
</file>